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75" r:id="rId3"/>
    <p:sldId id="477" r:id="rId4"/>
    <p:sldId id="290" r:id="rId5"/>
    <p:sldId id="473" r:id="rId6"/>
    <p:sldId id="474" r:id="rId7"/>
    <p:sldId id="468" r:id="rId8"/>
    <p:sldId id="478" r:id="rId9"/>
    <p:sldId id="480" r:id="rId10"/>
    <p:sldId id="479" r:id="rId11"/>
    <p:sldId id="285" r:id="rId12"/>
    <p:sldId id="484" r:id="rId13"/>
    <p:sldId id="482" r:id="rId14"/>
    <p:sldId id="483" r:id="rId15"/>
    <p:sldId id="472" r:id="rId16"/>
    <p:sldId id="471" r:id="rId17"/>
    <p:sldId id="275" r:id="rId18"/>
    <p:sldId id="258" r:id="rId19"/>
    <p:sldId id="282" r:id="rId20"/>
    <p:sldId id="257" r:id="rId21"/>
    <p:sldId id="259" r:id="rId22"/>
    <p:sldId id="262" r:id="rId23"/>
    <p:sldId id="261" r:id="rId24"/>
    <p:sldId id="265" r:id="rId25"/>
    <p:sldId id="266" r:id="rId26"/>
    <p:sldId id="274"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21" autoAdjust="0"/>
  </p:normalViewPr>
  <p:slideViewPr>
    <p:cSldViewPr snapToGrid="0">
      <p:cViewPr varScale="1">
        <p:scale>
          <a:sx n="53" d="100"/>
          <a:sy n="53"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30C8B-E0A8-4BF2-B5B4-4FE6B404AA86}"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90D33-E3EE-44AC-A6FC-8309B97C2889}" type="slidenum">
              <a:rPr lang="en-US" smtClean="0"/>
              <a:t>‹#›</a:t>
            </a:fld>
            <a:endParaRPr lang="en-US"/>
          </a:p>
        </p:txBody>
      </p:sp>
    </p:spTree>
    <p:extLst>
      <p:ext uri="{BB962C8B-B14F-4D97-AF65-F5344CB8AC3E}">
        <p14:creationId xmlns:p14="http://schemas.microsoft.com/office/powerpoint/2010/main" val="68599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this is METR113 Lecture 1, Atmospheric Structure &amp; Composition. This is the first lecture of Course Module 1 - The Natural, Unpolluted Atmosphere.</a:t>
            </a:r>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110809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focus on the gases that comprise the atmosphere.</a:t>
            </a:r>
          </a:p>
          <a:p>
            <a:endParaRPr lang="en-US" dirty="0"/>
          </a:p>
          <a:p>
            <a:r>
              <a:rPr lang="en-US" dirty="0"/>
              <a:t>We will focus on what we call “dry air” – which is air excluding water vapor.</a:t>
            </a:r>
          </a:p>
          <a:p>
            <a:endParaRPr lang="en-US" dirty="0"/>
          </a:p>
          <a:p>
            <a:r>
              <a:rPr lang="en-US" dirty="0"/>
              <a:t>The way to think of this is to imagine taking a sample of dry air, separating it according to chemical species, what recording what percentage of molecules would be of each species.</a:t>
            </a:r>
          </a:p>
          <a:p>
            <a:endParaRPr lang="en-US" dirty="0"/>
          </a:p>
          <a:p>
            <a:r>
              <a:rPr lang="en-US" dirty="0"/>
              <a:t>A pie chart of the results of such an exercise is shown here. </a:t>
            </a:r>
          </a:p>
          <a:p>
            <a:endParaRPr lang="en-US" dirty="0"/>
          </a:p>
          <a:p>
            <a:r>
              <a:rPr lang="en-US" dirty="0"/>
              <a:t>It is seen that overwhelmingly the composition is of two main molecules: </a:t>
            </a:r>
          </a:p>
          <a:p>
            <a:r>
              <a:rPr lang="en-US" dirty="0"/>
              <a:t>diatomic nitrogen (or N2), consisting of two nitrogen atoms in a covalent bond, which comprises around 78% of the dry atmosphere,</a:t>
            </a:r>
          </a:p>
          <a:p>
            <a:r>
              <a:rPr lang="en-US" dirty="0"/>
              <a:t>and diatomic oxygen (O2), consisting of two oxygen atoms in a covalent bond, which comprises around 21% of the dry atmosphere.</a:t>
            </a:r>
          </a:p>
          <a:p>
            <a:endParaRPr lang="en-US" dirty="0"/>
          </a:p>
          <a:p>
            <a:r>
              <a:rPr lang="en-US" dirty="0"/>
              <a:t>For simplicity, we refer to these as simply “nitrogen” and “oxygen”, understanding that the specific species are diatomic pairs of these atoms.</a:t>
            </a:r>
          </a:p>
          <a:p>
            <a:endParaRPr lang="en-US" dirty="0"/>
          </a:p>
          <a:p>
            <a:r>
              <a:rPr lang="en-US" dirty="0"/>
              <a:t>The remaining 1% is comprised of the inert gas argon, and an even smaller percent that is a mixture of everything else that can be in the air, which includes any air pollution species. </a:t>
            </a:r>
          </a:p>
          <a:p>
            <a:endParaRPr lang="en-US" dirty="0"/>
          </a:p>
          <a:p>
            <a:r>
              <a:rPr lang="en-US" dirty="0"/>
              <a:t>We refer to these as “trace gases”. </a:t>
            </a:r>
          </a:p>
          <a:p>
            <a:endParaRPr lang="en-US" dirty="0"/>
          </a:p>
          <a:p>
            <a:r>
              <a:rPr lang="en-US" dirty="0"/>
              <a:t>A typical composition of the trace gas mix is shown here in the lower right of the </a:t>
            </a:r>
            <a:r>
              <a:rPr lang="en-US" dirty="0" err="1"/>
              <a:t>piechart</a:t>
            </a:r>
            <a:r>
              <a:rPr lang="en-US" dirty="0"/>
              <a:t>.  </a:t>
            </a:r>
          </a:p>
          <a:p>
            <a:endParaRPr lang="en-US" dirty="0"/>
          </a:p>
          <a:p>
            <a:r>
              <a:rPr lang="en-US" dirty="0"/>
              <a:t>One can see several gases that may be familiar to you, including carbon dioxide, at 0.035%, which is important for climate change, </a:t>
            </a:r>
          </a:p>
          <a:p>
            <a:r>
              <a:rPr lang="en-US" dirty="0"/>
              <a:t>and on the bottom ozone at a very small percentage, most of which in the stratospheric ozone layer mentioned a few slides ago.</a:t>
            </a:r>
          </a:p>
          <a:p>
            <a:endParaRPr lang="en-US" dirty="0"/>
          </a:p>
          <a:p>
            <a:r>
              <a:rPr lang="en-US" dirty="0"/>
              <a:t>So some key points:</a:t>
            </a:r>
          </a:p>
          <a:p>
            <a:endParaRPr lang="en-US" dirty="0"/>
          </a:p>
          <a:p>
            <a:r>
              <a:rPr lang="en-US" dirty="0"/>
              <a:t>Nitrogen and oxygen make up most of the atmosphere, in combination around 99% of dry air.</a:t>
            </a:r>
          </a:p>
          <a:p>
            <a:r>
              <a:rPr lang="en-US" dirty="0"/>
              <a:t>Water vapor, if included in the mix, would comprise anywhere from around 1 to 4% depending on whether we are sampling in a humid or not so humid location.</a:t>
            </a:r>
          </a:p>
          <a:p>
            <a:r>
              <a:rPr lang="en-US" dirty="0"/>
              <a:t>Carbon dioxide (CO2) is at 0.037%, which we can more conveniently express as 370 “parts-per-million” by multiplying the percent composition by ten thousand. </a:t>
            </a:r>
          </a:p>
          <a:p>
            <a:r>
              <a:rPr lang="en-US" dirty="0"/>
              <a:t>In fact, CO2 currently is higher than this, around 410 ppm. </a:t>
            </a:r>
          </a:p>
          <a:p>
            <a:endParaRPr lang="en-US" dirty="0"/>
          </a:p>
          <a:p>
            <a:r>
              <a:rPr lang="en-US" dirty="0"/>
              <a:t>The amount of gas in “parts-per-million” can be interpreted as how many molecules exist of a given species per million molecules of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Likewise, the amount of gas in “parts-per-billion” can be interpreted as how many molecules exist of a given species per billion molecules of air.</a:t>
            </a:r>
          </a:p>
          <a:p>
            <a:r>
              <a:rPr lang="en-US" dirty="0"/>
              <a:t>Expressing concentration as ppm or ppb is useful for trace gases, which have very low numbers when expressed as a percentage.</a:t>
            </a:r>
          </a:p>
          <a:p>
            <a:endParaRPr lang="en-US" dirty="0"/>
          </a:p>
          <a:p>
            <a:r>
              <a:rPr lang="en-US" dirty="0"/>
              <a:t>Remaining trace gases comprise very lower percentages.</a:t>
            </a:r>
          </a:p>
        </p:txBody>
      </p:sp>
      <p:sp>
        <p:nvSpPr>
          <p:cNvPr id="4" name="Slide Number Placeholder 3"/>
          <p:cNvSpPr>
            <a:spLocks noGrp="1"/>
          </p:cNvSpPr>
          <p:nvPr>
            <p:ph type="sldNum" sz="quarter" idx="5"/>
          </p:nvPr>
        </p:nvSpPr>
        <p:spPr/>
        <p:txBody>
          <a:bodyPr/>
          <a:lstStyle/>
          <a:p>
            <a:fld id="{D1B90D33-E3EE-44AC-A6FC-8309B97C2889}" type="slidenum">
              <a:rPr lang="en-US" smtClean="0"/>
              <a:t>10</a:t>
            </a:fld>
            <a:endParaRPr lang="en-US"/>
          </a:p>
        </p:txBody>
      </p:sp>
    </p:spTree>
    <p:extLst>
      <p:ext uri="{BB962C8B-B14F-4D97-AF65-F5344CB8AC3E}">
        <p14:creationId xmlns:p14="http://schemas.microsoft.com/office/powerpoint/2010/main" val="53900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more detailed look at the gases that comprise the atmosphere.</a:t>
            </a:r>
          </a:p>
          <a:p>
            <a:endParaRPr lang="en-US" dirty="0"/>
          </a:p>
          <a:p>
            <a:r>
              <a:rPr lang="en-US" dirty="0"/>
              <a:t>The table has three columns:</a:t>
            </a:r>
          </a:p>
          <a:p>
            <a:r>
              <a:rPr lang="en-US" dirty="0"/>
              <a:t>On the left column is the species.</a:t>
            </a:r>
          </a:p>
          <a:p>
            <a:r>
              <a:rPr lang="en-US" dirty="0"/>
              <a:t>The middle column gives typical concentrations in the atmosphere, or a range, expressed either as percentage or parts-per million or even part-per-billion if very small.</a:t>
            </a:r>
          </a:p>
          <a:p>
            <a:r>
              <a:rPr lang="en-US" dirty="0"/>
              <a:t>The right column gives a description of the sources of these gases, which we will not focus on at this time since we will cover this later in the semester.</a:t>
            </a:r>
          </a:p>
          <a:p>
            <a:endParaRPr lang="en-US" dirty="0"/>
          </a:p>
          <a:p>
            <a:r>
              <a:rPr lang="en-US" dirty="0"/>
              <a:t>We can classify this list into broader categories.</a:t>
            </a:r>
          </a:p>
          <a:p>
            <a:endParaRPr lang="en-US" dirty="0"/>
          </a:p>
          <a:p>
            <a:r>
              <a:rPr lang="en-US" dirty="0"/>
              <a:t>First, we indicate the three main species: nitrogen, oxygen and water vapor, which comprise most of the atmosphere.</a:t>
            </a:r>
          </a:p>
          <a:p>
            <a:endParaRPr lang="en-US" dirty="0"/>
          </a:p>
          <a:p>
            <a:r>
              <a:rPr lang="en-US" dirty="0"/>
              <a:t>Then there are a class of what are called “inert gases”, which are single elements rather than compounds. These include Argon, Neon, Helium and Krypton.  Inert means “non-reactive”, and hence these gases do not react with other species.</a:t>
            </a:r>
          </a:p>
          <a:p>
            <a:endParaRPr lang="en-US" dirty="0"/>
          </a:p>
          <a:p>
            <a:r>
              <a:rPr lang="en-US" dirty="0"/>
              <a:t>We then indicate two important gases since they are among the main “greenhouse gases” (GHGs): carbon dioxide and methane. A greenhouse gas absorbs infrared radiation, or “heat” energy, emitted by a body, yet largely lets sunlight pass through. They hence act to warm a planet by trapping the radiation released by the planetary surface into its atmosphere, keeping the planet warmer than it otherwise would be -  similar to how a greenhouse works, and hence the term “greenhouse gas”. Both carbon dioxide and methane have, and continue to be, rising in concentration the last couple hundred as industrialization and population growth proceeds, which is causing a steady warming and changing climate of the earth over the period.</a:t>
            </a:r>
          </a:p>
          <a:p>
            <a:endParaRPr lang="en-US" dirty="0"/>
          </a:p>
          <a:p>
            <a:r>
              <a:rPr lang="en-US" dirty="0"/>
              <a:t>Finally we point out several species that are among the mix of air pollutants:</a:t>
            </a:r>
          </a:p>
          <a:p>
            <a:r>
              <a:rPr lang="en-US" dirty="0"/>
              <a:t>Carbon monoxide and nitrogen oxides (or “NOx”), which are a large part of automobile exhaust and other hydrocarbon fuel combustion,</a:t>
            </a:r>
          </a:p>
          <a:p>
            <a:r>
              <a:rPr lang="en-US" dirty="0"/>
              <a:t>Sulfur Dioxide, on the bottom of this list, which is due mainly to coal combustion and can lead to acid rain,</a:t>
            </a:r>
          </a:p>
          <a:p>
            <a:r>
              <a:rPr lang="en-US" dirty="0"/>
              <a:t>and more esoteric species such as ammonia and hydrogen sulfide, which have strong familiar odors.</a:t>
            </a:r>
          </a:p>
          <a:p>
            <a:endParaRPr lang="en-US" dirty="0"/>
          </a:p>
          <a:p>
            <a:r>
              <a:rPr lang="en-US" dirty="0"/>
              <a:t>Notice that concentration levels of these air pollutants are very small, often expressed as parts-per-billion. However even at such small concentrations these gases can be harmful to health.</a:t>
            </a:r>
          </a:p>
          <a:p>
            <a:endParaRPr lang="en-US" dirty="0"/>
          </a:p>
          <a:p>
            <a:r>
              <a:rPr lang="en-US" dirty="0"/>
              <a:t>There are many other air pollutants besides these that we will cover in this class.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11</a:t>
            </a:fld>
            <a:endParaRPr lang="en-US"/>
          </a:p>
        </p:txBody>
      </p:sp>
    </p:spTree>
    <p:extLst>
      <p:ext uri="{BB962C8B-B14F-4D97-AF65-F5344CB8AC3E}">
        <p14:creationId xmlns:p14="http://schemas.microsoft.com/office/powerpoint/2010/main" val="283994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returning to our original photograph of the earth from space, we can now add more based on what we just covered.</a:t>
            </a:r>
          </a:p>
          <a:p>
            <a:endParaRPr lang="en-US" dirty="0"/>
          </a:p>
          <a:p>
            <a:r>
              <a:rPr lang="en-US" dirty="0"/>
              <a:t>Concerning structure, the overall depth of around 500 km can be separated into four layers based on temperature profile: </a:t>
            </a:r>
          </a:p>
          <a:p>
            <a:r>
              <a:rPr lang="en-US" dirty="0"/>
              <a:t>the troposphere, stratosphere, mesosphere and thermosphere.</a:t>
            </a:r>
          </a:p>
          <a:p>
            <a:endParaRPr lang="en-US" dirty="0"/>
          </a:p>
          <a:p>
            <a:r>
              <a:rPr lang="en-US" dirty="0"/>
              <a:t>Since density and pressure strongly decrease with height, most of this mass is within the lowest 20 km – within the troposphere and stratosphere.</a:t>
            </a:r>
          </a:p>
          <a:p>
            <a:endParaRPr lang="en-US" dirty="0"/>
          </a:p>
          <a:p>
            <a:r>
              <a:rPr lang="en-US" dirty="0"/>
              <a:t>Concerning composition, around 99% of the dry atmosphere is nitrogen and oxygen, with water vapor comprising between 1 and 4% if included.</a:t>
            </a:r>
          </a:p>
          <a:p>
            <a:endParaRPr lang="en-US" dirty="0"/>
          </a:p>
          <a:p>
            <a:r>
              <a:rPr lang="en-US" dirty="0"/>
              <a:t>The remaining 1% is a mixture of trace gases. These can be subdivided into several inert gases, greenhouse gases, the most important of which are carbon dioxide and methane, and several air pollutants that will be the focus on the course in later lectures.</a:t>
            </a:r>
          </a:p>
        </p:txBody>
      </p:sp>
      <p:sp>
        <p:nvSpPr>
          <p:cNvPr id="4" name="Slide Number Placeholder 3"/>
          <p:cNvSpPr>
            <a:spLocks noGrp="1"/>
          </p:cNvSpPr>
          <p:nvPr>
            <p:ph type="sldNum" sz="quarter" idx="5"/>
          </p:nvPr>
        </p:nvSpPr>
        <p:spPr/>
        <p:txBody>
          <a:bodyPr/>
          <a:lstStyle/>
          <a:p>
            <a:fld id="{D1B90D33-E3EE-44AC-A6FC-8309B97C2889}" type="slidenum">
              <a:rPr lang="en-US" smtClean="0"/>
              <a:t>12</a:t>
            </a:fld>
            <a:endParaRPr lang="en-US"/>
          </a:p>
        </p:txBody>
      </p:sp>
    </p:spTree>
    <p:extLst>
      <p:ext uri="{BB962C8B-B14F-4D97-AF65-F5344CB8AC3E}">
        <p14:creationId xmlns:p14="http://schemas.microsoft.com/office/powerpoint/2010/main" val="299213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links for further reading on these points are provided here.</a:t>
            </a:r>
          </a:p>
        </p:txBody>
      </p:sp>
      <p:sp>
        <p:nvSpPr>
          <p:cNvPr id="4" name="Slide Number Placeholder 3"/>
          <p:cNvSpPr>
            <a:spLocks noGrp="1"/>
          </p:cNvSpPr>
          <p:nvPr>
            <p:ph type="sldNum" sz="quarter" idx="5"/>
          </p:nvPr>
        </p:nvSpPr>
        <p:spPr/>
        <p:txBody>
          <a:bodyPr/>
          <a:lstStyle/>
          <a:p>
            <a:fld id="{D1B90D33-E3EE-44AC-A6FC-8309B97C2889}" type="slidenum">
              <a:rPr lang="en-US" smtClean="0"/>
              <a:t>13</a:t>
            </a:fld>
            <a:endParaRPr lang="en-US"/>
          </a:p>
        </p:txBody>
      </p:sp>
    </p:spTree>
    <p:extLst>
      <p:ext uri="{BB962C8B-B14F-4D97-AF65-F5344CB8AC3E}">
        <p14:creationId xmlns:p14="http://schemas.microsoft.com/office/powerpoint/2010/main" val="93524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Topics</a:t>
            </a:r>
          </a:p>
        </p:txBody>
      </p:sp>
      <p:sp>
        <p:nvSpPr>
          <p:cNvPr id="4" name="Slide Number Placeholder 3"/>
          <p:cNvSpPr>
            <a:spLocks noGrp="1"/>
          </p:cNvSpPr>
          <p:nvPr>
            <p:ph type="sldNum" sz="quarter" idx="5"/>
          </p:nvPr>
        </p:nvSpPr>
        <p:spPr/>
        <p:txBody>
          <a:bodyPr/>
          <a:lstStyle/>
          <a:p>
            <a:fld id="{D1B90D33-E3EE-44AC-A6FC-8309B97C2889}" type="slidenum">
              <a:rPr lang="en-US" smtClean="0"/>
              <a:t>14</a:t>
            </a:fld>
            <a:endParaRPr lang="en-US"/>
          </a:p>
        </p:txBody>
      </p:sp>
    </p:spTree>
    <p:extLst>
      <p:ext uri="{BB962C8B-B14F-4D97-AF65-F5344CB8AC3E}">
        <p14:creationId xmlns:p14="http://schemas.microsoft.com/office/powerpoint/2010/main" val="236864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present a series of slides to reinforce and present important consequences of what we just learned.</a:t>
            </a:r>
          </a:p>
          <a:p>
            <a:endParaRPr lang="en-US" dirty="0"/>
          </a:p>
          <a:p>
            <a:r>
              <a:rPr lang="en-US" dirty="0"/>
              <a:t>One thing we discussed is atmosphere vertical structure. This image is another taken of the earth from space, however this time from the international space station at earth sunset. This helps make more visual the atmosphere structure. The sun in this image is likely just below the horizon.</a:t>
            </a:r>
          </a:p>
          <a:p>
            <a:endParaRPr lang="en-US" dirty="0"/>
          </a:p>
          <a:p>
            <a:r>
              <a:rPr lang="en-US" dirty="0"/>
              <a:t>Atmospheric gases scatter sunlight, and at different angles based on the color of the sunlight. Blues scatter more than reds. </a:t>
            </a:r>
          </a:p>
          <a:p>
            <a:endParaRPr lang="en-US" dirty="0"/>
          </a:p>
          <a:p>
            <a:r>
              <a:rPr lang="en-US" dirty="0"/>
              <a:t>Hence as we transition upward from the surface, the troposphere appears red since the abundant mass in the lower atmosphere very effectively scatter blues out of the field of vision, leaving the reds and orange light visible. As we transition upward to the upper atmosphere, we see the blue light, scattered more efficiently. Eventually above the atmosphere where there is no matter, no light is scattered and hence we only see the blackness of space.</a:t>
            </a:r>
          </a:p>
          <a:p>
            <a:endParaRPr lang="en-US" dirty="0"/>
          </a:p>
          <a:p>
            <a:r>
              <a:rPr lang="en-US" dirty="0"/>
              <a:t>This image thus is a great visual to focus attention on two main things we just covered, first the abundance of atmospheric mass in the lower atmosphere, and the different layers of the atmosphere: the </a:t>
            </a:r>
            <a:r>
              <a:rPr lang="en-US" dirty="0" err="1"/>
              <a:t>roposphere</a:t>
            </a:r>
            <a:r>
              <a:rPr lang="en-US" dirty="0"/>
              <a:t>, stratosphere and upper atmosphere.</a:t>
            </a:r>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15</a:t>
            </a:fld>
            <a:endParaRPr lang="en-US"/>
          </a:p>
        </p:txBody>
      </p:sp>
    </p:spTree>
    <p:extLst>
      <p:ext uri="{BB962C8B-B14F-4D97-AF65-F5344CB8AC3E}">
        <p14:creationId xmlns:p14="http://schemas.microsoft.com/office/powerpoint/2010/main" val="239144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focusing now on the troposphere. This is the lowest layer where we live, extending up to around 10 km.</a:t>
            </a:r>
          </a:p>
          <a:p>
            <a:endParaRPr lang="en-US" dirty="0"/>
          </a:p>
          <a:p>
            <a:r>
              <a:rPr lang="en-US" dirty="0"/>
              <a:t>This is also the layer where weather systems form. Shown here is an example of such a weather system, an intense, mature thunderstorm cloud. However, one can see that the cloud only extends up to a certain height.  </a:t>
            </a:r>
          </a:p>
          <a:p>
            <a:endParaRPr lang="en-US" dirty="0"/>
          </a:p>
          <a:p>
            <a:r>
              <a:rPr lang="en-US" dirty="0"/>
              <a:t>In fact, this level where cloud growth stops is around 10 km, where with the troposphere gives way to the stratosphere above. We call this boundary separating the two layers the “tropopause”.  </a:t>
            </a:r>
          </a:p>
          <a:p>
            <a:endParaRPr lang="en-US" dirty="0"/>
          </a:p>
          <a:p>
            <a:r>
              <a:rPr lang="en-US" dirty="0"/>
              <a:t>Cloud growth stops at the tropopause because of the change in vertical temperature profiles across this transition. </a:t>
            </a:r>
          </a:p>
          <a:p>
            <a:endParaRPr lang="en-US" dirty="0"/>
          </a:p>
          <a:p>
            <a:r>
              <a:rPr lang="en-US" dirty="0"/>
              <a:t>Within the troposphere, temperature decreases with height, a situation that does not impede vertical motion and hence allows cloud growth.</a:t>
            </a:r>
          </a:p>
          <a:p>
            <a:endParaRPr lang="en-US" dirty="0"/>
          </a:p>
          <a:p>
            <a:r>
              <a:rPr lang="en-US" dirty="0"/>
              <a:t>Within the stratosphere, temperature increases with height – which we call a temperature inversion. A characteristic of temperature inversions is that vertical motion is strongly inhibited. Hence the cloud cannot grow further once it reaches the tropopause since air encounters the stratospheric inversion. </a:t>
            </a:r>
          </a:p>
          <a:p>
            <a:endParaRPr lang="en-US" dirty="0"/>
          </a:p>
          <a:p>
            <a:r>
              <a:rPr lang="en-US" dirty="0"/>
              <a:t>This is the reason why weather systems tend to stay confined to the troposphere.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CA9EB6-F0B4-4FBE-994B-2C6AA52EF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3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learned about atmospheric pressure, which is the mass of air overlying an area. </a:t>
            </a:r>
          </a:p>
          <a:p>
            <a:endParaRPr lang="en-US" dirty="0"/>
          </a:p>
          <a:p>
            <a:r>
              <a:rPr lang="en-US" dirty="0"/>
              <a:t>Typically surface air pressure is around 14.7 pounds per square inch. Another way to express pressure is millibars, which is what meteorology typically use when depicting surface pressure on a weather map. </a:t>
            </a:r>
          </a:p>
          <a:p>
            <a:endParaRPr lang="en-US" dirty="0"/>
          </a:p>
          <a:p>
            <a:r>
              <a:rPr lang="en-US" dirty="0"/>
              <a:t>An example of such a weather maps is shown on this slide. </a:t>
            </a:r>
          </a:p>
          <a:p>
            <a:endParaRPr lang="en-US" dirty="0"/>
          </a:p>
          <a:p>
            <a:r>
              <a:rPr lang="en-US" dirty="0"/>
              <a:t>One can see that, in fact, the value of surface pressure depends on location, and typically over large regions organizes into distinct areas of relatively low pressure and relatively high pressure. </a:t>
            </a:r>
          </a:p>
          <a:p>
            <a:endParaRPr lang="en-US" dirty="0"/>
          </a:p>
          <a:p>
            <a:r>
              <a:rPr lang="en-US" dirty="0"/>
              <a:t>These regions are the “low” and “high” pressure that meteorologists typically refer to. Note that on a map on another day the locations of high and low pressure can change compared to what you see on this map.</a:t>
            </a:r>
          </a:p>
          <a:p>
            <a:endParaRPr lang="en-US" dirty="0"/>
          </a:p>
          <a:p>
            <a:r>
              <a:rPr lang="en-US" dirty="0"/>
              <a:t>The lines on such a map are called “isobars”. Along a given isobar the pressure is the same according to the label of the isobar. </a:t>
            </a:r>
          </a:p>
          <a:p>
            <a:endParaRPr lang="en-US" dirty="0"/>
          </a:p>
          <a:p>
            <a:r>
              <a:rPr lang="en-US" dirty="0"/>
              <a:t>For example, the isobar pointed to on this map by the red arrow is the “1008 mb” isobar, meaning that everywhere along this line the surface pressure is 1008 mb. On one side of this isobar pressure is higher than 1008 mb, culminating at the high-pressure center of over 1020 mb in the Great Basin, and on the other side pressure is lower culminating at the low-pressure center in the U.S. Southeast of less than 996 mb.</a:t>
            </a:r>
          </a:p>
          <a:p>
            <a:endParaRPr lang="en-US" dirty="0"/>
          </a:p>
          <a:p>
            <a:r>
              <a:rPr lang="en-US" dirty="0"/>
              <a:t>Low pressure tends to be associated with stormy weather, and high pressure with clear, calmer conditions. For this reason, high pressure tends to be more associated with bad air pollution episodes since the stagnant air associated with high pressure tends to inhibit dispersion and mixing of pollutants that get emitted into the air.</a:t>
            </a:r>
          </a:p>
        </p:txBody>
      </p:sp>
      <p:sp>
        <p:nvSpPr>
          <p:cNvPr id="4" name="Slide Number Placeholder 3"/>
          <p:cNvSpPr>
            <a:spLocks noGrp="1"/>
          </p:cNvSpPr>
          <p:nvPr>
            <p:ph type="sldNum" sz="quarter" idx="5"/>
          </p:nvPr>
        </p:nvSpPr>
        <p:spPr/>
        <p:txBody>
          <a:bodyPr/>
          <a:lstStyle/>
          <a:p>
            <a:fld id="{D1B90D33-E3EE-44AC-A6FC-8309B97C2889}" type="slidenum">
              <a:rPr lang="en-US" smtClean="0"/>
              <a:t>17</a:t>
            </a:fld>
            <a:endParaRPr lang="en-US"/>
          </a:p>
        </p:txBody>
      </p:sp>
    </p:spTree>
    <p:extLst>
      <p:ext uri="{BB962C8B-B14F-4D97-AF65-F5344CB8AC3E}">
        <p14:creationId xmlns:p14="http://schemas.microsoft.com/office/powerpoint/2010/main" val="4156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discussed the composition of the earth’s atmosphere. We can gain further insight into this topic by comparing the earth’s atmosphere to the composition to other familiar bodies. </a:t>
            </a:r>
          </a:p>
          <a:p>
            <a:endParaRPr lang="en-US" dirty="0"/>
          </a:p>
          <a:p>
            <a:r>
              <a:rPr lang="en-US" dirty="0"/>
              <a:t>Here, for example, we look at the composition of the sun.</a:t>
            </a:r>
          </a:p>
          <a:p>
            <a:endParaRPr lang="en-US" dirty="0"/>
          </a:p>
          <a:p>
            <a:r>
              <a:rPr lang="en-US" dirty="0"/>
              <a:t>The sun is mainly comprised of two elements, hydrogen and helium, which are the two lightest elements in nature. As with any star, it is the fusion of hydrogen atoms into helium at the sun’s intensely hot and high-pressure core that generates its energy. This energy propagates into space across the solar system as sunlight.</a:t>
            </a:r>
          </a:p>
          <a:p>
            <a:endParaRPr lang="en-US" dirty="0"/>
          </a:p>
          <a:p>
            <a:r>
              <a:rPr lang="en-US" dirty="0"/>
              <a:t>Another solar phenomena are solar storms, which occur periodically at the surface of the sun and can emit a stream of charged particles from dissociation of hydrogen and helium atoms into charged particles during these solar disturbances. These charged particles propagate into space, a phenomenon called the “solar wind”. Upon entering the earth’s atmosphere, charged solar wind particles can disrupt communication systems.</a:t>
            </a:r>
          </a:p>
        </p:txBody>
      </p:sp>
      <p:sp>
        <p:nvSpPr>
          <p:cNvPr id="4" name="Slide Number Placeholder 3"/>
          <p:cNvSpPr>
            <a:spLocks noGrp="1"/>
          </p:cNvSpPr>
          <p:nvPr>
            <p:ph type="sldNum" sz="quarter" idx="5"/>
          </p:nvPr>
        </p:nvSpPr>
        <p:spPr/>
        <p:txBody>
          <a:bodyPr/>
          <a:lstStyle/>
          <a:p>
            <a:fld id="{D1B90D33-E3EE-44AC-A6FC-8309B97C2889}" type="slidenum">
              <a:rPr lang="en-US" smtClean="0"/>
              <a:t>18</a:t>
            </a:fld>
            <a:endParaRPr lang="en-US"/>
          </a:p>
        </p:txBody>
      </p:sp>
    </p:spTree>
    <p:extLst>
      <p:ext uri="{BB962C8B-B14F-4D97-AF65-F5344CB8AC3E}">
        <p14:creationId xmlns:p14="http://schemas.microsoft.com/office/powerpoint/2010/main" val="383075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wind particles also cause magnificent visuals in high latitudes called “auroras”. </a:t>
            </a:r>
          </a:p>
          <a:p>
            <a:endParaRPr lang="en-US" dirty="0"/>
          </a:p>
          <a:p>
            <a:r>
              <a:rPr lang="en-US" dirty="0"/>
              <a:t>These images show examples of this phenomena.</a:t>
            </a:r>
          </a:p>
          <a:p>
            <a:endParaRPr lang="en-US" dirty="0"/>
          </a:p>
          <a:p>
            <a:r>
              <a:rPr lang="en-US" dirty="0"/>
              <a:t>What is happening is the stream of charged solar wind particles, through a complex process, cause a subsequent transmission of charged particles normally trapped in the earth’s magnetosphere in its upper atmosphere downwards towards the surface. This occurs at earth’s high latitudes. The nitrogen and oxygen in the air absorb energy associated with these downward propagating particles. This energy is then re-emitted by nitrogen and oxygen as purple, greenish lights. </a:t>
            </a:r>
          </a:p>
          <a:p>
            <a:endParaRPr lang="en-US" dirty="0"/>
          </a:p>
          <a:p>
            <a:r>
              <a:rPr lang="en-US" dirty="0"/>
              <a:t>In high latitudes in the northern hemisphere this is called Aurora Borealis (or Northern lights). At high latitudes in the southern hemisphere this is called Aurora Australis.</a:t>
            </a:r>
          </a:p>
        </p:txBody>
      </p:sp>
      <p:sp>
        <p:nvSpPr>
          <p:cNvPr id="4" name="Slide Number Placeholder 3"/>
          <p:cNvSpPr>
            <a:spLocks noGrp="1"/>
          </p:cNvSpPr>
          <p:nvPr>
            <p:ph type="sldNum" sz="quarter" idx="5"/>
          </p:nvPr>
        </p:nvSpPr>
        <p:spPr/>
        <p:txBody>
          <a:bodyPr/>
          <a:lstStyle/>
          <a:p>
            <a:fld id="{D1B90D33-E3EE-44AC-A6FC-8309B97C2889}" type="slidenum">
              <a:rPr lang="en-US" smtClean="0"/>
              <a:t>19</a:t>
            </a:fld>
            <a:endParaRPr lang="en-US"/>
          </a:p>
        </p:txBody>
      </p:sp>
    </p:spTree>
    <p:extLst>
      <p:ext uri="{BB962C8B-B14F-4D97-AF65-F5344CB8AC3E}">
        <p14:creationId xmlns:p14="http://schemas.microsoft.com/office/powerpoint/2010/main" val="219267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First, we will cover the vertical structure of the atmosphere. </a:t>
            </a:r>
          </a:p>
          <a:p>
            <a:endParaRPr lang="en-US" dirty="0"/>
          </a:p>
          <a:p>
            <a:r>
              <a:rPr lang="en-US" dirty="0"/>
              <a:t>Specifically, we will see how atmospheric pressure, density and temperature typically vary over the depth of the earth’s atmosphere, and how as a result of this we can classify the atmosphere into distinct layers, each with unique characteristics.</a:t>
            </a:r>
          </a:p>
          <a:p>
            <a:endParaRPr lang="en-US" dirty="0"/>
          </a:p>
          <a:p>
            <a:r>
              <a:rPr lang="en-US" dirty="0"/>
              <a:t>We will next cover the composition of the atmosphere – focusing primarily on the percentages of its constituent gases.</a:t>
            </a:r>
          </a:p>
          <a:p>
            <a:endParaRPr lang="en-US" dirty="0"/>
          </a:p>
          <a:p>
            <a:r>
              <a:rPr lang="en-US" dirty="0"/>
              <a:t>Finally, related topics will be covered that reinforce understanding and present important consequences of atmospheric structure and composition. This will help prepare for later lectures focused on air pollution.</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the planets of our solar system, their atmospheres are all much different than earth’s.</a:t>
            </a:r>
          </a:p>
          <a:p>
            <a:endParaRPr lang="en-US" dirty="0"/>
          </a:p>
          <a:p>
            <a:r>
              <a:rPr lang="en-US" dirty="0"/>
              <a:t>Mercury, Venus, Earth and Mars have solid cores, and are called terrestrial planets. The outer planets except Pluto are gaseous, called “Gas Giants”. </a:t>
            </a:r>
          </a:p>
          <a:p>
            <a:endParaRPr lang="en-US" dirty="0"/>
          </a:p>
          <a:p>
            <a:r>
              <a:rPr lang="en-US" dirty="0"/>
              <a:t>We can discuss the atmospheres of gaseous and terrestrial planets separately.</a:t>
            </a:r>
          </a:p>
        </p:txBody>
      </p:sp>
      <p:sp>
        <p:nvSpPr>
          <p:cNvPr id="4" name="Slide Number Placeholder 3"/>
          <p:cNvSpPr>
            <a:spLocks noGrp="1"/>
          </p:cNvSpPr>
          <p:nvPr>
            <p:ph type="sldNum" sz="quarter" idx="5"/>
          </p:nvPr>
        </p:nvSpPr>
        <p:spPr/>
        <p:txBody>
          <a:bodyPr/>
          <a:lstStyle/>
          <a:p>
            <a:fld id="{D1B90D33-E3EE-44AC-A6FC-8309B97C2889}" type="slidenum">
              <a:rPr lang="en-US" smtClean="0"/>
              <a:t>20</a:t>
            </a:fld>
            <a:endParaRPr lang="en-US"/>
          </a:p>
        </p:txBody>
      </p:sp>
    </p:spTree>
    <p:extLst>
      <p:ext uri="{BB962C8B-B14F-4D97-AF65-F5344CB8AC3E}">
        <p14:creationId xmlns:p14="http://schemas.microsoft.com/office/powerpoint/2010/main" val="419150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of the gases of the planets is shown on this slide, dividing between Terrestrial Planets and Gas Giants. </a:t>
            </a:r>
          </a:p>
          <a:p>
            <a:endParaRPr lang="en-US" dirty="0"/>
          </a:p>
          <a:p>
            <a:r>
              <a:rPr lang="en-US" dirty="0"/>
              <a:t>The gas giants are comprised mostly of hydrogen and helium. In fact, at one time people referred to Jupiter, the largest of such planets, as a “failed star” – like the sun made mostly of hydrogen and helium but never developing into a full star. While large, Jupiter’s mass however is much, much less than the sun and therefore, although made of hydrogen and helium, does not reach the internal pressures and temperatures in its core to initiate fusion reactions responsible for a star’s energy.</a:t>
            </a:r>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21</a:t>
            </a:fld>
            <a:endParaRPr lang="en-US"/>
          </a:p>
        </p:txBody>
      </p:sp>
    </p:spTree>
    <p:extLst>
      <p:ext uri="{BB962C8B-B14F-4D97-AF65-F5344CB8AC3E}">
        <p14:creationId xmlns:p14="http://schemas.microsoft.com/office/powerpoint/2010/main" val="2849955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nearest neighbors are Venus and Mars, which along with earth and Mercury are among the terrestrial planets.</a:t>
            </a:r>
          </a:p>
          <a:p>
            <a:endParaRPr lang="en-US" dirty="0"/>
          </a:p>
          <a:p>
            <a:r>
              <a:rPr lang="en-US" dirty="0"/>
              <a:t>In terms of composition, Venus and Mars are substantially different than Earth in being comprised mostly of carbon dioxide (CO2) with a small amount of nitrogen and only a trace amount of oxygen.</a:t>
            </a:r>
          </a:p>
          <a:p>
            <a:endParaRPr lang="en-US" dirty="0"/>
          </a:p>
          <a:p>
            <a:r>
              <a:rPr lang="en-US" dirty="0"/>
              <a:t>Earth on the other hand has abundant oxygen.</a:t>
            </a:r>
          </a:p>
          <a:p>
            <a:endParaRPr lang="en-US" dirty="0"/>
          </a:p>
          <a:p>
            <a:r>
              <a:rPr lang="en-US" dirty="0"/>
              <a:t>This begs the question of how Earth developed a rich oxygen containing atmosphere. We will discuss this shortly.</a:t>
            </a:r>
          </a:p>
        </p:txBody>
      </p:sp>
      <p:sp>
        <p:nvSpPr>
          <p:cNvPr id="4" name="Slide Number Placeholder 3"/>
          <p:cNvSpPr>
            <a:spLocks noGrp="1"/>
          </p:cNvSpPr>
          <p:nvPr>
            <p:ph type="sldNum" sz="quarter" idx="5"/>
          </p:nvPr>
        </p:nvSpPr>
        <p:spPr/>
        <p:txBody>
          <a:bodyPr/>
          <a:lstStyle/>
          <a:p>
            <a:fld id="{D1B90D33-E3EE-44AC-A6FC-8309B97C2889}" type="slidenum">
              <a:rPr lang="en-US" smtClean="0"/>
              <a:t>22</a:t>
            </a:fld>
            <a:endParaRPr lang="en-US"/>
          </a:p>
        </p:txBody>
      </p:sp>
    </p:spTree>
    <p:extLst>
      <p:ext uri="{BB962C8B-B14F-4D97-AF65-F5344CB8AC3E}">
        <p14:creationId xmlns:p14="http://schemas.microsoft.com/office/powerpoint/2010/main" val="401177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for now we focus on the consequences of these different atmospheres on planetary temperatures. The temperatures of Venus, Earth and Mars are shown on this slide as </a:t>
            </a:r>
            <a:r>
              <a:rPr lang="en-US" dirty="0" err="1"/>
              <a:t>T_obs</a:t>
            </a:r>
            <a:r>
              <a:rPr lang="en-US" dirty="0"/>
              <a:t>, expressed in both degrees Kelvin and Celsius. Also shown are the atmospheric surface pressures and key trace gases.</a:t>
            </a:r>
          </a:p>
          <a:p>
            <a:endParaRPr lang="en-US" dirty="0"/>
          </a:p>
          <a:p>
            <a:r>
              <a:rPr lang="en-US" dirty="0"/>
              <a:t>Notice the wide range of temperatures. In particular, Venus is extremely hot – close to 500 degree Celsius. One may initially think this is because Venus is closer to the sun than Earth, however this is not the reason for the much warmer temperature. Instead, the hot temperatures of Venus are a result of the intense greenhouse effect caused by its abundant CO2 and extremely high atmospheric pressure – about 90 times that of earth. </a:t>
            </a:r>
          </a:p>
          <a:p>
            <a:endParaRPr lang="en-US" dirty="0"/>
          </a:p>
          <a:p>
            <a:r>
              <a:rPr lang="en-US" dirty="0"/>
              <a:t>While Mars is also mostly CO2, however its temperatures are much colder. This is due to its thin atmosphere, with pressure about 100 times lower than Earth’s.</a:t>
            </a:r>
          </a:p>
        </p:txBody>
      </p:sp>
      <p:sp>
        <p:nvSpPr>
          <p:cNvPr id="4" name="Slide Number Placeholder 3"/>
          <p:cNvSpPr>
            <a:spLocks noGrp="1"/>
          </p:cNvSpPr>
          <p:nvPr>
            <p:ph type="sldNum" sz="quarter" idx="5"/>
          </p:nvPr>
        </p:nvSpPr>
        <p:spPr/>
        <p:txBody>
          <a:bodyPr/>
          <a:lstStyle/>
          <a:p>
            <a:fld id="{D1B90D33-E3EE-44AC-A6FC-8309B97C2889}" type="slidenum">
              <a:rPr lang="en-US" smtClean="0"/>
              <a:t>23</a:t>
            </a:fld>
            <a:endParaRPr lang="en-US"/>
          </a:p>
        </p:txBody>
      </p:sp>
    </p:spTree>
    <p:extLst>
      <p:ext uri="{BB962C8B-B14F-4D97-AF65-F5344CB8AC3E}">
        <p14:creationId xmlns:p14="http://schemas.microsoft.com/office/powerpoint/2010/main" val="1897090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did Earth develop oxygen? This is a result of the formation of life in the early atmosphere, around a billion years ago. Specifically from early single-cell plant life – algae and such – the oldest forms of life on earth.</a:t>
            </a:r>
          </a:p>
          <a:p>
            <a:endParaRPr lang="en-US" dirty="0"/>
          </a:p>
          <a:p>
            <a:r>
              <a:rPr lang="en-US" dirty="0"/>
              <a:t>Photosynthesis associated with plant growth is a process by which CO2 is pulled from the atmosphere. The carbon is then stored in plant organic matter and cellulose forming the plant mass. Much of the oxygen in the CO2 molecule is then released to the air in the form of O2. In addition to CO2, plant photosynthesis also requires liquid water to occur.</a:t>
            </a:r>
          </a:p>
          <a:p>
            <a:endParaRPr lang="en-US" dirty="0"/>
          </a:p>
          <a:p>
            <a:r>
              <a:rPr lang="en-US" dirty="0"/>
              <a:t>The formation of life on earth occurred over many million of years starting around a billion years ago. Through this evolution of life, much of the CO2 in our early atmosphere was removed, and oxygen in the form of O2 was released to the atmosphere. </a:t>
            </a:r>
          </a:p>
          <a:p>
            <a:endParaRPr lang="en-US" dirty="0"/>
          </a:p>
          <a:p>
            <a:r>
              <a:rPr lang="en-US" dirty="0"/>
              <a:t>Nitrogen remained left over from the original atmosphere. The resulting atmosphere was one mostly comprised of nitrogen and oxygen. The abundance of oxygen makes Earth’s atmosphere unique from all other planets. </a:t>
            </a:r>
          </a:p>
          <a:p>
            <a:endParaRPr lang="en-US" dirty="0"/>
          </a:p>
          <a:p>
            <a:r>
              <a:rPr lang="en-US" dirty="0"/>
              <a:t>Since the plant life requires liquid water, the initiation of plant life on earth presumes existence of liquid water. This is the reason much of the search for life on other planets focuses on whether liquid water can exist on the planet.</a:t>
            </a:r>
          </a:p>
        </p:txBody>
      </p:sp>
      <p:sp>
        <p:nvSpPr>
          <p:cNvPr id="4" name="Slide Number Placeholder 3"/>
          <p:cNvSpPr>
            <a:spLocks noGrp="1"/>
          </p:cNvSpPr>
          <p:nvPr>
            <p:ph type="sldNum" sz="quarter" idx="5"/>
          </p:nvPr>
        </p:nvSpPr>
        <p:spPr/>
        <p:txBody>
          <a:bodyPr/>
          <a:lstStyle/>
          <a:p>
            <a:fld id="{D1B90D33-E3EE-44AC-A6FC-8309B97C2889}" type="slidenum">
              <a:rPr lang="en-US" smtClean="0"/>
              <a:t>24</a:t>
            </a:fld>
            <a:endParaRPr lang="en-US"/>
          </a:p>
        </p:txBody>
      </p:sp>
    </p:spTree>
    <p:extLst>
      <p:ext uri="{BB962C8B-B14F-4D97-AF65-F5344CB8AC3E}">
        <p14:creationId xmlns:p14="http://schemas.microsoft.com/office/powerpoint/2010/main" val="287401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and human life in turn requires oxygen for respiration. </a:t>
            </a:r>
          </a:p>
          <a:p>
            <a:endParaRPr lang="en-US" dirty="0"/>
          </a:p>
          <a:p>
            <a:r>
              <a:rPr lang="en-US" dirty="0"/>
              <a:t>Since this is an air pollution class and much of the health risk due to air pollution is due to inhalation, it is worthwhile to look in depth at exchange of oxygen and carbon dioxide that occurs within the human lungs and bloodstream when breathing.</a:t>
            </a:r>
          </a:p>
          <a:p>
            <a:endParaRPr lang="en-US" dirty="0"/>
          </a:p>
          <a:p>
            <a:r>
              <a:rPr lang="en-US" dirty="0"/>
              <a:t>This diagram shows details of the human respiratory system. </a:t>
            </a:r>
          </a:p>
          <a:p>
            <a:endParaRPr lang="en-US" dirty="0"/>
          </a:p>
          <a:p>
            <a:r>
              <a:rPr lang="en-US" dirty="0"/>
              <a:t>One can see on the left the overall system, showing how air passes through the trachea into the lungs. </a:t>
            </a:r>
          </a:p>
          <a:p>
            <a:endParaRPr lang="en-US" dirty="0"/>
          </a:p>
          <a:p>
            <a:r>
              <a:rPr lang="en-US" dirty="0"/>
              <a:t>As air passes through the trachea, it then branches off into bronchioles into the lungs.  The right diagram shows how individual bronchioles in the lungs terminate into tiny sacs called alveoli. It is at the alveoli where the air-blood boundary is, and where oxygen transfers into the bloodstream through capillaries surrounding the alveoli.</a:t>
            </a:r>
          </a:p>
          <a:p>
            <a:endParaRPr lang="en-US" dirty="0"/>
          </a:p>
          <a:p>
            <a:r>
              <a:rPr lang="en-US" dirty="0"/>
              <a:t>Carbon dioxide in turn passes out of the bloodstream into the lungs to be exhaled. </a:t>
            </a:r>
          </a:p>
          <a:p>
            <a:endParaRPr lang="en-US" dirty="0"/>
          </a:p>
          <a:p>
            <a:r>
              <a:rPr lang="en-US" dirty="0"/>
              <a:t>Many of the health risks due to air pollution result from inflammation of the alveoli, which adversely affects air-blood transfer process. </a:t>
            </a:r>
          </a:p>
        </p:txBody>
      </p:sp>
      <p:sp>
        <p:nvSpPr>
          <p:cNvPr id="4" name="Slide Number Placeholder 3"/>
          <p:cNvSpPr>
            <a:spLocks noGrp="1"/>
          </p:cNvSpPr>
          <p:nvPr>
            <p:ph type="sldNum" sz="quarter" idx="5"/>
          </p:nvPr>
        </p:nvSpPr>
        <p:spPr/>
        <p:txBody>
          <a:bodyPr/>
          <a:lstStyle/>
          <a:p>
            <a:fld id="{D1B90D33-E3EE-44AC-A6FC-8309B97C2889}" type="slidenum">
              <a:rPr lang="en-US" smtClean="0"/>
              <a:t>25</a:t>
            </a:fld>
            <a:endParaRPr lang="en-US"/>
          </a:p>
        </p:txBody>
      </p:sp>
    </p:spTree>
    <p:extLst>
      <p:ext uri="{BB962C8B-B14F-4D97-AF65-F5344CB8AC3E}">
        <p14:creationId xmlns:p14="http://schemas.microsoft.com/office/powerpoint/2010/main" val="283739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topic of “asphyxiation”, a state of insufficient oxygen for respiration.</a:t>
            </a:r>
          </a:p>
          <a:p>
            <a:endParaRPr lang="en-US" dirty="0"/>
          </a:p>
          <a:p>
            <a:r>
              <a:rPr lang="en-US" dirty="0"/>
              <a:t>Between around 19.5 to 23.5% oxygen levels are optimal.</a:t>
            </a:r>
          </a:p>
          <a:p>
            <a:endParaRPr lang="en-US" dirty="0"/>
          </a:p>
          <a:p>
            <a:r>
              <a:rPr lang="en-US" dirty="0"/>
              <a:t>As oxygen levels get lower, however, health impacts begin to occur.</a:t>
            </a:r>
          </a:p>
          <a:p>
            <a:endParaRPr lang="en-US" dirty="0"/>
          </a:p>
          <a:p>
            <a:r>
              <a:rPr lang="en-US" dirty="0"/>
              <a:t>Light-headedness and nausea begin to occur at 14 – 16% oxygen content in the air. Between 10 – 14% fainting occurs, and below 10% there is a risk of death.  </a:t>
            </a:r>
          </a:p>
          <a:p>
            <a:endParaRPr lang="en-US" dirty="0"/>
          </a:p>
          <a:p>
            <a:r>
              <a:rPr lang="en-US" dirty="0"/>
              <a:t>Any gas in high enough concentrations to displace oxygen to levels below 15% is therefore damaging. A common risk of asphyxiation is to industrial workers working with inert gases, which are often used in industrial processes where gas pressure is needed for certain processes but without any reactive capability. If this inert gas leaks into the air, for example when maintaining, inspecting or repairing industrial equipment, a worker can breathe this and asphyxiate. Since inert gases are odorless, there is little warning that something is wrong to the worker. </a:t>
            </a:r>
          </a:p>
        </p:txBody>
      </p:sp>
      <p:sp>
        <p:nvSpPr>
          <p:cNvPr id="4" name="Slide Number Placeholder 3"/>
          <p:cNvSpPr>
            <a:spLocks noGrp="1"/>
          </p:cNvSpPr>
          <p:nvPr>
            <p:ph type="sldNum" sz="quarter" idx="5"/>
          </p:nvPr>
        </p:nvSpPr>
        <p:spPr/>
        <p:txBody>
          <a:bodyPr/>
          <a:lstStyle/>
          <a:p>
            <a:fld id="{D1B90D33-E3EE-44AC-A6FC-8309B97C2889}" type="slidenum">
              <a:rPr lang="en-US" smtClean="0"/>
              <a:t>26</a:t>
            </a:fld>
            <a:endParaRPr lang="en-US"/>
          </a:p>
        </p:txBody>
      </p:sp>
    </p:spTree>
    <p:extLst>
      <p:ext uri="{BB962C8B-B14F-4D97-AF65-F5344CB8AC3E}">
        <p14:creationId xmlns:p14="http://schemas.microsoft.com/office/powerpoint/2010/main" val="377456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is worth noting that while oxygen is needed for respiration and beneficial to life, it can be a corrosive compound. The most familiar example is rust, which forms when ferrous (iron containing) metals are exposed to water and oxygen. The weathering of geologic formations over time is also enhanced by the presence of oxygen.</a:t>
            </a:r>
          </a:p>
        </p:txBody>
      </p:sp>
      <p:sp>
        <p:nvSpPr>
          <p:cNvPr id="4" name="Slide Number Placeholder 3"/>
          <p:cNvSpPr>
            <a:spLocks noGrp="1"/>
          </p:cNvSpPr>
          <p:nvPr>
            <p:ph type="sldNum" sz="quarter" idx="5"/>
          </p:nvPr>
        </p:nvSpPr>
        <p:spPr/>
        <p:txBody>
          <a:bodyPr/>
          <a:lstStyle/>
          <a:p>
            <a:fld id="{D1B90D33-E3EE-44AC-A6FC-8309B97C2889}" type="slidenum">
              <a:rPr lang="en-US" smtClean="0"/>
              <a:t>27</a:t>
            </a:fld>
            <a:endParaRPr lang="en-US"/>
          </a:p>
        </p:txBody>
      </p:sp>
    </p:spTree>
    <p:extLst>
      <p:ext uri="{BB962C8B-B14F-4D97-AF65-F5344CB8AC3E}">
        <p14:creationId xmlns:p14="http://schemas.microsoft.com/office/powerpoint/2010/main" val="24226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 Structure</a:t>
            </a:r>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74259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 here is a photograph taken from space of the earth’s horizon, showing a cross-section of the earth and its atmosphere with space and the moon in the background.</a:t>
            </a:r>
          </a:p>
          <a:p>
            <a:r>
              <a:rPr lang="en-US" dirty="0"/>
              <a:t> </a:t>
            </a:r>
            <a:br>
              <a:rPr lang="en-US" dirty="0"/>
            </a:br>
            <a:r>
              <a:rPr lang="en-US" dirty="0"/>
              <a:t>The atmosphere is the light-blue layer running along and above the earth’s surface.</a:t>
            </a:r>
          </a:p>
          <a:p>
            <a:r>
              <a:rPr lang="en-US" dirty="0"/>
              <a:t>  </a:t>
            </a:r>
          </a:p>
          <a:p>
            <a:r>
              <a:rPr lang="en-US" dirty="0"/>
              <a:t>The light-blue color is due to scattering of sunlight by atmospheric gases, which is strongest for blue light. </a:t>
            </a:r>
          </a:p>
          <a:p>
            <a:endParaRPr lang="en-US" dirty="0"/>
          </a:p>
          <a:p>
            <a:r>
              <a:rPr lang="en-US" dirty="0"/>
              <a:t>The thickness of the atmosphere in terms of when atmospheric gases are first encountered from outer space is around 500 km. </a:t>
            </a:r>
          </a:p>
          <a:p>
            <a:endParaRPr lang="en-US" dirty="0"/>
          </a:p>
          <a:p>
            <a:r>
              <a:rPr lang="en-US" dirty="0"/>
              <a:t>This is about 5% of the diameter of the earth of about 13,000 km.</a:t>
            </a:r>
          </a:p>
        </p:txBody>
      </p:sp>
      <p:sp>
        <p:nvSpPr>
          <p:cNvPr id="4" name="Slide Number Placeholder 3"/>
          <p:cNvSpPr>
            <a:spLocks noGrp="1"/>
          </p:cNvSpPr>
          <p:nvPr>
            <p:ph type="sldNum" sz="quarter" idx="5"/>
          </p:nvPr>
        </p:nvSpPr>
        <p:spPr/>
        <p:txBody>
          <a:bodyPr/>
          <a:lstStyle/>
          <a:p>
            <a:fld id="{D1B90D33-E3EE-44AC-A6FC-8309B97C2889}" type="slidenum">
              <a:rPr lang="en-US" smtClean="0"/>
              <a:t>4</a:t>
            </a:fld>
            <a:endParaRPr lang="en-US"/>
          </a:p>
        </p:txBody>
      </p:sp>
    </p:spTree>
    <p:extLst>
      <p:ext uri="{BB962C8B-B14F-4D97-AF65-F5344CB8AC3E}">
        <p14:creationId xmlns:p14="http://schemas.microsoft.com/office/powerpoint/2010/main" val="60456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show the vertical variation of two variables that describe the atmosphere: density and pressure. </a:t>
            </a:r>
          </a:p>
          <a:p>
            <a:endParaRPr lang="en-US" dirty="0"/>
          </a:p>
          <a:p>
            <a:r>
              <a:rPr lang="en-US" dirty="0"/>
              <a:t>The chart is a vertical cross-section of the atmosphere, with height on the vertical axis increasing upward from the surface to the top of the atmosphere at around 500 km, </a:t>
            </a:r>
          </a:p>
          <a:p>
            <a:r>
              <a:rPr lang="en-US" dirty="0"/>
              <a:t>and density and pressure on the horizontal axis increasing to the right.</a:t>
            </a:r>
          </a:p>
          <a:p>
            <a:endParaRPr lang="en-US" dirty="0"/>
          </a:p>
          <a:p>
            <a:r>
              <a:rPr lang="en-US" dirty="0"/>
              <a:t>The density of a substance is the amount of its mass per volume. Air density at the surface is typically around 1.2 kg of air per cubic meter.</a:t>
            </a:r>
          </a:p>
          <a:p>
            <a:endParaRPr lang="en-US" dirty="0"/>
          </a:p>
          <a:p>
            <a:r>
              <a:rPr lang="en-US" dirty="0"/>
              <a:t>Air pressure the weight of overlying atmosphere atop a given area. Air pressure at the surface is typically around 14.7 pounds per square inch, as depicted by the graphic shown to the right of the vertical density and pressure profiles.</a:t>
            </a:r>
          </a:p>
          <a:p>
            <a:endParaRPr lang="en-US" dirty="0"/>
          </a:p>
          <a:p>
            <a:r>
              <a:rPr lang="en-US" dirty="0"/>
              <a:t>However, both density and pressure strongly decrease with height away from the surface, as can be seen on this plot. </a:t>
            </a:r>
          </a:p>
          <a:p>
            <a:endParaRPr lang="en-US" dirty="0"/>
          </a:p>
          <a:p>
            <a:r>
              <a:rPr lang="en-US" dirty="0"/>
              <a:t>In fact, about 90% of atmospheric mass is within the first 20 km or so above the surface, although the top of the atmosphere, when atmospheric gas molecules first start to appear, is around 500 km.</a:t>
            </a:r>
          </a:p>
          <a:p>
            <a:endParaRPr lang="en-US" dirty="0"/>
          </a:p>
          <a:p>
            <a:r>
              <a:rPr lang="en-US" dirty="0"/>
              <a:t>Around 50% of the total mass is contained within the first 5 km.</a:t>
            </a:r>
          </a:p>
          <a:p>
            <a:endParaRPr lang="en-US" dirty="0"/>
          </a:p>
          <a:p>
            <a:r>
              <a:rPr lang="en-US" dirty="0"/>
              <a:t>So although atmospheric gases exist up to 500 km, the bulk of its mass is a much thinner layer. Compared to the earth’s diameter, this thin layer like the skin of an apple.</a:t>
            </a:r>
          </a:p>
        </p:txBody>
      </p:sp>
      <p:sp>
        <p:nvSpPr>
          <p:cNvPr id="4" name="Slide Number Placeholder 3"/>
          <p:cNvSpPr>
            <a:spLocks noGrp="1"/>
          </p:cNvSpPr>
          <p:nvPr>
            <p:ph type="sldNum" sz="quarter" idx="5"/>
          </p:nvPr>
        </p:nvSpPr>
        <p:spPr/>
        <p:txBody>
          <a:bodyPr/>
          <a:lstStyle/>
          <a:p>
            <a:fld id="{C7CA9EB6-F0B4-4FBE-994B-2C6AA52EF8BE}" type="slidenum">
              <a:rPr lang="en-US" smtClean="0"/>
              <a:t>5</a:t>
            </a:fld>
            <a:endParaRPr lang="en-US"/>
          </a:p>
        </p:txBody>
      </p:sp>
    </p:spTree>
    <p:extLst>
      <p:ext uri="{BB962C8B-B14F-4D97-AF65-F5344CB8AC3E}">
        <p14:creationId xmlns:p14="http://schemas.microsoft.com/office/powerpoint/2010/main" val="87411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key thermodynamic variable is temperature.</a:t>
            </a:r>
          </a:p>
          <a:p>
            <a:endParaRPr lang="en-US" dirty="0"/>
          </a:p>
          <a:p>
            <a:r>
              <a:rPr lang="en-US" dirty="0"/>
              <a:t>The temperature of a substance is a measure of the average speed of molecules within the substance undergoing random molecular motion. </a:t>
            </a:r>
          </a:p>
          <a:p>
            <a:endParaRPr lang="en-US" dirty="0"/>
          </a:p>
          <a:p>
            <a:r>
              <a:rPr lang="en-US" dirty="0"/>
              <a:t>There are familiar ways of expressing the temperature of a substance, for example by degrees Fahrenheit or Celsius. The Kelvin scale is another scale set such that a value of 0 K corresponds to the absence of any molecular motion. </a:t>
            </a:r>
          </a:p>
          <a:p>
            <a:endParaRPr lang="en-US" dirty="0"/>
          </a:p>
          <a:p>
            <a:r>
              <a:rPr lang="en-US" dirty="0"/>
              <a:t>This is therefore the coldest something can be.</a:t>
            </a:r>
          </a:p>
        </p:txBody>
      </p:sp>
      <p:sp>
        <p:nvSpPr>
          <p:cNvPr id="4" name="Slide Number Placeholder 3"/>
          <p:cNvSpPr>
            <a:spLocks noGrp="1"/>
          </p:cNvSpPr>
          <p:nvPr>
            <p:ph type="sldNum" sz="quarter" idx="5"/>
          </p:nvPr>
        </p:nvSpPr>
        <p:spPr/>
        <p:txBody>
          <a:bodyPr/>
          <a:lstStyle/>
          <a:p>
            <a:fld id="{D1B90D33-E3EE-44AC-A6FC-8309B97C2889}" type="slidenum">
              <a:rPr lang="en-US" smtClean="0"/>
              <a:t>6</a:t>
            </a:fld>
            <a:endParaRPr lang="en-US"/>
          </a:p>
        </p:txBody>
      </p:sp>
    </p:spTree>
    <p:extLst>
      <p:ext uri="{BB962C8B-B14F-4D97-AF65-F5344CB8AC3E}">
        <p14:creationId xmlns:p14="http://schemas.microsoft.com/office/powerpoint/2010/main" val="350272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we show the vertical variation of temperature across the atmosphere.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 is a vertical cross-section of the atmosphere, with height on the vertical axis increasing upward from the surface to 120 km,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temperature on the horizontal axis increasing to the right in terms of both Celsius and Fahrenheit.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density and pressure smoothly decrease with height upward across the atmosphere, temperature has a much more variable structure as can be seen by this plot.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four distinct layers can be discerned where temperature alternates between decreasing and increasing in value with height.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lowest roughly 10-15 km of the atmosphere is called the “troposphere”, where temperature typically decreases with height. This is the layer where earth’s weather and major climate systems exist, and of course is also where we live. In this sense, the troposphere is the most important layer and will be the focus of this class where we will study air pollution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Above this, extending upward from around 20 to 50 km is the “stratosphere”, where temperature typically increases with height. A layer where temperature increases with height (or warm air atop cold) is called a “temperature inversion”. The warming of the air with height in the stratosphere is due to the presence the atmospheric gas ozone, which absorbs ultraviolet sunlight and therefore acts the warm the air in the stratosphere. The ozone in the stratosphere is called the “ozone layer”. We will discuss this more in the next lecture.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Above the stratosphere are two layers that collectively comprise the “upper atmosphere”: the mesosphere and the thermosphere.  We will not focus on the upper atmosphere in this class beyond this lecture, but it is a very important and interesting layer in other respects as we will cover later in the lecture.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CA9EB6-F0B4-4FBE-994B-2C6AA52EF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2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 Composition</a:t>
            </a:r>
          </a:p>
        </p:txBody>
      </p:sp>
      <p:sp>
        <p:nvSpPr>
          <p:cNvPr id="4" name="Slide Number Placeholder 3"/>
          <p:cNvSpPr>
            <a:spLocks noGrp="1"/>
          </p:cNvSpPr>
          <p:nvPr>
            <p:ph type="sldNum" sz="quarter" idx="5"/>
          </p:nvPr>
        </p:nvSpPr>
        <p:spPr/>
        <p:txBody>
          <a:bodyPr/>
          <a:lstStyle/>
          <a:p>
            <a:fld id="{D1B90D33-E3EE-44AC-A6FC-8309B97C2889}" type="slidenum">
              <a:rPr lang="en-US" smtClean="0"/>
              <a:t>8</a:t>
            </a:fld>
            <a:endParaRPr lang="en-US"/>
          </a:p>
        </p:txBody>
      </p:sp>
    </p:spTree>
    <p:extLst>
      <p:ext uri="{BB962C8B-B14F-4D97-AF65-F5344CB8AC3E}">
        <p14:creationId xmlns:p14="http://schemas.microsoft.com/office/powerpoint/2010/main" val="280846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turn attention to what the atmosphere is comprised of, and in what percentages. </a:t>
            </a:r>
          </a:p>
          <a:p>
            <a:endParaRPr lang="en-US" dirty="0"/>
          </a:p>
          <a:p>
            <a:r>
              <a:rPr lang="en-US" dirty="0"/>
              <a:t>First, it is important to understand that the atmosphere is a mixture of gases of different chemical compounds. That is, there is not a specific chemical species that is “air”, but instead air is a mixture of gaseous species. Among these are water vapor, or water in gaseous phase.</a:t>
            </a:r>
          </a:p>
          <a:p>
            <a:endParaRPr lang="en-US" dirty="0"/>
          </a:p>
          <a:p>
            <a:r>
              <a:rPr lang="en-US" dirty="0"/>
              <a:t>Second, the atmosphere is comprised of “hydrometeors” – or water in liquid or solid phase that form from condensation of water vapor. These include clouds, fog, haze, rain, snow, </a:t>
            </a:r>
            <a:r>
              <a:rPr lang="en-US" dirty="0" err="1"/>
              <a:t>etc</a:t>
            </a:r>
            <a:r>
              <a:rPr lang="en-US" dirty="0"/>
              <a:t> …</a:t>
            </a:r>
          </a:p>
          <a:p>
            <a:endParaRPr lang="en-US" dirty="0"/>
          </a:p>
          <a:p>
            <a:r>
              <a:rPr lang="en-US" dirty="0"/>
              <a:t>Finally, the atmosphere is comprised of what we call aerosols, or solid or liquid particles of various chemical nature so tiny in size that they stay suspended in air. Aerosols include dust and smoke. In fact, among the most dangerous air pollutants for human health are smoke aerosols … also called fine particulate … as we will cover later in the semester.</a:t>
            </a:r>
          </a:p>
        </p:txBody>
      </p:sp>
      <p:sp>
        <p:nvSpPr>
          <p:cNvPr id="4" name="Slide Number Placeholder 3"/>
          <p:cNvSpPr>
            <a:spLocks noGrp="1"/>
          </p:cNvSpPr>
          <p:nvPr>
            <p:ph type="sldNum" sz="quarter" idx="5"/>
          </p:nvPr>
        </p:nvSpPr>
        <p:spPr/>
        <p:txBody>
          <a:bodyPr/>
          <a:lstStyle/>
          <a:p>
            <a:fld id="{D1B90D33-E3EE-44AC-A6FC-8309B97C2889}" type="slidenum">
              <a:rPr lang="en-US" smtClean="0"/>
              <a:t>9</a:t>
            </a:fld>
            <a:endParaRPr lang="en-US"/>
          </a:p>
        </p:txBody>
      </p:sp>
    </p:spTree>
    <p:extLst>
      <p:ext uri="{BB962C8B-B14F-4D97-AF65-F5344CB8AC3E}">
        <p14:creationId xmlns:p14="http://schemas.microsoft.com/office/powerpoint/2010/main" val="78274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0161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31185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8687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32519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89048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516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59828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0448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9587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00762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45151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73768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lobalchange.umich.edu/globalchange1/current/lectures/Perry_Samson_lectures/evolution_a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arthobservatory.nasa.gov/images/44267/sunset-from-the-international-space-st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solarsystem.nasa.gov/solar-system/sun/in-depth/"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asa.gov/mission_pages/sunearth/aurora-news-stories/index.html"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olarsystem.nasa.gov/news/436/10-things-planetary-atmospher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lanetary.org/multimedia/space-images/charts/the-atmospheres-of-the-solar-system.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n.wikipedia.org/wiki/Geological_history_of_oxyg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ing.com/minimum-oxygen-concentration-human-breathing-15546.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analoxsensortechnology.com/blog/2016/02/02/what-is-an-oxygen-depletion-senso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853440"/>
            <a:ext cx="9144000" cy="3566160"/>
          </a:xfrm>
        </p:spPr>
        <p:txBody>
          <a:bodyPr>
            <a:normAutofit/>
          </a:bodyPr>
          <a:lstStyle/>
          <a:p>
            <a:pPr>
              <a:lnSpc>
                <a:spcPct val="100000"/>
              </a:lnSpc>
              <a:spcAft>
                <a:spcPts val="600"/>
              </a:spcAft>
            </a:pPr>
            <a:r>
              <a:rPr lang="en-US" sz="4400" b="1" dirty="0"/>
              <a:t>METR/ENVS 113</a:t>
            </a:r>
            <a:br>
              <a:rPr lang="en-US" dirty="0"/>
            </a:br>
            <a:r>
              <a:rPr lang="en-US" sz="3600" dirty="0"/>
              <a:t>Lecture 1: Atmospheric Structure &amp; Composition</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658911" y="4419600"/>
            <a:ext cx="9144000" cy="1655762"/>
          </a:xfrm>
        </p:spPr>
        <p:txBody>
          <a:bodyPr>
            <a:normAutofit/>
          </a:bodyPr>
          <a:lstStyle/>
          <a:p>
            <a:r>
              <a:rPr lang="en-US" dirty="0"/>
              <a:t>SJSU Fall Semester 2020</a:t>
            </a:r>
          </a:p>
          <a:p>
            <a:r>
              <a:rPr lang="en-US" dirty="0"/>
              <a:t>Module 1: The Natural, Unpolluted Atmosphere</a:t>
            </a:r>
          </a:p>
          <a:p>
            <a:r>
              <a:rPr lang="en-US" dirty="0"/>
              <a:t>Frank R. Freedman (Course Instructor)</a:t>
            </a:r>
          </a:p>
        </p:txBody>
      </p:sp>
    </p:spTree>
    <p:extLst>
      <p:ext uri="{BB962C8B-B14F-4D97-AF65-F5344CB8AC3E}">
        <p14:creationId xmlns:p14="http://schemas.microsoft.com/office/powerpoint/2010/main" val="138273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01E57C-2FCD-4002-A56C-F817017DE56F}"/>
              </a:ext>
            </a:extLst>
          </p:cNvPr>
          <p:cNvSpPr>
            <a:spLocks noGrp="1"/>
          </p:cNvSpPr>
          <p:nvPr>
            <p:ph type="title"/>
          </p:nvPr>
        </p:nvSpPr>
        <p:spPr>
          <a:xfrm>
            <a:off x="475488" y="384048"/>
            <a:ext cx="10515600" cy="914400"/>
          </a:xfrm>
        </p:spPr>
        <p:txBody>
          <a:bodyPr>
            <a:normAutofit/>
          </a:bodyPr>
          <a:lstStyle/>
          <a:p>
            <a:r>
              <a:rPr lang="en-US" sz="3600" b="1" dirty="0"/>
              <a:t>Composition of Atmosphere: Gases, Dry Air*</a:t>
            </a:r>
          </a:p>
        </p:txBody>
      </p:sp>
      <p:pic>
        <p:nvPicPr>
          <p:cNvPr id="6" name="Picture 5" descr="A close up of a logo&#10;&#10;Description automatically generated">
            <a:extLst>
              <a:ext uri="{FF2B5EF4-FFF2-40B4-BE49-F238E27FC236}">
                <a16:creationId xmlns:a16="http://schemas.microsoft.com/office/drawing/2014/main" id="{7A0E0485-33BA-4FA1-A113-D644EC25EE66}"/>
              </a:ext>
            </a:extLst>
          </p:cNvPr>
          <p:cNvPicPr>
            <a:picLocks noChangeAspect="1"/>
          </p:cNvPicPr>
          <p:nvPr/>
        </p:nvPicPr>
        <p:blipFill rotWithShape="1">
          <a:blip r:embed="rId3">
            <a:extLst>
              <a:ext uri="{28A0092B-C50C-407E-A947-70E740481C1C}">
                <a14:useLocalDpi xmlns:a14="http://schemas.microsoft.com/office/drawing/2010/main" val="0"/>
              </a:ext>
            </a:extLst>
          </a:blip>
          <a:srcRect l="4257" t="18911" r="3504"/>
          <a:stretch/>
        </p:blipFill>
        <p:spPr>
          <a:xfrm>
            <a:off x="475488" y="1345116"/>
            <a:ext cx="7789741" cy="5128835"/>
          </a:xfrm>
          <a:prstGeom prst="rect">
            <a:avLst/>
          </a:prstGeom>
        </p:spPr>
      </p:pic>
      <p:sp>
        <p:nvSpPr>
          <p:cNvPr id="2" name="TextBox 1">
            <a:extLst>
              <a:ext uri="{FF2B5EF4-FFF2-40B4-BE49-F238E27FC236}">
                <a16:creationId xmlns:a16="http://schemas.microsoft.com/office/drawing/2014/main" id="{AB280C04-E394-44A1-B36A-310675DB3E4E}"/>
              </a:ext>
            </a:extLst>
          </p:cNvPr>
          <p:cNvSpPr txBox="1"/>
          <p:nvPr/>
        </p:nvSpPr>
        <p:spPr>
          <a:xfrm>
            <a:off x="5199055" y="1596072"/>
            <a:ext cx="6823611" cy="1477328"/>
          </a:xfrm>
          <a:prstGeom prst="rect">
            <a:avLst/>
          </a:prstGeom>
          <a:solidFill>
            <a:schemeClr val="bg1"/>
          </a:solidFill>
          <a:ln>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KEY POINTS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make up ~ 99% of dry air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Water vapor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 is gaseous phase) varies from 1 – 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 0.037% = 370 ppm (ppm, parts per million)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Remaining trace gases very, very low percentages.</a:t>
            </a:r>
          </a:p>
        </p:txBody>
      </p:sp>
      <p:sp>
        <p:nvSpPr>
          <p:cNvPr id="5" name="TextBox 4">
            <a:extLst>
              <a:ext uri="{FF2B5EF4-FFF2-40B4-BE49-F238E27FC236}">
                <a16:creationId xmlns:a16="http://schemas.microsoft.com/office/drawing/2014/main" id="{446F6712-6BCE-4C14-9CB1-06DA1325FC0A}"/>
              </a:ext>
            </a:extLst>
          </p:cNvPr>
          <p:cNvSpPr txBox="1"/>
          <p:nvPr/>
        </p:nvSpPr>
        <p:spPr>
          <a:xfrm>
            <a:off x="204554" y="6335953"/>
            <a:ext cx="4141390" cy="400110"/>
          </a:xfrm>
          <a:prstGeom prst="rect">
            <a:avLst/>
          </a:prstGeom>
          <a:solidFill>
            <a:schemeClr val="bg1"/>
          </a:solidFill>
        </p:spPr>
        <p:txBody>
          <a:bodyPr wrap="none" rtlCol="0">
            <a:spAutoFit/>
          </a:bodyPr>
          <a:lstStyle/>
          <a:p>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“Dry Air” - excluding water vapor. </a:t>
            </a:r>
          </a:p>
        </p:txBody>
      </p:sp>
    </p:spTree>
    <p:extLst>
      <p:ext uri="{BB962C8B-B14F-4D97-AF65-F5344CB8AC3E}">
        <p14:creationId xmlns:p14="http://schemas.microsoft.com/office/powerpoint/2010/main" val="12605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D0A9C17-BF01-453B-93C0-4A4E6E9469B8}"/>
              </a:ext>
            </a:extLst>
          </p:cNvPr>
          <p:cNvPicPr>
            <a:picLocks noChangeAspect="1"/>
          </p:cNvPicPr>
          <p:nvPr/>
        </p:nvPicPr>
        <p:blipFill rotWithShape="1">
          <a:blip r:embed="rId3">
            <a:extLst>
              <a:ext uri="{28A0092B-C50C-407E-A947-70E740481C1C}">
                <a14:useLocalDpi xmlns:a14="http://schemas.microsoft.com/office/drawing/2010/main" val="0"/>
              </a:ext>
            </a:extLst>
          </a:blip>
          <a:srcRect l="37671"/>
          <a:stretch/>
        </p:blipFill>
        <p:spPr>
          <a:xfrm>
            <a:off x="323508" y="960674"/>
            <a:ext cx="4838019" cy="5827640"/>
          </a:xfrm>
          <a:prstGeom prst="rect">
            <a:avLst/>
          </a:prstGeom>
        </p:spPr>
      </p:pic>
      <p:cxnSp>
        <p:nvCxnSpPr>
          <p:cNvPr id="7" name="Straight Arrow Connector 6">
            <a:extLst>
              <a:ext uri="{FF2B5EF4-FFF2-40B4-BE49-F238E27FC236}">
                <a16:creationId xmlns:a16="http://schemas.microsoft.com/office/drawing/2014/main" id="{E20EA7A7-9210-48C3-BCEE-E37B3219324D}"/>
              </a:ext>
            </a:extLst>
          </p:cNvPr>
          <p:cNvCxnSpPr>
            <a:cxnSpLocks/>
          </p:cNvCxnSpPr>
          <p:nvPr/>
        </p:nvCxnSpPr>
        <p:spPr>
          <a:xfrm flipV="1">
            <a:off x="5189519" y="2318691"/>
            <a:ext cx="1031787" cy="1846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B34D3D4F-3F12-482D-BDA9-65C82BF9DE85}"/>
              </a:ext>
            </a:extLst>
          </p:cNvPr>
          <p:cNvSpPr/>
          <p:nvPr/>
        </p:nvSpPr>
        <p:spPr>
          <a:xfrm rot="10800000">
            <a:off x="5246557" y="2158582"/>
            <a:ext cx="247376" cy="1094283"/>
          </a:xfrm>
          <a:prstGeom prst="lef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50000"/>
                </a:schemeClr>
              </a:solidFill>
            </a:endParaRPr>
          </a:p>
        </p:txBody>
      </p:sp>
      <p:cxnSp>
        <p:nvCxnSpPr>
          <p:cNvPr id="10" name="Straight Arrow Connector 9">
            <a:extLst>
              <a:ext uri="{FF2B5EF4-FFF2-40B4-BE49-F238E27FC236}">
                <a16:creationId xmlns:a16="http://schemas.microsoft.com/office/drawing/2014/main" id="{FA9F762D-5DE4-44F7-9CA6-19CE799176FA}"/>
              </a:ext>
            </a:extLst>
          </p:cNvPr>
          <p:cNvCxnSpPr>
            <a:cxnSpLocks/>
          </p:cNvCxnSpPr>
          <p:nvPr/>
        </p:nvCxnSpPr>
        <p:spPr>
          <a:xfrm>
            <a:off x="5276538" y="3429000"/>
            <a:ext cx="146903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8D23A2-E0EC-4860-913C-7CB7299AA3D6}"/>
              </a:ext>
            </a:extLst>
          </p:cNvPr>
          <p:cNvCxnSpPr>
            <a:cxnSpLocks/>
          </p:cNvCxnSpPr>
          <p:nvPr/>
        </p:nvCxnSpPr>
        <p:spPr>
          <a:xfrm>
            <a:off x="5299023" y="3853288"/>
            <a:ext cx="104556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462181-A818-42D2-8523-66A9536AD937}"/>
              </a:ext>
            </a:extLst>
          </p:cNvPr>
          <p:cNvCxnSpPr>
            <a:cxnSpLocks/>
          </p:cNvCxnSpPr>
          <p:nvPr/>
        </p:nvCxnSpPr>
        <p:spPr>
          <a:xfrm>
            <a:off x="5351489" y="4152275"/>
            <a:ext cx="744511"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78620B-7247-4688-BDD2-23C85E028887}"/>
              </a:ext>
            </a:extLst>
          </p:cNvPr>
          <p:cNvCxnSpPr>
            <a:cxnSpLocks/>
          </p:cNvCxnSpPr>
          <p:nvPr/>
        </p:nvCxnSpPr>
        <p:spPr>
          <a:xfrm>
            <a:off x="5299023" y="5006715"/>
            <a:ext cx="104556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3E1D4E-E2CD-42D3-87F4-207D0F0F48E9}"/>
              </a:ext>
            </a:extLst>
          </p:cNvPr>
          <p:cNvCxnSpPr>
            <a:cxnSpLocks/>
          </p:cNvCxnSpPr>
          <p:nvPr/>
        </p:nvCxnSpPr>
        <p:spPr>
          <a:xfrm>
            <a:off x="5246557" y="5321508"/>
            <a:ext cx="57524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CFC9FF-3346-42A1-A498-EB9C74D662C1}"/>
              </a:ext>
            </a:extLst>
          </p:cNvPr>
          <p:cNvCxnSpPr>
            <a:cxnSpLocks/>
          </p:cNvCxnSpPr>
          <p:nvPr/>
        </p:nvCxnSpPr>
        <p:spPr>
          <a:xfrm>
            <a:off x="5299023" y="5921115"/>
            <a:ext cx="101183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1A8525-A852-4E6B-AD6D-E42AABD40FB9}"/>
              </a:ext>
            </a:extLst>
          </p:cNvPr>
          <p:cNvCxnSpPr>
            <a:cxnSpLocks/>
          </p:cNvCxnSpPr>
          <p:nvPr/>
        </p:nvCxnSpPr>
        <p:spPr>
          <a:xfrm flipV="1">
            <a:off x="5351489" y="6215321"/>
            <a:ext cx="869817" cy="559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0D3951-B62B-4180-A16E-6FF46291FAD9}"/>
              </a:ext>
            </a:extLst>
          </p:cNvPr>
          <p:cNvSpPr txBox="1"/>
          <p:nvPr/>
        </p:nvSpPr>
        <p:spPr>
          <a:xfrm>
            <a:off x="6306336" y="2115354"/>
            <a:ext cx="4601003" cy="369332"/>
          </a:xfrm>
          <a:prstGeom prst="rect">
            <a:avLst/>
          </a:prstGeom>
          <a:noFill/>
        </p:spPr>
        <p:txBody>
          <a:bodyPr wrap="none" rtlCol="0">
            <a:spAutoFit/>
          </a:bodyPr>
          <a:lstStyle/>
          <a:p>
            <a:r>
              <a:rPr lang="en-US" dirty="0">
                <a:solidFill>
                  <a:srgbClr val="C00000"/>
                </a:solidFill>
              </a:rPr>
              <a:t>Carbon Dioxide (CO</a:t>
            </a:r>
            <a:r>
              <a:rPr lang="en-US" baseline="-25000" dirty="0">
                <a:solidFill>
                  <a:srgbClr val="C00000"/>
                </a:solidFill>
              </a:rPr>
              <a:t>2</a:t>
            </a:r>
            <a:r>
              <a:rPr lang="en-US" dirty="0">
                <a:solidFill>
                  <a:srgbClr val="C00000"/>
                </a:solidFill>
              </a:rPr>
              <a:t>) – Greenhouse Gas (GHG)</a:t>
            </a:r>
          </a:p>
        </p:txBody>
      </p:sp>
      <p:sp>
        <p:nvSpPr>
          <p:cNvPr id="26" name="TextBox 25">
            <a:extLst>
              <a:ext uri="{FF2B5EF4-FFF2-40B4-BE49-F238E27FC236}">
                <a16:creationId xmlns:a16="http://schemas.microsoft.com/office/drawing/2014/main" id="{DAE4F277-E109-4CBA-B14D-4BFDE2E9645B}"/>
              </a:ext>
            </a:extLst>
          </p:cNvPr>
          <p:cNvSpPr txBox="1"/>
          <p:nvPr/>
        </p:nvSpPr>
        <p:spPr>
          <a:xfrm>
            <a:off x="5534181" y="2533049"/>
            <a:ext cx="4358822" cy="369332"/>
          </a:xfrm>
          <a:prstGeom prst="rect">
            <a:avLst/>
          </a:prstGeom>
          <a:noFill/>
        </p:spPr>
        <p:txBody>
          <a:bodyPr wrap="none" rtlCol="0">
            <a:spAutoFit/>
          </a:bodyPr>
          <a:lstStyle/>
          <a:p>
            <a:r>
              <a:rPr lang="en-US" b="1" dirty="0" err="1">
                <a:solidFill>
                  <a:schemeClr val="accent6">
                    <a:lumMod val="50000"/>
                  </a:schemeClr>
                </a:solidFill>
              </a:rPr>
              <a:t>Ar</a:t>
            </a:r>
            <a:r>
              <a:rPr lang="en-US" b="1" dirty="0">
                <a:solidFill>
                  <a:schemeClr val="accent6">
                    <a:lumMod val="50000"/>
                  </a:schemeClr>
                </a:solidFill>
              </a:rPr>
              <a:t>, Ne, He, Kr – “Inert Gases” (non-reactive)</a:t>
            </a:r>
          </a:p>
        </p:txBody>
      </p:sp>
      <p:sp>
        <p:nvSpPr>
          <p:cNvPr id="27" name="TextBox 26">
            <a:extLst>
              <a:ext uri="{FF2B5EF4-FFF2-40B4-BE49-F238E27FC236}">
                <a16:creationId xmlns:a16="http://schemas.microsoft.com/office/drawing/2014/main" id="{C5C5E4E1-1B00-4418-9A93-AADD0154361C}"/>
              </a:ext>
            </a:extLst>
          </p:cNvPr>
          <p:cNvSpPr txBox="1"/>
          <p:nvPr/>
        </p:nvSpPr>
        <p:spPr>
          <a:xfrm>
            <a:off x="6802175" y="3235252"/>
            <a:ext cx="5461303" cy="369332"/>
          </a:xfrm>
          <a:prstGeom prst="rect">
            <a:avLst/>
          </a:prstGeom>
          <a:noFill/>
        </p:spPr>
        <p:txBody>
          <a:bodyPr wrap="none" rtlCol="0">
            <a:spAutoFit/>
          </a:bodyPr>
          <a:lstStyle/>
          <a:p>
            <a:r>
              <a:rPr lang="en-US" dirty="0">
                <a:solidFill>
                  <a:srgbClr val="002060"/>
                </a:solidFill>
              </a:rPr>
              <a:t>Carbon Monoxide (CO) – From combustion, air pollutant</a:t>
            </a:r>
          </a:p>
        </p:txBody>
      </p:sp>
      <p:sp>
        <p:nvSpPr>
          <p:cNvPr id="28" name="TextBox 27">
            <a:extLst>
              <a:ext uri="{FF2B5EF4-FFF2-40B4-BE49-F238E27FC236}">
                <a16:creationId xmlns:a16="http://schemas.microsoft.com/office/drawing/2014/main" id="{CFAD6675-BA36-4309-9525-74E055018CDB}"/>
              </a:ext>
            </a:extLst>
          </p:cNvPr>
          <p:cNvSpPr txBox="1"/>
          <p:nvPr/>
        </p:nvSpPr>
        <p:spPr>
          <a:xfrm>
            <a:off x="6440050" y="3604579"/>
            <a:ext cx="3018647" cy="369332"/>
          </a:xfrm>
          <a:prstGeom prst="rect">
            <a:avLst/>
          </a:prstGeom>
          <a:noFill/>
        </p:spPr>
        <p:txBody>
          <a:bodyPr wrap="none" rtlCol="0">
            <a:spAutoFit/>
          </a:bodyPr>
          <a:lstStyle/>
          <a:p>
            <a:r>
              <a:rPr lang="en-US" dirty="0">
                <a:solidFill>
                  <a:srgbClr val="C00000"/>
                </a:solidFill>
              </a:rPr>
              <a:t>Methane (CH</a:t>
            </a:r>
            <a:r>
              <a:rPr lang="en-US" baseline="-25000" dirty="0">
                <a:solidFill>
                  <a:srgbClr val="C00000"/>
                </a:solidFill>
              </a:rPr>
              <a:t>4</a:t>
            </a:r>
            <a:r>
              <a:rPr lang="en-US" dirty="0">
                <a:solidFill>
                  <a:srgbClr val="C00000"/>
                </a:solidFill>
              </a:rPr>
              <a:t>) – Strong GHG</a:t>
            </a:r>
          </a:p>
        </p:txBody>
      </p:sp>
      <p:sp>
        <p:nvSpPr>
          <p:cNvPr id="29" name="TextBox 28">
            <a:extLst>
              <a:ext uri="{FF2B5EF4-FFF2-40B4-BE49-F238E27FC236}">
                <a16:creationId xmlns:a16="http://schemas.microsoft.com/office/drawing/2014/main" id="{0AE7FA17-D72D-4E7F-A976-E331668A1289}"/>
              </a:ext>
            </a:extLst>
          </p:cNvPr>
          <p:cNvSpPr txBox="1"/>
          <p:nvPr/>
        </p:nvSpPr>
        <p:spPr>
          <a:xfrm>
            <a:off x="6096000" y="3986425"/>
            <a:ext cx="6093271" cy="369332"/>
          </a:xfrm>
          <a:prstGeom prst="rect">
            <a:avLst/>
          </a:prstGeom>
          <a:noFill/>
        </p:spPr>
        <p:txBody>
          <a:bodyPr wrap="none" rtlCol="0">
            <a:spAutoFit/>
          </a:bodyPr>
          <a:lstStyle/>
          <a:p>
            <a:r>
              <a:rPr lang="en-US" dirty="0">
                <a:solidFill>
                  <a:srgbClr val="002060"/>
                </a:solidFill>
              </a:rPr>
              <a:t>“Non-Methane” Hydrocarbons (NMHC); a class of air pollutants</a:t>
            </a:r>
          </a:p>
        </p:txBody>
      </p:sp>
      <p:sp>
        <p:nvSpPr>
          <p:cNvPr id="30" name="TextBox 29">
            <a:extLst>
              <a:ext uri="{FF2B5EF4-FFF2-40B4-BE49-F238E27FC236}">
                <a16:creationId xmlns:a16="http://schemas.microsoft.com/office/drawing/2014/main" id="{7A3A95DC-9AF5-4D43-896D-CE5F7F167C8F}"/>
              </a:ext>
            </a:extLst>
          </p:cNvPr>
          <p:cNvSpPr txBox="1"/>
          <p:nvPr/>
        </p:nvSpPr>
        <p:spPr>
          <a:xfrm>
            <a:off x="6365823" y="4776267"/>
            <a:ext cx="5534144" cy="369332"/>
          </a:xfrm>
          <a:prstGeom prst="rect">
            <a:avLst/>
          </a:prstGeom>
          <a:noFill/>
        </p:spPr>
        <p:txBody>
          <a:bodyPr wrap="none" rtlCol="0">
            <a:spAutoFit/>
          </a:bodyPr>
          <a:lstStyle/>
          <a:p>
            <a:r>
              <a:rPr lang="en-US" dirty="0">
                <a:solidFill>
                  <a:srgbClr val="002060"/>
                </a:solidFill>
              </a:rPr>
              <a:t>Ammonia (NH</a:t>
            </a:r>
            <a:r>
              <a:rPr lang="en-US" baseline="-25000" dirty="0">
                <a:solidFill>
                  <a:srgbClr val="002060"/>
                </a:solidFill>
              </a:rPr>
              <a:t>3</a:t>
            </a:r>
            <a:r>
              <a:rPr lang="en-US" dirty="0">
                <a:solidFill>
                  <a:srgbClr val="002060"/>
                </a:solidFill>
              </a:rPr>
              <a:t>) – An air pollutant, industry &amp; agriculture</a:t>
            </a:r>
          </a:p>
        </p:txBody>
      </p:sp>
      <p:sp>
        <p:nvSpPr>
          <p:cNvPr id="31" name="TextBox 30">
            <a:extLst>
              <a:ext uri="{FF2B5EF4-FFF2-40B4-BE49-F238E27FC236}">
                <a16:creationId xmlns:a16="http://schemas.microsoft.com/office/drawing/2014/main" id="{106E9428-1301-4E08-9A5C-D8C804BEC8DD}"/>
              </a:ext>
            </a:extLst>
          </p:cNvPr>
          <p:cNvSpPr txBox="1"/>
          <p:nvPr/>
        </p:nvSpPr>
        <p:spPr>
          <a:xfrm>
            <a:off x="5841946" y="5149572"/>
            <a:ext cx="5815375" cy="369332"/>
          </a:xfrm>
          <a:prstGeom prst="rect">
            <a:avLst/>
          </a:prstGeom>
          <a:noFill/>
        </p:spPr>
        <p:txBody>
          <a:bodyPr wrap="none" rtlCol="0">
            <a:spAutoFit/>
          </a:bodyPr>
          <a:lstStyle/>
          <a:p>
            <a:r>
              <a:rPr lang="en-US" dirty="0">
                <a:solidFill>
                  <a:srgbClr val="002060"/>
                </a:solidFill>
              </a:rPr>
              <a:t>Nitrogen Oxides (NO</a:t>
            </a:r>
            <a:r>
              <a:rPr lang="en-US" baseline="-25000" dirty="0">
                <a:solidFill>
                  <a:srgbClr val="002060"/>
                </a:solidFill>
              </a:rPr>
              <a:t>x</a:t>
            </a:r>
            <a:r>
              <a:rPr lang="en-US" dirty="0">
                <a:solidFill>
                  <a:srgbClr val="002060"/>
                </a:solidFill>
              </a:rPr>
              <a:t>) – From combustion, an air pollutant</a:t>
            </a:r>
          </a:p>
        </p:txBody>
      </p:sp>
      <p:sp>
        <p:nvSpPr>
          <p:cNvPr id="32" name="TextBox 31">
            <a:extLst>
              <a:ext uri="{FF2B5EF4-FFF2-40B4-BE49-F238E27FC236}">
                <a16:creationId xmlns:a16="http://schemas.microsoft.com/office/drawing/2014/main" id="{6A5AE824-80D1-4934-9A71-54E299173836}"/>
              </a:ext>
            </a:extLst>
          </p:cNvPr>
          <p:cNvSpPr txBox="1"/>
          <p:nvPr/>
        </p:nvSpPr>
        <p:spPr>
          <a:xfrm>
            <a:off x="6344587" y="5736449"/>
            <a:ext cx="5659113" cy="369332"/>
          </a:xfrm>
          <a:prstGeom prst="rect">
            <a:avLst/>
          </a:prstGeom>
          <a:noFill/>
        </p:spPr>
        <p:txBody>
          <a:bodyPr wrap="none" rtlCol="0">
            <a:spAutoFit/>
          </a:bodyPr>
          <a:lstStyle/>
          <a:p>
            <a:r>
              <a:rPr lang="en-US" dirty="0">
                <a:solidFill>
                  <a:srgbClr val="002060"/>
                </a:solidFill>
              </a:rPr>
              <a:t>Hydrogen Sulfide (H</a:t>
            </a:r>
            <a:r>
              <a:rPr lang="en-US" baseline="-25000" dirty="0">
                <a:solidFill>
                  <a:srgbClr val="002060"/>
                </a:solidFill>
              </a:rPr>
              <a:t>2</a:t>
            </a:r>
            <a:r>
              <a:rPr lang="en-US" dirty="0">
                <a:solidFill>
                  <a:srgbClr val="002060"/>
                </a:solidFill>
              </a:rPr>
              <a:t>S) – An air pollutant, rotten egg smell</a:t>
            </a:r>
          </a:p>
        </p:txBody>
      </p:sp>
      <p:sp>
        <p:nvSpPr>
          <p:cNvPr id="33" name="TextBox 32">
            <a:extLst>
              <a:ext uri="{FF2B5EF4-FFF2-40B4-BE49-F238E27FC236}">
                <a16:creationId xmlns:a16="http://schemas.microsoft.com/office/drawing/2014/main" id="{0F7AF683-5171-4B93-B40C-267D849B107B}"/>
              </a:ext>
            </a:extLst>
          </p:cNvPr>
          <p:cNvSpPr txBox="1"/>
          <p:nvPr/>
        </p:nvSpPr>
        <p:spPr>
          <a:xfrm>
            <a:off x="6221306" y="6044783"/>
            <a:ext cx="5919890" cy="369332"/>
          </a:xfrm>
          <a:prstGeom prst="rect">
            <a:avLst/>
          </a:prstGeom>
          <a:noFill/>
        </p:spPr>
        <p:txBody>
          <a:bodyPr wrap="none" rtlCol="0">
            <a:spAutoFit/>
          </a:bodyPr>
          <a:lstStyle/>
          <a:p>
            <a:r>
              <a:rPr lang="en-US" dirty="0">
                <a:solidFill>
                  <a:srgbClr val="002060"/>
                </a:solidFill>
              </a:rPr>
              <a:t>Sulfur Dioxide (SO</a:t>
            </a:r>
            <a:r>
              <a:rPr lang="en-US" baseline="-25000" dirty="0">
                <a:solidFill>
                  <a:srgbClr val="002060"/>
                </a:solidFill>
              </a:rPr>
              <a:t>2</a:t>
            </a:r>
            <a:r>
              <a:rPr lang="en-US" dirty="0">
                <a:solidFill>
                  <a:srgbClr val="002060"/>
                </a:solidFill>
              </a:rPr>
              <a:t>) – From coal combustion, an air pollutant</a:t>
            </a:r>
          </a:p>
        </p:txBody>
      </p:sp>
      <p:sp>
        <p:nvSpPr>
          <p:cNvPr id="24" name="Title 1">
            <a:extLst>
              <a:ext uri="{FF2B5EF4-FFF2-40B4-BE49-F238E27FC236}">
                <a16:creationId xmlns:a16="http://schemas.microsoft.com/office/drawing/2014/main" id="{1BABEE26-2AE7-4EAA-8973-206AD529C68E}"/>
              </a:ext>
            </a:extLst>
          </p:cNvPr>
          <p:cNvSpPr>
            <a:spLocks noGrp="1"/>
          </p:cNvSpPr>
          <p:nvPr>
            <p:ph type="title"/>
          </p:nvPr>
        </p:nvSpPr>
        <p:spPr>
          <a:xfrm>
            <a:off x="195537" y="147308"/>
            <a:ext cx="10515600" cy="914400"/>
          </a:xfrm>
        </p:spPr>
        <p:txBody>
          <a:bodyPr>
            <a:normAutofit/>
          </a:bodyPr>
          <a:lstStyle/>
          <a:p>
            <a:r>
              <a:rPr lang="en-US" sz="3600" b="1" dirty="0"/>
              <a:t>Composition of Atmosphere: Further Details</a:t>
            </a:r>
          </a:p>
        </p:txBody>
      </p:sp>
      <p:sp>
        <p:nvSpPr>
          <p:cNvPr id="34" name="TextBox 33">
            <a:extLst>
              <a:ext uri="{FF2B5EF4-FFF2-40B4-BE49-F238E27FC236}">
                <a16:creationId xmlns:a16="http://schemas.microsoft.com/office/drawing/2014/main" id="{C107BA0F-5620-4319-A4EF-1BB06DC12129}"/>
              </a:ext>
            </a:extLst>
          </p:cNvPr>
          <p:cNvSpPr txBox="1"/>
          <p:nvPr/>
        </p:nvSpPr>
        <p:spPr>
          <a:xfrm>
            <a:off x="5585089" y="1402130"/>
            <a:ext cx="5354030" cy="646331"/>
          </a:xfrm>
          <a:prstGeom prst="rect">
            <a:avLst/>
          </a:prstGeom>
          <a:noFill/>
        </p:spPr>
        <p:txBody>
          <a:bodyPr wrap="none" rtlCol="0">
            <a:spAutoFit/>
          </a:bodyPr>
          <a:lstStyle/>
          <a:p>
            <a:r>
              <a:rPr lang="en-US" dirty="0"/>
              <a:t>Nitrogen (N</a:t>
            </a:r>
            <a:r>
              <a:rPr lang="en-US" baseline="-25000" dirty="0"/>
              <a:t>2</a:t>
            </a:r>
            <a:r>
              <a:rPr lang="en-US" dirty="0"/>
              <a:t>) and Oxygen (O</a:t>
            </a:r>
            <a:r>
              <a:rPr lang="en-US" baseline="-25000" dirty="0"/>
              <a:t>2</a:t>
            </a:r>
            <a:r>
              <a:rPr lang="en-US" dirty="0"/>
              <a:t>): 99% of Dry Atmosphere</a:t>
            </a:r>
          </a:p>
          <a:p>
            <a:r>
              <a:rPr lang="en-US" dirty="0"/>
              <a:t>Water Vapor (H</a:t>
            </a:r>
            <a:r>
              <a:rPr lang="en-US" baseline="-25000" dirty="0"/>
              <a:t>2</a:t>
            </a:r>
            <a:r>
              <a:rPr lang="en-US" dirty="0"/>
              <a:t>O): 1 – 4%</a:t>
            </a:r>
          </a:p>
        </p:txBody>
      </p:sp>
      <p:sp>
        <p:nvSpPr>
          <p:cNvPr id="35" name="Left Brace 34">
            <a:extLst>
              <a:ext uri="{FF2B5EF4-FFF2-40B4-BE49-F238E27FC236}">
                <a16:creationId xmlns:a16="http://schemas.microsoft.com/office/drawing/2014/main" id="{A2927B53-ACEB-480C-83AF-82BF0B3E03AD}"/>
              </a:ext>
            </a:extLst>
          </p:cNvPr>
          <p:cNvSpPr/>
          <p:nvPr/>
        </p:nvSpPr>
        <p:spPr>
          <a:xfrm flipH="1">
            <a:off x="5316463" y="1309468"/>
            <a:ext cx="177469" cy="725447"/>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09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P spid="27" grpId="0"/>
      <p:bldP spid="28" grpId="0"/>
      <p:bldP spid="29" grpId="0"/>
      <p:bldP spid="30" grpId="0"/>
      <p:bldP spid="31" grpId="0"/>
      <p:bldP spid="32" grpId="0"/>
      <p:bldP spid="33" grpId="0"/>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C698-149A-4C43-A43D-4DCCF6C61264}"/>
              </a:ext>
            </a:extLst>
          </p:cNvPr>
          <p:cNvSpPr>
            <a:spLocks noGrp="1"/>
          </p:cNvSpPr>
          <p:nvPr>
            <p:ph type="title"/>
          </p:nvPr>
        </p:nvSpPr>
        <p:spPr>
          <a:xfrm>
            <a:off x="381000" y="177259"/>
            <a:ext cx="10515600" cy="813342"/>
          </a:xfrm>
        </p:spPr>
        <p:txBody>
          <a:bodyPr>
            <a:normAutofit/>
          </a:bodyPr>
          <a:lstStyle/>
          <a:p>
            <a:r>
              <a:rPr lang="en-US" sz="3600" b="1" dirty="0"/>
              <a:t>Summary</a:t>
            </a:r>
          </a:p>
        </p:txBody>
      </p:sp>
      <p:pic>
        <p:nvPicPr>
          <p:cNvPr id="10" name="Picture 9" descr="A picture containing light, computer&#10;&#10;Description automatically generated">
            <a:extLst>
              <a:ext uri="{FF2B5EF4-FFF2-40B4-BE49-F238E27FC236}">
                <a16:creationId xmlns:a16="http://schemas.microsoft.com/office/drawing/2014/main" id="{5D98376D-EB19-4BAA-91F2-869947CDD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1152935"/>
            <a:ext cx="7060631" cy="5299205"/>
          </a:xfrm>
          <a:prstGeom prst="rect">
            <a:avLst/>
          </a:prstGeom>
        </p:spPr>
      </p:pic>
      <p:sp>
        <p:nvSpPr>
          <p:cNvPr id="11" name="TextBox 10">
            <a:extLst>
              <a:ext uri="{FF2B5EF4-FFF2-40B4-BE49-F238E27FC236}">
                <a16:creationId xmlns:a16="http://schemas.microsoft.com/office/drawing/2014/main" id="{085C7267-4E29-4410-B8F5-24588FB3502B}"/>
              </a:ext>
            </a:extLst>
          </p:cNvPr>
          <p:cNvSpPr txBox="1"/>
          <p:nvPr/>
        </p:nvSpPr>
        <p:spPr>
          <a:xfrm>
            <a:off x="4194052" y="3125122"/>
            <a:ext cx="1719702" cy="461665"/>
          </a:xfrm>
          <a:prstGeom prst="rect">
            <a:avLst/>
          </a:prstGeom>
          <a:noFill/>
        </p:spPr>
        <p:txBody>
          <a:bodyPr wrap="none" rtlCol="0">
            <a:spAutoFit/>
          </a:bodyPr>
          <a:lstStyle/>
          <a:p>
            <a:r>
              <a:rPr lang="en-US" sz="2400" dirty="0">
                <a:solidFill>
                  <a:srgbClr val="FFFF00"/>
                </a:solidFill>
              </a:rPr>
              <a:t>Atmosphere</a:t>
            </a:r>
          </a:p>
        </p:txBody>
      </p:sp>
      <p:sp>
        <p:nvSpPr>
          <p:cNvPr id="13" name="TextBox 12">
            <a:extLst>
              <a:ext uri="{FF2B5EF4-FFF2-40B4-BE49-F238E27FC236}">
                <a16:creationId xmlns:a16="http://schemas.microsoft.com/office/drawing/2014/main" id="{72804754-E432-42FD-9B8B-E75EFCA9EA68}"/>
              </a:ext>
            </a:extLst>
          </p:cNvPr>
          <p:cNvSpPr txBox="1"/>
          <p:nvPr/>
        </p:nvSpPr>
        <p:spPr>
          <a:xfrm>
            <a:off x="1249680" y="1996440"/>
            <a:ext cx="918841" cy="461665"/>
          </a:xfrm>
          <a:prstGeom prst="rect">
            <a:avLst/>
          </a:prstGeom>
          <a:noFill/>
        </p:spPr>
        <p:txBody>
          <a:bodyPr wrap="none" rtlCol="0">
            <a:spAutoFit/>
          </a:bodyPr>
          <a:lstStyle/>
          <a:p>
            <a:r>
              <a:rPr lang="en-US" sz="2400" dirty="0">
                <a:solidFill>
                  <a:schemeClr val="bg1"/>
                </a:solidFill>
              </a:rPr>
              <a:t>Space</a:t>
            </a:r>
          </a:p>
        </p:txBody>
      </p:sp>
      <p:sp>
        <p:nvSpPr>
          <p:cNvPr id="14" name="TextBox 13">
            <a:extLst>
              <a:ext uri="{FF2B5EF4-FFF2-40B4-BE49-F238E27FC236}">
                <a16:creationId xmlns:a16="http://schemas.microsoft.com/office/drawing/2014/main" id="{7DAAB7EA-38D5-4394-85AF-665058938359}"/>
              </a:ext>
            </a:extLst>
          </p:cNvPr>
          <p:cNvSpPr txBox="1"/>
          <p:nvPr/>
        </p:nvSpPr>
        <p:spPr>
          <a:xfrm>
            <a:off x="5246408" y="5245003"/>
            <a:ext cx="849592" cy="461665"/>
          </a:xfrm>
          <a:prstGeom prst="rect">
            <a:avLst/>
          </a:prstGeom>
          <a:noFill/>
        </p:spPr>
        <p:txBody>
          <a:bodyPr wrap="none" rtlCol="0">
            <a:spAutoFit/>
          </a:bodyPr>
          <a:lstStyle/>
          <a:p>
            <a:r>
              <a:rPr lang="en-US" sz="2400" dirty="0"/>
              <a:t>Earth</a:t>
            </a:r>
          </a:p>
        </p:txBody>
      </p:sp>
      <p:cxnSp>
        <p:nvCxnSpPr>
          <p:cNvPr id="16" name="Straight Connector 15">
            <a:extLst>
              <a:ext uri="{FF2B5EF4-FFF2-40B4-BE49-F238E27FC236}">
                <a16:creationId xmlns:a16="http://schemas.microsoft.com/office/drawing/2014/main" id="{3CFB12EA-B431-4260-8104-5FEE6C6EBC07}"/>
              </a:ext>
            </a:extLst>
          </p:cNvPr>
          <p:cNvCxnSpPr/>
          <p:nvPr/>
        </p:nvCxnSpPr>
        <p:spPr>
          <a:xfrm>
            <a:off x="6421736" y="1560790"/>
            <a:ext cx="533400" cy="4616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2425CD-09A0-4EC0-B6D1-BBCEC17B978A}"/>
              </a:ext>
            </a:extLst>
          </p:cNvPr>
          <p:cNvSpPr txBox="1"/>
          <p:nvPr/>
        </p:nvSpPr>
        <p:spPr>
          <a:xfrm>
            <a:off x="6688436" y="1299481"/>
            <a:ext cx="3463577" cy="369332"/>
          </a:xfrm>
          <a:prstGeom prst="rect">
            <a:avLst/>
          </a:prstGeom>
          <a:solidFill>
            <a:schemeClr val="bg2"/>
          </a:solidFill>
          <a:ln>
            <a:solidFill>
              <a:schemeClr val="tx1"/>
            </a:solidFill>
          </a:ln>
        </p:spPr>
        <p:txBody>
          <a:bodyPr wrap="none" rtlCol="0">
            <a:spAutoFit/>
          </a:bodyPr>
          <a:lstStyle/>
          <a:p>
            <a:r>
              <a:rPr lang="en-US" dirty="0">
                <a:cs typeface="Times New Roman" panose="02020603050405020304" pitchFamily="18" charset="0"/>
              </a:rPr>
              <a:t>Thickness of atmosphere </a:t>
            </a:r>
            <a:r>
              <a:rPr lang="en-US" dirty="0">
                <a:latin typeface="Times New Roman" panose="02020603050405020304" pitchFamily="18" charset="0"/>
                <a:cs typeface="Times New Roman" panose="02020603050405020304" pitchFamily="18" charset="0"/>
              </a:rPr>
              <a:t>~</a:t>
            </a:r>
            <a:r>
              <a:rPr lang="en-US" dirty="0"/>
              <a:t> 500 km</a:t>
            </a:r>
          </a:p>
        </p:txBody>
      </p:sp>
      <p:sp>
        <p:nvSpPr>
          <p:cNvPr id="12" name="TextBox 11">
            <a:extLst>
              <a:ext uri="{FF2B5EF4-FFF2-40B4-BE49-F238E27FC236}">
                <a16:creationId xmlns:a16="http://schemas.microsoft.com/office/drawing/2014/main" id="{F5C94F7E-B88F-4F8A-8C28-55BF49A65ABE}"/>
              </a:ext>
            </a:extLst>
          </p:cNvPr>
          <p:cNvSpPr txBox="1"/>
          <p:nvPr/>
        </p:nvSpPr>
        <p:spPr>
          <a:xfrm>
            <a:off x="6487059" y="2155626"/>
            <a:ext cx="5480352" cy="4247317"/>
          </a:xfrm>
          <a:prstGeom prst="rect">
            <a:avLst/>
          </a:prstGeom>
          <a:solidFill>
            <a:schemeClr val="bg2"/>
          </a:solidFill>
          <a:ln>
            <a:solidFill>
              <a:schemeClr val="tx1"/>
            </a:solidFill>
          </a:ln>
        </p:spPr>
        <p:txBody>
          <a:bodyPr wrap="square" rtlCol="0">
            <a:spAutoFit/>
          </a:bodyPr>
          <a:lstStyle/>
          <a:p>
            <a:r>
              <a:rPr lang="en-US" b="1" dirty="0">
                <a:cs typeface="Times New Roman" panose="02020603050405020304" pitchFamily="18" charset="0"/>
              </a:rPr>
              <a:t>Structure</a:t>
            </a:r>
          </a:p>
          <a:p>
            <a:pPr marL="285750" indent="-285750">
              <a:buFont typeface="Arial" panose="020B0604020202020204" pitchFamily="34" charset="0"/>
              <a:buChar char="•"/>
            </a:pPr>
            <a:r>
              <a:rPr lang="en-US" dirty="0"/>
              <a:t>Four layers: troposphere, stratosphere, mesosphere and thermosphere.</a:t>
            </a:r>
            <a:endParaRPr lang="en-US" dirty="0">
              <a:cs typeface="Times New Roman" panose="02020603050405020304" pitchFamily="18" charset="0"/>
            </a:endParaRPr>
          </a:p>
          <a:p>
            <a:pPr marL="285750" indent="-285750">
              <a:buFont typeface="Arial" panose="020B0604020202020204" pitchFamily="34" charset="0"/>
              <a:buChar char="•"/>
            </a:pPr>
            <a:r>
              <a:rPr lang="en-US" dirty="0">
                <a:cs typeface="Times New Roman" panose="02020603050405020304" pitchFamily="18" charset="0"/>
              </a:rPr>
              <a:t>Most of the mass is within the lowest 20 km (troposphere and stratosphere)</a:t>
            </a:r>
          </a:p>
          <a:p>
            <a:pPr marL="285750" indent="-285750">
              <a:buFont typeface="Arial" panose="020B0604020202020204" pitchFamily="34" charset="0"/>
              <a:buChar char="•"/>
            </a:pPr>
            <a:r>
              <a:rPr lang="en-US" dirty="0">
                <a:cs typeface="Times New Roman" panose="02020603050405020304" pitchFamily="18" charset="0"/>
              </a:rPr>
              <a:t>Roughly half within lowest </a:t>
            </a:r>
            <a:r>
              <a:rPr lang="en-US" dirty="0"/>
              <a:t>5 km</a:t>
            </a:r>
          </a:p>
          <a:p>
            <a:pPr marL="288925"/>
            <a:r>
              <a:rPr lang="en-US" dirty="0"/>
              <a:t>(within the “troposphere”)</a:t>
            </a:r>
          </a:p>
          <a:p>
            <a:endParaRPr lang="en-US" dirty="0"/>
          </a:p>
          <a:p>
            <a:r>
              <a:rPr lang="en-US" b="1" dirty="0"/>
              <a:t>Composition</a:t>
            </a:r>
          </a:p>
          <a:p>
            <a:pPr marL="285750" indent="-285750">
              <a:buFont typeface="Arial" panose="020B0604020202020204" pitchFamily="34" charset="0"/>
              <a:buChar char="•"/>
            </a:pPr>
            <a:r>
              <a:rPr lang="en-US" dirty="0"/>
              <a:t>N</a:t>
            </a:r>
            <a:r>
              <a:rPr lang="en-US" baseline="-25000" dirty="0"/>
              <a:t>2</a:t>
            </a:r>
            <a:r>
              <a:rPr lang="en-US" dirty="0"/>
              <a:t> and O</a:t>
            </a:r>
            <a:r>
              <a:rPr lang="en-US" baseline="-25000" dirty="0"/>
              <a:t>2</a:t>
            </a:r>
            <a:r>
              <a:rPr lang="en-US" dirty="0"/>
              <a:t>: </a:t>
            </a:r>
            <a:r>
              <a:rPr lang="en-US" dirty="0">
                <a:latin typeface="Times New Roman" panose="02020603050405020304" pitchFamily="18" charset="0"/>
                <a:cs typeface="Times New Roman" panose="02020603050405020304" pitchFamily="18" charset="0"/>
              </a:rPr>
              <a:t>~</a:t>
            </a:r>
            <a:r>
              <a:rPr lang="en-US" dirty="0"/>
              <a:t> 99% of dry gaseous composition</a:t>
            </a:r>
          </a:p>
          <a:p>
            <a:pPr marL="285750" indent="-285750">
              <a:buFont typeface="Arial" panose="020B0604020202020204" pitchFamily="34" charset="0"/>
              <a:buChar char="•"/>
            </a:pPr>
            <a:r>
              <a:rPr lang="en-US" dirty="0"/>
              <a:t>Water vapor </a:t>
            </a:r>
            <a:r>
              <a:rPr lang="en-US" dirty="0">
                <a:latin typeface="Times New Roman" panose="02020603050405020304" pitchFamily="18" charset="0"/>
                <a:cs typeface="Times New Roman" panose="02020603050405020304" pitchFamily="18" charset="0"/>
              </a:rPr>
              <a:t>~</a:t>
            </a:r>
            <a:r>
              <a:rPr lang="en-US" dirty="0"/>
              <a:t> 1 – 4%</a:t>
            </a:r>
          </a:p>
          <a:p>
            <a:pPr marL="285750" indent="-285750">
              <a:buFont typeface="Arial" panose="020B0604020202020204" pitchFamily="34" charset="0"/>
              <a:buChar char="•"/>
            </a:pPr>
            <a:r>
              <a:rPr lang="en-US" dirty="0"/>
              <a:t>Remaining: “Trace Gases”</a:t>
            </a:r>
          </a:p>
          <a:p>
            <a:pPr marL="465138" indent="-176213">
              <a:buFont typeface="Calibri" panose="020F0502020204030204" pitchFamily="34" charset="0"/>
              <a:buChar char="‒"/>
            </a:pPr>
            <a:r>
              <a:rPr lang="en-US" dirty="0"/>
              <a:t>Inert Gases (e.g. </a:t>
            </a:r>
            <a:r>
              <a:rPr lang="en-US" dirty="0" err="1"/>
              <a:t>Ar</a:t>
            </a:r>
            <a:r>
              <a:rPr lang="en-US" dirty="0"/>
              <a:t>, Ne, Kr)</a:t>
            </a:r>
          </a:p>
          <a:p>
            <a:pPr marL="465138" indent="-176213">
              <a:buFont typeface="Calibri" panose="020F0502020204030204" pitchFamily="34" charset="0"/>
              <a:buChar char="‒"/>
            </a:pPr>
            <a:r>
              <a:rPr lang="en-US" dirty="0"/>
              <a:t>GHGs: Carbon Dioxide (CO</a:t>
            </a:r>
            <a:r>
              <a:rPr lang="en-US" baseline="-25000" dirty="0"/>
              <a:t>2</a:t>
            </a:r>
            <a:r>
              <a:rPr lang="en-US" dirty="0"/>
              <a:t>) &amp; Methane (CH</a:t>
            </a:r>
            <a:r>
              <a:rPr lang="en-US" baseline="-25000" dirty="0"/>
              <a:t>4</a:t>
            </a:r>
            <a:r>
              <a:rPr lang="en-US" dirty="0"/>
              <a:t>)</a:t>
            </a:r>
          </a:p>
          <a:p>
            <a:pPr marL="465138" indent="-176213">
              <a:buFont typeface="Calibri" panose="020F0502020204030204" pitchFamily="34" charset="0"/>
              <a:buChar char="‒"/>
            </a:pPr>
            <a:r>
              <a:rPr lang="en-US" dirty="0"/>
              <a:t>Air Pollutants: e.g. SO</a:t>
            </a:r>
            <a:r>
              <a:rPr lang="en-US" baseline="-25000" dirty="0"/>
              <a:t>2</a:t>
            </a:r>
            <a:r>
              <a:rPr lang="en-US" dirty="0"/>
              <a:t>, NO</a:t>
            </a:r>
            <a:r>
              <a:rPr lang="en-US" baseline="-25000" dirty="0"/>
              <a:t>x</a:t>
            </a:r>
            <a:r>
              <a:rPr lang="en-US" dirty="0"/>
              <a:t>, CO, NH</a:t>
            </a:r>
            <a:r>
              <a:rPr lang="en-US" baseline="-25000" dirty="0"/>
              <a:t>3</a:t>
            </a:r>
          </a:p>
        </p:txBody>
      </p:sp>
      <p:sp>
        <p:nvSpPr>
          <p:cNvPr id="15" name="TextBox 14">
            <a:extLst>
              <a:ext uri="{FF2B5EF4-FFF2-40B4-BE49-F238E27FC236}">
                <a16:creationId xmlns:a16="http://schemas.microsoft.com/office/drawing/2014/main" id="{B1878F57-B901-4265-9DAB-76F52E39F85E}"/>
              </a:ext>
            </a:extLst>
          </p:cNvPr>
          <p:cNvSpPr txBox="1"/>
          <p:nvPr/>
        </p:nvSpPr>
        <p:spPr>
          <a:xfrm>
            <a:off x="2999873" y="3930874"/>
            <a:ext cx="737702" cy="369332"/>
          </a:xfrm>
          <a:prstGeom prst="rect">
            <a:avLst/>
          </a:prstGeom>
          <a:noFill/>
        </p:spPr>
        <p:txBody>
          <a:bodyPr wrap="none" rtlCol="0">
            <a:spAutoFit/>
          </a:bodyPr>
          <a:lstStyle/>
          <a:p>
            <a:r>
              <a:rPr lang="en-US" i="1" dirty="0">
                <a:solidFill>
                  <a:schemeClr val="bg1"/>
                </a:solidFill>
              </a:rPr>
              <a:t>Moon</a:t>
            </a:r>
          </a:p>
        </p:txBody>
      </p:sp>
    </p:spTree>
    <p:extLst>
      <p:ext uri="{BB962C8B-B14F-4D97-AF65-F5344CB8AC3E}">
        <p14:creationId xmlns:p14="http://schemas.microsoft.com/office/powerpoint/2010/main" val="12109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64AE-6952-4CD6-86CB-2679ECB99AC0}"/>
              </a:ext>
            </a:extLst>
          </p:cNvPr>
          <p:cNvSpPr>
            <a:spLocks noGrp="1"/>
          </p:cNvSpPr>
          <p:nvPr>
            <p:ph type="title"/>
          </p:nvPr>
        </p:nvSpPr>
        <p:spPr>
          <a:xfrm>
            <a:off x="475488" y="384048"/>
            <a:ext cx="10515600" cy="914400"/>
          </a:xfrm>
        </p:spPr>
        <p:txBody>
          <a:bodyPr>
            <a:normAutofit/>
          </a:bodyPr>
          <a:lstStyle/>
          <a:p>
            <a:r>
              <a:rPr lang="en-US" sz="3600" b="1" dirty="0"/>
              <a:t>Further Reading …</a:t>
            </a:r>
          </a:p>
        </p:txBody>
      </p:sp>
      <p:sp>
        <p:nvSpPr>
          <p:cNvPr id="3" name="Content Placeholder 2">
            <a:extLst>
              <a:ext uri="{FF2B5EF4-FFF2-40B4-BE49-F238E27FC236}">
                <a16:creationId xmlns:a16="http://schemas.microsoft.com/office/drawing/2014/main" id="{4EB7C14B-621F-464B-AF61-073AD71A1166}"/>
              </a:ext>
            </a:extLst>
          </p:cNvPr>
          <p:cNvSpPr>
            <a:spLocks noGrp="1"/>
          </p:cNvSpPr>
          <p:nvPr>
            <p:ph idx="1"/>
          </p:nvPr>
        </p:nvSpPr>
        <p:spPr>
          <a:xfrm>
            <a:off x="475488" y="1533692"/>
            <a:ext cx="10515600" cy="1334670"/>
          </a:xfrm>
        </p:spPr>
        <p:txBody>
          <a:bodyPr/>
          <a:lstStyle/>
          <a:p>
            <a:r>
              <a:rPr lang="en-US" sz="2400" dirty="0">
                <a:hlinkClick r:id="rId3"/>
              </a:rPr>
              <a:t>https://www.space.com/17683-earth-atmosphere.html</a:t>
            </a:r>
          </a:p>
          <a:p>
            <a:r>
              <a:rPr lang="en-US" sz="2400" dirty="0">
                <a:hlinkClick r:id="rId3"/>
              </a:rPr>
              <a:t>https://globalchange.umich.edu/globalchange1/current/lectures/Perry_Samson_lectures/evolution_atm/</a:t>
            </a:r>
            <a:endParaRPr lang="en-US" sz="2400" dirty="0"/>
          </a:p>
          <a:p>
            <a:endParaRPr lang="en-US" dirty="0"/>
          </a:p>
        </p:txBody>
      </p:sp>
    </p:spTree>
    <p:extLst>
      <p:ext uri="{BB962C8B-B14F-4D97-AF65-F5344CB8AC3E}">
        <p14:creationId xmlns:p14="http://schemas.microsoft.com/office/powerpoint/2010/main" val="258956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67CE-0FB0-4CAD-8E6B-86F617E22101}"/>
              </a:ext>
            </a:extLst>
          </p:cNvPr>
          <p:cNvSpPr>
            <a:spLocks noGrp="1"/>
          </p:cNvSpPr>
          <p:nvPr>
            <p:ph type="title"/>
          </p:nvPr>
        </p:nvSpPr>
        <p:spPr>
          <a:xfrm>
            <a:off x="1173480" y="2766218"/>
            <a:ext cx="10515600" cy="1325563"/>
          </a:xfrm>
        </p:spPr>
        <p:txBody>
          <a:bodyPr>
            <a:normAutofit/>
          </a:bodyPr>
          <a:lstStyle/>
          <a:p>
            <a:pPr algn="ctr"/>
            <a:r>
              <a:rPr lang="en-US" sz="3600" b="1" i="1" dirty="0"/>
              <a:t>Related Topics</a:t>
            </a:r>
          </a:p>
        </p:txBody>
      </p:sp>
    </p:spTree>
    <p:extLst>
      <p:ext uri="{BB962C8B-B14F-4D97-AF65-F5344CB8AC3E}">
        <p14:creationId xmlns:p14="http://schemas.microsoft.com/office/powerpoint/2010/main" val="216037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2CB3-35F6-49E8-9E3F-BC884B44697F}"/>
              </a:ext>
            </a:extLst>
          </p:cNvPr>
          <p:cNvSpPr>
            <a:spLocks noGrp="1"/>
          </p:cNvSpPr>
          <p:nvPr>
            <p:ph type="title"/>
          </p:nvPr>
        </p:nvSpPr>
        <p:spPr>
          <a:xfrm>
            <a:off x="278972" y="233664"/>
            <a:ext cx="10515600" cy="914400"/>
          </a:xfrm>
        </p:spPr>
        <p:txBody>
          <a:bodyPr>
            <a:normAutofit/>
          </a:bodyPr>
          <a:lstStyle/>
          <a:p>
            <a:r>
              <a:rPr lang="en-US" sz="3600" b="1" dirty="0"/>
              <a:t>Atmospheric Layers: Viewed from Space at Sunset</a:t>
            </a:r>
          </a:p>
        </p:txBody>
      </p:sp>
      <p:pic>
        <p:nvPicPr>
          <p:cNvPr id="6146" name="Picture 2" descr="Related image">
            <a:extLst>
              <a:ext uri="{FF2B5EF4-FFF2-40B4-BE49-F238E27FC236}">
                <a16:creationId xmlns:a16="http://schemas.microsoft.com/office/drawing/2014/main" id="{B34F6931-7C7B-4CD7-9803-6C7460EDF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62" y="1148064"/>
            <a:ext cx="6454701" cy="48686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F30289-F9DB-4E74-B65E-54C957565464}"/>
              </a:ext>
            </a:extLst>
          </p:cNvPr>
          <p:cNvSpPr/>
          <p:nvPr/>
        </p:nvSpPr>
        <p:spPr>
          <a:xfrm>
            <a:off x="427362" y="6255004"/>
            <a:ext cx="986589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hlinkClick r:id="rId4"/>
              </a:rPr>
              <a:t>https://earthobservatory.nasa.gov/images/44267/sunset-from-the-international-space-station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8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B723-5EEC-42FB-9B2C-0CE9BBD1718F}"/>
              </a:ext>
            </a:extLst>
          </p:cNvPr>
          <p:cNvSpPr>
            <a:spLocks noGrp="1"/>
          </p:cNvSpPr>
          <p:nvPr>
            <p:ph type="title"/>
          </p:nvPr>
        </p:nvSpPr>
        <p:spPr>
          <a:xfrm>
            <a:off x="475488" y="384048"/>
            <a:ext cx="10515600" cy="914400"/>
          </a:xfrm>
        </p:spPr>
        <p:txBody>
          <a:bodyPr>
            <a:normAutofit/>
          </a:bodyPr>
          <a:lstStyle/>
          <a:p>
            <a:r>
              <a:rPr lang="en-US" sz="3600" b="1" dirty="0"/>
              <a:t>The Troposphere</a:t>
            </a:r>
          </a:p>
        </p:txBody>
      </p:sp>
      <p:pic>
        <p:nvPicPr>
          <p:cNvPr id="5128" name="Picture 8" descr="Related image">
            <a:extLst>
              <a:ext uri="{FF2B5EF4-FFF2-40B4-BE49-F238E27FC236}">
                <a16:creationId xmlns:a16="http://schemas.microsoft.com/office/drawing/2014/main" id="{5BCF6836-F82D-4485-B64F-3F682D1A4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 y="1438507"/>
            <a:ext cx="6915842" cy="5186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AAF936-A509-4CFA-A936-5DCACFBD7571}"/>
              </a:ext>
            </a:extLst>
          </p:cNvPr>
          <p:cNvSpPr txBox="1"/>
          <p:nvPr/>
        </p:nvSpPr>
        <p:spPr>
          <a:xfrm>
            <a:off x="7576044" y="3708782"/>
            <a:ext cx="2520242" cy="707886"/>
          </a:xfrm>
          <a:prstGeom prst="rect">
            <a:avLst/>
          </a:prstGeom>
          <a:noFill/>
        </p:spPr>
        <p:txBody>
          <a:bodyPr wrap="none" rtlCol="0">
            <a:spAutoFit/>
          </a:bodyPr>
          <a:lstStyle/>
          <a:p>
            <a:r>
              <a:rPr lang="en-US" sz="2000" dirty="0"/>
              <a:t>cumulus nimbus cloud</a:t>
            </a:r>
          </a:p>
          <a:p>
            <a:r>
              <a:rPr lang="en-US" sz="2000" dirty="0"/>
              <a:t>(thunderstorm)</a:t>
            </a:r>
          </a:p>
        </p:txBody>
      </p:sp>
      <p:cxnSp>
        <p:nvCxnSpPr>
          <p:cNvPr id="6" name="Straight Connector 5">
            <a:extLst>
              <a:ext uri="{FF2B5EF4-FFF2-40B4-BE49-F238E27FC236}">
                <a16:creationId xmlns:a16="http://schemas.microsoft.com/office/drawing/2014/main" id="{FEFA032C-2B4F-43BB-BAE9-CBF90FF31112}"/>
              </a:ext>
            </a:extLst>
          </p:cNvPr>
          <p:cNvCxnSpPr/>
          <p:nvPr/>
        </p:nvCxnSpPr>
        <p:spPr>
          <a:xfrm>
            <a:off x="475488" y="2775284"/>
            <a:ext cx="6915842" cy="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C49779-387E-4A44-A74F-D9604E43B9ED}"/>
              </a:ext>
            </a:extLst>
          </p:cNvPr>
          <p:cNvSpPr txBox="1"/>
          <p:nvPr/>
        </p:nvSpPr>
        <p:spPr>
          <a:xfrm>
            <a:off x="3322833" y="2590618"/>
            <a:ext cx="3707553" cy="369332"/>
          </a:xfrm>
          <a:prstGeom prst="rect">
            <a:avLst/>
          </a:prstGeom>
          <a:solidFill>
            <a:schemeClr val="tx1"/>
          </a:solidFill>
        </p:spPr>
        <p:txBody>
          <a:bodyPr wrap="none" rtlCol="0">
            <a:spAutoFit/>
          </a:bodyPr>
          <a:lstStyle/>
          <a:p>
            <a:r>
              <a:rPr lang="en-US" i="1" dirty="0">
                <a:solidFill>
                  <a:srgbClr val="FFFF00"/>
                </a:solidFill>
              </a:rPr>
              <a:t>“tropopause”: </a:t>
            </a:r>
            <a:r>
              <a:rPr lang="en-US" i="1" dirty="0">
                <a:solidFill>
                  <a:srgbClr val="FFFF00"/>
                </a:solidFill>
                <a:latin typeface="Times New Roman" panose="02020603050405020304" pitchFamily="18" charset="0"/>
                <a:cs typeface="Times New Roman" panose="02020603050405020304" pitchFamily="18" charset="0"/>
              </a:rPr>
              <a:t>~</a:t>
            </a:r>
            <a:r>
              <a:rPr lang="en-US" i="1" dirty="0">
                <a:solidFill>
                  <a:srgbClr val="FFFF00"/>
                </a:solidFill>
              </a:rPr>
              <a:t> 10  km above surface</a:t>
            </a:r>
          </a:p>
        </p:txBody>
      </p:sp>
      <p:sp>
        <p:nvSpPr>
          <p:cNvPr id="9" name="TextBox 8">
            <a:extLst>
              <a:ext uri="{FF2B5EF4-FFF2-40B4-BE49-F238E27FC236}">
                <a16:creationId xmlns:a16="http://schemas.microsoft.com/office/drawing/2014/main" id="{338EB657-B64E-406C-9E8A-AFEFF9B41EEA}"/>
              </a:ext>
            </a:extLst>
          </p:cNvPr>
          <p:cNvSpPr txBox="1"/>
          <p:nvPr/>
        </p:nvSpPr>
        <p:spPr>
          <a:xfrm>
            <a:off x="4433878" y="1667534"/>
            <a:ext cx="1943032" cy="369332"/>
          </a:xfrm>
          <a:prstGeom prst="rect">
            <a:avLst/>
          </a:prstGeom>
          <a:solidFill>
            <a:schemeClr val="tx1"/>
          </a:solidFill>
        </p:spPr>
        <p:txBody>
          <a:bodyPr wrap="none" rtlCol="0">
            <a:spAutoFit/>
          </a:bodyPr>
          <a:lstStyle/>
          <a:p>
            <a:r>
              <a:rPr lang="en-US" i="1" dirty="0">
                <a:solidFill>
                  <a:srgbClr val="FFFF00"/>
                </a:solidFill>
              </a:rPr>
              <a:t>lower stratosphere</a:t>
            </a:r>
          </a:p>
        </p:txBody>
      </p:sp>
      <p:sp>
        <p:nvSpPr>
          <p:cNvPr id="10" name="TextBox 9">
            <a:extLst>
              <a:ext uri="{FF2B5EF4-FFF2-40B4-BE49-F238E27FC236}">
                <a16:creationId xmlns:a16="http://schemas.microsoft.com/office/drawing/2014/main" id="{5ED9C6D0-E6E1-4AF4-8E28-7C3D9644043D}"/>
              </a:ext>
            </a:extLst>
          </p:cNvPr>
          <p:cNvSpPr txBox="1"/>
          <p:nvPr/>
        </p:nvSpPr>
        <p:spPr>
          <a:xfrm>
            <a:off x="1008889" y="4423337"/>
            <a:ext cx="1322798" cy="369332"/>
          </a:xfrm>
          <a:prstGeom prst="rect">
            <a:avLst/>
          </a:prstGeom>
          <a:solidFill>
            <a:schemeClr val="tx1"/>
          </a:solidFill>
        </p:spPr>
        <p:txBody>
          <a:bodyPr wrap="none" rtlCol="0">
            <a:spAutoFit/>
          </a:bodyPr>
          <a:lstStyle/>
          <a:p>
            <a:r>
              <a:rPr lang="en-US" i="1" dirty="0">
                <a:solidFill>
                  <a:srgbClr val="FFFF00"/>
                </a:solidFill>
              </a:rPr>
              <a:t>troposphere</a:t>
            </a:r>
          </a:p>
        </p:txBody>
      </p:sp>
      <p:cxnSp>
        <p:nvCxnSpPr>
          <p:cNvPr id="5" name="Straight Connector 4">
            <a:extLst>
              <a:ext uri="{FF2B5EF4-FFF2-40B4-BE49-F238E27FC236}">
                <a16:creationId xmlns:a16="http://schemas.microsoft.com/office/drawing/2014/main" id="{7160762C-FD8B-453B-8CBC-DD9CC1BEAE73}"/>
              </a:ext>
            </a:extLst>
          </p:cNvPr>
          <p:cNvCxnSpPr>
            <a:cxnSpLocks/>
          </p:cNvCxnSpPr>
          <p:nvPr/>
        </p:nvCxnSpPr>
        <p:spPr>
          <a:xfrm>
            <a:off x="1611396" y="2775284"/>
            <a:ext cx="2635654" cy="3082358"/>
          </a:xfrm>
          <a:prstGeom prst="line">
            <a:avLst/>
          </a:prstGeom>
          <a:ln w="603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A2C1B3-65D8-4103-B499-DF2C7BB4471C}"/>
              </a:ext>
            </a:extLst>
          </p:cNvPr>
          <p:cNvCxnSpPr/>
          <p:nvPr/>
        </p:nvCxnSpPr>
        <p:spPr>
          <a:xfrm flipV="1">
            <a:off x="1670288" y="1326439"/>
            <a:ext cx="846113" cy="1308786"/>
          </a:xfrm>
          <a:prstGeom prst="line">
            <a:avLst/>
          </a:prstGeom>
          <a:ln w="635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E9DC3D-A381-43DA-B824-DE512C1B4C00}"/>
              </a:ext>
            </a:extLst>
          </p:cNvPr>
          <p:cNvSpPr txBox="1"/>
          <p:nvPr/>
        </p:nvSpPr>
        <p:spPr>
          <a:xfrm>
            <a:off x="2929223" y="4821134"/>
            <a:ext cx="3241337" cy="369332"/>
          </a:xfrm>
          <a:prstGeom prst="rect">
            <a:avLst/>
          </a:prstGeom>
          <a:solidFill>
            <a:schemeClr val="bg1"/>
          </a:solidFill>
          <a:ln>
            <a:solidFill>
              <a:schemeClr val="tx1"/>
            </a:solidFill>
          </a:ln>
        </p:spPr>
        <p:txBody>
          <a:bodyPr wrap="none" rtlCol="0">
            <a:spAutoFit/>
          </a:bodyPr>
          <a:lstStyle/>
          <a:p>
            <a:r>
              <a:rPr lang="en-US" dirty="0"/>
              <a:t>Temperature decreases w height</a:t>
            </a:r>
          </a:p>
        </p:txBody>
      </p:sp>
      <p:sp>
        <p:nvSpPr>
          <p:cNvPr id="16" name="TextBox 15">
            <a:extLst>
              <a:ext uri="{FF2B5EF4-FFF2-40B4-BE49-F238E27FC236}">
                <a16:creationId xmlns:a16="http://schemas.microsoft.com/office/drawing/2014/main" id="{AA0B8052-3011-41BF-B8BB-D874B240AA45}"/>
              </a:ext>
            </a:extLst>
          </p:cNvPr>
          <p:cNvSpPr txBox="1"/>
          <p:nvPr/>
        </p:nvSpPr>
        <p:spPr>
          <a:xfrm>
            <a:off x="178121" y="1738776"/>
            <a:ext cx="3178819" cy="646331"/>
          </a:xfrm>
          <a:prstGeom prst="rect">
            <a:avLst/>
          </a:prstGeom>
          <a:solidFill>
            <a:schemeClr val="bg1"/>
          </a:solidFill>
          <a:ln>
            <a:solidFill>
              <a:schemeClr val="tx1"/>
            </a:solidFill>
          </a:ln>
        </p:spPr>
        <p:txBody>
          <a:bodyPr wrap="none" rtlCol="0">
            <a:spAutoFit/>
          </a:bodyPr>
          <a:lstStyle/>
          <a:p>
            <a:r>
              <a:rPr lang="en-US" dirty="0"/>
              <a:t>Temperature increases w height</a:t>
            </a:r>
          </a:p>
          <a:p>
            <a:r>
              <a:rPr lang="en-US" dirty="0"/>
              <a:t>(“temperature inversion”)</a:t>
            </a:r>
          </a:p>
        </p:txBody>
      </p:sp>
    </p:spTree>
    <p:extLst>
      <p:ext uri="{BB962C8B-B14F-4D97-AF65-F5344CB8AC3E}">
        <p14:creationId xmlns:p14="http://schemas.microsoft.com/office/powerpoint/2010/main" val="21800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21EA-87DA-4CFC-941A-42C9FCF30564}"/>
              </a:ext>
            </a:extLst>
          </p:cNvPr>
          <p:cNvSpPr>
            <a:spLocks noGrp="1"/>
          </p:cNvSpPr>
          <p:nvPr>
            <p:ph type="title"/>
          </p:nvPr>
        </p:nvSpPr>
        <p:spPr>
          <a:xfrm>
            <a:off x="475488" y="384048"/>
            <a:ext cx="10515600" cy="914400"/>
          </a:xfrm>
        </p:spPr>
        <p:txBody>
          <a:bodyPr>
            <a:normAutofit/>
          </a:bodyPr>
          <a:lstStyle/>
          <a:p>
            <a:r>
              <a:rPr lang="en-US" sz="3600" b="1" dirty="0"/>
              <a:t>Atmospheric Pressure: Weather Maps</a:t>
            </a:r>
          </a:p>
        </p:txBody>
      </p:sp>
      <p:pic>
        <p:nvPicPr>
          <p:cNvPr id="3074" name="Picture 2" descr="Related image">
            <a:extLst>
              <a:ext uri="{FF2B5EF4-FFF2-40B4-BE49-F238E27FC236}">
                <a16:creationId xmlns:a16="http://schemas.microsoft.com/office/drawing/2014/main" id="{5D8E32BE-BD8F-47AC-B3F6-D48C07151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 y="1298448"/>
            <a:ext cx="6874268" cy="4741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3BED6B-B647-4165-BC12-C8FFA14509A1}"/>
              </a:ext>
            </a:extLst>
          </p:cNvPr>
          <p:cNvSpPr txBox="1"/>
          <p:nvPr/>
        </p:nvSpPr>
        <p:spPr>
          <a:xfrm>
            <a:off x="7571875" y="2238273"/>
            <a:ext cx="4395536" cy="2292935"/>
          </a:xfrm>
          <a:prstGeom prst="rect">
            <a:avLst/>
          </a:prstGeom>
          <a:noFill/>
        </p:spPr>
        <p:txBody>
          <a:bodyPr wrap="square" rtlCol="0">
            <a:spAutoFit/>
          </a:bodyPr>
          <a:lstStyle/>
          <a:p>
            <a:pPr>
              <a:spcAft>
                <a:spcPts val="600"/>
              </a:spcAft>
            </a:pPr>
            <a:r>
              <a:rPr lang="en-US" sz="2000" b="1" dirty="0"/>
              <a:t>Isobars</a:t>
            </a:r>
            <a:endParaRPr lang="en-US" sz="2000" dirty="0"/>
          </a:p>
          <a:p>
            <a:pPr marL="285750" indent="-285750">
              <a:spcAft>
                <a:spcPts val="300"/>
              </a:spcAft>
              <a:buFont typeface="Arial" panose="020B0604020202020204" pitchFamily="34" charset="0"/>
              <a:buChar char="•"/>
            </a:pPr>
            <a:r>
              <a:rPr lang="en-US" dirty="0"/>
              <a:t>Lines of equal surface air pressure</a:t>
            </a:r>
          </a:p>
          <a:p>
            <a:pPr marL="285750" indent="-285750">
              <a:spcAft>
                <a:spcPts val="300"/>
              </a:spcAft>
              <a:buFont typeface="Arial" panose="020B0604020202020204" pitchFamily="34" charset="0"/>
              <a:buChar char="•"/>
            </a:pPr>
            <a:r>
              <a:rPr lang="en-US" dirty="0"/>
              <a:t>Helps identify weather systems.</a:t>
            </a:r>
          </a:p>
          <a:p>
            <a:pPr marL="285750" indent="-285750">
              <a:spcAft>
                <a:spcPts val="300"/>
              </a:spcAft>
              <a:buFont typeface="Arial" panose="020B0604020202020204" pitchFamily="34" charset="0"/>
              <a:buChar char="•"/>
            </a:pPr>
            <a:r>
              <a:rPr lang="en-US" u="sng" dirty="0"/>
              <a:t>Low Pressure</a:t>
            </a:r>
            <a:r>
              <a:rPr lang="en-US" dirty="0"/>
              <a:t>: Stormy weather</a:t>
            </a:r>
          </a:p>
          <a:p>
            <a:pPr marL="285750" indent="-285750">
              <a:spcAft>
                <a:spcPts val="300"/>
              </a:spcAft>
              <a:buFont typeface="Arial" panose="020B0604020202020204" pitchFamily="34" charset="0"/>
              <a:buChar char="•"/>
            </a:pPr>
            <a:r>
              <a:rPr lang="en-US" u="sng" dirty="0"/>
              <a:t>High Pressure</a:t>
            </a:r>
            <a:r>
              <a:rPr lang="en-US" dirty="0"/>
              <a:t>: Clear, non-stormy</a:t>
            </a:r>
          </a:p>
          <a:p>
            <a:pPr marL="285750" indent="-285750">
              <a:spcAft>
                <a:spcPts val="300"/>
              </a:spcAft>
              <a:buFont typeface="Arial" panose="020B0604020202020204" pitchFamily="34" charset="0"/>
              <a:buChar char="•"/>
            </a:pPr>
            <a:r>
              <a:rPr lang="en-US" dirty="0"/>
              <a:t>Air pollution episodes often associated with high pressure systems</a:t>
            </a:r>
          </a:p>
        </p:txBody>
      </p:sp>
      <p:cxnSp>
        <p:nvCxnSpPr>
          <p:cNvPr id="5" name="Straight Arrow Connector 4">
            <a:extLst>
              <a:ext uri="{FF2B5EF4-FFF2-40B4-BE49-F238E27FC236}">
                <a16:creationId xmlns:a16="http://schemas.microsoft.com/office/drawing/2014/main" id="{012CB7EB-8790-48BE-AA2E-72011AB4D5CD}"/>
              </a:ext>
            </a:extLst>
          </p:cNvPr>
          <p:cNvCxnSpPr>
            <a:cxnSpLocks/>
          </p:cNvCxnSpPr>
          <p:nvPr/>
        </p:nvCxnSpPr>
        <p:spPr>
          <a:xfrm flipH="1" flipV="1">
            <a:off x="2791328" y="4515229"/>
            <a:ext cx="653068" cy="104432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A90AB4-B32C-4CF4-8C2A-7BD239D0A698}"/>
              </a:ext>
            </a:extLst>
          </p:cNvPr>
          <p:cNvSpPr txBox="1"/>
          <p:nvPr/>
        </p:nvSpPr>
        <p:spPr>
          <a:xfrm>
            <a:off x="389702" y="6120850"/>
            <a:ext cx="9294596" cy="369332"/>
          </a:xfrm>
          <a:prstGeom prst="rect">
            <a:avLst/>
          </a:prstGeom>
          <a:noFill/>
        </p:spPr>
        <p:txBody>
          <a:bodyPr wrap="none" rtlCol="0">
            <a:spAutoFit/>
          </a:bodyPr>
          <a:lstStyle/>
          <a:p>
            <a:r>
              <a:rPr lang="en-US" i="1" dirty="0">
                <a:solidFill>
                  <a:srgbClr val="C00000"/>
                </a:solidFill>
              </a:rPr>
              <a:t>(Example) 1008 mb isobar: everywhere along this line surface pressure equals 1008 millibars (mb)</a:t>
            </a:r>
          </a:p>
        </p:txBody>
      </p:sp>
    </p:spTree>
    <p:extLst>
      <p:ext uri="{BB962C8B-B14F-4D97-AF65-F5344CB8AC3E}">
        <p14:creationId xmlns:p14="http://schemas.microsoft.com/office/powerpoint/2010/main" val="404381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D553-A7E7-477C-A0F6-4AC7F69B594A}"/>
              </a:ext>
            </a:extLst>
          </p:cNvPr>
          <p:cNvSpPr>
            <a:spLocks noGrp="1"/>
          </p:cNvSpPr>
          <p:nvPr>
            <p:ph type="title"/>
          </p:nvPr>
        </p:nvSpPr>
        <p:spPr>
          <a:xfrm>
            <a:off x="475488" y="384048"/>
            <a:ext cx="10515600" cy="914400"/>
          </a:xfrm>
        </p:spPr>
        <p:txBody>
          <a:bodyPr>
            <a:normAutofit/>
          </a:bodyPr>
          <a:lstStyle/>
          <a:p>
            <a:r>
              <a:rPr lang="en-US" sz="3600" b="1" dirty="0"/>
              <a:t>The Sun: Composition</a:t>
            </a:r>
          </a:p>
        </p:txBody>
      </p:sp>
      <p:pic>
        <p:nvPicPr>
          <p:cNvPr id="5" name="Picture 4" descr="A picture containing indoor, table&#10;&#10;Description automatically generated">
            <a:extLst>
              <a:ext uri="{FF2B5EF4-FFF2-40B4-BE49-F238E27FC236}">
                <a16:creationId xmlns:a16="http://schemas.microsoft.com/office/drawing/2014/main" id="{64380398-88A7-45EF-972E-00CBD047A32D}"/>
              </a:ext>
            </a:extLst>
          </p:cNvPr>
          <p:cNvPicPr>
            <a:picLocks noChangeAspect="1"/>
          </p:cNvPicPr>
          <p:nvPr/>
        </p:nvPicPr>
        <p:blipFill rotWithShape="1">
          <a:blip r:embed="rId3">
            <a:extLst>
              <a:ext uri="{28A0092B-C50C-407E-A947-70E740481C1C}">
                <a14:useLocalDpi xmlns:a14="http://schemas.microsoft.com/office/drawing/2010/main" val="0"/>
              </a:ext>
            </a:extLst>
          </a:blip>
          <a:srcRect l="23029" t="27511" r="38644" b="23867"/>
          <a:stretch/>
        </p:blipFill>
        <p:spPr>
          <a:xfrm>
            <a:off x="475488" y="1325718"/>
            <a:ext cx="4946744" cy="4946745"/>
          </a:xfrm>
          <a:prstGeom prst="rect">
            <a:avLst/>
          </a:prstGeom>
        </p:spPr>
      </p:pic>
      <p:pic>
        <p:nvPicPr>
          <p:cNvPr id="4" name="Picture 3">
            <a:extLst>
              <a:ext uri="{FF2B5EF4-FFF2-40B4-BE49-F238E27FC236}">
                <a16:creationId xmlns:a16="http://schemas.microsoft.com/office/drawing/2014/main" id="{F93D0856-97DF-4A0A-BCB3-05BAF7BF432F}"/>
              </a:ext>
            </a:extLst>
          </p:cNvPr>
          <p:cNvPicPr>
            <a:picLocks noChangeAspect="1"/>
          </p:cNvPicPr>
          <p:nvPr/>
        </p:nvPicPr>
        <p:blipFill rotWithShape="1">
          <a:blip r:embed="rId4"/>
          <a:srcRect l="1132" t="18564" r="79098" b="32232"/>
          <a:stretch/>
        </p:blipFill>
        <p:spPr>
          <a:xfrm>
            <a:off x="5733288" y="1298448"/>
            <a:ext cx="3587175" cy="5019419"/>
          </a:xfrm>
          <a:prstGeom prst="rect">
            <a:avLst/>
          </a:prstGeom>
        </p:spPr>
      </p:pic>
      <p:sp>
        <p:nvSpPr>
          <p:cNvPr id="3" name="Rectangle 2">
            <a:extLst>
              <a:ext uri="{FF2B5EF4-FFF2-40B4-BE49-F238E27FC236}">
                <a16:creationId xmlns:a16="http://schemas.microsoft.com/office/drawing/2014/main" id="{5CB1D2AC-352D-409D-BC3D-CDEBA71E3D96}"/>
              </a:ext>
            </a:extLst>
          </p:cNvPr>
          <p:cNvSpPr/>
          <p:nvPr/>
        </p:nvSpPr>
        <p:spPr>
          <a:xfrm>
            <a:off x="175280" y="6342893"/>
            <a:ext cx="587853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5"/>
              </a:rPr>
              <a:t>https://solarsystem.nasa.gov/solar-system/sun/in-depth/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0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5A58-4BB3-43BC-A26E-311C1F4D9E68}"/>
              </a:ext>
            </a:extLst>
          </p:cNvPr>
          <p:cNvSpPr>
            <a:spLocks noGrp="1"/>
          </p:cNvSpPr>
          <p:nvPr>
            <p:ph type="title"/>
          </p:nvPr>
        </p:nvSpPr>
        <p:spPr>
          <a:xfrm>
            <a:off x="485272" y="365124"/>
            <a:ext cx="11161295" cy="1325563"/>
          </a:xfrm>
        </p:spPr>
        <p:txBody>
          <a:bodyPr>
            <a:normAutofit fontScale="90000"/>
          </a:bodyPr>
          <a:lstStyle/>
          <a:p>
            <a:pPr>
              <a:lnSpc>
                <a:spcPct val="100000"/>
              </a:lnSpc>
              <a:spcAft>
                <a:spcPts val="300"/>
              </a:spcAft>
            </a:pPr>
            <a:r>
              <a:rPr lang="en-US" sz="4000" b="1" dirty="0"/>
              <a:t>Auroras</a:t>
            </a:r>
            <a:br>
              <a:rPr lang="en-US" dirty="0"/>
            </a:br>
            <a:r>
              <a:rPr lang="en-US" sz="2700" dirty="0"/>
              <a:t>(Absorption of charged particles from “solar wind” by N</a:t>
            </a:r>
            <a:r>
              <a:rPr lang="en-US" sz="2700" baseline="-25000" dirty="0"/>
              <a:t>2</a:t>
            </a:r>
            <a:r>
              <a:rPr lang="en-US" sz="2700" dirty="0"/>
              <a:t> and O</a:t>
            </a:r>
            <a:r>
              <a:rPr lang="en-US" sz="2700" baseline="-25000" dirty="0"/>
              <a:t>2</a:t>
            </a:r>
            <a:r>
              <a:rPr lang="en-US" sz="2700" dirty="0"/>
              <a:t> in Upper Atmosphere)</a:t>
            </a:r>
            <a:br>
              <a:rPr lang="en-US" sz="2700" dirty="0"/>
            </a:br>
            <a:r>
              <a:rPr lang="en-US" sz="2700" dirty="0"/>
              <a:t>(Occur at high latitudes, produces stunning visuals called “auroras”)</a:t>
            </a:r>
          </a:p>
        </p:txBody>
      </p:sp>
      <p:pic>
        <p:nvPicPr>
          <p:cNvPr id="6" name="Picture 5">
            <a:extLst>
              <a:ext uri="{FF2B5EF4-FFF2-40B4-BE49-F238E27FC236}">
                <a16:creationId xmlns:a16="http://schemas.microsoft.com/office/drawing/2014/main" id="{C736608C-905D-44E6-B942-3BC6D2C0F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7" y="1958300"/>
            <a:ext cx="4684149" cy="3513112"/>
          </a:xfrm>
          <a:prstGeom prst="rect">
            <a:avLst/>
          </a:prstGeom>
        </p:spPr>
      </p:pic>
      <p:pic>
        <p:nvPicPr>
          <p:cNvPr id="8" name="Picture 7" descr="A star filled sky&#10;&#10;Description automatically generated">
            <a:extLst>
              <a:ext uri="{FF2B5EF4-FFF2-40B4-BE49-F238E27FC236}">
                <a16:creationId xmlns:a16="http://schemas.microsoft.com/office/drawing/2014/main" id="{4E2A2B45-75FD-43B1-90B3-0535B3044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312" y="1958299"/>
            <a:ext cx="6260205" cy="3513111"/>
          </a:xfrm>
          <a:prstGeom prst="rect">
            <a:avLst/>
          </a:prstGeom>
        </p:spPr>
      </p:pic>
      <p:sp>
        <p:nvSpPr>
          <p:cNvPr id="9" name="Rectangle 8">
            <a:extLst>
              <a:ext uri="{FF2B5EF4-FFF2-40B4-BE49-F238E27FC236}">
                <a16:creationId xmlns:a16="http://schemas.microsoft.com/office/drawing/2014/main" id="{6A04F9AF-B66C-4140-B640-A43ADE00ECAD}"/>
              </a:ext>
            </a:extLst>
          </p:cNvPr>
          <p:cNvSpPr/>
          <p:nvPr/>
        </p:nvSpPr>
        <p:spPr>
          <a:xfrm>
            <a:off x="485272" y="5588824"/>
            <a:ext cx="8148449" cy="961802"/>
          </a:xfrm>
          <a:prstGeom prst="rect">
            <a:avLst/>
          </a:prstGeom>
        </p:spPr>
        <p:txBody>
          <a:bodyPr wrap="none">
            <a:spAutoFit/>
          </a:bodyPr>
          <a:lstStyle/>
          <a:p>
            <a:r>
              <a:rPr lang="en-US" i="1" dirty="0">
                <a:solidFill>
                  <a:srgbClr val="222222"/>
                </a:solidFill>
                <a:latin typeface="Arial" panose="020B0604020202020204" pitchFamily="34" charset="0"/>
              </a:rPr>
              <a:t>Aurora Borealis: Northern Hemisphere (“northern lights”)</a:t>
            </a:r>
          </a:p>
          <a:p>
            <a:pPr>
              <a:spcAft>
                <a:spcPts val="300"/>
              </a:spcAft>
            </a:pPr>
            <a:r>
              <a:rPr lang="en-US" i="1" dirty="0">
                <a:solidFill>
                  <a:srgbClr val="222222"/>
                </a:solidFill>
                <a:latin typeface="Arial" panose="020B0604020202020204" pitchFamily="34" charset="0"/>
              </a:rPr>
              <a:t>Aurora Australis: Southern Hemisphere</a:t>
            </a:r>
          </a:p>
          <a:p>
            <a:r>
              <a:rPr lang="en-US" dirty="0">
                <a:latin typeface="Arial" panose="020B0604020202020204" pitchFamily="34" charset="0"/>
                <a:cs typeface="Arial" panose="020B0604020202020204" pitchFamily="34" charset="0"/>
                <a:hlinkClick r:id="rId5"/>
              </a:rPr>
              <a:t>https://www.nasa.gov/mission_pages/sunearth/aurora-news-stories/index.html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03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71625"/>
            <a:ext cx="10515600" cy="4351338"/>
          </a:xfrm>
        </p:spPr>
        <p:txBody>
          <a:bodyPr>
            <a:normAutofit/>
          </a:bodyPr>
          <a:lstStyle/>
          <a:p>
            <a:r>
              <a:rPr lang="en-US" dirty="0"/>
              <a:t>Atmospheric Structure</a:t>
            </a:r>
          </a:p>
          <a:p>
            <a:pPr lvl="1">
              <a:buFont typeface="Calibri" panose="020F0502020204030204" pitchFamily="34" charset="0"/>
              <a:buChar char="‒"/>
            </a:pPr>
            <a:r>
              <a:rPr lang="en-US" dirty="0"/>
              <a:t>Pressure, Density and Temperature</a:t>
            </a:r>
          </a:p>
          <a:p>
            <a:pPr lvl="1">
              <a:buFont typeface="Calibri" panose="020F0502020204030204" pitchFamily="34" charset="0"/>
              <a:buChar char="‒"/>
            </a:pPr>
            <a:r>
              <a:rPr lang="en-US" dirty="0"/>
              <a:t>Atmospheric Layers</a:t>
            </a:r>
          </a:p>
          <a:p>
            <a:r>
              <a:rPr lang="en-US" dirty="0"/>
              <a:t>Atmospheric Composition</a:t>
            </a:r>
          </a:p>
          <a:p>
            <a:pPr lvl="1">
              <a:buFont typeface="Calibri" panose="020F0502020204030204" pitchFamily="34" charset="0"/>
              <a:buChar char="‒"/>
            </a:pPr>
            <a:r>
              <a:rPr lang="en-US" dirty="0"/>
              <a:t>Gases in the Earth’s Atmosphere by Percent</a:t>
            </a:r>
          </a:p>
          <a:p>
            <a:r>
              <a:rPr lang="en-US" dirty="0"/>
              <a:t>Related Topics</a:t>
            </a:r>
          </a:p>
          <a:p>
            <a:pPr lvl="1">
              <a:buFont typeface="Calibri" panose="020F0502020204030204" pitchFamily="34" charset="0"/>
              <a:buChar char="‒"/>
            </a:pPr>
            <a:r>
              <a:rPr lang="en-US" dirty="0"/>
              <a:t>The Earth’s Atmosphere vs. Other Planets</a:t>
            </a:r>
          </a:p>
          <a:p>
            <a:pPr lvl="1">
              <a:buFont typeface="Calibri" panose="020F0502020204030204" pitchFamily="34" charset="0"/>
              <a:buChar char="‒"/>
            </a:pPr>
            <a:r>
              <a:rPr lang="en-US" dirty="0"/>
              <a:t>The Upper Atmosphere: Auroras</a:t>
            </a:r>
          </a:p>
          <a:p>
            <a:pPr lvl="1">
              <a:buFont typeface="Calibri" panose="020F0502020204030204" pitchFamily="34" charset="0"/>
              <a:buChar char="‒"/>
            </a:pPr>
            <a:r>
              <a:rPr lang="en-US" dirty="0"/>
              <a:t>The Life Cycle</a:t>
            </a:r>
          </a:p>
          <a:p>
            <a:pPr lvl="1">
              <a:buFont typeface="Calibri" panose="020F0502020204030204" pitchFamily="34" charset="0"/>
              <a:buChar char="‒"/>
            </a:pPr>
            <a:r>
              <a:rPr lang="en-US" dirty="0"/>
              <a:t>Human Respiration</a:t>
            </a:r>
          </a:p>
          <a:p>
            <a:pPr marL="457200" lvl="1" indent="0">
              <a:buNone/>
            </a:pPr>
            <a:endParaRPr lang="en-US" dirty="0"/>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8637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E739-4803-4676-A375-FC8FFA6C31B9}"/>
              </a:ext>
            </a:extLst>
          </p:cNvPr>
          <p:cNvSpPr>
            <a:spLocks noGrp="1"/>
          </p:cNvSpPr>
          <p:nvPr>
            <p:ph type="title"/>
          </p:nvPr>
        </p:nvSpPr>
        <p:spPr>
          <a:xfrm>
            <a:off x="475488" y="384048"/>
            <a:ext cx="10515600" cy="914400"/>
          </a:xfrm>
        </p:spPr>
        <p:txBody>
          <a:bodyPr>
            <a:normAutofit/>
          </a:bodyPr>
          <a:lstStyle/>
          <a:p>
            <a:r>
              <a:rPr lang="en-US" sz="3600" b="1" dirty="0"/>
              <a:t>Atmospheres of Solar System Planets</a:t>
            </a:r>
          </a:p>
        </p:txBody>
      </p:sp>
      <p:pic>
        <p:nvPicPr>
          <p:cNvPr id="5" name="Picture 4">
            <a:extLst>
              <a:ext uri="{FF2B5EF4-FFF2-40B4-BE49-F238E27FC236}">
                <a16:creationId xmlns:a16="http://schemas.microsoft.com/office/drawing/2014/main" id="{C4DEA802-72B7-4239-B019-770B4ACFB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61" y="1298448"/>
            <a:ext cx="10407527" cy="4802187"/>
          </a:xfrm>
          <a:prstGeom prst="rect">
            <a:avLst/>
          </a:prstGeom>
        </p:spPr>
      </p:pic>
      <p:sp>
        <p:nvSpPr>
          <p:cNvPr id="3" name="TextBox 2">
            <a:extLst>
              <a:ext uri="{FF2B5EF4-FFF2-40B4-BE49-F238E27FC236}">
                <a16:creationId xmlns:a16="http://schemas.microsoft.com/office/drawing/2014/main" id="{5539C2D6-106D-43E9-9D28-F54D7908889D}"/>
              </a:ext>
            </a:extLst>
          </p:cNvPr>
          <p:cNvSpPr txBox="1"/>
          <p:nvPr/>
        </p:nvSpPr>
        <p:spPr>
          <a:xfrm rot="20323759">
            <a:off x="2549651" y="4864775"/>
            <a:ext cx="3172856" cy="584775"/>
          </a:xfrm>
          <a:prstGeom prst="rect">
            <a:avLst/>
          </a:prstGeom>
          <a:noFill/>
        </p:spPr>
        <p:txBody>
          <a:bodyPr wrap="none" rtlCol="0">
            <a:spAutoFit/>
          </a:bodyPr>
          <a:lstStyle/>
          <a:p>
            <a:r>
              <a:rPr lang="en-US" sz="3200" i="1" dirty="0">
                <a:solidFill>
                  <a:srgbClr val="FFFF00"/>
                </a:solidFill>
                <a:highlight>
                  <a:srgbClr val="008000"/>
                </a:highlight>
              </a:rPr>
              <a:t>Terrestrial Planets</a:t>
            </a:r>
          </a:p>
        </p:txBody>
      </p:sp>
      <p:sp>
        <p:nvSpPr>
          <p:cNvPr id="6" name="TextBox 5">
            <a:extLst>
              <a:ext uri="{FF2B5EF4-FFF2-40B4-BE49-F238E27FC236}">
                <a16:creationId xmlns:a16="http://schemas.microsoft.com/office/drawing/2014/main" id="{1FADCBEC-046D-42D8-B185-7DED4D2257BF}"/>
              </a:ext>
            </a:extLst>
          </p:cNvPr>
          <p:cNvSpPr txBox="1"/>
          <p:nvPr/>
        </p:nvSpPr>
        <p:spPr>
          <a:xfrm rot="20323759">
            <a:off x="5682816" y="1574128"/>
            <a:ext cx="2907591" cy="584775"/>
          </a:xfrm>
          <a:prstGeom prst="rect">
            <a:avLst/>
          </a:prstGeom>
          <a:noFill/>
        </p:spPr>
        <p:txBody>
          <a:bodyPr wrap="none" rtlCol="0">
            <a:spAutoFit/>
          </a:bodyPr>
          <a:lstStyle/>
          <a:p>
            <a:r>
              <a:rPr lang="en-US" sz="3200" i="1" dirty="0">
                <a:solidFill>
                  <a:srgbClr val="FFFF00"/>
                </a:solidFill>
                <a:highlight>
                  <a:srgbClr val="008000"/>
                </a:highlight>
              </a:rPr>
              <a:t>Gaseous Planets</a:t>
            </a:r>
          </a:p>
        </p:txBody>
      </p:sp>
      <p:sp>
        <p:nvSpPr>
          <p:cNvPr id="4" name="Rectangle 3">
            <a:extLst>
              <a:ext uri="{FF2B5EF4-FFF2-40B4-BE49-F238E27FC236}">
                <a16:creationId xmlns:a16="http://schemas.microsoft.com/office/drawing/2014/main" id="{9EB8F514-7CFD-433B-B2B9-290248915290}"/>
              </a:ext>
            </a:extLst>
          </p:cNvPr>
          <p:cNvSpPr/>
          <p:nvPr/>
        </p:nvSpPr>
        <p:spPr>
          <a:xfrm>
            <a:off x="160420" y="6289286"/>
            <a:ext cx="986589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hlinkClick r:id="rId4"/>
              </a:rPr>
              <a:t>https://solarsystem.nasa.gov/news/436/10-things-planetary-atmospheres/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55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205AA15-485F-4EB4-936E-E4451DDC9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2" y="665865"/>
            <a:ext cx="9341332" cy="5478261"/>
          </a:xfrm>
          <a:prstGeom prst="rect">
            <a:avLst/>
          </a:prstGeom>
        </p:spPr>
      </p:pic>
      <p:sp>
        <p:nvSpPr>
          <p:cNvPr id="2" name="Rectangle 1">
            <a:extLst>
              <a:ext uri="{FF2B5EF4-FFF2-40B4-BE49-F238E27FC236}">
                <a16:creationId xmlns:a16="http://schemas.microsoft.com/office/drawing/2014/main" id="{17243C9B-FE39-4332-8394-255630095DEF}"/>
              </a:ext>
            </a:extLst>
          </p:cNvPr>
          <p:cNvSpPr/>
          <p:nvPr/>
        </p:nvSpPr>
        <p:spPr>
          <a:xfrm>
            <a:off x="208547" y="6360394"/>
            <a:ext cx="1119739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hlinkClick r:id="rId4"/>
              </a:rPr>
              <a:t>https://www.planetary.org/multimedia/space-images/charts/the-atmospheres-of-the-solar-system.html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55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DD0C0C5-8C77-4946-ACFE-C49E7B511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50" y="1437171"/>
            <a:ext cx="7981382" cy="4256737"/>
          </a:xfrm>
          <a:prstGeom prst="rect">
            <a:avLst/>
          </a:prstGeom>
        </p:spPr>
      </p:pic>
      <p:sp>
        <p:nvSpPr>
          <p:cNvPr id="3" name="TextBox 2">
            <a:extLst>
              <a:ext uri="{FF2B5EF4-FFF2-40B4-BE49-F238E27FC236}">
                <a16:creationId xmlns:a16="http://schemas.microsoft.com/office/drawing/2014/main" id="{ABDF5701-C8A1-4192-81A5-2A925AEC0525}"/>
              </a:ext>
            </a:extLst>
          </p:cNvPr>
          <p:cNvSpPr txBox="1"/>
          <p:nvPr/>
        </p:nvSpPr>
        <p:spPr>
          <a:xfrm>
            <a:off x="651950" y="5832632"/>
            <a:ext cx="5050742" cy="923330"/>
          </a:xfrm>
          <a:prstGeom prst="rect">
            <a:avLst/>
          </a:prstGeom>
          <a:noFill/>
        </p:spPr>
        <p:txBody>
          <a:bodyPr wrap="none" rtlCol="0">
            <a:spAutoFit/>
          </a:bodyPr>
          <a:lstStyle/>
          <a:p>
            <a:r>
              <a:rPr lang="en-US" b="1" dirty="0">
                <a:cs typeface="Arial" panose="020B0604020202020204" pitchFamily="34" charset="0"/>
              </a:rPr>
              <a:t>KEY POINTS</a:t>
            </a:r>
          </a:p>
          <a:p>
            <a:pPr marL="285750" indent="-285750">
              <a:buFont typeface="Arial" panose="020B0604020202020204" pitchFamily="34" charset="0"/>
              <a:buChar char="•"/>
            </a:pPr>
            <a:r>
              <a:rPr lang="en-US" dirty="0">
                <a:cs typeface="Arial" panose="020B0604020202020204" pitchFamily="34" charset="0"/>
              </a:rPr>
              <a:t>Earth unique in that it has abundant oxygen (O</a:t>
            </a:r>
            <a:r>
              <a:rPr lang="en-US" baseline="-25000" dirty="0">
                <a:cs typeface="Arial" panose="020B0604020202020204" pitchFamily="34" charset="0"/>
              </a:rPr>
              <a:t>2</a:t>
            </a:r>
            <a:r>
              <a:rPr lang="en-US" dirty="0">
                <a:cs typeface="Arial" panose="020B0604020202020204" pitchFamily="34" charset="0"/>
              </a:rPr>
              <a:t>)</a:t>
            </a:r>
          </a:p>
          <a:p>
            <a:pPr marL="285750" indent="-285750">
              <a:buFont typeface="Arial" panose="020B0604020202020204" pitchFamily="34" charset="0"/>
              <a:buChar char="•"/>
            </a:pPr>
            <a:r>
              <a:rPr lang="en-US" dirty="0">
                <a:cs typeface="Arial" panose="020B0604020202020204" pitchFamily="34" charset="0"/>
              </a:rPr>
              <a:t>Venus and Mars are mostly carbon dioxide (CO</a:t>
            </a:r>
            <a:r>
              <a:rPr lang="en-US" baseline="-25000" dirty="0">
                <a:cs typeface="Arial" panose="020B0604020202020204" pitchFamily="34" charset="0"/>
              </a:rPr>
              <a:t>2</a:t>
            </a:r>
            <a:r>
              <a:rPr lang="en-US" dirty="0">
                <a:cs typeface="Arial" panose="020B0604020202020204" pitchFamily="34" charset="0"/>
              </a:rPr>
              <a:t>) </a:t>
            </a:r>
          </a:p>
        </p:txBody>
      </p:sp>
      <p:sp>
        <p:nvSpPr>
          <p:cNvPr id="4" name="Title 1">
            <a:extLst>
              <a:ext uri="{FF2B5EF4-FFF2-40B4-BE49-F238E27FC236}">
                <a16:creationId xmlns:a16="http://schemas.microsoft.com/office/drawing/2014/main" id="{12568CC5-7FDA-4F7A-934D-73B97FC40287}"/>
              </a:ext>
            </a:extLst>
          </p:cNvPr>
          <p:cNvSpPr>
            <a:spLocks noGrp="1"/>
          </p:cNvSpPr>
          <p:nvPr>
            <p:ph type="title"/>
          </p:nvPr>
        </p:nvSpPr>
        <p:spPr>
          <a:xfrm>
            <a:off x="475488" y="384048"/>
            <a:ext cx="10515600" cy="914400"/>
          </a:xfrm>
        </p:spPr>
        <p:txBody>
          <a:bodyPr>
            <a:normAutofit/>
          </a:bodyPr>
          <a:lstStyle/>
          <a:p>
            <a:r>
              <a:rPr lang="en-US" sz="3600" b="1" dirty="0"/>
              <a:t>Our Nearest Neighbors: Venus, Mars vs. Earth</a:t>
            </a:r>
          </a:p>
        </p:txBody>
      </p:sp>
    </p:spTree>
    <p:extLst>
      <p:ext uri="{BB962C8B-B14F-4D97-AF65-F5344CB8AC3E}">
        <p14:creationId xmlns:p14="http://schemas.microsoft.com/office/powerpoint/2010/main" val="253101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E0CFE58C-8BC2-4BCD-A708-02D4AA8B6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70" y="1014312"/>
            <a:ext cx="7818131" cy="4140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38CC66-DF8E-4BFF-819D-339E7C2AA2CE}"/>
              </a:ext>
            </a:extLst>
          </p:cNvPr>
          <p:cNvSpPr txBox="1"/>
          <p:nvPr/>
        </p:nvSpPr>
        <p:spPr>
          <a:xfrm>
            <a:off x="420170" y="5291432"/>
            <a:ext cx="4860882" cy="1477328"/>
          </a:xfrm>
          <a:prstGeom prst="rect">
            <a:avLst/>
          </a:prstGeom>
          <a:noFill/>
        </p:spPr>
        <p:txBody>
          <a:bodyPr wrap="none" rtlCol="0">
            <a:spAutoFit/>
          </a:bodyPr>
          <a:lstStyle/>
          <a:p>
            <a:r>
              <a:rPr lang="en-US" b="1" dirty="0"/>
              <a:t>VENUS</a:t>
            </a:r>
          </a:p>
          <a:p>
            <a:pPr marL="285750" indent="-285750">
              <a:buFont typeface="Arial" panose="020B0604020202020204" pitchFamily="34" charset="0"/>
              <a:buChar char="•"/>
            </a:pPr>
            <a:r>
              <a:rPr lang="en-US" dirty="0"/>
              <a:t>High pressure, thick CO</a:t>
            </a:r>
            <a:r>
              <a:rPr lang="en-US" baseline="-25000" dirty="0"/>
              <a:t>2</a:t>
            </a:r>
            <a:r>
              <a:rPr lang="en-US" dirty="0"/>
              <a:t> atmosphere </a:t>
            </a:r>
          </a:p>
          <a:p>
            <a:pPr marL="285750" indent="-285750">
              <a:buFont typeface="Arial" panose="020B0604020202020204" pitchFamily="34" charset="0"/>
              <a:buChar char="•"/>
            </a:pPr>
            <a:r>
              <a:rPr lang="en-US" dirty="0"/>
              <a:t>Pressure </a:t>
            </a:r>
            <a:r>
              <a:rPr lang="en-US" dirty="0">
                <a:latin typeface="Times New Roman" panose="02020603050405020304" pitchFamily="18" charset="0"/>
                <a:cs typeface="Times New Roman" panose="02020603050405020304" pitchFamily="18" charset="0"/>
              </a:rPr>
              <a:t>~</a:t>
            </a:r>
            <a:r>
              <a:rPr lang="en-US" dirty="0"/>
              <a:t> 90 times higher than on earth</a:t>
            </a:r>
          </a:p>
          <a:p>
            <a:pPr marL="285750" indent="-285750">
              <a:buFont typeface="Arial" panose="020B0604020202020204" pitchFamily="34" charset="0"/>
              <a:buChar char="•"/>
            </a:pPr>
            <a:r>
              <a:rPr lang="en-US" dirty="0"/>
              <a:t>Very intense greenhouse effect (warms planet)</a:t>
            </a:r>
          </a:p>
          <a:p>
            <a:pPr marL="285750" indent="-285750">
              <a:buFont typeface="Arial" panose="020B0604020202020204" pitchFamily="34" charset="0"/>
              <a:buChar char="•"/>
            </a:pPr>
            <a:r>
              <a:rPr lang="en-US" dirty="0"/>
              <a:t>High temperature (462 deg Celsius)</a:t>
            </a:r>
          </a:p>
        </p:txBody>
      </p:sp>
      <p:sp>
        <p:nvSpPr>
          <p:cNvPr id="5" name="TextBox 4">
            <a:extLst>
              <a:ext uri="{FF2B5EF4-FFF2-40B4-BE49-F238E27FC236}">
                <a16:creationId xmlns:a16="http://schemas.microsoft.com/office/drawing/2014/main" id="{56F9CB77-E259-444F-A813-CB35AC6FD556}"/>
              </a:ext>
            </a:extLst>
          </p:cNvPr>
          <p:cNvSpPr txBox="1"/>
          <p:nvPr/>
        </p:nvSpPr>
        <p:spPr>
          <a:xfrm>
            <a:off x="5281052" y="5291432"/>
            <a:ext cx="7014677" cy="1477328"/>
          </a:xfrm>
          <a:prstGeom prst="rect">
            <a:avLst/>
          </a:prstGeom>
          <a:noFill/>
        </p:spPr>
        <p:txBody>
          <a:bodyPr wrap="none" rtlCol="0">
            <a:spAutoFit/>
          </a:bodyPr>
          <a:lstStyle/>
          <a:p>
            <a:r>
              <a:rPr lang="en-US" b="1" dirty="0"/>
              <a:t>MARS</a:t>
            </a:r>
          </a:p>
          <a:p>
            <a:pPr marL="285750" indent="-285750">
              <a:buFont typeface="Arial" panose="020B0604020202020204" pitchFamily="34" charset="0"/>
              <a:buChar char="•"/>
            </a:pPr>
            <a:r>
              <a:rPr lang="en-US" dirty="0"/>
              <a:t>Low pressure, thin atmosphere</a:t>
            </a:r>
          </a:p>
          <a:p>
            <a:pPr marL="285750" indent="-285750">
              <a:buFont typeface="Arial" panose="020B0604020202020204" pitchFamily="34" charset="0"/>
              <a:buChar char="•"/>
            </a:pPr>
            <a:r>
              <a:rPr lang="en-US" dirty="0"/>
              <a:t>Pressure </a:t>
            </a:r>
            <a:r>
              <a:rPr lang="en-US" dirty="0">
                <a:latin typeface="Times New Roman" panose="02020603050405020304" pitchFamily="18" charset="0"/>
                <a:cs typeface="Times New Roman" panose="02020603050405020304" pitchFamily="18" charset="0"/>
              </a:rPr>
              <a:t>~</a:t>
            </a:r>
            <a:r>
              <a:rPr lang="en-US" dirty="0"/>
              <a:t> 100 times lower than on earth</a:t>
            </a:r>
          </a:p>
          <a:p>
            <a:pPr marL="285750" indent="-285750">
              <a:buFont typeface="Arial" panose="020B0604020202020204" pitchFamily="34" charset="0"/>
              <a:buChar char="•"/>
            </a:pPr>
            <a:r>
              <a:rPr lang="en-US" dirty="0"/>
              <a:t>Mostly CO</a:t>
            </a:r>
            <a:r>
              <a:rPr lang="en-US" baseline="-25000" dirty="0"/>
              <a:t>2</a:t>
            </a:r>
            <a:r>
              <a:rPr lang="en-US" dirty="0"/>
              <a:t>, however little greenhouse effect since atmosphere thin</a:t>
            </a:r>
          </a:p>
          <a:p>
            <a:pPr marL="285750" indent="-285750">
              <a:buFont typeface="Arial" panose="020B0604020202020204" pitchFamily="34" charset="0"/>
              <a:buChar char="•"/>
            </a:pPr>
            <a:r>
              <a:rPr lang="en-US" dirty="0"/>
              <a:t>Low temperature (-58 deg Celsius)</a:t>
            </a:r>
          </a:p>
        </p:txBody>
      </p:sp>
      <p:sp>
        <p:nvSpPr>
          <p:cNvPr id="6" name="Title 1">
            <a:extLst>
              <a:ext uri="{FF2B5EF4-FFF2-40B4-BE49-F238E27FC236}">
                <a16:creationId xmlns:a16="http://schemas.microsoft.com/office/drawing/2014/main" id="{BC8BD585-FC88-4899-BFBB-4F260EBF5FE1}"/>
              </a:ext>
            </a:extLst>
          </p:cNvPr>
          <p:cNvSpPr>
            <a:spLocks noGrp="1"/>
          </p:cNvSpPr>
          <p:nvPr>
            <p:ph type="title"/>
          </p:nvPr>
        </p:nvSpPr>
        <p:spPr>
          <a:xfrm>
            <a:off x="420170" y="168319"/>
            <a:ext cx="10515600" cy="914400"/>
          </a:xfrm>
        </p:spPr>
        <p:txBody>
          <a:bodyPr>
            <a:normAutofit/>
          </a:bodyPr>
          <a:lstStyle/>
          <a:p>
            <a:r>
              <a:rPr lang="en-US" sz="3600" b="1" dirty="0"/>
              <a:t>Further Details: Venus, Mars vs. Earth</a:t>
            </a:r>
          </a:p>
        </p:txBody>
      </p:sp>
      <p:sp>
        <p:nvSpPr>
          <p:cNvPr id="2" name="Rectangle 1">
            <a:extLst>
              <a:ext uri="{FF2B5EF4-FFF2-40B4-BE49-F238E27FC236}">
                <a16:creationId xmlns:a16="http://schemas.microsoft.com/office/drawing/2014/main" id="{1E555494-5BF8-45A8-B8FD-660CDE09ABF9}"/>
              </a:ext>
            </a:extLst>
          </p:cNvPr>
          <p:cNvSpPr/>
          <p:nvPr/>
        </p:nvSpPr>
        <p:spPr>
          <a:xfrm>
            <a:off x="420170" y="2552724"/>
            <a:ext cx="8448503" cy="34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AB3684-DECB-4856-954F-3F64F370874A}"/>
              </a:ext>
            </a:extLst>
          </p:cNvPr>
          <p:cNvSpPr/>
          <p:nvPr/>
        </p:nvSpPr>
        <p:spPr>
          <a:xfrm>
            <a:off x="2083632" y="945905"/>
            <a:ext cx="1349115" cy="4277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BC8E6AAE-F78D-4D88-BBF4-160A5E389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799" y="495707"/>
            <a:ext cx="4619553" cy="5978245"/>
          </a:xfrm>
          <a:prstGeom prst="rect">
            <a:avLst/>
          </a:prstGeom>
        </p:spPr>
      </p:pic>
      <p:sp>
        <p:nvSpPr>
          <p:cNvPr id="3" name="Title 1">
            <a:extLst>
              <a:ext uri="{FF2B5EF4-FFF2-40B4-BE49-F238E27FC236}">
                <a16:creationId xmlns:a16="http://schemas.microsoft.com/office/drawing/2014/main" id="{1F463F1F-46C5-4F3D-B6C6-7D8F700DDA65}"/>
              </a:ext>
            </a:extLst>
          </p:cNvPr>
          <p:cNvSpPr>
            <a:spLocks noGrp="1"/>
          </p:cNvSpPr>
          <p:nvPr>
            <p:ph type="title"/>
          </p:nvPr>
        </p:nvSpPr>
        <p:spPr>
          <a:xfrm>
            <a:off x="475488" y="384048"/>
            <a:ext cx="10515600" cy="914400"/>
          </a:xfrm>
        </p:spPr>
        <p:txBody>
          <a:bodyPr>
            <a:normAutofit/>
          </a:bodyPr>
          <a:lstStyle/>
          <a:p>
            <a:r>
              <a:rPr lang="en-US" sz="3600" b="1" dirty="0"/>
              <a:t>Earth’s Life Cycle</a:t>
            </a:r>
          </a:p>
        </p:txBody>
      </p:sp>
      <p:sp>
        <p:nvSpPr>
          <p:cNvPr id="2" name="Rectangle 1">
            <a:extLst>
              <a:ext uri="{FF2B5EF4-FFF2-40B4-BE49-F238E27FC236}">
                <a16:creationId xmlns:a16="http://schemas.microsoft.com/office/drawing/2014/main" id="{51FFB297-47EF-4E29-8B58-3D239AD9A72C}"/>
              </a:ext>
            </a:extLst>
          </p:cNvPr>
          <p:cNvSpPr/>
          <p:nvPr/>
        </p:nvSpPr>
        <p:spPr>
          <a:xfrm>
            <a:off x="475488" y="1523492"/>
            <a:ext cx="6096000" cy="2862322"/>
          </a:xfrm>
          <a:prstGeom prst="rect">
            <a:avLst/>
          </a:prstGeom>
        </p:spPr>
        <p:txBody>
          <a:bodyPr>
            <a:spAutoFit/>
          </a:bodyPr>
          <a:lstStyle/>
          <a:p>
            <a:r>
              <a:rPr lang="en-US" b="1" dirty="0">
                <a:latin typeface="Arial" panose="020B0604020202020204" pitchFamily="34" charset="0"/>
                <a:cs typeface="Arial" panose="020B0604020202020204" pitchFamily="34" charset="0"/>
              </a:rPr>
              <a:t>Key Points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Plant life evolved on earth, in during this period much of the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from early pre-life atmosphere on earth removed by photosynthesis. Oxygen outgassed to atmosphere.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Source of 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in Earth’s Atmosphere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Requires water in liquid phase to occur.</a:t>
            </a:r>
          </a:p>
        </p:txBody>
      </p:sp>
      <p:sp>
        <p:nvSpPr>
          <p:cNvPr id="6" name="Arrow: Left 5">
            <a:extLst>
              <a:ext uri="{FF2B5EF4-FFF2-40B4-BE49-F238E27FC236}">
                <a16:creationId xmlns:a16="http://schemas.microsoft.com/office/drawing/2014/main" id="{EB813FC1-3EAD-4483-B993-89D709B92CAE}"/>
              </a:ext>
            </a:extLst>
          </p:cNvPr>
          <p:cNvSpPr/>
          <p:nvPr/>
        </p:nvSpPr>
        <p:spPr>
          <a:xfrm rot="10800000">
            <a:off x="10861157" y="3807179"/>
            <a:ext cx="568842" cy="2133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07307626-B3C6-40D0-AF5F-860571AB2A12}"/>
              </a:ext>
            </a:extLst>
          </p:cNvPr>
          <p:cNvSpPr/>
          <p:nvPr/>
        </p:nvSpPr>
        <p:spPr>
          <a:xfrm rot="10800000">
            <a:off x="6371910" y="3807179"/>
            <a:ext cx="568842" cy="2133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73E8661-8223-42E5-B1F3-C349B284BBD8}"/>
              </a:ext>
            </a:extLst>
          </p:cNvPr>
          <p:cNvSpPr txBox="1"/>
          <p:nvPr/>
        </p:nvSpPr>
        <p:spPr>
          <a:xfrm>
            <a:off x="5385599" y="4046493"/>
            <a:ext cx="2053960" cy="461665"/>
          </a:xfrm>
          <a:prstGeom prst="rect">
            <a:avLst/>
          </a:prstGeom>
          <a:noFill/>
        </p:spPr>
        <p:txBody>
          <a:bodyPr wrap="none" rtlCol="0">
            <a:spAutoFit/>
          </a:bodyPr>
          <a:lstStyle/>
          <a:p>
            <a:r>
              <a:rPr lang="en-US" sz="2400" b="1" i="1" dirty="0">
                <a:solidFill>
                  <a:srgbClr val="C00000"/>
                </a:solidFill>
              </a:rPr>
              <a:t>CO</a:t>
            </a:r>
            <a:r>
              <a:rPr lang="en-US" sz="2400" b="1" i="1" baseline="-25000" dirty="0">
                <a:solidFill>
                  <a:srgbClr val="C00000"/>
                </a:solidFill>
              </a:rPr>
              <a:t>2</a:t>
            </a:r>
            <a:r>
              <a:rPr lang="en-US" sz="2400" b="1" i="1" dirty="0">
                <a:solidFill>
                  <a:srgbClr val="C00000"/>
                </a:solidFill>
              </a:rPr>
              <a:t> from atm.</a:t>
            </a:r>
          </a:p>
        </p:txBody>
      </p:sp>
      <p:sp>
        <p:nvSpPr>
          <p:cNvPr id="9" name="TextBox 8">
            <a:extLst>
              <a:ext uri="{FF2B5EF4-FFF2-40B4-BE49-F238E27FC236}">
                <a16:creationId xmlns:a16="http://schemas.microsoft.com/office/drawing/2014/main" id="{685D1E6C-47A4-43E5-89E4-51A94E433DFD}"/>
              </a:ext>
            </a:extLst>
          </p:cNvPr>
          <p:cNvSpPr txBox="1"/>
          <p:nvPr/>
        </p:nvSpPr>
        <p:spPr>
          <a:xfrm>
            <a:off x="10719531" y="4157760"/>
            <a:ext cx="1547090" cy="461665"/>
          </a:xfrm>
          <a:prstGeom prst="rect">
            <a:avLst/>
          </a:prstGeom>
          <a:noFill/>
        </p:spPr>
        <p:txBody>
          <a:bodyPr wrap="none" rtlCol="0">
            <a:spAutoFit/>
          </a:bodyPr>
          <a:lstStyle/>
          <a:p>
            <a:r>
              <a:rPr lang="en-US" sz="2400" b="1" i="1" dirty="0">
                <a:solidFill>
                  <a:srgbClr val="C00000"/>
                </a:solidFill>
              </a:rPr>
              <a:t>O</a:t>
            </a:r>
            <a:r>
              <a:rPr lang="en-US" sz="2400" b="1" i="1" baseline="-25000" dirty="0">
                <a:solidFill>
                  <a:srgbClr val="C00000"/>
                </a:solidFill>
              </a:rPr>
              <a:t>2</a:t>
            </a:r>
            <a:r>
              <a:rPr lang="en-US" sz="2400" b="1" i="1" dirty="0">
                <a:solidFill>
                  <a:srgbClr val="C00000"/>
                </a:solidFill>
              </a:rPr>
              <a:t> to atm.</a:t>
            </a:r>
          </a:p>
        </p:txBody>
      </p:sp>
      <p:sp>
        <p:nvSpPr>
          <p:cNvPr id="5" name="Rectangle 4">
            <a:extLst>
              <a:ext uri="{FF2B5EF4-FFF2-40B4-BE49-F238E27FC236}">
                <a16:creationId xmlns:a16="http://schemas.microsoft.com/office/drawing/2014/main" id="{0D86F709-12EE-4858-A209-6E69924D6D8A}"/>
              </a:ext>
            </a:extLst>
          </p:cNvPr>
          <p:cNvSpPr/>
          <p:nvPr/>
        </p:nvSpPr>
        <p:spPr>
          <a:xfrm>
            <a:off x="338193" y="6289286"/>
            <a:ext cx="5840638" cy="369332"/>
          </a:xfrm>
          <a:prstGeom prst="rect">
            <a:avLst/>
          </a:prstGeom>
        </p:spPr>
        <p:txBody>
          <a:bodyPr wrap="none">
            <a:spAutoFit/>
          </a:bodyPr>
          <a:lstStyle/>
          <a:p>
            <a:r>
              <a:rPr lang="en-US" dirty="0">
                <a:hlinkClick r:id="rId4"/>
              </a:rPr>
              <a:t>https://en.wikipedia.org/wiki/Geological_history_of_oxygen</a:t>
            </a:r>
            <a:endParaRPr lang="en-US" dirty="0"/>
          </a:p>
        </p:txBody>
      </p:sp>
    </p:spTree>
    <p:extLst>
      <p:ext uri="{BB962C8B-B14F-4D97-AF65-F5344CB8AC3E}">
        <p14:creationId xmlns:p14="http://schemas.microsoft.com/office/powerpoint/2010/main" val="389543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18DC-0E4B-4523-9112-33F038DA6712}"/>
              </a:ext>
            </a:extLst>
          </p:cNvPr>
          <p:cNvSpPr>
            <a:spLocks noGrp="1"/>
          </p:cNvSpPr>
          <p:nvPr>
            <p:ph type="title"/>
          </p:nvPr>
        </p:nvSpPr>
        <p:spPr>
          <a:xfrm>
            <a:off x="282982" y="111238"/>
            <a:ext cx="10515600" cy="914400"/>
          </a:xfrm>
        </p:spPr>
        <p:txBody>
          <a:bodyPr>
            <a:normAutofit/>
          </a:bodyPr>
          <a:lstStyle/>
          <a:p>
            <a:r>
              <a:rPr lang="en-US" sz="3600" b="1" dirty="0"/>
              <a:t>Human Respiratory System</a:t>
            </a:r>
          </a:p>
        </p:txBody>
      </p:sp>
      <p:pic>
        <p:nvPicPr>
          <p:cNvPr id="5" name="Picture 4" descr="A close up of a map&#10;&#10;Description automatically generated">
            <a:extLst>
              <a:ext uri="{FF2B5EF4-FFF2-40B4-BE49-F238E27FC236}">
                <a16:creationId xmlns:a16="http://schemas.microsoft.com/office/drawing/2014/main" id="{80AD7AFF-1EF5-4BE7-BE07-A3F4FBF75BE4}"/>
              </a:ext>
            </a:extLst>
          </p:cNvPr>
          <p:cNvPicPr>
            <a:picLocks noChangeAspect="1"/>
          </p:cNvPicPr>
          <p:nvPr/>
        </p:nvPicPr>
        <p:blipFill rotWithShape="1">
          <a:blip r:embed="rId3">
            <a:extLst>
              <a:ext uri="{28A0092B-C50C-407E-A947-70E740481C1C}">
                <a14:useLocalDpi xmlns:a14="http://schemas.microsoft.com/office/drawing/2010/main" val="0"/>
              </a:ext>
            </a:extLst>
          </a:blip>
          <a:srcRect l="3891" t="8576" r="2410" b="2443"/>
          <a:stretch/>
        </p:blipFill>
        <p:spPr>
          <a:xfrm>
            <a:off x="122562" y="801047"/>
            <a:ext cx="7754113" cy="4895845"/>
          </a:xfrm>
          <a:prstGeom prst="rect">
            <a:avLst/>
          </a:prstGeom>
        </p:spPr>
      </p:pic>
      <p:sp>
        <p:nvSpPr>
          <p:cNvPr id="3" name="TextBox 2">
            <a:extLst>
              <a:ext uri="{FF2B5EF4-FFF2-40B4-BE49-F238E27FC236}">
                <a16:creationId xmlns:a16="http://schemas.microsoft.com/office/drawing/2014/main" id="{CB8264B2-4C35-431C-8C7A-EDDC31B3A02E}"/>
              </a:ext>
            </a:extLst>
          </p:cNvPr>
          <p:cNvSpPr txBox="1"/>
          <p:nvPr/>
        </p:nvSpPr>
        <p:spPr>
          <a:xfrm>
            <a:off x="122562" y="5823432"/>
            <a:ext cx="8098435" cy="923330"/>
          </a:xfrm>
          <a:prstGeom prst="rect">
            <a:avLst/>
          </a:prstGeom>
          <a:noFill/>
        </p:spPr>
        <p:txBody>
          <a:bodyPr wrap="none" rtlCol="0">
            <a:spAutoFit/>
          </a:bodyPr>
          <a:lstStyle/>
          <a:p>
            <a:pPr marL="342900" indent="-342900">
              <a:buFont typeface="+mj-lt"/>
              <a:buAutoNum type="alphaUcPeriod"/>
            </a:pPr>
            <a:r>
              <a:rPr lang="en-US" b="1" dirty="0"/>
              <a:t>Air from mouth passes to lungs through Bronchioles, which terminate at alveoli</a:t>
            </a:r>
          </a:p>
          <a:p>
            <a:pPr marL="342900" indent="-342900">
              <a:buFont typeface="+mj-lt"/>
              <a:buAutoNum type="alphaUcPeriod"/>
            </a:pPr>
            <a:r>
              <a:rPr lang="en-US" b="1" dirty="0"/>
              <a:t>CO</a:t>
            </a:r>
            <a:r>
              <a:rPr lang="en-US" b="1" baseline="-25000" dirty="0"/>
              <a:t>2</a:t>
            </a:r>
            <a:r>
              <a:rPr lang="en-US" b="1" dirty="0"/>
              <a:t> / O</a:t>
            </a:r>
            <a:r>
              <a:rPr lang="en-US" b="1" baseline="-25000" dirty="0"/>
              <a:t>2 </a:t>
            </a:r>
            <a:r>
              <a:rPr lang="en-US" b="1" dirty="0"/>
              <a:t>exchange during breathing occurs between capillaries and alveoli</a:t>
            </a:r>
          </a:p>
          <a:p>
            <a:pPr marL="342900" indent="-342900">
              <a:buFont typeface="+mj-lt"/>
              <a:buAutoNum type="alphaUcPeriod"/>
            </a:pPr>
            <a:r>
              <a:rPr lang="en-US" b="1" dirty="0"/>
              <a:t>Capillaries surround alveoli</a:t>
            </a:r>
          </a:p>
        </p:txBody>
      </p:sp>
    </p:spTree>
    <p:extLst>
      <p:ext uri="{BB962C8B-B14F-4D97-AF65-F5344CB8AC3E}">
        <p14:creationId xmlns:p14="http://schemas.microsoft.com/office/powerpoint/2010/main" val="170776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83A3-F26D-40A8-A8FB-E3F7D474854F}"/>
              </a:ext>
            </a:extLst>
          </p:cNvPr>
          <p:cNvSpPr>
            <a:spLocks noGrp="1"/>
          </p:cNvSpPr>
          <p:nvPr>
            <p:ph type="title"/>
          </p:nvPr>
        </p:nvSpPr>
        <p:spPr>
          <a:xfrm>
            <a:off x="475488" y="384048"/>
            <a:ext cx="10515600" cy="914400"/>
          </a:xfrm>
        </p:spPr>
        <p:txBody>
          <a:bodyPr>
            <a:normAutofit/>
          </a:bodyPr>
          <a:lstStyle/>
          <a:p>
            <a:r>
              <a:rPr lang="en-US" sz="3600" b="1" dirty="0"/>
              <a:t>Too little O</a:t>
            </a:r>
            <a:r>
              <a:rPr lang="en-US" sz="3600" b="1" baseline="-25000" dirty="0"/>
              <a:t>2</a:t>
            </a:r>
            <a:r>
              <a:rPr lang="en-US" sz="3600" b="1" dirty="0"/>
              <a:t>: Asphyxiation</a:t>
            </a:r>
          </a:p>
        </p:txBody>
      </p:sp>
      <p:sp>
        <p:nvSpPr>
          <p:cNvPr id="3" name="Content Placeholder 2">
            <a:extLst>
              <a:ext uri="{FF2B5EF4-FFF2-40B4-BE49-F238E27FC236}">
                <a16:creationId xmlns:a16="http://schemas.microsoft.com/office/drawing/2014/main" id="{5B454C59-9B1A-4579-8707-EC7AB0DBA1DC}"/>
              </a:ext>
            </a:extLst>
          </p:cNvPr>
          <p:cNvSpPr>
            <a:spLocks noGrp="1"/>
          </p:cNvSpPr>
          <p:nvPr>
            <p:ph idx="1"/>
          </p:nvPr>
        </p:nvSpPr>
        <p:spPr>
          <a:xfrm>
            <a:off x="475488" y="1570792"/>
            <a:ext cx="10515600" cy="4351338"/>
          </a:xfrm>
        </p:spPr>
        <p:txBody>
          <a:bodyPr>
            <a:normAutofit fontScale="77500" lnSpcReduction="20000"/>
          </a:bodyPr>
          <a:lstStyle/>
          <a:p>
            <a:pPr>
              <a:lnSpc>
                <a:spcPct val="120000"/>
              </a:lnSpc>
            </a:pPr>
            <a:r>
              <a:rPr lang="en-US" dirty="0"/>
              <a:t>19.5 – 23.5% O</a:t>
            </a:r>
            <a:r>
              <a:rPr lang="en-US" baseline="-25000" dirty="0"/>
              <a:t>2</a:t>
            </a:r>
            <a:r>
              <a:rPr lang="en-US" dirty="0"/>
              <a:t> in air optimal for human breathing</a:t>
            </a:r>
          </a:p>
          <a:p>
            <a:pPr>
              <a:lnSpc>
                <a:spcPct val="120000"/>
              </a:lnSpc>
            </a:pPr>
            <a:r>
              <a:rPr lang="en-US" dirty="0"/>
              <a:t>As percentages reduce, increasing risks </a:t>
            </a:r>
          </a:p>
          <a:p>
            <a:pPr lvl="1">
              <a:lnSpc>
                <a:spcPct val="120000"/>
              </a:lnSpc>
              <a:buFont typeface="Calibri" panose="020F0502020204030204" pitchFamily="34" charset="0"/>
              <a:buChar char="‒"/>
            </a:pPr>
            <a:r>
              <a:rPr lang="en-US" dirty="0"/>
              <a:t>14 – 16% light-headed/ nausea</a:t>
            </a:r>
          </a:p>
          <a:p>
            <a:pPr lvl="1">
              <a:lnSpc>
                <a:spcPct val="120000"/>
              </a:lnSpc>
              <a:buFont typeface="Calibri" panose="020F0502020204030204" pitchFamily="34" charset="0"/>
              <a:buChar char="‒"/>
            </a:pPr>
            <a:r>
              <a:rPr lang="en-US" dirty="0"/>
              <a:t>10 – 14% fainting</a:t>
            </a:r>
          </a:p>
          <a:p>
            <a:pPr lvl="1">
              <a:lnSpc>
                <a:spcPct val="120000"/>
              </a:lnSpc>
              <a:buFont typeface="Calibri" panose="020F0502020204030204" pitchFamily="34" charset="0"/>
              <a:buChar char="‒"/>
            </a:pPr>
            <a:r>
              <a:rPr lang="en-US" dirty="0"/>
              <a:t> &lt; 10% risk of death</a:t>
            </a:r>
          </a:p>
          <a:p>
            <a:pPr>
              <a:lnSpc>
                <a:spcPct val="120000"/>
              </a:lnSpc>
            </a:pPr>
            <a:r>
              <a:rPr lang="en-US" dirty="0"/>
              <a:t>Inert gases (</a:t>
            </a:r>
            <a:r>
              <a:rPr lang="en-US" dirty="0" err="1"/>
              <a:t>Ar</a:t>
            </a:r>
            <a:r>
              <a:rPr lang="en-US" dirty="0"/>
              <a:t>, Ne, He, Kr) often associated w asphyxiation since they are not detectible by human senses (non-odorous, do not directly impact health) and can displace oxygen at high concentrations.</a:t>
            </a:r>
          </a:p>
          <a:p>
            <a:pPr>
              <a:lnSpc>
                <a:spcPct val="120000"/>
              </a:lnSpc>
            </a:pPr>
            <a:r>
              <a:rPr lang="en-US" dirty="0">
                <a:hlinkClick r:id="rId3"/>
              </a:rPr>
              <a:t>https://sciencing.com/minimum-oxygen-concentration-human-breathing-15546.html</a:t>
            </a:r>
            <a:endParaRPr lang="en-US" dirty="0"/>
          </a:p>
          <a:p>
            <a:pPr>
              <a:lnSpc>
                <a:spcPct val="120000"/>
              </a:lnSpc>
            </a:pPr>
            <a:r>
              <a:rPr lang="en-US" dirty="0">
                <a:hlinkClick r:id="rId4"/>
              </a:rPr>
              <a:t>https://www.analoxsensortechnology.com/blog/2016/02/02/what-is-an-oxygen-depletion-sensor/</a:t>
            </a:r>
            <a:endParaRPr lang="en-US" dirty="0"/>
          </a:p>
          <a:p>
            <a:endParaRPr lang="en-US" dirty="0"/>
          </a:p>
        </p:txBody>
      </p:sp>
    </p:spTree>
    <p:extLst>
      <p:ext uri="{BB962C8B-B14F-4D97-AF65-F5344CB8AC3E}">
        <p14:creationId xmlns:p14="http://schemas.microsoft.com/office/powerpoint/2010/main" val="230787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945F-EB3E-4374-97E8-310EBB3954A4}"/>
              </a:ext>
            </a:extLst>
          </p:cNvPr>
          <p:cNvSpPr>
            <a:spLocks noGrp="1"/>
          </p:cNvSpPr>
          <p:nvPr>
            <p:ph type="title"/>
          </p:nvPr>
        </p:nvSpPr>
        <p:spPr>
          <a:xfrm>
            <a:off x="475487" y="199382"/>
            <a:ext cx="11486663" cy="914400"/>
          </a:xfrm>
        </p:spPr>
        <p:txBody>
          <a:bodyPr>
            <a:noAutofit/>
          </a:bodyPr>
          <a:lstStyle/>
          <a:p>
            <a:pPr>
              <a:lnSpc>
                <a:spcPct val="100000"/>
              </a:lnSpc>
            </a:pPr>
            <a:r>
              <a:rPr lang="en-US" sz="3600" b="1" dirty="0"/>
              <a:t>Rust: Example of corrosive effect of oxygen on ferrous metals*</a:t>
            </a:r>
          </a:p>
        </p:txBody>
      </p:sp>
      <p:pic>
        <p:nvPicPr>
          <p:cNvPr id="5" name="Picture 4" descr="A train sitting on top of a grass covered field&#10;&#10;Description automatically generated">
            <a:extLst>
              <a:ext uri="{FF2B5EF4-FFF2-40B4-BE49-F238E27FC236}">
                <a16:creationId xmlns:a16="http://schemas.microsoft.com/office/drawing/2014/main" id="{F754CC2A-1DF6-434B-9F06-0F7462EBA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00" y="1298448"/>
            <a:ext cx="6062075" cy="4537084"/>
          </a:xfrm>
          <a:prstGeom prst="rect">
            <a:avLst/>
          </a:prstGeom>
        </p:spPr>
      </p:pic>
      <p:sp>
        <p:nvSpPr>
          <p:cNvPr id="3" name="Rectangle 2">
            <a:extLst>
              <a:ext uri="{FF2B5EF4-FFF2-40B4-BE49-F238E27FC236}">
                <a16:creationId xmlns:a16="http://schemas.microsoft.com/office/drawing/2014/main" id="{19103913-BA60-42B5-B93F-423BE9E4CF1D}"/>
              </a:ext>
            </a:extLst>
          </p:cNvPr>
          <p:cNvSpPr/>
          <p:nvPr/>
        </p:nvSpPr>
        <p:spPr>
          <a:xfrm>
            <a:off x="610400" y="6289286"/>
            <a:ext cx="26084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Ferrous: containing iron</a:t>
            </a:r>
          </a:p>
        </p:txBody>
      </p:sp>
    </p:spTree>
    <p:extLst>
      <p:ext uri="{BB962C8B-B14F-4D97-AF65-F5344CB8AC3E}">
        <p14:creationId xmlns:p14="http://schemas.microsoft.com/office/powerpoint/2010/main" val="359422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67CE-0FB0-4CAD-8E6B-86F617E22101}"/>
              </a:ext>
            </a:extLst>
          </p:cNvPr>
          <p:cNvSpPr>
            <a:spLocks noGrp="1"/>
          </p:cNvSpPr>
          <p:nvPr>
            <p:ph type="title"/>
          </p:nvPr>
        </p:nvSpPr>
        <p:spPr>
          <a:xfrm>
            <a:off x="1173480" y="2766218"/>
            <a:ext cx="10515600" cy="1325563"/>
          </a:xfrm>
        </p:spPr>
        <p:txBody>
          <a:bodyPr>
            <a:normAutofit/>
          </a:bodyPr>
          <a:lstStyle/>
          <a:p>
            <a:pPr algn="ctr"/>
            <a:r>
              <a:rPr lang="en-US" sz="3600" b="1" i="1" dirty="0"/>
              <a:t>Atmospheric Structure</a:t>
            </a:r>
          </a:p>
        </p:txBody>
      </p:sp>
    </p:spTree>
    <p:extLst>
      <p:ext uri="{BB962C8B-B14F-4D97-AF65-F5344CB8AC3E}">
        <p14:creationId xmlns:p14="http://schemas.microsoft.com/office/powerpoint/2010/main" val="84852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C698-149A-4C43-A43D-4DCCF6C61264}"/>
              </a:ext>
            </a:extLst>
          </p:cNvPr>
          <p:cNvSpPr>
            <a:spLocks noGrp="1"/>
          </p:cNvSpPr>
          <p:nvPr>
            <p:ph type="title"/>
          </p:nvPr>
        </p:nvSpPr>
        <p:spPr>
          <a:xfrm>
            <a:off x="381000" y="177259"/>
            <a:ext cx="10515600" cy="813342"/>
          </a:xfrm>
        </p:spPr>
        <p:txBody>
          <a:bodyPr>
            <a:normAutofit/>
          </a:bodyPr>
          <a:lstStyle/>
          <a:p>
            <a:r>
              <a:rPr lang="en-US" sz="3600" b="1" dirty="0"/>
              <a:t>The Atmosphere Viewed from Space</a:t>
            </a:r>
          </a:p>
        </p:txBody>
      </p:sp>
      <p:pic>
        <p:nvPicPr>
          <p:cNvPr id="10" name="Picture 9" descr="A picture containing light, computer&#10;&#10;Description automatically generated">
            <a:extLst>
              <a:ext uri="{FF2B5EF4-FFF2-40B4-BE49-F238E27FC236}">
                <a16:creationId xmlns:a16="http://schemas.microsoft.com/office/drawing/2014/main" id="{5D98376D-EB19-4BAA-91F2-869947CDD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1152935"/>
            <a:ext cx="7060631" cy="5299205"/>
          </a:xfrm>
          <a:prstGeom prst="rect">
            <a:avLst/>
          </a:prstGeom>
        </p:spPr>
      </p:pic>
      <p:sp>
        <p:nvSpPr>
          <p:cNvPr id="11" name="TextBox 10">
            <a:extLst>
              <a:ext uri="{FF2B5EF4-FFF2-40B4-BE49-F238E27FC236}">
                <a16:creationId xmlns:a16="http://schemas.microsoft.com/office/drawing/2014/main" id="{085C7267-4E29-4410-B8F5-24588FB3502B}"/>
              </a:ext>
            </a:extLst>
          </p:cNvPr>
          <p:cNvSpPr txBox="1"/>
          <p:nvPr/>
        </p:nvSpPr>
        <p:spPr>
          <a:xfrm>
            <a:off x="4683409" y="3059668"/>
            <a:ext cx="1719702" cy="461665"/>
          </a:xfrm>
          <a:prstGeom prst="rect">
            <a:avLst/>
          </a:prstGeom>
          <a:noFill/>
        </p:spPr>
        <p:txBody>
          <a:bodyPr wrap="none" rtlCol="0">
            <a:spAutoFit/>
          </a:bodyPr>
          <a:lstStyle/>
          <a:p>
            <a:r>
              <a:rPr lang="en-US" sz="2400" dirty="0">
                <a:solidFill>
                  <a:srgbClr val="FFFF00"/>
                </a:solidFill>
              </a:rPr>
              <a:t>Atmosphere</a:t>
            </a:r>
          </a:p>
        </p:txBody>
      </p:sp>
      <p:sp>
        <p:nvSpPr>
          <p:cNvPr id="13" name="TextBox 12">
            <a:extLst>
              <a:ext uri="{FF2B5EF4-FFF2-40B4-BE49-F238E27FC236}">
                <a16:creationId xmlns:a16="http://schemas.microsoft.com/office/drawing/2014/main" id="{72804754-E432-42FD-9B8B-E75EFCA9EA68}"/>
              </a:ext>
            </a:extLst>
          </p:cNvPr>
          <p:cNvSpPr txBox="1"/>
          <p:nvPr/>
        </p:nvSpPr>
        <p:spPr>
          <a:xfrm>
            <a:off x="1249680" y="1996440"/>
            <a:ext cx="918841" cy="461665"/>
          </a:xfrm>
          <a:prstGeom prst="rect">
            <a:avLst/>
          </a:prstGeom>
          <a:noFill/>
        </p:spPr>
        <p:txBody>
          <a:bodyPr wrap="none" rtlCol="0">
            <a:spAutoFit/>
          </a:bodyPr>
          <a:lstStyle/>
          <a:p>
            <a:r>
              <a:rPr lang="en-US" sz="2400" dirty="0">
                <a:solidFill>
                  <a:schemeClr val="bg1"/>
                </a:solidFill>
              </a:rPr>
              <a:t>Space</a:t>
            </a:r>
          </a:p>
        </p:txBody>
      </p:sp>
      <p:sp>
        <p:nvSpPr>
          <p:cNvPr id="14" name="TextBox 13">
            <a:extLst>
              <a:ext uri="{FF2B5EF4-FFF2-40B4-BE49-F238E27FC236}">
                <a16:creationId xmlns:a16="http://schemas.microsoft.com/office/drawing/2014/main" id="{7DAAB7EA-38D5-4394-85AF-665058938359}"/>
              </a:ext>
            </a:extLst>
          </p:cNvPr>
          <p:cNvSpPr txBox="1"/>
          <p:nvPr/>
        </p:nvSpPr>
        <p:spPr>
          <a:xfrm>
            <a:off x="6019800" y="5151120"/>
            <a:ext cx="849592" cy="461665"/>
          </a:xfrm>
          <a:prstGeom prst="rect">
            <a:avLst/>
          </a:prstGeom>
          <a:noFill/>
        </p:spPr>
        <p:txBody>
          <a:bodyPr wrap="none" rtlCol="0">
            <a:spAutoFit/>
          </a:bodyPr>
          <a:lstStyle/>
          <a:p>
            <a:r>
              <a:rPr lang="en-US" sz="2400" dirty="0"/>
              <a:t>Earth</a:t>
            </a:r>
          </a:p>
        </p:txBody>
      </p:sp>
      <p:cxnSp>
        <p:nvCxnSpPr>
          <p:cNvPr id="16" name="Straight Connector 15">
            <a:extLst>
              <a:ext uri="{FF2B5EF4-FFF2-40B4-BE49-F238E27FC236}">
                <a16:creationId xmlns:a16="http://schemas.microsoft.com/office/drawing/2014/main" id="{3CFB12EA-B431-4260-8104-5FEE6C6EBC07}"/>
              </a:ext>
            </a:extLst>
          </p:cNvPr>
          <p:cNvCxnSpPr/>
          <p:nvPr/>
        </p:nvCxnSpPr>
        <p:spPr>
          <a:xfrm>
            <a:off x="6421736" y="1560790"/>
            <a:ext cx="533400" cy="4616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2425CD-09A0-4EC0-B6D1-BBCEC17B978A}"/>
              </a:ext>
            </a:extLst>
          </p:cNvPr>
          <p:cNvSpPr txBox="1"/>
          <p:nvPr/>
        </p:nvSpPr>
        <p:spPr>
          <a:xfrm>
            <a:off x="6955136" y="1376124"/>
            <a:ext cx="3463577" cy="369332"/>
          </a:xfrm>
          <a:prstGeom prst="rect">
            <a:avLst/>
          </a:prstGeom>
          <a:solidFill>
            <a:schemeClr val="bg2"/>
          </a:solidFill>
          <a:ln>
            <a:solidFill>
              <a:schemeClr val="tx1"/>
            </a:solidFill>
          </a:ln>
        </p:spPr>
        <p:txBody>
          <a:bodyPr wrap="none" rtlCol="0">
            <a:spAutoFit/>
          </a:bodyPr>
          <a:lstStyle/>
          <a:p>
            <a:r>
              <a:rPr lang="en-US" dirty="0">
                <a:cs typeface="Times New Roman" panose="02020603050405020304" pitchFamily="18" charset="0"/>
              </a:rPr>
              <a:t>Thickness of atmosphere </a:t>
            </a:r>
            <a:r>
              <a:rPr lang="en-US" dirty="0">
                <a:latin typeface="Times New Roman" panose="02020603050405020304" pitchFamily="18" charset="0"/>
                <a:cs typeface="Times New Roman" panose="02020603050405020304" pitchFamily="18" charset="0"/>
              </a:rPr>
              <a:t>~</a:t>
            </a:r>
            <a:r>
              <a:rPr lang="en-US" dirty="0"/>
              <a:t> 500 km</a:t>
            </a:r>
          </a:p>
        </p:txBody>
      </p:sp>
      <p:sp>
        <p:nvSpPr>
          <p:cNvPr id="18" name="TextBox 17">
            <a:extLst>
              <a:ext uri="{FF2B5EF4-FFF2-40B4-BE49-F238E27FC236}">
                <a16:creationId xmlns:a16="http://schemas.microsoft.com/office/drawing/2014/main" id="{9C405680-CB9C-4946-B7AE-463153A32BFB}"/>
              </a:ext>
            </a:extLst>
          </p:cNvPr>
          <p:cNvSpPr txBox="1"/>
          <p:nvPr/>
        </p:nvSpPr>
        <p:spPr>
          <a:xfrm>
            <a:off x="2855495" y="3914832"/>
            <a:ext cx="737702" cy="369332"/>
          </a:xfrm>
          <a:prstGeom prst="rect">
            <a:avLst/>
          </a:prstGeom>
          <a:noFill/>
        </p:spPr>
        <p:txBody>
          <a:bodyPr wrap="none" rtlCol="0">
            <a:spAutoFit/>
          </a:bodyPr>
          <a:lstStyle/>
          <a:p>
            <a:r>
              <a:rPr lang="en-US" i="1" dirty="0">
                <a:solidFill>
                  <a:schemeClr val="bg1"/>
                </a:solidFill>
              </a:rPr>
              <a:t>Moon</a:t>
            </a:r>
          </a:p>
        </p:txBody>
      </p:sp>
    </p:spTree>
    <p:extLst>
      <p:ext uri="{BB962C8B-B14F-4D97-AF65-F5344CB8AC3E}">
        <p14:creationId xmlns:p14="http://schemas.microsoft.com/office/powerpoint/2010/main" val="30381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B936-01BE-4AE0-B8A0-AE561BD828FA}"/>
              </a:ext>
            </a:extLst>
          </p:cNvPr>
          <p:cNvSpPr>
            <a:spLocks noGrp="1"/>
          </p:cNvSpPr>
          <p:nvPr>
            <p:ph type="title"/>
          </p:nvPr>
        </p:nvSpPr>
        <p:spPr>
          <a:xfrm>
            <a:off x="472440" y="379171"/>
            <a:ext cx="10515600" cy="914400"/>
          </a:xfrm>
        </p:spPr>
        <p:txBody>
          <a:bodyPr>
            <a:normAutofit/>
          </a:bodyPr>
          <a:lstStyle/>
          <a:p>
            <a:r>
              <a:rPr lang="en-US" sz="3600" b="1" dirty="0"/>
              <a:t>Density and Pressure</a:t>
            </a:r>
          </a:p>
        </p:txBody>
      </p:sp>
      <p:sp>
        <p:nvSpPr>
          <p:cNvPr id="4" name="object 8">
            <a:extLst>
              <a:ext uri="{FF2B5EF4-FFF2-40B4-BE49-F238E27FC236}">
                <a16:creationId xmlns:a16="http://schemas.microsoft.com/office/drawing/2014/main" id="{E99B8074-27D2-4204-A1C0-7C0CE5FF590C}"/>
              </a:ext>
            </a:extLst>
          </p:cNvPr>
          <p:cNvSpPr/>
          <p:nvPr/>
        </p:nvSpPr>
        <p:spPr>
          <a:xfrm>
            <a:off x="414043" y="1418371"/>
            <a:ext cx="4986250" cy="4352299"/>
          </a:xfrm>
          <a:prstGeom prst="rect">
            <a:avLst/>
          </a:prstGeom>
          <a:blipFill>
            <a:blip r:embed="rId3"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682DE706-F1BB-4607-8B51-09591A6A84D1}"/>
              </a:ext>
            </a:extLst>
          </p:cNvPr>
          <p:cNvSpPr/>
          <p:nvPr/>
        </p:nvSpPr>
        <p:spPr>
          <a:xfrm>
            <a:off x="5730240" y="1418371"/>
            <a:ext cx="6153009" cy="4090863"/>
          </a:xfrm>
          <a:prstGeom prst="rect">
            <a:avLst/>
          </a:prstGeom>
        </p:spPr>
        <p:txBody>
          <a:bodyPr wrap="square">
            <a:spAutoFit/>
          </a:bodyPr>
          <a:lstStyle/>
          <a:p>
            <a:pPr marL="12700" marR="5080">
              <a:lnSpc>
                <a:spcPct val="100000"/>
              </a:lnSpc>
              <a:spcBef>
                <a:spcPts val="105"/>
              </a:spcBef>
              <a:tabLst>
                <a:tab pos="157480" algn="l"/>
              </a:tabLst>
            </a:pPr>
            <a:r>
              <a:rPr lang="en-US" b="1" dirty="0">
                <a:latin typeface="Arial"/>
                <a:cs typeface="Arial"/>
              </a:rPr>
              <a:t>KEY POINTS</a:t>
            </a:r>
          </a:p>
          <a:p>
            <a:pPr marL="12700" marR="5080">
              <a:lnSpc>
                <a:spcPct val="100000"/>
              </a:lnSpc>
              <a:spcBef>
                <a:spcPts val="105"/>
              </a:spcBef>
              <a:tabLst>
                <a:tab pos="157480" algn="l"/>
              </a:tabLst>
            </a:pPr>
            <a:endParaRPr lang="en-US" dirty="0">
              <a:latin typeface="Arial"/>
              <a:cs typeface="Arial"/>
            </a:endParaRPr>
          </a:p>
          <a:p>
            <a:pPr marL="12700" marR="5080">
              <a:lnSpc>
                <a:spcPct val="100000"/>
              </a:lnSpc>
              <a:spcBef>
                <a:spcPts val="105"/>
              </a:spcBef>
              <a:buChar char="•"/>
              <a:tabLst>
                <a:tab pos="157480" algn="l"/>
              </a:tabLst>
            </a:pPr>
            <a:r>
              <a:rPr lang="en-US" dirty="0">
                <a:latin typeface="Arial"/>
                <a:cs typeface="Arial"/>
              </a:rPr>
              <a:t> Air density: the mass of air per volume. At the surface, air density ~ 1.2 kg/m</a:t>
            </a:r>
            <a:r>
              <a:rPr lang="en-US" baseline="30000" dirty="0">
                <a:latin typeface="Arial"/>
                <a:cs typeface="Arial"/>
              </a:rPr>
              <a:t>3</a:t>
            </a:r>
            <a:r>
              <a:rPr lang="en-US" dirty="0">
                <a:latin typeface="Arial"/>
                <a:cs typeface="Arial"/>
              </a:rPr>
              <a:t>.</a:t>
            </a:r>
          </a:p>
          <a:p>
            <a:pPr marL="12700" marR="5080">
              <a:lnSpc>
                <a:spcPct val="100000"/>
              </a:lnSpc>
              <a:spcBef>
                <a:spcPts val="105"/>
              </a:spcBef>
              <a:buChar char="•"/>
              <a:tabLst>
                <a:tab pos="157480" algn="l"/>
              </a:tabLst>
            </a:pPr>
            <a:endParaRPr lang="en-US" dirty="0">
              <a:latin typeface="Arial"/>
              <a:cs typeface="Arial"/>
            </a:endParaRPr>
          </a:p>
          <a:p>
            <a:pPr marL="12700" marR="5080">
              <a:lnSpc>
                <a:spcPct val="100000"/>
              </a:lnSpc>
              <a:spcBef>
                <a:spcPts val="105"/>
              </a:spcBef>
              <a:buChar char="•"/>
              <a:tabLst>
                <a:tab pos="157480" algn="l"/>
              </a:tabLst>
            </a:pPr>
            <a:r>
              <a:rPr lang="en-US" dirty="0">
                <a:latin typeface="Arial"/>
                <a:cs typeface="Arial"/>
              </a:rPr>
              <a:t> Air pressure: the weight of the overlying atmosphere per surface area. At the surface, air pressure ~ 14.7 </a:t>
            </a:r>
            <a:r>
              <a:rPr lang="en-US" dirty="0" err="1">
                <a:latin typeface="Arial"/>
                <a:cs typeface="Arial"/>
              </a:rPr>
              <a:t>lbs</a:t>
            </a:r>
            <a:r>
              <a:rPr lang="en-US" dirty="0">
                <a:latin typeface="Arial"/>
                <a:cs typeface="Arial"/>
              </a:rPr>
              <a:t>/in</a:t>
            </a:r>
            <a:r>
              <a:rPr lang="en-US" baseline="30000" dirty="0">
                <a:latin typeface="Arial"/>
                <a:cs typeface="Arial"/>
              </a:rPr>
              <a:t>2</a:t>
            </a:r>
            <a:r>
              <a:rPr lang="en-US" dirty="0">
                <a:latin typeface="Arial"/>
                <a:cs typeface="Arial"/>
              </a:rPr>
              <a:t>.</a:t>
            </a:r>
          </a:p>
          <a:p>
            <a:pPr marL="12700" marR="5080">
              <a:lnSpc>
                <a:spcPct val="100000"/>
              </a:lnSpc>
              <a:spcBef>
                <a:spcPts val="105"/>
              </a:spcBef>
              <a:buChar char="•"/>
              <a:tabLst>
                <a:tab pos="157480" algn="l"/>
              </a:tabLst>
            </a:pPr>
            <a:endParaRPr lang="en-US" dirty="0">
              <a:latin typeface="Arial"/>
              <a:cs typeface="Arial"/>
            </a:endParaRPr>
          </a:p>
          <a:p>
            <a:pPr marL="12700" marR="5080">
              <a:lnSpc>
                <a:spcPct val="100000"/>
              </a:lnSpc>
              <a:spcBef>
                <a:spcPts val="105"/>
              </a:spcBef>
              <a:buChar char="•"/>
              <a:tabLst>
                <a:tab pos="157480" algn="l"/>
              </a:tabLst>
            </a:pPr>
            <a:r>
              <a:rPr lang="en-US" dirty="0">
                <a:latin typeface="Arial"/>
                <a:cs typeface="Arial"/>
              </a:rPr>
              <a:t> Density and pressure are highest in the lower atmosphere, and decrease rapidly with height through the</a:t>
            </a:r>
          </a:p>
          <a:p>
            <a:pPr marL="12700" marR="5080">
              <a:lnSpc>
                <a:spcPct val="100000"/>
              </a:lnSpc>
              <a:spcBef>
                <a:spcPts val="105"/>
              </a:spcBef>
              <a:tabLst>
                <a:tab pos="157480" algn="l"/>
              </a:tabLst>
            </a:pPr>
            <a:r>
              <a:rPr lang="en-US" dirty="0">
                <a:latin typeface="Arial"/>
                <a:cs typeface="Arial"/>
              </a:rPr>
              <a:t>upper atmosphere.</a:t>
            </a:r>
          </a:p>
          <a:p>
            <a:pPr>
              <a:lnSpc>
                <a:spcPct val="100000"/>
              </a:lnSpc>
              <a:spcBef>
                <a:spcPts val="40"/>
              </a:spcBef>
              <a:buClr>
                <a:srgbClr val="2F2B20"/>
              </a:buClr>
              <a:buFont typeface="Arial"/>
              <a:buChar char="•"/>
            </a:pPr>
            <a:endParaRPr lang="en-US" sz="2000" dirty="0">
              <a:latin typeface="Times New Roman"/>
              <a:cs typeface="Times New Roman"/>
            </a:endParaRPr>
          </a:p>
          <a:p>
            <a:pPr marL="12700" marR="548005">
              <a:lnSpc>
                <a:spcPct val="100000"/>
              </a:lnSpc>
              <a:buChar char="•"/>
              <a:tabLst>
                <a:tab pos="157480" algn="l"/>
              </a:tabLst>
            </a:pPr>
            <a:r>
              <a:rPr lang="en-US" dirty="0">
                <a:latin typeface="Arial"/>
                <a:cs typeface="Arial"/>
              </a:rPr>
              <a:t> A</a:t>
            </a:r>
            <a:r>
              <a:rPr lang="en-US" spc="-5" dirty="0">
                <a:latin typeface="Arial"/>
                <a:cs typeface="Arial"/>
              </a:rPr>
              <a:t>bout </a:t>
            </a:r>
            <a:r>
              <a:rPr lang="en-US" dirty="0">
                <a:latin typeface="Arial"/>
                <a:cs typeface="Arial"/>
              </a:rPr>
              <a:t>50% of mass in lowest 5 km (10%) of atmosphere.</a:t>
            </a:r>
          </a:p>
        </p:txBody>
      </p:sp>
      <p:cxnSp>
        <p:nvCxnSpPr>
          <p:cNvPr id="9" name="Straight Arrow Connector 8">
            <a:extLst>
              <a:ext uri="{FF2B5EF4-FFF2-40B4-BE49-F238E27FC236}">
                <a16:creationId xmlns:a16="http://schemas.microsoft.com/office/drawing/2014/main" id="{1312C2C5-D0E0-458D-A650-D05B691E41EA}"/>
              </a:ext>
            </a:extLst>
          </p:cNvPr>
          <p:cNvCxnSpPr/>
          <p:nvPr/>
        </p:nvCxnSpPr>
        <p:spPr>
          <a:xfrm flipH="1" flipV="1">
            <a:off x="5020887" y="5619404"/>
            <a:ext cx="881149" cy="84789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122753-C518-4B33-BEE8-0F3E23298BC9}"/>
              </a:ext>
            </a:extLst>
          </p:cNvPr>
          <p:cNvSpPr txBox="1"/>
          <p:nvPr/>
        </p:nvSpPr>
        <p:spPr>
          <a:xfrm>
            <a:off x="3982280" y="5895470"/>
            <a:ext cx="4227439" cy="646331"/>
          </a:xfrm>
          <a:prstGeom prst="rect">
            <a:avLst/>
          </a:prstGeom>
          <a:noFill/>
        </p:spPr>
        <p:txBody>
          <a:bodyPr wrap="none" rtlCol="0">
            <a:spAutoFit/>
          </a:bodyPr>
          <a:lstStyle/>
          <a:p>
            <a:r>
              <a:rPr lang="en-US" i="1" dirty="0"/>
              <a:t>14.7 pounds per square-inch of air pressure</a:t>
            </a:r>
          </a:p>
          <a:p>
            <a:r>
              <a:rPr lang="en-US" i="1" dirty="0"/>
              <a:t>(typical value at the surface)</a:t>
            </a:r>
          </a:p>
        </p:txBody>
      </p:sp>
    </p:spTree>
    <p:extLst>
      <p:ext uri="{BB962C8B-B14F-4D97-AF65-F5344CB8AC3E}">
        <p14:creationId xmlns:p14="http://schemas.microsoft.com/office/powerpoint/2010/main" val="12150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ED98-35AA-4946-84FB-FDDE9D1E73C2}"/>
              </a:ext>
            </a:extLst>
          </p:cNvPr>
          <p:cNvSpPr>
            <a:spLocks noGrp="1"/>
          </p:cNvSpPr>
          <p:nvPr>
            <p:ph type="title"/>
          </p:nvPr>
        </p:nvSpPr>
        <p:spPr>
          <a:xfrm>
            <a:off x="475488" y="384048"/>
            <a:ext cx="10515600" cy="914400"/>
          </a:xfrm>
        </p:spPr>
        <p:txBody>
          <a:bodyPr>
            <a:normAutofit/>
          </a:bodyPr>
          <a:lstStyle/>
          <a:p>
            <a:r>
              <a:rPr lang="en-US" sz="3600" b="1" dirty="0"/>
              <a:t>Temperature</a:t>
            </a:r>
          </a:p>
        </p:txBody>
      </p:sp>
      <p:sp>
        <p:nvSpPr>
          <p:cNvPr id="3" name="Content Placeholder 2">
            <a:extLst>
              <a:ext uri="{FF2B5EF4-FFF2-40B4-BE49-F238E27FC236}">
                <a16:creationId xmlns:a16="http://schemas.microsoft.com/office/drawing/2014/main" id="{FAF46C41-AEE6-42C5-8EC9-ED1D432F9277}"/>
              </a:ext>
            </a:extLst>
          </p:cNvPr>
          <p:cNvSpPr>
            <a:spLocks noGrp="1"/>
          </p:cNvSpPr>
          <p:nvPr>
            <p:ph idx="1"/>
          </p:nvPr>
        </p:nvSpPr>
        <p:spPr>
          <a:xfrm>
            <a:off x="4586154" y="1752961"/>
            <a:ext cx="7605846" cy="2634639"/>
          </a:xfrm>
        </p:spPr>
        <p:txBody>
          <a:bodyPr>
            <a:noAutofit/>
          </a:bodyPr>
          <a:lstStyle/>
          <a:p>
            <a:pPr marL="0" indent="0">
              <a:lnSpc>
                <a:spcPct val="100000"/>
              </a:lnSpc>
              <a:buNone/>
            </a:pPr>
            <a:r>
              <a:rPr lang="en-US" sz="1800" b="1" dirty="0">
                <a:latin typeface="Arial"/>
                <a:cs typeface="Arial"/>
              </a:rPr>
              <a:t>KEY POINTS</a:t>
            </a:r>
            <a:endParaRPr lang="en-US" sz="18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Air temperature is the measure of the amount of kinetic energy or how fast air molecules or particles are moving around. </a:t>
            </a:r>
          </a:p>
          <a:p>
            <a:pPr>
              <a:lnSpc>
                <a:spcPct val="100000"/>
              </a:lnSpc>
            </a:pPr>
            <a:r>
              <a:rPr lang="en-US" sz="1800" dirty="0">
                <a:latin typeface="Arial" panose="020B0604020202020204" pitchFamily="34" charset="0"/>
                <a:cs typeface="Arial" panose="020B0604020202020204" pitchFamily="34" charset="0"/>
              </a:rPr>
              <a:t>Units =Celsius, Fahrenheit, Kelvin</a:t>
            </a:r>
          </a:p>
          <a:p>
            <a:pPr>
              <a:lnSpc>
                <a:spcPct val="100000"/>
              </a:lnSpc>
            </a:pPr>
            <a:r>
              <a:rPr lang="en-US" sz="1800" dirty="0">
                <a:latin typeface="Arial" panose="020B0604020202020204" pitchFamily="34" charset="0"/>
                <a:cs typeface="Arial" panose="020B0604020202020204" pitchFamily="34" charset="0"/>
              </a:rPr>
              <a:t>Kelvin is the absolute unit (zero molecular motion at 0 deg K)</a:t>
            </a:r>
          </a:p>
        </p:txBody>
      </p:sp>
      <p:pic>
        <p:nvPicPr>
          <p:cNvPr id="4098" name="Picture 2" descr="Related image">
            <a:extLst>
              <a:ext uri="{FF2B5EF4-FFF2-40B4-BE49-F238E27FC236}">
                <a16:creationId xmlns:a16="http://schemas.microsoft.com/office/drawing/2014/main" id="{61996A11-2A1B-47AC-A6F7-E5C532714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62" y="1639107"/>
            <a:ext cx="3967815" cy="26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9953-E964-4F2C-80E9-CFEE6EDF705F}"/>
              </a:ext>
            </a:extLst>
          </p:cNvPr>
          <p:cNvSpPr>
            <a:spLocks noGrp="1"/>
          </p:cNvSpPr>
          <p:nvPr>
            <p:ph type="title"/>
          </p:nvPr>
        </p:nvSpPr>
        <p:spPr>
          <a:xfrm>
            <a:off x="249916" y="254269"/>
            <a:ext cx="5388884" cy="723125"/>
          </a:xfrm>
        </p:spPr>
        <p:txBody>
          <a:bodyPr>
            <a:normAutofit/>
          </a:bodyPr>
          <a:lstStyle/>
          <a:p>
            <a:r>
              <a:rPr lang="en-US" sz="3600" b="1" dirty="0"/>
              <a:t>Atmospheric Layers</a:t>
            </a:r>
          </a:p>
        </p:txBody>
      </p:sp>
      <p:sp>
        <p:nvSpPr>
          <p:cNvPr id="4" name="object 5">
            <a:extLst>
              <a:ext uri="{FF2B5EF4-FFF2-40B4-BE49-F238E27FC236}">
                <a16:creationId xmlns:a16="http://schemas.microsoft.com/office/drawing/2014/main" id="{2D406AAA-3382-4679-8698-D0036E984AAE}"/>
              </a:ext>
            </a:extLst>
          </p:cNvPr>
          <p:cNvSpPr/>
          <p:nvPr/>
        </p:nvSpPr>
        <p:spPr>
          <a:xfrm>
            <a:off x="6000751" y="143256"/>
            <a:ext cx="5048250" cy="6608064"/>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Arrow: Down 4">
            <a:extLst>
              <a:ext uri="{FF2B5EF4-FFF2-40B4-BE49-F238E27FC236}">
                <a16:creationId xmlns:a16="http://schemas.microsoft.com/office/drawing/2014/main" id="{4D9104FD-3A0F-46D0-939B-42578803FEE2}"/>
              </a:ext>
            </a:extLst>
          </p:cNvPr>
          <p:cNvSpPr/>
          <p:nvPr/>
        </p:nvSpPr>
        <p:spPr>
          <a:xfrm rot="16200000">
            <a:off x="7953897" y="5321676"/>
            <a:ext cx="346962" cy="632521"/>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571E8A45-1986-4366-B43F-6ECF94C3C2EA}"/>
              </a:ext>
            </a:extLst>
          </p:cNvPr>
          <p:cNvSpPr txBox="1"/>
          <p:nvPr/>
        </p:nvSpPr>
        <p:spPr>
          <a:xfrm>
            <a:off x="451004" y="5363778"/>
            <a:ext cx="504825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rebuchet MS" panose="020B0603020202020204"/>
                <a:ea typeface="+mn-ea"/>
                <a:cs typeface="+mn-cs"/>
              </a:rPr>
              <a:t>TROPOSPHERE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latin typeface="Trebuchet MS" panose="020B0603020202020204"/>
              </a:rPr>
              <a:t>Temperature decreases with height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effectLst/>
                <a:uLnTx/>
                <a:uFillTx/>
                <a:latin typeface="Trebuchet MS" panose="020B0603020202020204"/>
                <a:ea typeface="+mn-ea"/>
                <a:cs typeface="+mn-cs"/>
              </a:rPr>
              <a:t>Where weather</a:t>
            </a:r>
            <a:r>
              <a:rPr kumimoji="0" lang="en-US" sz="1800" b="0" i="0" u="none" strike="noStrike" kern="1200" cap="none" spc="0" normalizeH="0" noProof="0" dirty="0">
                <a:ln>
                  <a:noFill/>
                </a:ln>
                <a:effectLst/>
                <a:uLnTx/>
                <a:uFillTx/>
                <a:latin typeface="Trebuchet MS" panose="020B0603020202020204"/>
                <a:ea typeface="+mn-ea"/>
                <a:cs typeface="+mn-cs"/>
              </a:rPr>
              <a:t> and climate </a:t>
            </a:r>
            <a:r>
              <a:rPr lang="en-US" dirty="0">
                <a:latin typeface="Trebuchet MS" panose="020B0603020202020204"/>
              </a:rPr>
              <a:t>patterns exist.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noProof="0" dirty="0">
                <a:latin typeface="Trebuchet MS" panose="020B0603020202020204"/>
              </a:rPr>
              <a:t>Focus of air pollution topics in this class</a:t>
            </a:r>
            <a:endParaRPr kumimoji="0" lang="en-US" sz="1800" b="0" i="0" u="none" strike="noStrike" kern="1200" cap="none" spc="0" normalizeH="0" baseline="0" noProof="0" dirty="0">
              <a:ln>
                <a:noFill/>
              </a:ln>
              <a:effectLst/>
              <a:uLnTx/>
              <a:uFillTx/>
              <a:latin typeface="Trebuchet MS" panose="020B0603020202020204"/>
              <a:ea typeface="+mn-ea"/>
              <a:cs typeface="+mn-cs"/>
            </a:endParaRPr>
          </a:p>
        </p:txBody>
      </p:sp>
      <p:sp>
        <p:nvSpPr>
          <p:cNvPr id="7" name="Arrow: Down 6">
            <a:extLst>
              <a:ext uri="{FF2B5EF4-FFF2-40B4-BE49-F238E27FC236}">
                <a16:creationId xmlns:a16="http://schemas.microsoft.com/office/drawing/2014/main" id="{DCE889D3-17F5-4607-960E-07E34BE3B8D4}"/>
              </a:ext>
            </a:extLst>
          </p:cNvPr>
          <p:cNvSpPr/>
          <p:nvPr/>
        </p:nvSpPr>
        <p:spPr>
          <a:xfrm rot="16200000">
            <a:off x="7827781" y="4209453"/>
            <a:ext cx="351589" cy="632521"/>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B002D81C-5A39-4D37-9DDD-470EEDF4688C}"/>
              </a:ext>
            </a:extLst>
          </p:cNvPr>
          <p:cNvSpPr txBox="1"/>
          <p:nvPr/>
        </p:nvSpPr>
        <p:spPr>
          <a:xfrm>
            <a:off x="1656967" y="3794794"/>
            <a:ext cx="456622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rebuchet MS" panose="020B0603020202020204"/>
                <a:ea typeface="+mn-ea"/>
                <a:cs typeface="+mn-cs"/>
              </a:rPr>
              <a:t>STRATOSPHERE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latin typeface="Trebuchet MS" panose="020B0603020202020204"/>
              </a:rPr>
              <a:t>Temperature increases with height (“temperature inversion”)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latin typeface="Trebuchet MS" panose="020B0603020202020204"/>
              </a:rPr>
              <a:t>where “ozone layer” is</a:t>
            </a:r>
            <a:endParaRPr kumimoji="0" lang="en-US" sz="1800" b="1" i="1" u="sng" strike="noStrike" kern="1200" cap="none" spc="0" normalizeH="0" baseline="0" noProof="0" dirty="0">
              <a:ln>
                <a:noFill/>
              </a:ln>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AADBA1DA-1B1F-4245-A5A2-F7C304EF213C}"/>
              </a:ext>
            </a:extLst>
          </p:cNvPr>
          <p:cNvSpPr txBox="1"/>
          <p:nvPr/>
        </p:nvSpPr>
        <p:spPr>
          <a:xfrm>
            <a:off x="430892" y="2038597"/>
            <a:ext cx="538888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noProof="0" dirty="0">
                <a:solidFill>
                  <a:srgbClr val="002060"/>
                </a:solidFill>
                <a:latin typeface="Trebuchet MS" panose="020B0603020202020204"/>
              </a:rPr>
              <a:t>MESOSPHERE AND THERMOSPHERE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002060"/>
                </a:solidFill>
                <a:effectLst/>
                <a:uLnTx/>
                <a:uFillTx/>
                <a:latin typeface="Trebuchet MS" panose="020B0603020202020204"/>
              </a:rPr>
              <a:t>(“upper atmosphere”)</a:t>
            </a:r>
            <a:endParaRPr kumimoji="0" lang="en-US" sz="1800" b="0" i="0" u="none" strike="noStrike" kern="1200" cap="none" spc="0" normalizeH="0" baseline="0" noProof="0" dirty="0">
              <a:ln>
                <a:noFill/>
              </a:ln>
              <a:solidFill>
                <a:srgbClr val="002060"/>
              </a:solidFill>
              <a:effectLst/>
              <a:uLnTx/>
              <a:uFillTx/>
              <a:latin typeface="Trebuchet MS" panose="020B0603020202020204"/>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latin typeface="Trebuchet MS" panose="020B0603020202020204"/>
              </a:rPr>
              <a:t>Not much air pollution importance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noProof="0" dirty="0">
                <a:latin typeface="Trebuchet MS" panose="020B0603020202020204"/>
              </a:rPr>
              <a:t>Interesting phenomena: auroras, meteors</a:t>
            </a:r>
          </a:p>
        </p:txBody>
      </p:sp>
      <p:sp>
        <p:nvSpPr>
          <p:cNvPr id="12" name="Arrow: Down 11">
            <a:extLst>
              <a:ext uri="{FF2B5EF4-FFF2-40B4-BE49-F238E27FC236}">
                <a16:creationId xmlns:a16="http://schemas.microsoft.com/office/drawing/2014/main" id="{4EE9FDB3-2DAB-4E55-8CB6-1198BF9C4589}"/>
              </a:ext>
            </a:extLst>
          </p:cNvPr>
          <p:cNvSpPr/>
          <p:nvPr/>
        </p:nvSpPr>
        <p:spPr>
          <a:xfrm rot="16200000">
            <a:off x="8037289" y="1295037"/>
            <a:ext cx="332423" cy="632521"/>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
        <p:nvSpPr>
          <p:cNvPr id="13" name="Arrow: Down 12">
            <a:extLst>
              <a:ext uri="{FF2B5EF4-FFF2-40B4-BE49-F238E27FC236}">
                <a16:creationId xmlns:a16="http://schemas.microsoft.com/office/drawing/2014/main" id="{6937D671-6D49-4D16-A303-1A32864CFFA1}"/>
              </a:ext>
            </a:extLst>
          </p:cNvPr>
          <p:cNvSpPr/>
          <p:nvPr/>
        </p:nvSpPr>
        <p:spPr>
          <a:xfrm rot="16200000">
            <a:off x="8054019" y="2519980"/>
            <a:ext cx="346961" cy="584523"/>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619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67CE-0FB0-4CAD-8E6B-86F617E22101}"/>
              </a:ext>
            </a:extLst>
          </p:cNvPr>
          <p:cNvSpPr>
            <a:spLocks noGrp="1"/>
          </p:cNvSpPr>
          <p:nvPr>
            <p:ph type="title"/>
          </p:nvPr>
        </p:nvSpPr>
        <p:spPr>
          <a:xfrm>
            <a:off x="1173480" y="2766218"/>
            <a:ext cx="10515600" cy="1325563"/>
          </a:xfrm>
        </p:spPr>
        <p:txBody>
          <a:bodyPr>
            <a:normAutofit/>
          </a:bodyPr>
          <a:lstStyle/>
          <a:p>
            <a:pPr algn="ctr"/>
            <a:r>
              <a:rPr lang="en-US" sz="3600" b="1" i="1" dirty="0"/>
              <a:t>Atmospheric Composition</a:t>
            </a:r>
          </a:p>
        </p:txBody>
      </p:sp>
    </p:spTree>
    <p:extLst>
      <p:ext uri="{BB962C8B-B14F-4D97-AF65-F5344CB8AC3E}">
        <p14:creationId xmlns:p14="http://schemas.microsoft.com/office/powerpoint/2010/main" val="377126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2E6-AB54-45B3-A6F5-028E8ACC8F27}"/>
              </a:ext>
            </a:extLst>
          </p:cNvPr>
          <p:cNvSpPr>
            <a:spLocks noGrp="1"/>
          </p:cNvSpPr>
          <p:nvPr>
            <p:ph type="title"/>
          </p:nvPr>
        </p:nvSpPr>
        <p:spPr>
          <a:xfrm>
            <a:off x="475488" y="384048"/>
            <a:ext cx="10515600" cy="914400"/>
          </a:xfrm>
        </p:spPr>
        <p:txBody>
          <a:bodyPr>
            <a:normAutofit/>
          </a:bodyPr>
          <a:lstStyle/>
          <a:p>
            <a:r>
              <a:rPr lang="en-US" sz="3600" b="1" dirty="0"/>
              <a:t>What is atmosphere comprised of?</a:t>
            </a:r>
          </a:p>
        </p:txBody>
      </p:sp>
      <p:sp>
        <p:nvSpPr>
          <p:cNvPr id="3" name="Content Placeholder 2">
            <a:extLst>
              <a:ext uri="{FF2B5EF4-FFF2-40B4-BE49-F238E27FC236}">
                <a16:creationId xmlns:a16="http://schemas.microsoft.com/office/drawing/2014/main" id="{71E03B6E-47D2-429A-8C2E-91AC9CCDA90A}"/>
              </a:ext>
            </a:extLst>
          </p:cNvPr>
          <p:cNvSpPr>
            <a:spLocks noGrp="1"/>
          </p:cNvSpPr>
          <p:nvPr>
            <p:ph idx="1"/>
          </p:nvPr>
        </p:nvSpPr>
        <p:spPr>
          <a:xfrm>
            <a:off x="475488" y="1475105"/>
            <a:ext cx="10515600" cy="4351338"/>
          </a:xfrm>
        </p:spPr>
        <p:txBody>
          <a:bodyPr>
            <a:normAutofit lnSpcReduction="10000"/>
          </a:bodyPr>
          <a:lstStyle/>
          <a:p>
            <a:r>
              <a:rPr lang="en-US" b="1" dirty="0"/>
              <a:t>Gases</a:t>
            </a:r>
          </a:p>
          <a:p>
            <a:pPr lvl="1">
              <a:buFont typeface="Calibri" panose="020F0502020204030204" pitchFamily="34" charset="0"/>
              <a:buChar char="‒"/>
            </a:pPr>
            <a:r>
              <a:rPr lang="en-US" dirty="0"/>
              <a:t>Chemical compounds in gaseous phase</a:t>
            </a:r>
          </a:p>
          <a:p>
            <a:pPr lvl="1">
              <a:buFont typeface="Calibri" panose="020F0502020204030204" pitchFamily="34" charset="0"/>
              <a:buChar char="‒"/>
            </a:pPr>
            <a:r>
              <a:rPr lang="en-US" dirty="0"/>
              <a:t>Atmosphere is a mixture of various gases</a:t>
            </a:r>
          </a:p>
          <a:p>
            <a:pPr lvl="1">
              <a:buFont typeface="Calibri" panose="020F0502020204030204" pitchFamily="34" charset="0"/>
              <a:buChar char="‒"/>
            </a:pPr>
            <a:r>
              <a:rPr lang="en-US" dirty="0"/>
              <a:t>Includes water vapor</a:t>
            </a:r>
          </a:p>
          <a:p>
            <a:r>
              <a:rPr lang="en-US" b="1" dirty="0"/>
              <a:t>Hydrometeors</a:t>
            </a:r>
          </a:p>
          <a:p>
            <a:pPr lvl="1">
              <a:buFont typeface="Calibri" panose="020F0502020204030204" pitchFamily="34" charset="0"/>
              <a:buChar char="‒"/>
            </a:pPr>
            <a:r>
              <a:rPr lang="en-US" dirty="0"/>
              <a:t>Water in liquid or solid phase</a:t>
            </a:r>
          </a:p>
          <a:p>
            <a:pPr lvl="1">
              <a:buFont typeface="Calibri" panose="020F0502020204030204" pitchFamily="34" charset="0"/>
              <a:buChar char="‒"/>
            </a:pPr>
            <a:r>
              <a:rPr lang="en-US" dirty="0"/>
              <a:t>Clouds (ice and liquid), haze, rain, snow, hail </a:t>
            </a:r>
          </a:p>
          <a:p>
            <a:r>
              <a:rPr lang="en-US" b="1" dirty="0"/>
              <a:t>Aerosols</a:t>
            </a:r>
          </a:p>
          <a:p>
            <a:pPr lvl="1">
              <a:buFont typeface="Calibri" panose="020F0502020204030204" pitchFamily="34" charset="0"/>
              <a:buChar char="‒"/>
            </a:pPr>
            <a:r>
              <a:rPr lang="en-US" dirty="0"/>
              <a:t>Suspended solid particles, liquid or solid.</a:t>
            </a:r>
          </a:p>
          <a:p>
            <a:pPr lvl="1">
              <a:buFont typeface="Calibri" panose="020F0502020204030204" pitchFamily="34" charset="0"/>
              <a:buChar char="‒"/>
            </a:pPr>
            <a:r>
              <a:rPr lang="en-US" dirty="0"/>
              <a:t>Dust, smoke &amp; various other species</a:t>
            </a:r>
          </a:p>
          <a:p>
            <a:pPr lvl="1">
              <a:buFont typeface="Calibri" panose="020F0502020204030204" pitchFamily="34" charset="0"/>
              <a:buChar char="‒"/>
            </a:pPr>
            <a:r>
              <a:rPr lang="en-US" dirty="0"/>
              <a:t>Very small in size.</a:t>
            </a:r>
          </a:p>
        </p:txBody>
      </p:sp>
    </p:spTree>
    <p:extLst>
      <p:ext uri="{BB962C8B-B14F-4D97-AF65-F5344CB8AC3E}">
        <p14:creationId xmlns:p14="http://schemas.microsoft.com/office/powerpoint/2010/main" val="1848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4386</TotalTime>
  <Words>5635</Words>
  <Application>Microsoft Office PowerPoint</Application>
  <PresentationFormat>Widescreen</PresentationFormat>
  <Paragraphs>443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Trebuchet MS</vt:lpstr>
      <vt:lpstr>Office Theme</vt:lpstr>
      <vt:lpstr>METR/ENVS 113 Lecture 1: Atmospheric Structure &amp; Composition </vt:lpstr>
      <vt:lpstr>Outline</vt:lpstr>
      <vt:lpstr>Atmospheric Structure</vt:lpstr>
      <vt:lpstr>The Atmosphere Viewed from Space</vt:lpstr>
      <vt:lpstr>Density and Pressure</vt:lpstr>
      <vt:lpstr>Temperature</vt:lpstr>
      <vt:lpstr>Atmospheric Layers</vt:lpstr>
      <vt:lpstr>Atmospheric Composition</vt:lpstr>
      <vt:lpstr>What is atmosphere comprised of?</vt:lpstr>
      <vt:lpstr>Composition of Atmosphere: Gases, Dry Air*</vt:lpstr>
      <vt:lpstr>Composition of Atmosphere: Further Details</vt:lpstr>
      <vt:lpstr>Summary</vt:lpstr>
      <vt:lpstr>Further Reading …</vt:lpstr>
      <vt:lpstr>Related Topics</vt:lpstr>
      <vt:lpstr>Atmospheric Layers: Viewed from Space at Sunset</vt:lpstr>
      <vt:lpstr>The Troposphere</vt:lpstr>
      <vt:lpstr>Atmospheric Pressure: Weather Maps</vt:lpstr>
      <vt:lpstr>The Sun: Composition</vt:lpstr>
      <vt:lpstr>Auroras (Absorption of charged particles from “solar wind” by N2 and O2 in Upper Atmosphere) (Occur at high latitudes, produces stunning visuals called “auroras”)</vt:lpstr>
      <vt:lpstr>Atmospheres of Solar System Planets</vt:lpstr>
      <vt:lpstr>PowerPoint Presentation</vt:lpstr>
      <vt:lpstr>Our Nearest Neighbors: Venus, Mars vs. Earth</vt:lpstr>
      <vt:lpstr>Further Details: Venus, Mars vs. Earth</vt:lpstr>
      <vt:lpstr>Earth’s Life Cycle</vt:lpstr>
      <vt:lpstr>Human Respiratory System</vt:lpstr>
      <vt:lpstr>Too little O2: Asphyxiation</vt:lpstr>
      <vt:lpstr>Rust: Example of corrosive effect of oxygen on ferrous metals*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METR/ENVS 113 Welcome </dc:title>
  <dc:creator>Frank Freedman</dc:creator>
  <cp:lastModifiedBy>Frank Freedman</cp:lastModifiedBy>
  <cp:revision>245</cp:revision>
  <cp:lastPrinted>2019-08-21T04:29:52Z</cp:lastPrinted>
  <dcterms:created xsi:type="dcterms:W3CDTF">2019-08-20T20:45:41Z</dcterms:created>
  <dcterms:modified xsi:type="dcterms:W3CDTF">2020-08-19T12:24:27Z</dcterms:modified>
</cp:coreProperties>
</file>