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4.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7" r:id="rId1"/>
    <p:sldMasterId id="2147483732" r:id="rId2"/>
    <p:sldMasterId id="2147483789" r:id="rId3"/>
    <p:sldMasterId id="2147483856" r:id="rId4"/>
    <p:sldMasterId id="2147483868" r:id="rId5"/>
  </p:sldMasterIdLst>
  <p:notesMasterIdLst>
    <p:notesMasterId r:id="rId44"/>
  </p:notesMasterIdLst>
  <p:sldIdLst>
    <p:sldId id="706" r:id="rId6"/>
    <p:sldId id="712" r:id="rId7"/>
    <p:sldId id="708" r:id="rId8"/>
    <p:sldId id="477" r:id="rId9"/>
    <p:sldId id="637" r:id="rId10"/>
    <p:sldId id="478" r:id="rId11"/>
    <p:sldId id="641" r:id="rId12"/>
    <p:sldId id="679" r:id="rId13"/>
    <p:sldId id="669" r:id="rId14"/>
    <p:sldId id="666" r:id="rId15"/>
    <p:sldId id="671" r:id="rId16"/>
    <p:sldId id="548" r:id="rId17"/>
    <p:sldId id="714" r:id="rId18"/>
    <p:sldId id="680" r:id="rId19"/>
    <p:sldId id="713" r:id="rId20"/>
    <p:sldId id="715" r:id="rId21"/>
    <p:sldId id="711" r:id="rId22"/>
    <p:sldId id="546" r:id="rId23"/>
    <p:sldId id="559" r:id="rId24"/>
    <p:sldId id="397" r:id="rId25"/>
    <p:sldId id="642" r:id="rId26"/>
    <p:sldId id="562" r:id="rId27"/>
    <p:sldId id="678" r:id="rId28"/>
    <p:sldId id="643" r:id="rId29"/>
    <p:sldId id="647" r:id="rId30"/>
    <p:sldId id="657" r:id="rId31"/>
    <p:sldId id="716" r:id="rId32"/>
    <p:sldId id="672" r:id="rId33"/>
    <p:sldId id="673" r:id="rId34"/>
    <p:sldId id="681" r:id="rId35"/>
    <p:sldId id="722" r:id="rId36"/>
    <p:sldId id="721" r:id="rId37"/>
    <p:sldId id="723" r:id="rId38"/>
    <p:sldId id="674" r:id="rId39"/>
    <p:sldId id="676" r:id="rId40"/>
    <p:sldId id="684" r:id="rId41"/>
    <p:sldId id="718" r:id="rId42"/>
    <p:sldId id="719" r:id="rId43"/>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itchFamily="-111" charset="0"/>
        <a:ea typeface="+mn-ea"/>
        <a:cs typeface="+mn-cs"/>
      </a:defRPr>
    </a:lvl1pPr>
    <a:lvl2pPr marL="457200" algn="l" rtl="0" eaLnBrk="0" fontAlgn="base" hangingPunct="0">
      <a:spcBef>
        <a:spcPct val="0"/>
      </a:spcBef>
      <a:spcAft>
        <a:spcPct val="0"/>
      </a:spcAft>
      <a:defRPr sz="2400" kern="1200">
        <a:solidFill>
          <a:schemeClr val="tx1"/>
        </a:solidFill>
        <a:latin typeface="Times" pitchFamily="-111" charset="0"/>
        <a:ea typeface="+mn-ea"/>
        <a:cs typeface="+mn-cs"/>
      </a:defRPr>
    </a:lvl2pPr>
    <a:lvl3pPr marL="914400" algn="l" rtl="0" eaLnBrk="0" fontAlgn="base" hangingPunct="0">
      <a:spcBef>
        <a:spcPct val="0"/>
      </a:spcBef>
      <a:spcAft>
        <a:spcPct val="0"/>
      </a:spcAft>
      <a:defRPr sz="2400" kern="1200">
        <a:solidFill>
          <a:schemeClr val="tx1"/>
        </a:solidFill>
        <a:latin typeface="Times" pitchFamily="-111" charset="0"/>
        <a:ea typeface="+mn-ea"/>
        <a:cs typeface="+mn-cs"/>
      </a:defRPr>
    </a:lvl3pPr>
    <a:lvl4pPr marL="1371600" algn="l" rtl="0" eaLnBrk="0" fontAlgn="base" hangingPunct="0">
      <a:spcBef>
        <a:spcPct val="0"/>
      </a:spcBef>
      <a:spcAft>
        <a:spcPct val="0"/>
      </a:spcAft>
      <a:defRPr sz="2400" kern="1200">
        <a:solidFill>
          <a:schemeClr val="tx1"/>
        </a:solidFill>
        <a:latin typeface="Times" pitchFamily="-111" charset="0"/>
        <a:ea typeface="+mn-ea"/>
        <a:cs typeface="+mn-cs"/>
      </a:defRPr>
    </a:lvl4pPr>
    <a:lvl5pPr marL="1828800" algn="l" rtl="0" eaLnBrk="0" fontAlgn="base" hangingPunct="0">
      <a:spcBef>
        <a:spcPct val="0"/>
      </a:spcBef>
      <a:spcAft>
        <a:spcPct val="0"/>
      </a:spcAft>
      <a:defRPr sz="2400" kern="1200">
        <a:solidFill>
          <a:schemeClr val="tx1"/>
        </a:solidFill>
        <a:latin typeface="Times" pitchFamily="-111" charset="0"/>
        <a:ea typeface="+mn-ea"/>
        <a:cs typeface="+mn-cs"/>
      </a:defRPr>
    </a:lvl5pPr>
    <a:lvl6pPr marL="2286000" algn="l" defTabSz="457200" rtl="0" eaLnBrk="1" latinLnBrk="0" hangingPunct="1">
      <a:defRPr sz="2400" kern="1200">
        <a:solidFill>
          <a:schemeClr val="tx1"/>
        </a:solidFill>
        <a:latin typeface="Times" pitchFamily="-111" charset="0"/>
        <a:ea typeface="+mn-ea"/>
        <a:cs typeface="+mn-cs"/>
      </a:defRPr>
    </a:lvl6pPr>
    <a:lvl7pPr marL="2743200" algn="l" defTabSz="457200" rtl="0" eaLnBrk="1" latinLnBrk="0" hangingPunct="1">
      <a:defRPr sz="2400" kern="1200">
        <a:solidFill>
          <a:schemeClr val="tx1"/>
        </a:solidFill>
        <a:latin typeface="Times" pitchFamily="-111" charset="0"/>
        <a:ea typeface="+mn-ea"/>
        <a:cs typeface="+mn-cs"/>
      </a:defRPr>
    </a:lvl7pPr>
    <a:lvl8pPr marL="3200400" algn="l" defTabSz="457200" rtl="0" eaLnBrk="1" latinLnBrk="0" hangingPunct="1">
      <a:defRPr sz="2400" kern="1200">
        <a:solidFill>
          <a:schemeClr val="tx1"/>
        </a:solidFill>
        <a:latin typeface="Times" pitchFamily="-111" charset="0"/>
        <a:ea typeface="+mn-ea"/>
        <a:cs typeface="+mn-cs"/>
      </a:defRPr>
    </a:lvl8pPr>
    <a:lvl9pPr marL="3657600" algn="l" defTabSz="457200" rtl="0" eaLnBrk="1" latinLnBrk="0" hangingPunct="1">
      <a:defRPr sz="2400" kern="1200">
        <a:solidFill>
          <a:schemeClr val="tx1"/>
        </a:solidFill>
        <a:latin typeface="Times" pitchFamily="-111"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000000"/>
    <a:srgbClr val="3C9794"/>
    <a:srgbClr val="3C9787"/>
    <a:srgbClr val="3C977D"/>
    <a:srgbClr val="3C8CB4"/>
    <a:srgbClr val="3C8C9A"/>
    <a:srgbClr val="990E0C"/>
    <a:srgbClr val="996633"/>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65" autoAdjust="0"/>
    <p:restoredTop sz="72727" autoAdjust="0"/>
  </p:normalViewPr>
  <p:slideViewPr>
    <p:cSldViewPr>
      <p:cViewPr varScale="1">
        <p:scale>
          <a:sx n="49" d="100"/>
          <a:sy n="49" d="100"/>
        </p:scale>
        <p:origin x="1236" y="3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8" d="100"/>
        <a:sy n="68" d="100"/>
      </p:scale>
      <p:origin x="0" y="-18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5D711-20C3-47AB-AEBC-85979B582F0B}" type="datetimeFigureOut">
              <a:rPr lang="en-US" smtClean="0"/>
              <a:pPr/>
              <a:t>10/13/2020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0201C0-D149-4D82-9460-5851525DA63B}" type="slidenum">
              <a:rPr lang="en-US" smtClean="0"/>
              <a:pPr/>
              <a:t>‹#›</a:t>
            </a:fld>
            <a:endParaRPr lang="en-US"/>
          </a:p>
        </p:txBody>
      </p:sp>
    </p:spTree>
    <p:extLst>
      <p:ext uri="{BB962C8B-B14F-4D97-AF65-F5344CB8AC3E}">
        <p14:creationId xmlns:p14="http://schemas.microsoft.com/office/powerpoint/2010/main" val="2605523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Hello, this is METR113 Lecture 10, Introduction to Epidemiology. This lecture is for Course Module 4 – Air Pollution Epidemiology</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B90D33-E3EE-44AC-A6FC-8309B97C28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68287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77645C4C-C220-4627-B6B8-248ADC334EB1}"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10</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0115" name="Rectangle 2"/>
          <p:cNvSpPr>
            <a:spLocks noGrp="1" noRot="1" noChangeAspect="1" noChangeArrowheads="1" noTextEdit="1"/>
          </p:cNvSpPr>
          <p:nvPr>
            <p:ph type="sldImg"/>
          </p:nvPr>
        </p:nvSpPr>
        <p:spPr>
          <a:xfrm>
            <a:off x="381000" y="685800"/>
            <a:ext cx="6096000" cy="3429000"/>
          </a:xfrm>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 summary of these points is provided here.</a:t>
            </a:r>
          </a:p>
        </p:txBody>
      </p:sp>
    </p:spTree>
    <p:extLst>
      <p:ext uri="{BB962C8B-B14F-4D97-AF65-F5344CB8AC3E}">
        <p14:creationId xmlns:p14="http://schemas.microsoft.com/office/powerpoint/2010/main" val="23989950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7BB184EF-98EE-4E3B-AC16-DC087DAD06AF}"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11</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5235" name="Rectangle 2"/>
          <p:cNvSpPr>
            <a:spLocks noGrp="1" noRot="1" noChangeAspect="1" noChangeArrowheads="1" noTextEdit="1"/>
          </p:cNvSpPr>
          <p:nvPr>
            <p:ph type="sldImg"/>
          </p:nvPr>
        </p:nvSpPr>
        <p:spPr>
          <a:xfrm>
            <a:off x="381000" y="685800"/>
            <a:ext cx="6096000" cy="3429000"/>
          </a:xfrm>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Experimental Studies have a few key disadvantages, however.</a:t>
            </a:r>
          </a:p>
          <a:p>
            <a:endParaRPr lang="en-US" altLang="en-US" dirty="0"/>
          </a:p>
          <a:p>
            <a:r>
              <a:rPr lang="en-US" altLang="en-US" dirty="0"/>
              <a:t>The first is that they are very expensive. As a result, these are usually a final step, after several other benchmarks have been established.</a:t>
            </a:r>
          </a:p>
          <a:p>
            <a:endParaRPr lang="en-US" altLang="en-US" dirty="0"/>
          </a:p>
          <a:p>
            <a:r>
              <a:rPr lang="en-US" altLang="en-US" dirty="0"/>
              <a:t>The second is ethical consideration, which come up when studying human subjects if an intervention studied is expected to be harmful in some way.</a:t>
            </a:r>
          </a:p>
          <a:p>
            <a:endParaRPr lang="en-US" altLang="en-US" dirty="0"/>
          </a:p>
          <a:p>
            <a:r>
              <a:rPr lang="en-US" altLang="en-US" dirty="0"/>
              <a:t>The third is the one most relevant for us, and motivates epidemiological designs. It is that it is not possible to apply experimental study designs to answer questions about links between exposures and outcomes across human populations in their natural setting. This is because the experimental study requires a laboratory setting to carefully control exposure.  Studying the effect of ambient air pollution across human populations therefore requires epidemiological approaches that gather and analyze data in a natural environmental setting. We will cover some of these main epidemiological approaches later in the lecture.</a:t>
            </a:r>
          </a:p>
        </p:txBody>
      </p:sp>
    </p:spTree>
    <p:extLst>
      <p:ext uri="{BB962C8B-B14F-4D97-AF65-F5344CB8AC3E}">
        <p14:creationId xmlns:p14="http://schemas.microsoft.com/office/powerpoint/2010/main" val="2971062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In these types of studies, Experimental or Epidemiological, we have the four possibilities mentioned a few slides back: positive or negative outcomes for the two studied groups. In Epidemiology we call these the Exposed and Non-Exposed Groups, and the outcome “Disease” or “No Disease”. We will use the term “Outcome” and “Disease” interchangeably through this lecture.</a:t>
            </a:r>
          </a:p>
          <a:p>
            <a:endParaRPr lang="en-US" dirty="0"/>
          </a:p>
          <a:p>
            <a:r>
              <a:rPr lang="en-US" dirty="0"/>
              <a:t>For example in air pollution, we may have two groups – one exposed to high and another to low concentrations of ambient air pollution. We then may investigate differences in daily respiratory related hospital visitations between the two groups. We now summarize how the data gathered in such an epidemiological study are generally presented and analyzed.</a:t>
            </a:r>
          </a:p>
          <a:p>
            <a:endParaRPr lang="en-US" dirty="0"/>
          </a:p>
          <a:p>
            <a:r>
              <a:rPr lang="en-US" dirty="0"/>
              <a:t>Seen here is the classic “two by two” table, where the number of participants for each of the four possible study outcomes are recorded. </a:t>
            </a:r>
          </a:p>
          <a:p>
            <a:endParaRPr lang="en-US" dirty="0"/>
          </a:p>
          <a:p>
            <a:r>
              <a:rPr lang="en-US" dirty="0"/>
              <a:t>The rows of the table indicate the two groups: the Exposed group by E+ and Non-Exposed group as E-. The columns of the table indicate whether participants got or did not get the disease or outcome. The “+” column is getting the disease or outcome, the “-’ column is not getting the disease or outcome. </a:t>
            </a:r>
          </a:p>
          <a:p>
            <a:endParaRPr lang="en-US" dirty="0"/>
          </a:p>
          <a:p>
            <a:r>
              <a:rPr lang="en-US" dirty="0"/>
              <a:t>The ‘a’, ‘b’, ‘c’, and ‘d’ entries are then the number of participants in each of these four categories. Specifically, ‘a’ is the number of exposed participants who got the disease or outcome and ‘b’ is the number of exposed participants who did not get the disease or outcome, c’ is the number of non-exposed participants who got the disease or outcome and ‘d’ is the number of non-exposed participants who did not get the disease or outcome</a:t>
            </a:r>
          </a:p>
          <a:p>
            <a:endParaRPr lang="en-US" dirty="0"/>
          </a:p>
          <a:p>
            <a:r>
              <a:rPr lang="en-US" dirty="0"/>
              <a:t>The entries in the total columns are the additions of these entries. For example N1 is the total number of exposed participants, and would equal the sum of ‘a’ and ‘b’.</a:t>
            </a:r>
          </a:p>
          <a:p>
            <a:endParaRPr lang="en-US" dirty="0"/>
          </a:p>
          <a:p>
            <a:r>
              <a:rPr lang="en-US" dirty="0"/>
              <a:t>These symbols are defined here …</a:t>
            </a:r>
          </a:p>
        </p:txBody>
      </p:sp>
      <p:sp>
        <p:nvSpPr>
          <p:cNvPr id="4" name="Slide Number Placeholder 3"/>
          <p:cNvSpPr>
            <a:spLocks noGrp="1"/>
          </p:cNvSpPr>
          <p:nvPr>
            <p:ph type="sldNum" sz="quarter" idx="5"/>
          </p:nvPr>
        </p:nvSpPr>
        <p:spPr/>
        <p:txBody>
          <a:bodyPr/>
          <a:lstStyle/>
          <a:p>
            <a:fld id="{330201C0-D149-4D82-9460-5851525DA63B}" type="slidenum">
              <a:rPr lang="en-US" smtClean="0"/>
              <a:pPr/>
              <a:t>12</a:t>
            </a:fld>
            <a:endParaRPr lang="en-US"/>
          </a:p>
        </p:txBody>
      </p:sp>
    </p:spTree>
    <p:extLst>
      <p:ext uri="{BB962C8B-B14F-4D97-AF65-F5344CB8AC3E}">
        <p14:creationId xmlns:p14="http://schemas.microsoft.com/office/powerpoint/2010/main" val="36451438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we provide an example of the entries of a two by two table for the above hypothetical study conditions. The student should review the slide on their own and verify their understanding of the entries of the two by two table based on the conditions in the bullets above it.</a:t>
            </a:r>
          </a:p>
        </p:txBody>
      </p:sp>
      <p:sp>
        <p:nvSpPr>
          <p:cNvPr id="4" name="Slide Number Placeholder 3"/>
          <p:cNvSpPr>
            <a:spLocks noGrp="1"/>
          </p:cNvSpPr>
          <p:nvPr>
            <p:ph type="sldNum" sz="quarter" idx="5"/>
          </p:nvPr>
        </p:nvSpPr>
        <p:spPr/>
        <p:txBody>
          <a:bodyPr/>
          <a:lstStyle/>
          <a:p>
            <a:fld id="{330201C0-D149-4D82-9460-5851525DA63B}" type="slidenum">
              <a:rPr lang="en-US" smtClean="0"/>
              <a:pPr/>
              <a:t>13</a:t>
            </a:fld>
            <a:endParaRPr lang="en-US"/>
          </a:p>
        </p:txBody>
      </p:sp>
    </p:spTree>
    <p:extLst>
      <p:ext uri="{BB962C8B-B14F-4D97-AF65-F5344CB8AC3E}">
        <p14:creationId xmlns:p14="http://schemas.microsoft.com/office/powerpoint/2010/main" val="2186126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entries are places in the 2 by 2 table, a number of metrics analyzing the results can be calculated. </a:t>
            </a:r>
          </a:p>
          <a:p>
            <a:endParaRPr lang="en-US" dirty="0"/>
          </a:p>
          <a:p>
            <a:r>
              <a:rPr lang="en-US" dirty="0"/>
              <a:t>One of these is the Absolute Risk – which is defined as the fraction of the total number in a particular group that got the disease or outcome.</a:t>
            </a:r>
          </a:p>
          <a:p>
            <a:endParaRPr lang="en-US" dirty="0"/>
          </a:p>
          <a:p>
            <a:r>
              <a:rPr lang="en-US" dirty="0"/>
              <a:t>Specifically, the absolute risk for the Exposed Group, denoted here at R1, equals ‘a’ (the total number of exposed that got the disease) divided by N1 (the total number in the exposed group). This gives the fraction of the exposed group getting the disease, which is a measure of the risk of the exposed group getting the disease.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Likewise, the absolute risk for the Non-Exposed Group, denoted here at R0, equals ‘c’ (the total number of non-exposed that got the disease) divided by N0 (the total number in the non-exposed group). This gives the fraction of the non-exposed group getting the disease, which is a measure of the risk of the non-exposed group getting the disease.</a:t>
            </a:r>
          </a:p>
          <a:p>
            <a:endParaRPr lang="en-US" dirty="0"/>
          </a:p>
        </p:txBody>
      </p:sp>
      <p:sp>
        <p:nvSpPr>
          <p:cNvPr id="4" name="Slide Number Placeholder 3"/>
          <p:cNvSpPr>
            <a:spLocks noGrp="1"/>
          </p:cNvSpPr>
          <p:nvPr>
            <p:ph type="sldNum" sz="quarter" idx="5"/>
          </p:nvPr>
        </p:nvSpPr>
        <p:spPr/>
        <p:txBody>
          <a:bodyPr/>
          <a:lstStyle/>
          <a:p>
            <a:fld id="{330201C0-D149-4D82-9460-5851525DA63B}" type="slidenum">
              <a:rPr lang="en-US" smtClean="0"/>
              <a:pPr/>
              <a:t>14</a:t>
            </a:fld>
            <a:endParaRPr lang="en-US"/>
          </a:p>
        </p:txBody>
      </p:sp>
    </p:spTree>
    <p:extLst>
      <p:ext uri="{BB962C8B-B14F-4D97-AF65-F5344CB8AC3E}">
        <p14:creationId xmlns:p14="http://schemas.microsoft.com/office/powerpoint/2010/main" val="3799192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Absolute Risk, we can then calculate what is called the “Relative Risk”, also called the “Risk Ratio”.  This is simply the ratio of the absolute risks of the Exposed over the Non-Exposed groups. The Relative Risk or Risk Ratio therefore indicates how much more or less likely the exposed group got the disease compared to the non-exposed group. </a:t>
            </a:r>
          </a:p>
          <a:p>
            <a:endParaRPr lang="en-US" dirty="0"/>
          </a:p>
          <a:p>
            <a:r>
              <a:rPr lang="en-US" dirty="0"/>
              <a:t>Below we can illustrate how this is calculated from Absolute Risks. As covered on the last slide, the absolute risks of the exposed group, R1, equals a/N1. The absolute risks for the non-exposed group, R0, equals c/N0. Dividing R1 by R0, we then calculate the ratio of the absolute risks of exposed to non-exposed groups, which is the Risk Ratio or Relative Risk.</a:t>
            </a:r>
          </a:p>
          <a:p>
            <a:endParaRPr lang="en-US" dirty="0"/>
          </a:p>
          <a:p>
            <a:r>
              <a:rPr lang="en-US" dirty="0"/>
              <a:t>If the Risk Ratio is greater than 1, the exposed group is therefore more likely to get the disease compared to the non-exposed group.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the Risk Ratio is less than 1, the exposed group is therefore less likely to get the disease compared to the non-exposed group. </a:t>
            </a:r>
          </a:p>
          <a:p>
            <a:endParaRPr lang="en-US" dirty="0"/>
          </a:p>
        </p:txBody>
      </p:sp>
      <p:sp>
        <p:nvSpPr>
          <p:cNvPr id="4" name="Slide Number Placeholder 3"/>
          <p:cNvSpPr>
            <a:spLocks noGrp="1"/>
          </p:cNvSpPr>
          <p:nvPr>
            <p:ph type="sldNum" sz="quarter" idx="5"/>
          </p:nvPr>
        </p:nvSpPr>
        <p:spPr/>
        <p:txBody>
          <a:bodyPr/>
          <a:lstStyle/>
          <a:p>
            <a:fld id="{330201C0-D149-4D82-9460-5851525DA63B}" type="slidenum">
              <a:rPr lang="en-US" smtClean="0"/>
              <a:pPr/>
              <a:t>15</a:t>
            </a:fld>
            <a:endParaRPr lang="en-US"/>
          </a:p>
        </p:txBody>
      </p:sp>
    </p:spTree>
    <p:extLst>
      <p:ext uri="{BB962C8B-B14F-4D97-AF65-F5344CB8AC3E}">
        <p14:creationId xmlns:p14="http://schemas.microsoft.com/office/powerpoint/2010/main" val="2908595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Returning to our example from a few slides back, one can then calculate the Absolute Risks and Relative Risk from these data. The student should review the slide on their own and verify their understanding of the absolute and relative risk calculations based on the entries in the table. </a:t>
            </a:r>
          </a:p>
        </p:txBody>
      </p:sp>
      <p:sp>
        <p:nvSpPr>
          <p:cNvPr id="4" name="Slide Number Placeholder 3"/>
          <p:cNvSpPr>
            <a:spLocks noGrp="1"/>
          </p:cNvSpPr>
          <p:nvPr>
            <p:ph type="sldNum" sz="quarter" idx="5"/>
          </p:nvPr>
        </p:nvSpPr>
        <p:spPr/>
        <p:txBody>
          <a:bodyPr/>
          <a:lstStyle/>
          <a:p>
            <a:fld id="{330201C0-D149-4D82-9460-5851525DA63B}" type="slidenum">
              <a:rPr lang="en-US" smtClean="0"/>
              <a:pPr/>
              <a:t>16</a:t>
            </a:fld>
            <a:endParaRPr lang="en-US"/>
          </a:p>
        </p:txBody>
      </p:sp>
    </p:spTree>
    <p:extLst>
      <p:ext uri="{BB962C8B-B14F-4D97-AF65-F5344CB8AC3E}">
        <p14:creationId xmlns:p14="http://schemas.microsoft.com/office/powerpoint/2010/main" val="26875723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Epidemiological Study Design</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B90D33-E3EE-44AC-A6FC-8309B97C28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2852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formal definition of epidemiology is the study of the distribution and determinants of frequency of adverse health outcomes as these exist across human populations.  </a:t>
            </a:r>
          </a:p>
          <a:p>
            <a:endParaRPr lang="en-US" dirty="0"/>
          </a:p>
          <a:p>
            <a:r>
              <a:rPr lang="en-US" dirty="0"/>
              <a:t>Epidemiological studies are divided into two types: descriptive and analytical.</a:t>
            </a:r>
          </a:p>
          <a:p>
            <a:endParaRPr lang="en-US" dirty="0"/>
          </a:p>
          <a:p>
            <a:r>
              <a:rPr lang="en-US" dirty="0"/>
              <a:t>Descriptive Epidemiology is solely dedicated to quantifying the distributions of disease across populations, independent of exposures and risk factors that may lead to getting the disease.  It is therefore “descriptive” … describing the distribution of disease without analysis of dependence on exposures.</a:t>
            </a:r>
          </a:p>
          <a:p>
            <a:endParaRPr lang="en-US" dirty="0"/>
          </a:p>
          <a:p>
            <a:r>
              <a:rPr lang="en-US" dirty="0"/>
              <a:t>Analytical Epidemiology on the other hand attempts to pin down the association between a disease and one or more risk factors or types of exposures. It is therefore “analytical” … analyzing the dependence of disease frequency on these risk factors.</a:t>
            </a:r>
          </a:p>
        </p:txBody>
      </p:sp>
      <p:sp>
        <p:nvSpPr>
          <p:cNvPr id="4" name="Slide Number Placeholder 3"/>
          <p:cNvSpPr>
            <a:spLocks noGrp="1"/>
          </p:cNvSpPr>
          <p:nvPr>
            <p:ph type="sldNum" sz="quarter" idx="5"/>
          </p:nvPr>
        </p:nvSpPr>
        <p:spPr/>
        <p:txBody>
          <a:bodyPr/>
          <a:lstStyle/>
          <a:p>
            <a:fld id="{330201C0-D149-4D82-9460-5851525DA63B}" type="slidenum">
              <a:rPr lang="en-US" smtClean="0"/>
              <a:pPr/>
              <a:t>18</a:t>
            </a:fld>
            <a:endParaRPr lang="en-US"/>
          </a:p>
        </p:txBody>
      </p:sp>
    </p:spTree>
    <p:extLst>
      <p:ext uri="{BB962C8B-B14F-4D97-AF65-F5344CB8AC3E}">
        <p14:creationId xmlns:p14="http://schemas.microsoft.com/office/powerpoint/2010/main" val="2200245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mentioned, epidemiology quantifies the distributions and frequency of diseases across populations.  Two common ways this is quantified are prevalence and incidence.</a:t>
            </a:r>
          </a:p>
          <a:p>
            <a:endParaRPr lang="en-US" dirty="0"/>
          </a:p>
          <a:p>
            <a:r>
              <a:rPr lang="en-US" dirty="0"/>
              <a:t>Prevalence measures the disease frequency over a population at a particular time, while incidence tracks the occurrence of new cases of a disease over a population over a period of time.  </a:t>
            </a:r>
          </a:p>
          <a:p>
            <a:endParaRPr lang="en-US" dirty="0"/>
          </a:p>
          <a:p>
            <a:r>
              <a:rPr lang="en-US" dirty="0"/>
              <a:t>In red font are the distinguishing aspects of prevalence versus incidence – prevalence being a particular time while incidence being new cases over a period of time.</a:t>
            </a:r>
          </a:p>
          <a:p>
            <a:endParaRPr lang="en-US" dirty="0"/>
          </a:p>
          <a:p>
            <a:r>
              <a:rPr lang="en-US" dirty="0"/>
              <a:t>Both prevalence and incidence are expressed as number of cases per unit population – for example 100 cases per 100,000 people. </a:t>
            </a:r>
          </a:p>
        </p:txBody>
      </p:sp>
      <p:sp>
        <p:nvSpPr>
          <p:cNvPr id="4" name="Slide Number Placeholder 3"/>
          <p:cNvSpPr>
            <a:spLocks noGrp="1"/>
          </p:cNvSpPr>
          <p:nvPr>
            <p:ph type="sldNum" sz="quarter" idx="5"/>
          </p:nvPr>
        </p:nvSpPr>
        <p:spPr/>
        <p:txBody>
          <a:bodyPr/>
          <a:lstStyle/>
          <a:p>
            <a:fld id="{330201C0-D149-4D82-9460-5851525DA63B}" type="slidenum">
              <a:rPr lang="en-US" smtClean="0"/>
              <a:pPr/>
              <a:t>19</a:t>
            </a:fld>
            <a:endParaRPr lang="en-US"/>
          </a:p>
        </p:txBody>
      </p:sp>
    </p:spTree>
    <p:extLst>
      <p:ext uri="{BB962C8B-B14F-4D97-AF65-F5344CB8AC3E}">
        <p14:creationId xmlns:p14="http://schemas.microsoft.com/office/powerpoint/2010/main" val="510412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Epidemiology is the study of diseases or other adverse health outcomes in human populations, and how these are linked to exposures to various risk factors. The terms “Disease”, “Outcomes” and “Exposure” will therefore come up often in this lecture.</a:t>
            </a:r>
          </a:p>
          <a:p>
            <a:endParaRPr lang="en-US" dirty="0"/>
          </a:p>
          <a:p>
            <a:r>
              <a:rPr lang="en-US" dirty="0"/>
              <a:t>In this course, we are focused on Air Pollution Epidemiology, a topic of Environmental Epidemiology which studies how adverse health effects are tied to air pollution exposure. This is illustrated by this graphic … which pictorially shows the key question, “is air pollution linked to adverse health effects.</a:t>
            </a:r>
          </a:p>
          <a:p>
            <a:endParaRPr lang="en-US" dirty="0"/>
          </a:p>
          <a:p>
            <a:r>
              <a:rPr lang="en-US" dirty="0"/>
              <a:t>While this may seem true intuitively, epidemiological studies would attempt to determine - to rigorous, quantitative scientific standards - whether increased exposure to poor air quality coincides with increased frequency of specific adverse health outcomes across studied populations. It also attempts to quantify the linkage … that is, to determine how much adverse effect would be expected per unit air pollution concentration exposure.</a:t>
            </a:r>
          </a:p>
          <a:p>
            <a:endParaRPr lang="en-US" dirty="0"/>
          </a:p>
          <a:p>
            <a:r>
              <a:rPr lang="en-US" dirty="0"/>
              <a:t>A key challenge in epidemiology is to properly account for the many other risk factors that may also be associated with the studied adverse health effect besides air pollution.  These can include environmental factors, which besides air pollution may include other environmental pollution sources. These can also include many population factors that can be associated with the likelihood of disease in the population, for example age, smoking, pre-existing health conditions, and many other things.</a:t>
            </a:r>
          </a:p>
          <a:p>
            <a:endParaRPr lang="en-US" dirty="0"/>
          </a:p>
          <a:p>
            <a:r>
              <a:rPr lang="en-US" dirty="0"/>
              <a:t>Epidemiology attempts to sort all these things out using rigorous scientific methods. This lecture will provide a broad introduction to the topic.</a:t>
            </a:r>
          </a:p>
          <a:p>
            <a:endParaRPr lang="en-US" dirty="0"/>
          </a:p>
          <a:p>
            <a:r>
              <a:rPr lang="en-US" dirty="0"/>
              <a:t>   </a:t>
            </a:r>
          </a:p>
        </p:txBody>
      </p:sp>
      <p:sp>
        <p:nvSpPr>
          <p:cNvPr id="4" name="Slide Number Placeholder 3"/>
          <p:cNvSpPr>
            <a:spLocks noGrp="1"/>
          </p:cNvSpPr>
          <p:nvPr>
            <p:ph type="sldNum" sz="quarter" idx="5"/>
          </p:nvPr>
        </p:nvSpPr>
        <p:spPr/>
        <p:txBody>
          <a:bodyPr/>
          <a:lstStyle/>
          <a:p>
            <a:fld id="{330201C0-D149-4D82-9460-5851525DA63B}" type="slidenum">
              <a:rPr lang="en-US" smtClean="0"/>
              <a:pPr/>
              <a:t>2</a:t>
            </a:fld>
            <a:endParaRPr lang="en-US"/>
          </a:p>
        </p:txBody>
      </p:sp>
    </p:spTree>
    <p:extLst>
      <p:ext uri="{BB962C8B-B14F-4D97-AF65-F5344CB8AC3E}">
        <p14:creationId xmlns:p14="http://schemas.microsoft.com/office/powerpoint/2010/main" val="3408836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p:txBody>
          <a:bodyPr/>
          <a:lstStyle>
            <a:lvl1pPr defTabSz="909643" eaLnBrk="0" hangingPunct="0">
              <a:defRPr sz="2400">
                <a:solidFill>
                  <a:schemeClr val="tx1"/>
                </a:solidFill>
                <a:latin typeface="KeplerRegular" pitchFamily="2" charset="0"/>
                <a:ea typeface="ＭＳ Ｐゴシック" pitchFamily="34" charset="-128"/>
              </a:defRPr>
            </a:lvl1pPr>
            <a:lvl2pPr marL="728960" indent="-280370" defTabSz="909643" eaLnBrk="0" hangingPunct="0">
              <a:defRPr sz="2400">
                <a:solidFill>
                  <a:schemeClr val="tx1"/>
                </a:solidFill>
                <a:latin typeface="KeplerRegular" pitchFamily="2" charset="0"/>
                <a:ea typeface="ＭＳ Ｐゴシック" pitchFamily="34" charset="-128"/>
              </a:defRPr>
            </a:lvl2pPr>
            <a:lvl3pPr marL="1121477" indent="-224295" defTabSz="909643" eaLnBrk="0" hangingPunct="0">
              <a:defRPr sz="2400">
                <a:solidFill>
                  <a:schemeClr val="tx1"/>
                </a:solidFill>
                <a:latin typeface="KeplerRegular" pitchFamily="2" charset="0"/>
                <a:ea typeface="ＭＳ Ｐゴシック" pitchFamily="34" charset="-128"/>
              </a:defRPr>
            </a:lvl3pPr>
            <a:lvl4pPr marL="1570067" indent="-224295" defTabSz="909643" eaLnBrk="0" hangingPunct="0">
              <a:defRPr sz="2400">
                <a:solidFill>
                  <a:schemeClr val="tx1"/>
                </a:solidFill>
                <a:latin typeface="KeplerRegular" pitchFamily="2" charset="0"/>
                <a:ea typeface="ＭＳ Ｐゴシック" pitchFamily="34" charset="-128"/>
              </a:defRPr>
            </a:lvl4pPr>
            <a:lvl5pPr marL="2018658" indent="-224295" defTabSz="909643" eaLnBrk="0" hangingPunct="0">
              <a:defRPr sz="2400">
                <a:solidFill>
                  <a:schemeClr val="tx1"/>
                </a:solidFill>
                <a:latin typeface="KeplerRegular" pitchFamily="2" charset="0"/>
                <a:ea typeface="ＭＳ Ｐゴシック" pitchFamily="34" charset="-128"/>
              </a:defRPr>
            </a:lvl5pPr>
            <a:lvl6pPr marL="2467249" indent="-224295" algn="r" defTabSz="909643" eaLnBrk="0" fontAlgn="base" hangingPunct="0">
              <a:spcBef>
                <a:spcPct val="0"/>
              </a:spcBef>
              <a:spcAft>
                <a:spcPct val="0"/>
              </a:spcAft>
              <a:defRPr sz="2400">
                <a:solidFill>
                  <a:schemeClr val="tx1"/>
                </a:solidFill>
                <a:latin typeface="KeplerRegular" pitchFamily="2" charset="0"/>
                <a:ea typeface="ＭＳ Ｐゴシック" pitchFamily="34" charset="-128"/>
              </a:defRPr>
            </a:lvl6pPr>
            <a:lvl7pPr marL="2915840" indent="-224295" algn="r" defTabSz="909643" eaLnBrk="0" fontAlgn="base" hangingPunct="0">
              <a:spcBef>
                <a:spcPct val="0"/>
              </a:spcBef>
              <a:spcAft>
                <a:spcPct val="0"/>
              </a:spcAft>
              <a:defRPr sz="2400">
                <a:solidFill>
                  <a:schemeClr val="tx1"/>
                </a:solidFill>
                <a:latin typeface="KeplerRegular" pitchFamily="2" charset="0"/>
                <a:ea typeface="ＭＳ Ｐゴシック" pitchFamily="34" charset="-128"/>
              </a:defRPr>
            </a:lvl7pPr>
            <a:lvl8pPr marL="3364431" indent="-224295" algn="r" defTabSz="909643" eaLnBrk="0" fontAlgn="base" hangingPunct="0">
              <a:spcBef>
                <a:spcPct val="0"/>
              </a:spcBef>
              <a:spcAft>
                <a:spcPct val="0"/>
              </a:spcAft>
              <a:defRPr sz="2400">
                <a:solidFill>
                  <a:schemeClr val="tx1"/>
                </a:solidFill>
                <a:latin typeface="KeplerRegular" pitchFamily="2" charset="0"/>
                <a:ea typeface="ＭＳ Ｐゴシック" pitchFamily="34" charset="-128"/>
              </a:defRPr>
            </a:lvl8pPr>
            <a:lvl9pPr marL="3813021" indent="-224295" algn="r" defTabSz="909643" eaLnBrk="0" fontAlgn="base" hangingPunct="0">
              <a:spcBef>
                <a:spcPct val="0"/>
              </a:spcBef>
              <a:spcAft>
                <a:spcPct val="0"/>
              </a:spcAft>
              <a:defRPr sz="2400">
                <a:solidFill>
                  <a:schemeClr val="tx1"/>
                </a:solidFill>
                <a:latin typeface="KeplerRegular" pitchFamily="2" charset="0"/>
                <a:ea typeface="ＭＳ Ｐゴシック" pitchFamily="34" charset="-128"/>
              </a:defRPr>
            </a:lvl9pPr>
          </a:lstStyle>
          <a:p>
            <a:pPr marL="0" marR="0" lvl="0" indent="0" algn="r" defTabSz="909643" rtl="0" eaLnBrk="1" fontAlgn="base" latinLnBrk="0" hangingPunct="1">
              <a:lnSpc>
                <a:spcPct val="100000"/>
              </a:lnSpc>
              <a:spcBef>
                <a:spcPct val="0"/>
              </a:spcBef>
              <a:spcAft>
                <a:spcPct val="0"/>
              </a:spcAft>
              <a:buClrTx/>
              <a:buSzTx/>
              <a:buFontTx/>
              <a:buNone/>
              <a:tabLst/>
              <a:defRPr/>
            </a:pPr>
            <a:fld id="{CFFA6DB1-35A2-444A-9502-7B9D5567F1C8}" type="slidenum">
              <a:rPr kumimoji="0" lang="en-US" sz="1200" b="0" i="0" u="none" strike="noStrike" kern="1200" cap="none" spc="0" normalizeH="0" baseline="0" noProof="0">
                <a:ln>
                  <a:noFill/>
                </a:ln>
                <a:solidFill>
                  <a:srgbClr val="000000"/>
                </a:solidFill>
                <a:effectLst/>
                <a:uLnTx/>
                <a:uFillTx/>
                <a:latin typeface="KeplerRegular" pitchFamily="2" charset="0"/>
                <a:ea typeface="ＭＳ Ｐゴシック" pitchFamily="34" charset="-128"/>
                <a:cs typeface="+mn-cs"/>
              </a:rPr>
              <a:pPr marL="0" marR="0" lvl="0" indent="0" algn="r" defTabSz="909643" rtl="0" eaLnBrk="1" fontAlgn="base" latinLnBrk="0" hangingPunct="1">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KeplerRegular" pitchFamily="2" charset="0"/>
              <a:ea typeface="ＭＳ Ｐゴシック" pitchFamily="34" charset="-128"/>
              <a:cs typeface="+mn-cs"/>
            </a:endParaRPr>
          </a:p>
        </p:txBody>
      </p:sp>
      <p:sp>
        <p:nvSpPr>
          <p:cNvPr id="71683" name="Rectangle 2"/>
          <p:cNvSpPr>
            <a:spLocks noGrp="1" noRot="1" noChangeAspect="1" noChangeArrowheads="1" noTextEdit="1"/>
          </p:cNvSpPr>
          <p:nvPr>
            <p:ph type="sldImg"/>
          </p:nvPr>
        </p:nvSpPr>
        <p:spPr>
          <a:xfrm>
            <a:off x="381000" y="685800"/>
            <a:ext cx="6096000" cy="3429000"/>
          </a:xfrm>
          <a:ln/>
        </p:spPr>
      </p:sp>
      <p:sp>
        <p:nvSpPr>
          <p:cNvPr id="71684" name="Rectangle 3"/>
          <p:cNvSpPr>
            <a:spLocks noGrp="1" noChangeArrowheads="1"/>
          </p:cNvSpPr>
          <p:nvPr>
            <p:ph type="body" idx="1"/>
          </p:nvPr>
        </p:nvSpPr>
        <p:spPr>
          <a:noFill/>
          <a:ln/>
        </p:spPr>
        <p:txBody>
          <a:bodyPr/>
          <a:lstStyle/>
          <a:p>
            <a:pPr eaLnBrk="1" hangingPunct="1"/>
            <a:r>
              <a:rPr lang="en-US" dirty="0">
                <a:latin typeface="Arial" pitchFamily="34" charset="0"/>
                <a:ea typeface="MS PGothic" pitchFamily="34" charset="-128"/>
                <a:cs typeface="Times New Roman" pitchFamily="18" charset="0"/>
              </a:rPr>
              <a:t>To illustrate, we show here a graphic of the cancer incidence rate over the U.S. from 1975 – 2007. Since this is incidence rate, this is the number of new diagnoses of cancers of all types year-by-year from 1975 – 2007. The vertical axis gives the incidence rate as number of cancers per 100,000 people. The horizontal axis is year from 1975 – 2007. </a:t>
            </a:r>
          </a:p>
          <a:p>
            <a:pPr eaLnBrk="1" hangingPunct="1"/>
            <a:endParaRPr lang="en-US" dirty="0">
              <a:latin typeface="Arial" pitchFamily="34" charset="0"/>
              <a:ea typeface="MS PGothic" pitchFamily="34" charset="-128"/>
              <a:cs typeface="Times New Roman" pitchFamily="18" charset="0"/>
            </a:endParaRPr>
          </a:p>
          <a:p>
            <a:pPr eaLnBrk="1" hangingPunct="1"/>
            <a:r>
              <a:rPr lang="en-US" dirty="0">
                <a:latin typeface="Arial" pitchFamily="34" charset="0"/>
                <a:ea typeface="MS PGothic" pitchFamily="34" charset="-128"/>
                <a:cs typeface="Times New Roman" pitchFamily="18" charset="0"/>
              </a:rPr>
              <a:t>The chart gives the cancer incidence rates for men, women and both sexes.  Again, this is incidence rate – meaning tracking new cases over time.  The steady increase over time seen on the chart – although flattening out a bit over the recent decade – is due both to an increase in number of cancers as well as better ability to diagnose new cases. The spike around 1993 in cancers among males, for example, is largely due to the introduction of new methods to diagnose prostate cancer through blood testing, rather than solely rectal examination. Many more males therefore got tested for prostate cancer around 1993, and therefore a higher number of prostate cancers were diagnosed that year. </a:t>
            </a:r>
          </a:p>
        </p:txBody>
      </p:sp>
    </p:spTree>
    <p:extLst>
      <p:ext uri="{BB962C8B-B14F-4D97-AF65-F5344CB8AC3E}">
        <p14:creationId xmlns:p14="http://schemas.microsoft.com/office/powerpoint/2010/main" val="4414969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F94B1FFF-4F62-4639-85C1-B3617933EA1A}"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21</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9395" name="Rectangle 2"/>
          <p:cNvSpPr>
            <a:spLocks noGrp="1" noRot="1" noChangeAspect="1" noChangeArrowheads="1" noTextEdit="1"/>
          </p:cNvSpPr>
          <p:nvPr>
            <p:ph type="sldImg"/>
          </p:nvPr>
        </p:nvSpPr>
        <p:spPr>
          <a:xfrm>
            <a:off x="406400" y="696913"/>
            <a:ext cx="6197600" cy="3486150"/>
          </a:xfrm>
          <a:ln/>
        </p:spPr>
      </p:sp>
      <p:sp>
        <p:nvSpPr>
          <p:cNvPr id="59396" name="Rectangle 3"/>
          <p:cNvSpPr>
            <a:spLocks noGrp="1" noChangeArrowheads="1"/>
          </p:cNvSpPr>
          <p:nvPr>
            <p:ph type="body" idx="1"/>
          </p:nvPr>
        </p:nvSpPr>
        <p:spPr>
          <a:xfrm>
            <a:off x="935038" y="4416425"/>
            <a:ext cx="5140325"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177" tIns="46589" rIns="93177" bIns="46589"/>
          <a:lstStyle/>
          <a:p>
            <a:r>
              <a:rPr lang="en-US" altLang="en-US" dirty="0"/>
              <a:t>Descriptive vs. Analytical study </a:t>
            </a:r>
            <a:r>
              <a:rPr lang="en-US" altLang="en-US" dirty="0" err="1"/>
              <a:t>designes</a:t>
            </a:r>
            <a:r>
              <a:rPr lang="en-US" altLang="en-US" dirty="0"/>
              <a:t> is further summarized on this slide.</a:t>
            </a:r>
          </a:p>
          <a:p>
            <a:endParaRPr lang="en-US" altLang="en-US" dirty="0"/>
          </a:p>
          <a:p>
            <a:r>
              <a:rPr lang="en-US" altLang="en-US" dirty="0"/>
              <a:t>Descriptive study design involves only studying disease without analysis of exposure or risk factors. These therefore involve analysis of case reports and similar data. We will not cover this topic further in this lecture, although the CDC Salmonella video exercise you will view as part of this course module includes some additional material on descriptive epidemiology.</a:t>
            </a:r>
          </a:p>
          <a:p>
            <a:endParaRPr lang="en-US" altLang="en-US" dirty="0"/>
          </a:p>
          <a:p>
            <a:r>
              <a:rPr lang="en-US" altLang="en-US" dirty="0"/>
              <a:t>Among Analytical Studies are Experimental studies, in particular the Randomized Control Trials, which were covered at the beginning of this lecture.</a:t>
            </a:r>
          </a:p>
          <a:p>
            <a:endParaRPr lang="en-US" altLang="en-US" dirty="0"/>
          </a:p>
          <a:p>
            <a:r>
              <a:rPr lang="en-US" altLang="en-US" dirty="0"/>
              <a:t>We now turn to describing the design of common analytical epidemiological studies. We will cover cross-sectional, case-control and cohort studies.</a:t>
            </a:r>
          </a:p>
        </p:txBody>
      </p:sp>
    </p:spTree>
    <p:extLst>
      <p:ext uri="{BB962C8B-B14F-4D97-AF65-F5344CB8AC3E}">
        <p14:creationId xmlns:p14="http://schemas.microsoft.com/office/powerpoint/2010/main" val="5437703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now proceed to cover three types of analytical epidemiological studies.</a:t>
            </a:r>
          </a:p>
          <a:p>
            <a:endParaRPr lang="en-US" dirty="0"/>
          </a:p>
          <a:p>
            <a:r>
              <a:rPr lang="en-US" dirty="0"/>
              <a:t>First, cross-sectional studies measure the prevalence of disease and exposures at a given time. That is, data is gathered among the studied population at a certain time – say a particular year – and the prevalence of exposures and diseases across the population (i.e. cross-sectionally) are calculated. </a:t>
            </a:r>
          </a:p>
          <a:p>
            <a:endParaRPr lang="en-US" dirty="0"/>
          </a:p>
          <a:p>
            <a:r>
              <a:rPr lang="en-US" dirty="0"/>
              <a:t>Case-control studies, on the other hand, look backwards time to study the exposures of diseased individuals (“cases”) versus those of non-diseased individuals (“controls”). It is therefore a “retrospective” study, looking backwards in time by pairing known disease cases with control cases of similar age, sex, demographics, and analyzing differences in past exposures of diseased versus non-diseased cases.</a:t>
            </a:r>
          </a:p>
          <a:p>
            <a:endParaRPr lang="en-US" dirty="0"/>
          </a:p>
          <a:p>
            <a:r>
              <a:rPr lang="en-US" dirty="0"/>
              <a:t>Finally, cohort studies then look forward in time to track the differences in incidence of contracting a disease between exposed and non-exposed groups. It is therefore a “prospective” study, looking forward in time following an enrolled “cohort” of individuals with known differences in exposure, and tracking differences in disease occurrence between portions of the cohort with different exposures.</a:t>
            </a:r>
          </a:p>
        </p:txBody>
      </p:sp>
      <p:sp>
        <p:nvSpPr>
          <p:cNvPr id="4" name="Slide Number Placeholder 3"/>
          <p:cNvSpPr>
            <a:spLocks noGrp="1"/>
          </p:cNvSpPr>
          <p:nvPr>
            <p:ph type="sldNum" sz="quarter" idx="5"/>
          </p:nvPr>
        </p:nvSpPr>
        <p:spPr/>
        <p:txBody>
          <a:bodyPr/>
          <a:lstStyle/>
          <a:p>
            <a:fld id="{330201C0-D149-4D82-9460-5851525DA63B}" type="slidenum">
              <a:rPr lang="en-US" smtClean="0"/>
              <a:pPr/>
              <a:t>22</a:t>
            </a:fld>
            <a:endParaRPr lang="en-US"/>
          </a:p>
        </p:txBody>
      </p:sp>
    </p:spTree>
    <p:extLst>
      <p:ext uri="{BB962C8B-B14F-4D97-AF65-F5344CB8AC3E}">
        <p14:creationId xmlns:p14="http://schemas.microsoft.com/office/powerpoint/2010/main" val="7671353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The key differences in the designs of cross-section, case-control and cohort studies are summarized on this graphic. As the title suggests “Time is the key”. </a:t>
            </a:r>
          </a:p>
          <a:p>
            <a:endParaRPr lang="en-US" dirty="0"/>
          </a:p>
          <a:p>
            <a:r>
              <a:rPr lang="en-US" dirty="0"/>
              <a:t>Cross-Sectional studies only analyze present time, characterizing the differences in exposure and disease occurrence across a studied population at that time.</a:t>
            </a:r>
          </a:p>
          <a:p>
            <a:endParaRPr lang="en-US" dirty="0"/>
          </a:p>
          <a:p>
            <a:r>
              <a:rPr lang="en-US" dirty="0"/>
              <a:t>Case-Control studies start at present time with known diseases and non-disease cases and analyze backwards, retrospectively, in the past to see what the differences in exposure were among disease versus non-disease cases.</a:t>
            </a:r>
          </a:p>
          <a:p>
            <a:endParaRPr lang="en-US" dirty="0"/>
          </a:p>
          <a:p>
            <a:r>
              <a:rPr lang="en-US" dirty="0"/>
              <a:t>Cohort studies start at present time with a selected cohort of individuals with known exposure differences, and analyze forward, prospectively, in the future to seen what the difference in disease outcomes are among exposed versus non-exposed groups.</a:t>
            </a:r>
          </a:p>
          <a:p>
            <a:endParaRPr lang="en-US" dirty="0"/>
          </a:p>
          <a:p>
            <a:r>
              <a:rPr lang="en-US" dirty="0"/>
              <a:t>In fact, these three types of studies fit into a logical sequence in increasing complexity, cost, and direct evidence of an association of a risk factor to a disease.</a:t>
            </a:r>
          </a:p>
          <a:p>
            <a:endParaRPr lang="en-US" dirty="0"/>
          </a:p>
          <a:p>
            <a:r>
              <a:rPr lang="en-US" dirty="0"/>
              <a:t>For example, a cross-sectional study may first be done, using only present-day data to see whether across a studied population increased cases of disease align with increased amounts of exposures to various risk factors., </a:t>
            </a:r>
          </a:p>
          <a:p>
            <a:endParaRPr lang="en-US" dirty="0"/>
          </a:p>
          <a:p>
            <a:r>
              <a:rPr lang="en-US" dirty="0"/>
              <a:t>If there seems to be some association of disease to a certain risk factor, a case-control study then may be done, using existing as well as past data during previous years, to see if diseased cases were associated increased exposure to this risk factor.</a:t>
            </a:r>
          </a:p>
          <a:p>
            <a:endParaRPr lang="en-US" dirty="0"/>
          </a:p>
          <a:p>
            <a:r>
              <a:rPr lang="en-US" dirty="0"/>
              <a:t>If there still seems to be some association of the disease to the risk factor, a cohort study may then done, enrolling individuals of different levels of exposure to the particular risk factor and tracking forward in time, therefore gathering new data, to see if the exposed part of the cohort gets the disease </a:t>
            </a:r>
            <a:r>
              <a:rPr lang="en-US" dirty="0" err="1"/>
              <a:t>moreso</a:t>
            </a:r>
            <a:r>
              <a:rPr lang="en-US" dirty="0"/>
              <a:t> than the non-exposed. </a:t>
            </a:r>
          </a:p>
        </p:txBody>
      </p:sp>
      <p:sp>
        <p:nvSpPr>
          <p:cNvPr id="4" name="Slide Number Placeholder 3"/>
          <p:cNvSpPr>
            <a:spLocks noGrp="1"/>
          </p:cNvSpPr>
          <p:nvPr>
            <p:ph type="sldNum" sz="quarter" idx="5"/>
          </p:nvPr>
        </p:nvSpPr>
        <p:spPr/>
        <p:txBody>
          <a:bodyPr/>
          <a:lstStyle/>
          <a:p>
            <a:fld id="{330201C0-D149-4D82-9460-5851525DA63B}" type="slidenum">
              <a:rPr lang="en-US" smtClean="0"/>
              <a:pPr/>
              <a:t>23</a:t>
            </a:fld>
            <a:endParaRPr lang="en-US"/>
          </a:p>
        </p:txBody>
      </p:sp>
    </p:spTree>
    <p:extLst>
      <p:ext uri="{BB962C8B-B14F-4D97-AF65-F5344CB8AC3E}">
        <p14:creationId xmlns:p14="http://schemas.microsoft.com/office/powerpoint/2010/main" val="1233152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E55169CC-C624-4053-95E6-1020B0871BFE}"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24</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4755" name="Rectangle 2"/>
          <p:cNvSpPr>
            <a:spLocks noGrp="1" noRot="1" noChangeAspect="1" noChangeArrowheads="1" noTextEdit="1"/>
          </p:cNvSpPr>
          <p:nvPr>
            <p:ph type="sldImg"/>
          </p:nvPr>
        </p:nvSpPr>
        <p:spPr>
          <a:xfrm>
            <a:off x="381000" y="685800"/>
            <a:ext cx="6096000" cy="3429000"/>
          </a:xfrm>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 graphical summary of a cross-sectional study is provided here. The student should view this graphic to confirm their understanding of a cross-sectional study based on previous slides.</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8109A408-62E8-4EDD-BC2F-3CE40A7CD6F8}"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25</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79875" name="Rectangle 2"/>
          <p:cNvSpPr>
            <a:spLocks noGrp="1" noRot="1" noChangeAspect="1" noChangeArrowheads="1" noTextEdit="1"/>
          </p:cNvSpPr>
          <p:nvPr>
            <p:ph type="sldImg"/>
          </p:nvPr>
        </p:nvSpPr>
        <p:spPr>
          <a:xfrm>
            <a:off x="381000" y="685800"/>
            <a:ext cx="6096000" cy="3429000"/>
          </a:xfrm>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graphical summary of a case-control study is provided here. The student should view this graphic to confirm their understanding of a case-control study based on previous slides.</a:t>
            </a:r>
          </a:p>
          <a:p>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73719BF2-B302-4BA2-A72B-AB20859C4291}"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26</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83971" name="Rectangle 2"/>
          <p:cNvSpPr>
            <a:spLocks noGrp="1" noRot="1" noChangeAspect="1" noChangeArrowheads="1" noTextEdit="1"/>
          </p:cNvSpPr>
          <p:nvPr>
            <p:ph type="sldImg"/>
          </p:nvPr>
        </p:nvSpPr>
        <p:spPr>
          <a:xfrm>
            <a:off x="381000" y="685800"/>
            <a:ext cx="6096000" cy="3429000"/>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 graphical summary of a cohort study is provided here. The student should view this graphic to confirm their understanding of a cohort study based on previous slides.</a:t>
            </a:r>
          </a:p>
          <a:p>
            <a:endParaRPr lang="en-US" altLang="en-US" dirty="0"/>
          </a:p>
        </p:txBody>
      </p:sp>
    </p:spTree>
    <p:extLst>
      <p:ext uri="{BB962C8B-B14F-4D97-AF65-F5344CB8AC3E}">
        <p14:creationId xmlns:p14="http://schemas.microsoft.com/office/powerpoint/2010/main" val="41414532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Causal Inference</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B90D33-E3EE-44AC-A6FC-8309B97C28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74190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data is gathered and analyzed for the two study groups of an experimental or epidemiological study, researchers must interpret the results. In particular, the researchers must determine if any measured differences in outcomes between groups can, with enough scientific certainty, be attributed to the different exposures or treatments of the group rather than other things unrelated.</a:t>
            </a:r>
          </a:p>
          <a:p>
            <a:endParaRPr lang="en-US" dirty="0"/>
          </a:p>
          <a:p>
            <a:r>
              <a:rPr lang="en-US" dirty="0"/>
              <a:t>An example problem will help make this more concrete.</a:t>
            </a:r>
          </a:p>
          <a:p>
            <a:endParaRPr lang="en-US" dirty="0"/>
          </a:p>
          <a:p>
            <a:r>
              <a:rPr lang="en-US" dirty="0"/>
              <a:t>Say for example a research study is designed  … *** read through bullets *** </a:t>
            </a:r>
          </a:p>
        </p:txBody>
      </p:sp>
      <p:sp>
        <p:nvSpPr>
          <p:cNvPr id="4" name="Slide Number Placeholder 3"/>
          <p:cNvSpPr>
            <a:spLocks noGrp="1"/>
          </p:cNvSpPr>
          <p:nvPr>
            <p:ph type="sldNum" sz="quarter" idx="5"/>
          </p:nvPr>
        </p:nvSpPr>
        <p:spPr/>
        <p:txBody>
          <a:bodyPr/>
          <a:lstStyle/>
          <a:p>
            <a:fld id="{330201C0-D149-4D82-9460-5851525DA63B}" type="slidenum">
              <a:rPr lang="en-US" smtClean="0"/>
              <a:pPr/>
              <a:t>28</a:t>
            </a:fld>
            <a:endParaRPr lang="en-US"/>
          </a:p>
        </p:txBody>
      </p:sp>
    </p:spTree>
    <p:extLst>
      <p:ext uri="{BB962C8B-B14F-4D97-AF65-F5344CB8AC3E}">
        <p14:creationId xmlns:p14="http://schemas.microsoft.com/office/powerpoint/2010/main" val="22765970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Continuing with this example … the study results were a RR = 1.25 for the smoker’s group getting CHD, or the smoker group was 25% more likely to have gotten CHD compared to the non-smoker group. Broadly there are two possible interpretations for this results.</a:t>
            </a:r>
          </a:p>
          <a:p>
            <a:endParaRPr lang="en-US" dirty="0"/>
          </a:p>
          <a:p>
            <a:r>
              <a:rPr lang="en-US" dirty="0"/>
              <a:t>The first is that smoking is in fact positively associated, and may even cause, coronary heart disease … as evidenced by a RR &gt; 1 for smokers vs. non-smoker groups in the study.  </a:t>
            </a:r>
          </a:p>
          <a:p>
            <a:endParaRPr lang="en-US" dirty="0"/>
          </a:p>
          <a:p>
            <a:r>
              <a:rPr lang="en-US" dirty="0"/>
              <a:t>The second possible interpretation is that there is some other reason besides smoking that led to this result. We will cover two of these other possible explanations: chance and bias/confounding.  </a:t>
            </a:r>
          </a:p>
          <a:p>
            <a:endParaRPr lang="en-US" dirty="0"/>
          </a:p>
          <a:p>
            <a:r>
              <a:rPr lang="en-US" dirty="0"/>
              <a:t>The presentations of these in coming slides will be brief and focused on communicating to students the main ideas without getting overly technical. These topics are, in fact, covered in great length and technical detail in statistics courses, especially those related to science, medicine and public health. Many students in this course may have taken a statistics course at some point, in which case some of the points covered may be familiar. However, the goal here is to provide basic explanations so that students can understand the main concepts without requiring background or a previous course in statistics.</a:t>
            </a:r>
          </a:p>
        </p:txBody>
      </p:sp>
      <p:sp>
        <p:nvSpPr>
          <p:cNvPr id="4" name="Slide Number Placeholder 3"/>
          <p:cNvSpPr>
            <a:spLocks noGrp="1"/>
          </p:cNvSpPr>
          <p:nvPr>
            <p:ph type="sldNum" sz="quarter" idx="5"/>
          </p:nvPr>
        </p:nvSpPr>
        <p:spPr/>
        <p:txBody>
          <a:bodyPr/>
          <a:lstStyle/>
          <a:p>
            <a:fld id="{330201C0-D149-4D82-9460-5851525DA63B}" type="slidenum">
              <a:rPr lang="en-US" smtClean="0"/>
              <a:pPr/>
              <a:t>29</a:t>
            </a:fld>
            <a:endParaRPr lang="en-US"/>
          </a:p>
        </p:txBody>
      </p:sp>
    </p:spTree>
    <p:extLst>
      <p:ext uri="{BB962C8B-B14F-4D97-AF65-F5344CB8AC3E}">
        <p14:creationId xmlns:p14="http://schemas.microsoft.com/office/powerpoint/2010/main" val="2776628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course module on Epidemiology will comprise only this lecture. After viewing this, you will then view two videos. </a:t>
            </a:r>
          </a:p>
          <a:p>
            <a:endParaRPr lang="en-US" dirty="0"/>
          </a:p>
          <a:p>
            <a:r>
              <a:rPr lang="en-US" dirty="0"/>
              <a:t>The first is a CDC web exercise where you will proceed through a series of steps of the Caribbean Epidemiology Center in tracing the cause of a Salmonella outbreak in the 1980s and 1990s in Trinidad and Tobago. It is interactive, with several study questions posed along the way that you will answer as you proceed through the steps.</a:t>
            </a:r>
          </a:p>
          <a:p>
            <a:endParaRPr lang="en-US" dirty="0"/>
          </a:p>
          <a:p>
            <a:r>
              <a:rPr lang="en-US" dirty="0"/>
              <a:t>The second is a talk by Dr. Arden Pope, a leading air pollution epidemiologist, that presents the key epidemiological studies that link specific chronic health effects to exposure to PM2.5. These landmark studies were the basis for the development ambient air PM2.5 standards.</a:t>
            </a:r>
          </a:p>
          <a:p>
            <a:endParaRPr lang="en-US" dirty="0"/>
          </a:p>
          <a:p>
            <a:r>
              <a:rPr lang="en-US" dirty="0"/>
              <a:t>In both, you will write written summaries as assignments for this module.</a:t>
            </a:r>
          </a:p>
        </p:txBody>
      </p:sp>
      <p:sp>
        <p:nvSpPr>
          <p:cNvPr id="4" name="Slide Number Placeholder 3"/>
          <p:cNvSpPr>
            <a:spLocks noGrp="1"/>
          </p:cNvSpPr>
          <p:nvPr>
            <p:ph type="sldNum" sz="quarter" idx="5"/>
          </p:nvPr>
        </p:nvSpPr>
        <p:spPr/>
        <p:txBody>
          <a:bodyPr/>
          <a:lstStyle/>
          <a:p>
            <a:fld id="{C7CA9EB6-F0B4-4FBE-994B-2C6AA52EF8BE}" type="slidenum">
              <a:rPr lang="en-US" smtClean="0"/>
              <a:t>3</a:t>
            </a:fld>
            <a:endParaRPr lang="en-US"/>
          </a:p>
        </p:txBody>
      </p:sp>
    </p:spTree>
    <p:extLst>
      <p:ext uri="{BB962C8B-B14F-4D97-AF65-F5344CB8AC3E}">
        <p14:creationId xmlns:p14="http://schemas.microsoft.com/office/powerpoint/2010/main" val="2504029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92500" lnSpcReduction="20000"/>
          </a:bodyPr>
          <a:lstStyle/>
          <a:p>
            <a:r>
              <a:rPr lang="en-US" dirty="0"/>
              <a:t>We start with chance.  This arises due to variations in results due to random sampling that are expected to occur independent of any differences in exposure between the two study groups.  </a:t>
            </a:r>
          </a:p>
          <a:p>
            <a:endParaRPr lang="en-US" dirty="0"/>
          </a:p>
          <a:p>
            <a:r>
              <a:rPr lang="en-US" dirty="0"/>
              <a:t>Students are likely familiar with the concept of random sample variation. For example, if one flips a coin ten times, records the number of heads and tails, and repeats the experiment a number of time, the number of heads and tails would vary for each set of ten flips. On average one would get five heads and five tails, but for any particular ten flips the results can be different.</a:t>
            </a:r>
          </a:p>
          <a:p>
            <a:endParaRPr lang="en-US" dirty="0"/>
          </a:p>
          <a:p>
            <a:r>
              <a:rPr lang="en-US" dirty="0"/>
              <a:t>Researchers conducting experimental and epidemiological studies go to great lengths to determine if differences in results between study groups are due to random chance … or stated more precisely, to determine if random chance can, with enough scientific certainty, be ruled out as an explanation for different results among study groups.</a:t>
            </a:r>
          </a:p>
          <a:p>
            <a:endParaRPr lang="en-US" dirty="0"/>
          </a:p>
          <a:p>
            <a:r>
              <a:rPr lang="en-US" dirty="0"/>
              <a:t>A common requirement used to rule out chance is that differences in results between groups must be beyond 95% Confidence Intervals – which can be interpreted as the range of results expected to occur due to random chance.</a:t>
            </a:r>
          </a:p>
          <a:p>
            <a:endParaRPr lang="en-US" dirty="0"/>
          </a:p>
          <a:p>
            <a:r>
              <a:rPr lang="en-US" dirty="0"/>
              <a:t>If differences are beyond the 95% CI, researchers then rule out chance and differences in  results between groups are deemed “statistically significant”. Something called the “p-value” is often quoted alongside study results – when p &lt; 0.05 differences in results are beyond the 95% CI and are therefore statistically significant.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Contrarily, if differences are within the 95% CI, researchers then cannot rule out chance, and different results between groups are not “statistically significant”. When p &gt; 0.05 differences in results are within the 95% CI and are therefore not statistically significant.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Sample size is the most important thing under the researchers control to have a higher likelihood of getting statistically significant results. Sample size is generally indicated by the symbol ‘n’ when presenting results. The higher the sample size the higher the likelihood of statistically significant results. This is why researchers try to include as many study participants as possible. Of course, the more participants the higher the costs of the study. </a:t>
            </a:r>
          </a:p>
          <a:p>
            <a:endParaRPr lang="en-US" dirty="0"/>
          </a:p>
        </p:txBody>
      </p:sp>
      <p:sp>
        <p:nvSpPr>
          <p:cNvPr id="4" name="Slide Number Placeholder 3"/>
          <p:cNvSpPr>
            <a:spLocks noGrp="1"/>
          </p:cNvSpPr>
          <p:nvPr>
            <p:ph type="sldNum" sz="quarter" idx="5"/>
          </p:nvPr>
        </p:nvSpPr>
        <p:spPr/>
        <p:txBody>
          <a:bodyPr/>
          <a:lstStyle/>
          <a:p>
            <a:fld id="{330201C0-D149-4D82-9460-5851525DA63B}" type="slidenum">
              <a:rPr lang="en-US" smtClean="0"/>
              <a:pPr/>
              <a:t>30</a:t>
            </a:fld>
            <a:endParaRPr lang="en-US"/>
          </a:p>
        </p:txBody>
      </p:sp>
    </p:spTree>
    <p:extLst>
      <p:ext uri="{BB962C8B-B14F-4D97-AF65-F5344CB8AC3E}">
        <p14:creationId xmlns:p14="http://schemas.microsoft.com/office/powerpoint/2010/main" val="2997866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let’s return to our example problem to illustrate these concepts …</a:t>
            </a:r>
          </a:p>
          <a:p>
            <a:endParaRPr lang="en-US" dirty="0"/>
          </a:p>
          <a:p>
            <a:r>
              <a:rPr lang="en-US" dirty="0"/>
              <a:t>To remind, researchers calculated a risk ratio of 1.25 for smokers versus non-smokers getting CHD.  The question is whether we can rule out random chance as the explanation for this result.</a:t>
            </a:r>
          </a:p>
        </p:txBody>
      </p:sp>
      <p:sp>
        <p:nvSpPr>
          <p:cNvPr id="4" name="Slide Number Placeholder 3"/>
          <p:cNvSpPr>
            <a:spLocks noGrp="1"/>
          </p:cNvSpPr>
          <p:nvPr>
            <p:ph type="sldNum" sz="quarter" idx="5"/>
          </p:nvPr>
        </p:nvSpPr>
        <p:spPr/>
        <p:txBody>
          <a:bodyPr/>
          <a:lstStyle/>
          <a:p>
            <a:fld id="{330201C0-D149-4D82-9460-5851525DA63B}" type="slidenum">
              <a:rPr lang="en-US" smtClean="0"/>
              <a:pPr/>
              <a:t>31</a:t>
            </a:fld>
            <a:endParaRPr lang="en-US"/>
          </a:p>
        </p:txBody>
      </p:sp>
    </p:spTree>
    <p:extLst>
      <p:ext uri="{BB962C8B-B14F-4D97-AF65-F5344CB8AC3E}">
        <p14:creationId xmlns:p14="http://schemas.microsoft.com/office/powerpoint/2010/main" val="28734784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So proceeding … we see here a graphical view of the key result: RR = 1.25. </a:t>
            </a:r>
          </a:p>
          <a:p>
            <a:endParaRPr lang="en-US" dirty="0"/>
          </a:p>
          <a:p>
            <a:r>
              <a:rPr lang="en-US" dirty="0"/>
              <a:t>The depiction indicates two things: </a:t>
            </a:r>
          </a:p>
          <a:p>
            <a:endParaRPr lang="en-US" dirty="0"/>
          </a:p>
          <a:p>
            <a:r>
              <a:rPr lang="en-US" dirty="0"/>
              <a:t>First, the RR = 1.25 as the peak of the curve, and second, a bell curve spanning left and right of this point to indicate expected variation of the risk ratio due only to random chance. The bell curve is typically used to describe the distribution of values due to random of chance since it assumes equal probability of values being higher or lower than a certain value, which would occur during random events.</a:t>
            </a:r>
          </a:p>
          <a:p>
            <a:endParaRPr lang="en-US" dirty="0"/>
          </a:p>
          <a:p>
            <a:r>
              <a:rPr lang="en-US" dirty="0"/>
              <a:t>We then place bars left and right of the peak to indicate the 95% upper and lower confidence limits. The way to interpret this is that 95% of expected values due to random chance fall within these bounds. The 95% confidence limits therefore are a rough measure of the bounds of the bell curve, within which a randomly selected value will fall 95% of the time.</a:t>
            </a:r>
          </a:p>
          <a:p>
            <a:endParaRPr lang="en-US" dirty="0"/>
          </a:p>
          <a:p>
            <a:r>
              <a:rPr lang="en-US" dirty="0"/>
              <a:t>We can now pose a hypothetical situation in a value of Risk Ratio equal to 1 … which indicates no difference in CHD between the smoker vs non-smoker study groups … is within the 95% confidence intervals. In this situation, although the measured risk ratio in the study was 1.25, the range of expected variation due to random chance alone … independent of smoking vs. non-smoking … includes the point RR = 1, which means no difference in CHD between smokers vs. non-smokers. </a:t>
            </a:r>
          </a:p>
          <a:p>
            <a:endParaRPr lang="en-US" dirty="0"/>
          </a:p>
          <a:p>
            <a:r>
              <a:rPr lang="en-US" dirty="0"/>
              <a:t>In this case, the difference in results of the study group, expressed as a RR = 1.25, is therefore not statistically significant. That is, the researcher cannot rule out an occurrence of RR =1, or no difference among the groups, with enough confidence if the study were repeated many times with different samples. The increased CHD among smokers measured in the study would therefore not be deemed statistically significant, and not interpreted to conclude that smoking is positively associated, and therefore may cause, CHD.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Contrarily, a hypothetical situation can be posed whereby the RR = 1 point is outside the 95% confidence intervals. In this case, the researcher can rule out an occurrence of RR =1, if hypothetically the experiment were repeated many times with different samples, with enough confidence. In this case, the RR = 1.25 value would be deemed statistically significant, that is random chance can be ruled out as an explanation for the measured increased CHD among smokers in the study. The RR=1.25 values measured in the experiment can then be interpreted to conclude that smoking is positively associated, and therefore may cause, CHD.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330201C0-D149-4D82-9460-5851525DA63B}" type="slidenum">
              <a:rPr lang="en-US" smtClean="0"/>
              <a:pPr/>
              <a:t>32</a:t>
            </a:fld>
            <a:endParaRPr lang="en-US"/>
          </a:p>
        </p:txBody>
      </p:sp>
    </p:spTree>
    <p:extLst>
      <p:ext uri="{BB962C8B-B14F-4D97-AF65-F5344CB8AC3E}">
        <p14:creationId xmlns:p14="http://schemas.microsoft.com/office/powerpoint/2010/main" val="37794598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 now turn to the second possible alternative explanation we will cover … the related topics of bias and confounding. </a:t>
            </a:r>
          </a:p>
          <a:p>
            <a:endParaRPr lang="en-US" dirty="0"/>
          </a:p>
        </p:txBody>
      </p:sp>
      <p:sp>
        <p:nvSpPr>
          <p:cNvPr id="4" name="Slide Number Placeholder 3"/>
          <p:cNvSpPr>
            <a:spLocks noGrp="1"/>
          </p:cNvSpPr>
          <p:nvPr>
            <p:ph type="sldNum" sz="quarter" idx="5"/>
          </p:nvPr>
        </p:nvSpPr>
        <p:spPr/>
        <p:txBody>
          <a:bodyPr/>
          <a:lstStyle/>
          <a:p>
            <a:fld id="{330201C0-D149-4D82-9460-5851525DA63B}" type="slidenum">
              <a:rPr lang="en-US" smtClean="0"/>
              <a:pPr/>
              <a:t>33</a:t>
            </a:fld>
            <a:endParaRPr lang="en-US"/>
          </a:p>
        </p:txBody>
      </p:sp>
    </p:spTree>
    <p:extLst>
      <p:ext uri="{BB962C8B-B14F-4D97-AF65-F5344CB8AC3E}">
        <p14:creationId xmlns:p14="http://schemas.microsoft.com/office/powerpoint/2010/main" val="18917926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concept of bias involves differences in the characteristics study groups, aside from studied intervention or exposure, that may affect study results. Two types of biases are Selection and Measurement bias.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selection bias occurs when errors are made in selecting participants of the study that would affect the exposed and non-exposed groups differently. For example, during selection of participants for the groups of smokers vs. non-smokers, it could turn out that the average age of the smoking group participants is larger than those in the non-smoking group.  A bias was therefore made in the definition of the two groups based on the selection of participants. </a:t>
            </a:r>
          </a:p>
          <a:p>
            <a:endParaRPr lang="en-US" dirty="0"/>
          </a:p>
          <a:p>
            <a:r>
              <a:rPr lang="en-US" dirty="0"/>
              <a:t>A measurement bias occurs when errors in measuring exposures or outcomes affect the two groups in different ways. For example, it could turn out that smokers do not get annual physicals or otherwise go to the hospital as frequently as non-smokers. In this case, diagnosing CHD may therefore be more difficult for smokers compared to non-smokers.</a:t>
            </a:r>
          </a:p>
          <a:p>
            <a:endParaRPr lang="en-US" dirty="0"/>
          </a:p>
          <a:p>
            <a:r>
              <a:rPr lang="en-US" dirty="0"/>
              <a:t>Biases can affect interpretation of outcome differences through Confounding.</a:t>
            </a:r>
          </a:p>
        </p:txBody>
      </p:sp>
      <p:sp>
        <p:nvSpPr>
          <p:cNvPr id="4" name="Slide Number Placeholder 3"/>
          <p:cNvSpPr>
            <a:spLocks noGrp="1"/>
          </p:cNvSpPr>
          <p:nvPr>
            <p:ph type="sldNum" sz="quarter" idx="5"/>
          </p:nvPr>
        </p:nvSpPr>
        <p:spPr/>
        <p:txBody>
          <a:bodyPr/>
          <a:lstStyle/>
          <a:p>
            <a:fld id="{330201C0-D149-4D82-9460-5851525DA63B}" type="slidenum">
              <a:rPr lang="en-US" smtClean="0"/>
              <a:pPr/>
              <a:t>34</a:t>
            </a:fld>
            <a:endParaRPr lang="en-US"/>
          </a:p>
        </p:txBody>
      </p:sp>
    </p:spTree>
    <p:extLst>
      <p:ext uri="{BB962C8B-B14F-4D97-AF65-F5344CB8AC3E}">
        <p14:creationId xmlns:p14="http://schemas.microsoft.com/office/powerpoint/2010/main" val="27241593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Biases can affect the interpretation of study results through confounding.</a:t>
            </a:r>
          </a:p>
          <a:p>
            <a:endParaRPr lang="en-US" dirty="0"/>
          </a:p>
          <a:p>
            <a:r>
              <a:rPr lang="en-US" dirty="0"/>
              <a:t>Confounding occurs when differences in results between study groups is mainly driven by a “third risk factor”, aside from the exposure or intervention studied.  Using the example from the previous slide, it could be that the increased CHD among smokers versus non-smokers is not due to smoking but instead due to the fact that participants in the smoker group are older than those in the non-smoker group. In this case, age would be considered the “third risk factor” that could cause confounding.</a:t>
            </a:r>
          </a:p>
          <a:p>
            <a:endParaRPr lang="en-US" dirty="0"/>
          </a:p>
          <a:p>
            <a:r>
              <a:rPr lang="en-US" dirty="0"/>
              <a:t>For a third risk factor to be a confounder, two conditions need to be met. </a:t>
            </a:r>
          </a:p>
          <a:p>
            <a:endParaRPr lang="en-US" dirty="0"/>
          </a:p>
          <a:p>
            <a:r>
              <a:rPr lang="en-US" dirty="0"/>
              <a:t>First, the presence of the third factor must be different in the exposed vs. non-exposed groups.  That is, the third risk factor must be introducing a bias affecting the two groups.</a:t>
            </a:r>
          </a:p>
          <a:p>
            <a:endParaRPr lang="en-US" dirty="0"/>
          </a:p>
          <a:p>
            <a:r>
              <a:rPr lang="en-US" dirty="0"/>
              <a:t>Second, the third risk factor must be associated with the outcome independently of the link between the studied exposure and outcome.</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0ABBA81-D440-4318-A566-A5E58EA5BF7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1353988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We can illustrate confounding and the two requirements for it to occur through graphical depiction. We use our example of smoking and CHD to illustrate.</a:t>
            </a:r>
          </a:p>
          <a:p>
            <a:endParaRPr lang="en-US" dirty="0"/>
          </a:p>
          <a:p>
            <a:r>
              <a:rPr lang="en-US" dirty="0"/>
              <a:t>Seen here is a triangle with interconnecting arrows. </a:t>
            </a:r>
          </a:p>
          <a:p>
            <a:endParaRPr lang="en-US" dirty="0"/>
          </a:p>
          <a:p>
            <a:r>
              <a:rPr lang="en-US" dirty="0"/>
              <a:t>On the top-left we see ‘Smoking’, which is the exposure being studied. To the right of this is CHD, which is the outcome being studied. The arrow connecting Smoking to CHD depicts the hypothesized causal link between smoking and CHD being studied. </a:t>
            </a:r>
          </a:p>
          <a:p>
            <a:endParaRPr lang="en-US" dirty="0"/>
          </a:p>
          <a:p>
            <a:r>
              <a:rPr lang="en-US" dirty="0"/>
              <a:t>Below these is ‘Age’, which is the third risk factor. Note that arrows connect age both to Smoking – the exposure of interest – and CHD – the outcome of interest. </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0ABBA81-D440-4318-A566-A5E58EA5BF7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8243979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The arrow connecting Age to Smoking indicates the first requirement for confounding to occur, that the third risk factor – Age in this case – affects the two exposure groups differently. In our example, the average age of the smoking group is older than in the non-smoking group.</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0ABBA81-D440-4318-A566-A5E58EA5BF7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737644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arrow connecting Age to CHD indicates the second requirement for confounding, that the third risk factor – Age in this case – is associated with increased CHD by itself, independent of smoking.  That is, older people are more likely to be diagnosed with CHD compared to younger people, independent of whether he/she smokes.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both conditions are met, we have a situation where confounding can occur.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That is, the higher rate of CHD measured in the experiment in the smoking group may not, in fact, be due to smoking, but instead could be due to the fact that the smoking group is older.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with chance, researchers go to great length to minimize the possibility of confounding by applying careful group selection procedures that control as best as possible for biases, and by applying advanced statistical methods in calculating outcome metrics to adjust for possible confounders. An example is the “adjusted risk ratio”, which applies several corrections to the standard calculation of risk ratio covered earlier in this lecture to account for </a:t>
            </a:r>
            <a:r>
              <a:rPr lang="en-US"/>
              <a:t>possible confounders.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0ABBA81-D440-4318-A566-A5E58EA5BF71}"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877521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outline for this lecture is as follows.</a:t>
            </a:r>
          </a:p>
          <a:p>
            <a:endParaRPr lang="en-US" dirty="0"/>
          </a:p>
          <a:p>
            <a:r>
              <a:rPr lang="en-US" dirty="0"/>
              <a:t>We first provide background. We then present Epidemiological Study Designs. We conclude by presenting Causal Inference, which is the topic of interpreting results of epidemiological studies. Several sub-topics are covered in each, which we will explain as we go along.</a:t>
            </a:r>
          </a:p>
        </p:txBody>
      </p:sp>
      <p:sp>
        <p:nvSpPr>
          <p:cNvPr id="4" name="Slide Number Placeholder 3"/>
          <p:cNvSpPr>
            <a:spLocks noGrp="1"/>
          </p:cNvSpPr>
          <p:nvPr>
            <p:ph type="sldNum" sz="quarter" idx="5"/>
          </p:nvPr>
        </p:nvSpPr>
        <p:spPr/>
        <p:txBody>
          <a:bodyPr/>
          <a:lstStyle/>
          <a:p>
            <a:fld id="{D1B90D33-E3EE-44AC-A6FC-8309B97C2889}" type="slidenum">
              <a:rPr lang="en-US" smtClean="0"/>
              <a:t>4</a:t>
            </a:fld>
            <a:endParaRPr lang="en-US"/>
          </a:p>
        </p:txBody>
      </p:sp>
    </p:spTree>
    <p:extLst>
      <p:ext uri="{BB962C8B-B14F-4D97-AF65-F5344CB8AC3E}">
        <p14:creationId xmlns:p14="http://schemas.microsoft.com/office/powerpoint/2010/main" val="34908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65C4E0C7-2544-454E-BF04-1A316EA148C4}"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5</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0179" name="Rectangle 2050"/>
          <p:cNvSpPr>
            <a:spLocks noGrp="1" noRot="1" noChangeAspect="1" noChangeArrowheads="1" noTextEdit="1"/>
          </p:cNvSpPr>
          <p:nvPr>
            <p:ph type="sldImg"/>
          </p:nvPr>
        </p:nvSpPr>
        <p:spPr>
          <a:xfrm>
            <a:off x="417513" y="703263"/>
            <a:ext cx="6172200" cy="3471862"/>
          </a:xfrm>
          <a:ln cap="flat"/>
        </p:spPr>
      </p:sp>
      <p:sp>
        <p:nvSpPr>
          <p:cNvPr id="50180" name="Rectangle 2051"/>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24" tIns="46913" rIns="93824" bIns="46913"/>
          <a:lstStyle/>
          <a:p>
            <a:r>
              <a:rPr lang="en-US" altLang="en-US" b="0" dirty="0"/>
              <a:t>This lecture was developed from the </a:t>
            </a:r>
            <a:r>
              <a:rPr lang="en-US" altLang="en-US" b="0" baseline="0" dirty="0"/>
              <a:t>original PPT lecture “Introduction to Epidemiology and Study Designs” by Thomas </a:t>
            </a:r>
            <a:r>
              <a:rPr lang="en-US" altLang="en-US" b="0" baseline="0" dirty="0" err="1"/>
              <a:t>Songer</a:t>
            </a:r>
            <a:r>
              <a:rPr lang="en-US" altLang="en-US" b="0" baseline="0" dirty="0"/>
              <a:t>, Ph.D. – University of Pittsburgh and the </a:t>
            </a:r>
            <a:r>
              <a:rPr lang="en-US" altLang="en-US" b="0" baseline="0" dirty="0" err="1"/>
              <a:t>Supercourse</a:t>
            </a:r>
            <a:r>
              <a:rPr lang="en-US" altLang="en-US" b="0" baseline="0" dirty="0"/>
              <a:t> Team. </a:t>
            </a:r>
            <a:endParaRPr lang="en-US" altLang="en-US" b="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Background</a:t>
            </a: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B90D33-E3EE-44AC-A6FC-8309B97C28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5399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D7EF6E2F-50C8-43F0-AB66-5681F9D628C0}"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7</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54275" name="Rectangle 2"/>
          <p:cNvSpPr>
            <a:spLocks noGrp="1" noRot="1" noChangeAspect="1" noChangeArrowheads="1" noTextEdit="1"/>
          </p:cNvSpPr>
          <p:nvPr>
            <p:ph type="sldImg"/>
          </p:nvPr>
        </p:nvSpPr>
        <p:spPr>
          <a:xfrm>
            <a:off x="381000" y="685800"/>
            <a:ext cx="6096000" cy="3429000"/>
          </a:xfrm>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The basic question of epidemiology is whether exposure to a particular contaminant or other risk factor leads to higher rates among a studied population of a particular disease or other outcome. This implies two things occurring. </a:t>
            </a:r>
          </a:p>
          <a:p>
            <a:endParaRPr lang="en-US" altLang="en-US" dirty="0"/>
          </a:p>
          <a:p>
            <a:r>
              <a:rPr lang="en-US" altLang="en-US" dirty="0"/>
              <a:t>First is the exposure to a particular contaminant or risk factor. We use the term “Exposure” to indicate the contaminant exposure. In air pollution, the exposure would be inhalation of a specific air pollutant with a particular concentration.</a:t>
            </a:r>
          </a:p>
          <a:p>
            <a:endParaRPr lang="en-US" altLang="en-US" dirty="0"/>
          </a:p>
          <a:p>
            <a:r>
              <a:rPr lang="en-US" altLang="en-US" dirty="0"/>
              <a:t>Second, a specific disease or adverse health outcome is examined. We use the term “Disease” or “Outcome” to indicate this. In air pollution, this may be asthma hospital visitations, or diagnosis of coronary heath disease as examples.</a:t>
            </a:r>
          </a:p>
          <a:p>
            <a:endParaRPr lang="en-US" altLang="en-US" dirty="0"/>
          </a:p>
          <a:p>
            <a:r>
              <a:rPr lang="en-US" altLang="en-US" dirty="0"/>
              <a:t>By “linked”, we specifically mean whether the increased exposure coincides with increased occurrences of the disease across the studied population.  It is important  to note that even if an epidemiological study results can establish this association, this does not by itself mean the exposure “causes” the disease – just the association exists. Other scientific evidence would also be needed to establish causation. The phrase “correlation does not imply causation” is often used to express this point.</a:t>
            </a:r>
          </a:p>
        </p:txBody>
      </p:sp>
    </p:spTree>
    <p:extLst>
      <p:ext uri="{BB962C8B-B14F-4D97-AF65-F5344CB8AC3E}">
        <p14:creationId xmlns:p14="http://schemas.microsoft.com/office/powerpoint/2010/main" val="2704894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provide context before presenting Epidemiological topics further, we first turn to the classic Experimental Study most people are familiar with. These are often used in Clinical settings to test the efficacy and safety of a drug or other intervention.</a:t>
            </a:r>
          </a:p>
          <a:p>
            <a:endParaRPr lang="en-US" dirty="0"/>
          </a:p>
          <a:p>
            <a:r>
              <a:rPr lang="en-US" dirty="0"/>
              <a:t>In this, study participants are enrolled and divided into two groups – an Experimental Group that receives the drug or intervention, and a Control Group that does not receive the drug or intervention. In human subjects, often a Placebo is given to the Control group, which looks, feels, tastes like the drug but is in fact inactive. This guards against one group being aware of taking a medication while the other is aware they are not, which can bias results through the “Placebo effect”.</a:t>
            </a:r>
          </a:p>
          <a:p>
            <a:endParaRPr lang="en-US" dirty="0"/>
          </a:p>
          <a:p>
            <a:r>
              <a:rPr lang="en-US" dirty="0"/>
              <a:t>Upon receiving or not receiving the drug, there are then four possible outcomes – a positive or negative outcome for each the Control and Experimental Groups. By “positive outcome” we mean that the intended effect of the drug occurred – for example reduced hypertension for a drug intended to lower blood pressure. By “negative outcome” we mean that the intended effect of the drug did not occur. A positive or negative outcome can occur for participants in either group, hence four possible outcomes.</a:t>
            </a:r>
          </a:p>
        </p:txBody>
      </p:sp>
      <p:sp>
        <p:nvSpPr>
          <p:cNvPr id="4" name="Slide Number Placeholder 3"/>
          <p:cNvSpPr>
            <a:spLocks noGrp="1"/>
          </p:cNvSpPr>
          <p:nvPr>
            <p:ph type="sldNum" sz="quarter" idx="5"/>
          </p:nvPr>
        </p:nvSpPr>
        <p:spPr/>
        <p:txBody>
          <a:bodyPr/>
          <a:lstStyle/>
          <a:p>
            <a:fld id="{330201C0-D149-4D82-9460-5851525DA63B}" type="slidenum">
              <a:rPr lang="en-US" smtClean="0"/>
              <a:pPr/>
              <a:t>8</a:t>
            </a:fld>
            <a:endParaRPr lang="en-US"/>
          </a:p>
        </p:txBody>
      </p:sp>
    </p:spTree>
    <p:extLst>
      <p:ext uri="{BB962C8B-B14F-4D97-AF65-F5344CB8AC3E}">
        <p14:creationId xmlns:p14="http://schemas.microsoft.com/office/powerpoint/2010/main" val="20236488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2400">
                <a:solidFill>
                  <a:schemeClr val="tx1"/>
                </a:solidFill>
                <a:latin typeface="Times New Roman" pitchFamily="18" charset="0"/>
              </a:defRPr>
            </a:lvl1pPr>
            <a:lvl2pPr marL="742950" indent="-285750" defTabSz="933450">
              <a:defRPr sz="2400">
                <a:solidFill>
                  <a:schemeClr val="tx1"/>
                </a:solidFill>
                <a:latin typeface="Times New Roman" pitchFamily="18" charset="0"/>
              </a:defRPr>
            </a:lvl2pPr>
            <a:lvl3pPr marL="1143000" indent="-228600" defTabSz="933450">
              <a:defRPr sz="2400">
                <a:solidFill>
                  <a:schemeClr val="tx1"/>
                </a:solidFill>
                <a:latin typeface="Times New Roman" pitchFamily="18" charset="0"/>
              </a:defRPr>
            </a:lvl3pPr>
            <a:lvl4pPr marL="1600200" indent="-228600" defTabSz="933450">
              <a:defRPr sz="2400">
                <a:solidFill>
                  <a:schemeClr val="tx1"/>
                </a:solidFill>
                <a:latin typeface="Times New Roman" pitchFamily="18" charset="0"/>
              </a:defRPr>
            </a:lvl4pPr>
            <a:lvl5pPr marL="2057400" indent="-228600" defTabSz="933450">
              <a:defRPr sz="2400">
                <a:solidFill>
                  <a:schemeClr val="tx1"/>
                </a:solidFill>
                <a:latin typeface="Times New Roman" pitchFamily="18" charset="0"/>
              </a:defRPr>
            </a:lvl5pPr>
            <a:lvl6pPr marL="2514600" indent="-228600" defTabSz="933450" eaLnBrk="0" fontAlgn="base" hangingPunct="0">
              <a:spcBef>
                <a:spcPct val="0"/>
              </a:spcBef>
              <a:spcAft>
                <a:spcPct val="0"/>
              </a:spcAft>
              <a:defRPr sz="2400">
                <a:solidFill>
                  <a:schemeClr val="tx1"/>
                </a:solidFill>
                <a:latin typeface="Times New Roman" pitchFamily="18" charset="0"/>
              </a:defRPr>
            </a:lvl6pPr>
            <a:lvl7pPr marL="2971800" indent="-228600" defTabSz="933450" eaLnBrk="0" fontAlgn="base" hangingPunct="0">
              <a:spcBef>
                <a:spcPct val="0"/>
              </a:spcBef>
              <a:spcAft>
                <a:spcPct val="0"/>
              </a:spcAft>
              <a:defRPr sz="2400">
                <a:solidFill>
                  <a:schemeClr val="tx1"/>
                </a:solidFill>
                <a:latin typeface="Times New Roman" pitchFamily="18" charset="0"/>
              </a:defRPr>
            </a:lvl7pPr>
            <a:lvl8pPr marL="3429000" indent="-228600" defTabSz="933450" eaLnBrk="0" fontAlgn="base" hangingPunct="0">
              <a:spcBef>
                <a:spcPct val="0"/>
              </a:spcBef>
              <a:spcAft>
                <a:spcPct val="0"/>
              </a:spcAft>
              <a:defRPr sz="2400">
                <a:solidFill>
                  <a:schemeClr val="tx1"/>
                </a:solidFill>
                <a:latin typeface="Times New Roman" pitchFamily="18" charset="0"/>
              </a:defRPr>
            </a:lvl8pPr>
            <a:lvl9pPr marL="3886200" indent="-228600" defTabSz="933450" eaLnBrk="0" fontAlgn="base" hangingPunct="0">
              <a:spcBef>
                <a:spcPct val="0"/>
              </a:spcBef>
              <a:spcAft>
                <a:spcPct val="0"/>
              </a:spcAft>
              <a:defRPr sz="2400">
                <a:solidFill>
                  <a:schemeClr val="tx1"/>
                </a:solidFill>
                <a:latin typeface="Times New Roman" pitchFamily="18"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8334AD90-EDE2-4471-B503-17F08B5D1A93}" type="slidenum">
              <a:rPr kumimoji="0" lang="en-US" altLang="en-US"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33450" rtl="0" eaLnBrk="0" fontAlgn="base" latinLnBrk="0" hangingPunct="0">
                <a:lnSpc>
                  <a:spcPct val="100000"/>
                </a:lnSpc>
                <a:spcBef>
                  <a:spcPct val="0"/>
                </a:spcBef>
                <a:spcAft>
                  <a:spcPct val="0"/>
                </a:spcAft>
                <a:buClrTx/>
                <a:buSzTx/>
                <a:buFontTx/>
                <a:buNone/>
                <a:tabLst/>
                <a:defRPr/>
              </a:pPr>
              <a:t>9</a:t>
            </a:fld>
            <a:endParaRPr kumimoji="0" lang="en-US" altLang="en-US"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93187" name="Rectangle 2"/>
          <p:cNvSpPr>
            <a:spLocks noGrp="1" noRot="1" noChangeAspect="1" noChangeArrowheads="1" noTextEdit="1"/>
          </p:cNvSpPr>
          <p:nvPr>
            <p:ph type="sldImg"/>
          </p:nvPr>
        </p:nvSpPr>
        <p:spPr>
          <a:xfrm>
            <a:off x="381000" y="685800"/>
            <a:ext cx="6096000" cy="3429000"/>
          </a:xfrm>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r>
              <a:rPr lang="en-US" altLang="en-US" dirty="0"/>
              <a:t>This experimental study design is further depicted on this slide.</a:t>
            </a:r>
          </a:p>
          <a:p>
            <a:endParaRPr lang="en-US" altLang="en-US" dirty="0"/>
          </a:p>
          <a:p>
            <a:r>
              <a:rPr lang="en-US" altLang="en-US" dirty="0"/>
              <a:t>The study begins at a particular time with the enrollment of a study population. The population is then divided into Control and Experimental groups. This is the baseline point in the study, at which time the intervention or placebo is applied and outcomes thereafter are observed and recorded.</a:t>
            </a:r>
          </a:p>
          <a:p>
            <a:endParaRPr lang="en-US" altLang="en-US" dirty="0"/>
          </a:p>
          <a:p>
            <a:r>
              <a:rPr lang="en-US" altLang="en-US" dirty="0"/>
              <a:t>An important aspect of Experimental studies is Randomization, whereby the assignment of study participants into Control and Experimental groups is done randomly. This helps to guard against the possibility of any selection bias between the two groups – or differences in the make-up of the groups that could lead to different outcomes independent of the drug or intervention.</a:t>
            </a:r>
          </a:p>
          <a:p>
            <a:endParaRPr lang="en-US" altLang="en-US" dirty="0"/>
          </a:p>
          <a:p>
            <a:r>
              <a:rPr lang="en-US" altLang="en-US" dirty="0"/>
              <a:t>The second important aspect is Blinding, whereby study participants and investigators are unaware along the study which group receives the intervention and which does not. A Single-Blinded study is one where the participants are unaware of this. The Placebo in the Control Group is a means of blinding in this case. A double-blinded study is one where both the participants and researchers themselves are unaware of which is the Control and which is the Experimental Group. For example, any recordings of data for the two groups will be labeled as “Group 1” and “Group 2”, rather than “Control” and “Experimental”, so that the researcher does not know which group is which. As with Randomization, Blinding reduces the chance of differences in results being a result of bias, rather than the intended effect of the intervention.</a:t>
            </a:r>
          </a:p>
          <a:p>
            <a:endParaRPr lang="en-US" altLang="en-US" dirty="0"/>
          </a:p>
          <a:p>
            <a:r>
              <a:rPr lang="en-US" altLang="en-US" dirty="0"/>
              <a:t>Another term for this experimental study design is Randomized Control Trial (abbreviated RCT). The double-blinded Randomized Control Trial is often called “the gold standard” of experimental studies – the one that provides the most convincing evidence for the efficacy and safety of a drug or other health intervention. </a:t>
            </a:r>
          </a:p>
        </p:txBody>
      </p:sp>
    </p:spTree>
    <p:extLst>
      <p:ext uri="{BB962C8B-B14F-4D97-AF65-F5344CB8AC3E}">
        <p14:creationId xmlns:p14="http://schemas.microsoft.com/office/powerpoint/2010/main" val="1312209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80BEEAB-E7C1-45CA-A565-91BAC63FCD53}" type="slidenum">
              <a:rPr lang="en-US"/>
              <a:pPr>
                <a:defRPr/>
              </a:pPr>
              <a:t>‹#›</a:t>
            </a:fld>
            <a:endParaRPr lang="en-US"/>
          </a:p>
        </p:txBody>
      </p:sp>
    </p:spTree>
    <p:extLst>
      <p:ext uri="{BB962C8B-B14F-4D97-AF65-F5344CB8AC3E}">
        <p14:creationId xmlns:p14="http://schemas.microsoft.com/office/powerpoint/2010/main" val="4186210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E29689-3703-4EC3-9E50-3A9E942D1AE4}" type="slidenum">
              <a:rPr lang="en-US"/>
              <a:pPr>
                <a:defRPr/>
              </a:pPr>
              <a:t>‹#›</a:t>
            </a:fld>
            <a:endParaRPr lang="en-US"/>
          </a:p>
        </p:txBody>
      </p:sp>
    </p:spTree>
    <p:extLst>
      <p:ext uri="{BB962C8B-B14F-4D97-AF65-F5344CB8AC3E}">
        <p14:creationId xmlns:p14="http://schemas.microsoft.com/office/powerpoint/2010/main" val="186265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28B7AE-697A-4CD3-8703-F1F6D78D008B}" type="slidenum">
              <a:rPr lang="en-US"/>
              <a:pPr>
                <a:defRPr/>
              </a:pPr>
              <a:t>‹#›</a:t>
            </a:fld>
            <a:endParaRPr lang="en-US"/>
          </a:p>
        </p:txBody>
      </p:sp>
    </p:spTree>
    <p:extLst>
      <p:ext uri="{BB962C8B-B14F-4D97-AF65-F5344CB8AC3E}">
        <p14:creationId xmlns:p14="http://schemas.microsoft.com/office/powerpoint/2010/main" val="17767427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981200"/>
            <a:ext cx="5080000" cy="41148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81C86B6-7C17-4BD9-A27F-1E372541DA71}" type="slidenum">
              <a:rPr lang="en-US"/>
              <a:pPr>
                <a:defRPr/>
              </a:pPr>
              <a:t>‹#›</a:t>
            </a:fld>
            <a:endParaRPr lang="en-US"/>
          </a:p>
        </p:txBody>
      </p:sp>
    </p:spTree>
    <p:extLst>
      <p:ext uri="{BB962C8B-B14F-4D97-AF65-F5344CB8AC3E}">
        <p14:creationId xmlns:p14="http://schemas.microsoft.com/office/powerpoint/2010/main" val="37972195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lipArt Placeholder 2"/>
          <p:cNvSpPr>
            <a:spLocks noGrp="1"/>
          </p:cNvSpPr>
          <p:nvPr>
            <p:ph type="clipArt" sz="half" idx="1"/>
          </p:nvPr>
        </p:nvSpPr>
        <p:spPr>
          <a:xfrm>
            <a:off x="914400" y="1981200"/>
            <a:ext cx="5080000" cy="4114800"/>
          </a:xfrm>
        </p:spPr>
        <p:txBody>
          <a:bodyPr/>
          <a:lstStyle/>
          <a:p>
            <a:pPr lvl="0"/>
            <a:endParaRPr lang="en-US" noProof="0"/>
          </a:p>
        </p:txBody>
      </p:sp>
      <p:sp>
        <p:nvSpPr>
          <p:cNvPr id="4" name="Text Placeholder 3"/>
          <p:cNvSpPr>
            <a:spLocks noGrp="1"/>
          </p:cNvSpPr>
          <p:nvPr>
            <p:ph type="body"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8575D6B-BC45-4400-9072-D05B08FEB809}" type="slidenum">
              <a:rPr lang="en-US"/>
              <a:pPr>
                <a:defRPr/>
              </a:pPr>
              <a:t>‹#›</a:t>
            </a:fld>
            <a:endParaRPr lang="en-US"/>
          </a:p>
        </p:txBody>
      </p:sp>
    </p:spTree>
    <p:extLst>
      <p:ext uri="{BB962C8B-B14F-4D97-AF65-F5344CB8AC3E}">
        <p14:creationId xmlns:p14="http://schemas.microsoft.com/office/powerpoint/2010/main" val="1680638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914400" y="609600"/>
            <a:ext cx="10363200" cy="5486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421894C-4128-49BA-9C08-5E2565FADB2C}" type="slidenum">
              <a:rPr lang="en-US"/>
              <a:pPr>
                <a:defRPr/>
              </a:pPr>
              <a:t>‹#›</a:t>
            </a:fld>
            <a:endParaRPr lang="en-US"/>
          </a:p>
        </p:txBody>
      </p:sp>
    </p:spTree>
    <p:extLst>
      <p:ext uri="{BB962C8B-B14F-4D97-AF65-F5344CB8AC3E}">
        <p14:creationId xmlns:p14="http://schemas.microsoft.com/office/powerpoint/2010/main" val="23926830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A57E430F-3BF7-4ACE-9646-3E63F0A4F38D}" type="slidenum">
              <a:rPr lang="en-US"/>
              <a:pPr>
                <a:defRPr/>
              </a:pPr>
              <a:t>‹#›</a:t>
            </a:fld>
            <a:endParaRPr lang="en-US"/>
          </a:p>
        </p:txBody>
      </p:sp>
    </p:spTree>
    <p:extLst>
      <p:ext uri="{BB962C8B-B14F-4D97-AF65-F5344CB8AC3E}">
        <p14:creationId xmlns:p14="http://schemas.microsoft.com/office/powerpoint/2010/main" val="26557302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0D53AC49-643E-420A-B40D-48AA515F4E26}" type="slidenum">
              <a:rPr lang="en-US"/>
              <a:pPr>
                <a:defRPr/>
              </a:pPr>
              <a:t>‹#›</a:t>
            </a:fld>
            <a:endParaRPr lang="en-US"/>
          </a:p>
        </p:txBody>
      </p:sp>
    </p:spTree>
    <p:extLst>
      <p:ext uri="{BB962C8B-B14F-4D97-AF65-F5344CB8AC3E}">
        <p14:creationId xmlns:p14="http://schemas.microsoft.com/office/powerpoint/2010/main" val="2184865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24B0F22F-3BF0-4CF2-9E2A-E454B2219C71}" type="slidenum">
              <a:rPr lang="en-US"/>
              <a:pPr>
                <a:defRPr/>
              </a:pPr>
              <a:t>‹#›</a:t>
            </a:fld>
            <a:endParaRPr lang="en-US"/>
          </a:p>
        </p:txBody>
      </p:sp>
    </p:spTree>
    <p:extLst>
      <p:ext uri="{BB962C8B-B14F-4D97-AF65-F5344CB8AC3E}">
        <p14:creationId xmlns:p14="http://schemas.microsoft.com/office/powerpoint/2010/main" val="33365715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196B248B-ADAF-4E43-93F9-DA70E3BF259E}" type="slidenum">
              <a:rPr lang="en-US"/>
              <a:pPr>
                <a:defRPr/>
              </a:pPr>
              <a:t>‹#›</a:t>
            </a:fld>
            <a:endParaRPr lang="en-US"/>
          </a:p>
        </p:txBody>
      </p:sp>
    </p:spTree>
    <p:extLst>
      <p:ext uri="{BB962C8B-B14F-4D97-AF65-F5344CB8AC3E}">
        <p14:creationId xmlns:p14="http://schemas.microsoft.com/office/powerpoint/2010/main" val="26949996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ftr" sz="quarter" idx="11"/>
          </p:nvPr>
        </p:nvSpPr>
        <p:spPr>
          <a:ln/>
        </p:spPr>
        <p:txBody>
          <a:bodyPr/>
          <a:lstStyle>
            <a:lvl1pPr>
              <a:defRPr/>
            </a:lvl1pPr>
          </a:lstStyle>
          <a:p>
            <a:pPr>
              <a:defRPr/>
            </a:pPr>
            <a:endParaRPr lang="en-US"/>
          </a:p>
        </p:txBody>
      </p:sp>
      <p:sp>
        <p:nvSpPr>
          <p:cNvPr id="9" name="Rectangle 4"/>
          <p:cNvSpPr>
            <a:spLocks noGrp="1" noChangeArrowheads="1"/>
          </p:cNvSpPr>
          <p:nvPr>
            <p:ph type="sldNum" sz="quarter" idx="12"/>
          </p:nvPr>
        </p:nvSpPr>
        <p:spPr>
          <a:ln/>
        </p:spPr>
        <p:txBody>
          <a:bodyPr/>
          <a:lstStyle>
            <a:lvl1pPr>
              <a:defRPr/>
            </a:lvl1pPr>
          </a:lstStyle>
          <a:p>
            <a:pPr>
              <a:defRPr/>
            </a:pPr>
            <a:fld id="{C9ED2D27-6ECD-4AE1-9639-2DDCE1AC9CD8}" type="slidenum">
              <a:rPr lang="en-US"/>
              <a:pPr>
                <a:defRPr/>
              </a:pPr>
              <a:t>‹#›</a:t>
            </a:fld>
            <a:endParaRPr lang="en-US"/>
          </a:p>
        </p:txBody>
      </p:sp>
    </p:spTree>
    <p:extLst>
      <p:ext uri="{BB962C8B-B14F-4D97-AF65-F5344CB8AC3E}">
        <p14:creationId xmlns:p14="http://schemas.microsoft.com/office/powerpoint/2010/main" val="1314153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8D00D6-13BB-4E8F-B4CE-419A9A23424A}" type="slidenum">
              <a:rPr lang="en-US"/>
              <a:pPr>
                <a:defRPr/>
              </a:pPr>
              <a:t>‹#›</a:t>
            </a:fld>
            <a:endParaRPr lang="en-US"/>
          </a:p>
        </p:txBody>
      </p:sp>
    </p:spTree>
    <p:extLst>
      <p:ext uri="{BB962C8B-B14F-4D97-AF65-F5344CB8AC3E}">
        <p14:creationId xmlns:p14="http://schemas.microsoft.com/office/powerpoint/2010/main" val="34066397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ftr" sz="quarter" idx="11"/>
          </p:nvPr>
        </p:nvSpPr>
        <p:spPr>
          <a:ln/>
        </p:spPr>
        <p:txBody>
          <a:bodyPr/>
          <a:lstStyle>
            <a:lvl1pPr>
              <a:defRPr/>
            </a:lvl1pPr>
          </a:lstStyle>
          <a:p>
            <a:pPr>
              <a:defRPr/>
            </a:pPr>
            <a:endParaRPr lang="en-US"/>
          </a:p>
        </p:txBody>
      </p:sp>
      <p:sp>
        <p:nvSpPr>
          <p:cNvPr id="5" name="Rectangle 4"/>
          <p:cNvSpPr>
            <a:spLocks noGrp="1" noChangeArrowheads="1"/>
          </p:cNvSpPr>
          <p:nvPr>
            <p:ph type="sldNum" sz="quarter" idx="12"/>
          </p:nvPr>
        </p:nvSpPr>
        <p:spPr>
          <a:ln/>
        </p:spPr>
        <p:txBody>
          <a:bodyPr/>
          <a:lstStyle>
            <a:lvl1pPr>
              <a:defRPr/>
            </a:lvl1pPr>
          </a:lstStyle>
          <a:p>
            <a:pPr>
              <a:defRPr/>
            </a:pPr>
            <a:fld id="{C87ED9CC-4732-4294-BDD3-2572BF0F4420}" type="slidenum">
              <a:rPr lang="en-US"/>
              <a:pPr>
                <a:defRPr/>
              </a:pPr>
              <a:t>‹#›</a:t>
            </a:fld>
            <a:endParaRPr lang="en-US"/>
          </a:p>
        </p:txBody>
      </p:sp>
    </p:spTree>
    <p:extLst>
      <p:ext uri="{BB962C8B-B14F-4D97-AF65-F5344CB8AC3E}">
        <p14:creationId xmlns:p14="http://schemas.microsoft.com/office/powerpoint/2010/main" val="21683989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ftr" sz="quarter" idx="11"/>
          </p:nvPr>
        </p:nvSpPr>
        <p:spPr>
          <a:ln/>
        </p:spPr>
        <p:txBody>
          <a:bodyPr/>
          <a:lstStyle>
            <a:lvl1pPr>
              <a:defRPr/>
            </a:lvl1pPr>
          </a:lstStyle>
          <a:p>
            <a:pPr>
              <a:defRPr/>
            </a:pPr>
            <a:endParaRPr lang="en-US"/>
          </a:p>
        </p:txBody>
      </p:sp>
      <p:sp>
        <p:nvSpPr>
          <p:cNvPr id="4" name="Rectangle 4"/>
          <p:cNvSpPr>
            <a:spLocks noGrp="1" noChangeArrowheads="1"/>
          </p:cNvSpPr>
          <p:nvPr>
            <p:ph type="sldNum" sz="quarter" idx="12"/>
          </p:nvPr>
        </p:nvSpPr>
        <p:spPr>
          <a:ln/>
        </p:spPr>
        <p:txBody>
          <a:bodyPr/>
          <a:lstStyle>
            <a:lvl1pPr>
              <a:defRPr/>
            </a:lvl1pPr>
          </a:lstStyle>
          <a:p>
            <a:pPr>
              <a:defRPr/>
            </a:pPr>
            <a:fld id="{A394BE99-7C64-4FF9-9543-3A49B9A17240}" type="slidenum">
              <a:rPr lang="en-US"/>
              <a:pPr>
                <a:defRPr/>
              </a:pPr>
              <a:t>‹#›</a:t>
            </a:fld>
            <a:endParaRPr lang="en-US"/>
          </a:p>
        </p:txBody>
      </p:sp>
    </p:spTree>
    <p:extLst>
      <p:ext uri="{BB962C8B-B14F-4D97-AF65-F5344CB8AC3E}">
        <p14:creationId xmlns:p14="http://schemas.microsoft.com/office/powerpoint/2010/main" val="866899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B81EF61-A6F6-4D61-B66A-32E14838D58F}" type="slidenum">
              <a:rPr lang="en-US"/>
              <a:pPr>
                <a:defRPr/>
              </a:pPr>
              <a:t>‹#›</a:t>
            </a:fld>
            <a:endParaRPr lang="en-US"/>
          </a:p>
        </p:txBody>
      </p:sp>
    </p:spTree>
    <p:extLst>
      <p:ext uri="{BB962C8B-B14F-4D97-AF65-F5344CB8AC3E}">
        <p14:creationId xmlns:p14="http://schemas.microsoft.com/office/powerpoint/2010/main" val="5791913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B15F39A9-5F4A-4370-BB9C-0D3AEC141C07}" type="slidenum">
              <a:rPr lang="en-US"/>
              <a:pPr>
                <a:defRPr/>
              </a:pPr>
              <a:t>‹#›</a:t>
            </a:fld>
            <a:endParaRPr lang="en-US"/>
          </a:p>
        </p:txBody>
      </p:sp>
    </p:spTree>
    <p:extLst>
      <p:ext uri="{BB962C8B-B14F-4D97-AF65-F5344CB8AC3E}">
        <p14:creationId xmlns:p14="http://schemas.microsoft.com/office/powerpoint/2010/main" val="19429968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CDF52F15-433B-4D06-BD88-A353553C4FBC}" type="slidenum">
              <a:rPr lang="en-US"/>
              <a:pPr>
                <a:defRPr/>
              </a:pPr>
              <a:t>‹#›</a:t>
            </a:fld>
            <a:endParaRPr lang="en-US"/>
          </a:p>
        </p:txBody>
      </p:sp>
    </p:spTree>
    <p:extLst>
      <p:ext uri="{BB962C8B-B14F-4D97-AF65-F5344CB8AC3E}">
        <p14:creationId xmlns:p14="http://schemas.microsoft.com/office/powerpoint/2010/main" val="39646114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D76A19B7-183C-4CEF-89F4-7B1FFDF922CF}" type="slidenum">
              <a:rPr lang="en-US"/>
              <a:pPr>
                <a:defRPr/>
              </a:pPr>
              <a:t>‹#›</a:t>
            </a:fld>
            <a:endParaRPr lang="en-US"/>
          </a:p>
        </p:txBody>
      </p:sp>
    </p:spTree>
    <p:extLst>
      <p:ext uri="{BB962C8B-B14F-4D97-AF65-F5344CB8AC3E}">
        <p14:creationId xmlns:p14="http://schemas.microsoft.com/office/powerpoint/2010/main" val="3439780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SmartArt Placeholder 2"/>
          <p:cNvSpPr>
            <a:spLocks noGrp="1"/>
          </p:cNvSpPr>
          <p:nvPr>
            <p:ph type="dgm" idx="1"/>
          </p:nvPr>
        </p:nvSpPr>
        <p:spPr>
          <a:xfrm>
            <a:off x="914400" y="1981200"/>
            <a:ext cx="10363200" cy="4114800"/>
          </a:xfrm>
        </p:spPr>
        <p:txBody>
          <a:bodyPr/>
          <a:lstStyle/>
          <a:p>
            <a:pPr lvl="0"/>
            <a:endParaRPr lang="en-US" noProof="0"/>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ftr" sz="quarter" idx="11"/>
          </p:nvPr>
        </p:nvSpPr>
        <p:spPr>
          <a:ln/>
        </p:spPr>
        <p:txBody>
          <a:bodyPr/>
          <a:lstStyle>
            <a:lvl1pPr>
              <a:defRPr/>
            </a:lvl1pPr>
          </a:lstStyle>
          <a:p>
            <a:pPr>
              <a:defRPr/>
            </a:pPr>
            <a:endParaRPr lang="en-US"/>
          </a:p>
        </p:txBody>
      </p:sp>
      <p:sp>
        <p:nvSpPr>
          <p:cNvPr id="6" name="Rectangle 4"/>
          <p:cNvSpPr>
            <a:spLocks noGrp="1" noChangeArrowheads="1"/>
          </p:cNvSpPr>
          <p:nvPr>
            <p:ph type="sldNum" sz="quarter" idx="12"/>
          </p:nvPr>
        </p:nvSpPr>
        <p:spPr>
          <a:ln/>
        </p:spPr>
        <p:txBody>
          <a:bodyPr/>
          <a:lstStyle>
            <a:lvl1pPr>
              <a:defRPr/>
            </a:lvl1pPr>
          </a:lstStyle>
          <a:p>
            <a:pPr>
              <a:defRPr/>
            </a:pPr>
            <a:fld id="{E077AC27-9AB5-4B15-B3C7-9D9BDE4CD171}" type="slidenum">
              <a:rPr lang="en-US"/>
              <a:pPr>
                <a:defRPr/>
              </a:pPr>
              <a:t>‹#›</a:t>
            </a:fld>
            <a:endParaRPr lang="en-US"/>
          </a:p>
        </p:txBody>
      </p:sp>
    </p:spTree>
    <p:extLst>
      <p:ext uri="{BB962C8B-B14F-4D97-AF65-F5344CB8AC3E}">
        <p14:creationId xmlns:p14="http://schemas.microsoft.com/office/powerpoint/2010/main" val="324089392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ftr" sz="quarter" idx="11"/>
          </p:nvPr>
        </p:nvSpPr>
        <p:spPr>
          <a:ln/>
        </p:spPr>
        <p:txBody>
          <a:bodyPr/>
          <a:lstStyle>
            <a:lvl1pPr>
              <a:defRPr/>
            </a:lvl1pPr>
          </a:lstStyle>
          <a:p>
            <a:pPr>
              <a:defRPr/>
            </a:pPr>
            <a:endParaRPr lang="en-US"/>
          </a:p>
        </p:txBody>
      </p:sp>
      <p:sp>
        <p:nvSpPr>
          <p:cNvPr id="7" name="Rectangle 4"/>
          <p:cNvSpPr>
            <a:spLocks noGrp="1" noChangeArrowheads="1"/>
          </p:cNvSpPr>
          <p:nvPr>
            <p:ph type="sldNum" sz="quarter" idx="12"/>
          </p:nvPr>
        </p:nvSpPr>
        <p:spPr>
          <a:ln/>
        </p:spPr>
        <p:txBody>
          <a:bodyPr/>
          <a:lstStyle>
            <a:lvl1pPr>
              <a:defRPr/>
            </a:lvl1pPr>
          </a:lstStyle>
          <a:p>
            <a:pPr>
              <a:defRPr/>
            </a:pPr>
            <a:fld id="{6E680E2F-D2F9-4648-9E95-32ED8280301D}" type="slidenum">
              <a:rPr lang="en-US"/>
              <a:pPr>
                <a:defRPr/>
              </a:pPr>
              <a:t>‹#›</a:t>
            </a:fld>
            <a:endParaRPr lang="en-US"/>
          </a:p>
        </p:txBody>
      </p:sp>
    </p:spTree>
    <p:extLst>
      <p:ext uri="{BB962C8B-B14F-4D97-AF65-F5344CB8AC3E}">
        <p14:creationId xmlns:p14="http://schemas.microsoft.com/office/powerpoint/2010/main" val="29043439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02F1F65-1D48-467A-8EE3-2E57718C62D6}" type="slidenum">
              <a:rPr lang="en-US"/>
              <a:pPr>
                <a:defRPr/>
              </a:pPr>
              <a:t>‹#›</a:t>
            </a:fld>
            <a:endParaRPr lang="en-US"/>
          </a:p>
        </p:txBody>
      </p:sp>
    </p:spTree>
    <p:extLst>
      <p:ext uri="{BB962C8B-B14F-4D97-AF65-F5344CB8AC3E}">
        <p14:creationId xmlns:p14="http://schemas.microsoft.com/office/powerpoint/2010/main" val="40527374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98E0FD-190B-4400-9736-E6EEA2CE6E8B}" type="slidenum">
              <a:rPr lang="en-US"/>
              <a:pPr>
                <a:defRPr/>
              </a:pPr>
              <a:t>‹#›</a:t>
            </a:fld>
            <a:endParaRPr lang="en-US"/>
          </a:p>
        </p:txBody>
      </p:sp>
    </p:spTree>
    <p:extLst>
      <p:ext uri="{BB962C8B-B14F-4D97-AF65-F5344CB8AC3E}">
        <p14:creationId xmlns:p14="http://schemas.microsoft.com/office/powerpoint/2010/main" val="225941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88AF68-4167-4EFA-BE3F-7CB4FA035918}" type="slidenum">
              <a:rPr lang="en-US"/>
              <a:pPr>
                <a:defRPr/>
              </a:pPr>
              <a:t>‹#›</a:t>
            </a:fld>
            <a:endParaRPr lang="en-US"/>
          </a:p>
        </p:txBody>
      </p:sp>
    </p:spTree>
    <p:extLst>
      <p:ext uri="{BB962C8B-B14F-4D97-AF65-F5344CB8AC3E}">
        <p14:creationId xmlns:p14="http://schemas.microsoft.com/office/powerpoint/2010/main" val="33274125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3A1FBE6-BE93-47D5-869F-BEE6D1E2C475}" type="slidenum">
              <a:rPr lang="en-US"/>
              <a:pPr>
                <a:defRPr/>
              </a:pPr>
              <a:t>‹#›</a:t>
            </a:fld>
            <a:endParaRPr lang="en-US"/>
          </a:p>
        </p:txBody>
      </p:sp>
    </p:spTree>
    <p:extLst>
      <p:ext uri="{BB962C8B-B14F-4D97-AF65-F5344CB8AC3E}">
        <p14:creationId xmlns:p14="http://schemas.microsoft.com/office/powerpoint/2010/main" val="31788230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2F3800-3647-403C-8919-DC9702FF73EC}" type="slidenum">
              <a:rPr lang="en-US"/>
              <a:pPr>
                <a:defRPr/>
              </a:pPr>
              <a:t>‹#›</a:t>
            </a:fld>
            <a:endParaRPr lang="en-US"/>
          </a:p>
        </p:txBody>
      </p:sp>
    </p:spTree>
    <p:extLst>
      <p:ext uri="{BB962C8B-B14F-4D97-AF65-F5344CB8AC3E}">
        <p14:creationId xmlns:p14="http://schemas.microsoft.com/office/powerpoint/2010/main" val="21148988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7431E000-4430-4C74-B3D5-CEBC9BBF26FF}" type="slidenum">
              <a:rPr lang="en-US"/>
              <a:pPr>
                <a:defRPr/>
              </a:pPr>
              <a:t>‹#›</a:t>
            </a:fld>
            <a:endParaRPr lang="en-US"/>
          </a:p>
        </p:txBody>
      </p:sp>
    </p:spTree>
    <p:extLst>
      <p:ext uri="{BB962C8B-B14F-4D97-AF65-F5344CB8AC3E}">
        <p14:creationId xmlns:p14="http://schemas.microsoft.com/office/powerpoint/2010/main" val="18399193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839210D-1B89-49E7-A1B5-1CBD7D6E8D3B}" type="slidenum">
              <a:rPr lang="en-US"/>
              <a:pPr>
                <a:defRPr/>
              </a:pPr>
              <a:t>‹#›</a:t>
            </a:fld>
            <a:endParaRPr lang="en-US"/>
          </a:p>
        </p:txBody>
      </p:sp>
    </p:spTree>
    <p:extLst>
      <p:ext uri="{BB962C8B-B14F-4D97-AF65-F5344CB8AC3E}">
        <p14:creationId xmlns:p14="http://schemas.microsoft.com/office/powerpoint/2010/main" val="119297062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754A60B-914B-468A-983D-4A0EA9981359}" type="slidenum">
              <a:rPr lang="en-US"/>
              <a:pPr>
                <a:defRPr/>
              </a:pPr>
              <a:t>‹#›</a:t>
            </a:fld>
            <a:endParaRPr lang="en-US"/>
          </a:p>
        </p:txBody>
      </p:sp>
    </p:spTree>
    <p:extLst>
      <p:ext uri="{BB962C8B-B14F-4D97-AF65-F5344CB8AC3E}">
        <p14:creationId xmlns:p14="http://schemas.microsoft.com/office/powerpoint/2010/main" val="29773444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6BCBC85-FB9A-4BF7-9255-6E7E41ED786D}" type="slidenum">
              <a:rPr lang="en-US"/>
              <a:pPr>
                <a:defRPr/>
              </a:pPr>
              <a:t>‹#›</a:t>
            </a:fld>
            <a:endParaRPr lang="en-US"/>
          </a:p>
        </p:txBody>
      </p:sp>
    </p:spTree>
    <p:extLst>
      <p:ext uri="{BB962C8B-B14F-4D97-AF65-F5344CB8AC3E}">
        <p14:creationId xmlns:p14="http://schemas.microsoft.com/office/powerpoint/2010/main" val="84201042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D9801CC-3B56-4597-8DF3-BFB73F2781E9}" type="slidenum">
              <a:rPr lang="en-US"/>
              <a:pPr>
                <a:defRPr/>
              </a:pPr>
              <a:t>‹#›</a:t>
            </a:fld>
            <a:endParaRPr lang="en-US"/>
          </a:p>
        </p:txBody>
      </p:sp>
    </p:spTree>
    <p:extLst>
      <p:ext uri="{BB962C8B-B14F-4D97-AF65-F5344CB8AC3E}">
        <p14:creationId xmlns:p14="http://schemas.microsoft.com/office/powerpoint/2010/main" val="15751635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98C0F9-B9A0-4019-B6CC-99F6423E58C6}" type="slidenum">
              <a:rPr lang="en-US"/>
              <a:pPr>
                <a:defRPr/>
              </a:pPr>
              <a:t>‹#›</a:t>
            </a:fld>
            <a:endParaRPr lang="en-US"/>
          </a:p>
        </p:txBody>
      </p:sp>
    </p:spTree>
    <p:extLst>
      <p:ext uri="{BB962C8B-B14F-4D97-AF65-F5344CB8AC3E}">
        <p14:creationId xmlns:p14="http://schemas.microsoft.com/office/powerpoint/2010/main" val="3997886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5E02E0-0F28-47B3-B810-D940D63F9C62}" type="slidenum">
              <a:rPr lang="en-US"/>
              <a:pPr>
                <a:defRPr/>
              </a:pPr>
              <a:t>‹#›</a:t>
            </a:fld>
            <a:endParaRPr lang="en-US"/>
          </a:p>
        </p:txBody>
      </p:sp>
    </p:spTree>
    <p:extLst>
      <p:ext uri="{BB962C8B-B14F-4D97-AF65-F5344CB8AC3E}">
        <p14:creationId xmlns:p14="http://schemas.microsoft.com/office/powerpoint/2010/main" val="182488336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981200"/>
            <a:ext cx="5080000" cy="4114800"/>
          </a:xfrm>
        </p:spPr>
        <p:txBody>
          <a:bodyPr/>
          <a:lstStyle/>
          <a:p>
            <a:pPr lvl="0"/>
            <a:endParaRPr lang="en-US"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48DD09-3612-43CE-AAD1-E57163112F4A}" type="slidenum">
              <a:rPr lang="en-US"/>
              <a:pPr>
                <a:defRPr/>
              </a:pPr>
              <a:t>‹#›</a:t>
            </a:fld>
            <a:endParaRPr lang="en-US"/>
          </a:p>
        </p:txBody>
      </p:sp>
    </p:spTree>
    <p:extLst>
      <p:ext uri="{BB962C8B-B14F-4D97-AF65-F5344CB8AC3E}">
        <p14:creationId xmlns:p14="http://schemas.microsoft.com/office/powerpoint/2010/main" val="10198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C53D58-7A1B-4220-A185-C3EEB35ED65F}" type="slidenum">
              <a:rPr lang="en-US"/>
              <a:pPr>
                <a:defRPr/>
              </a:pPr>
              <a:t>‹#›</a:t>
            </a:fld>
            <a:endParaRPr lang="en-US"/>
          </a:p>
        </p:txBody>
      </p:sp>
    </p:spTree>
    <p:extLst>
      <p:ext uri="{BB962C8B-B14F-4D97-AF65-F5344CB8AC3E}">
        <p14:creationId xmlns:p14="http://schemas.microsoft.com/office/powerpoint/2010/main" val="3683241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41237967"/>
      </p:ext>
    </p:extLst>
  </p:cSld>
  <p:clrMapOvr>
    <a:masterClrMapping/>
  </p:clrMapOvr>
  <p:transition>
    <p:random/>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4638"/>
            <a:ext cx="10972800" cy="1143000"/>
          </a:xfrm>
          <a:prstGeom prst="rect">
            <a:avLst/>
          </a:prstGeom>
        </p:spPr>
        <p:txBody>
          <a:bodyPr/>
          <a:lstStyle/>
          <a:p>
            <a:r>
              <a:rPr lang="en-US"/>
              <a:t>Click to edit Master title style</a:t>
            </a:r>
          </a:p>
        </p:txBody>
      </p:sp>
      <p:sp>
        <p:nvSpPr>
          <p:cNvPr id="3" name="Content Placeholder 2"/>
          <p:cNvSpPr>
            <a:spLocks noGrp="1"/>
          </p:cNvSpPr>
          <p:nvPr>
            <p:ph sz="quarter" idx="1"/>
          </p:nvPr>
        </p:nvSpPr>
        <p:spPr>
          <a:xfrm>
            <a:off x="609600" y="1600200"/>
            <a:ext cx="53848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38589"/>
            <a:ext cx="53848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38589"/>
            <a:ext cx="53848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7264398"/>
      </p:ext>
    </p:extLst>
  </p:cSld>
  <p:clrMapOvr>
    <a:masterClrMapping/>
  </p:clrMapOvr>
  <p:transition>
    <p:random/>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398289"/>
      </p:ext>
    </p:extLst>
  </p:cSld>
  <p:clrMapOvr>
    <a:masterClrMapping/>
  </p:clrMapOvr>
  <p:transition>
    <p:random/>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73300233"/>
      </p:ext>
    </p:extLst>
  </p:cSld>
  <p:clrMapOvr>
    <a:masterClrMapping/>
  </p:clrMapOvr>
  <p:transition>
    <p:random/>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0"/>
            <a:ext cx="5384800" cy="21859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938589"/>
            <a:ext cx="5384800" cy="21875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60082241"/>
      </p:ext>
    </p:extLst>
  </p:cSld>
  <p:clrMapOvr>
    <a:masterClrMapping/>
  </p:clrMapOvr>
  <p:transition>
    <p:random/>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235200" y="271463"/>
            <a:ext cx="9042400" cy="762000"/>
          </a:xfrm>
        </p:spPr>
        <p:txBody>
          <a:bodyPr/>
          <a:lstStyle/>
          <a:p>
            <a:r>
              <a:rPr lang="en-US"/>
              <a:t>Click to edit Master title style</a:t>
            </a:r>
          </a:p>
        </p:txBody>
      </p:sp>
      <p:sp>
        <p:nvSpPr>
          <p:cNvPr id="3" name="Chart Placeholder 2"/>
          <p:cNvSpPr>
            <a:spLocks noGrp="1"/>
          </p:cNvSpPr>
          <p:nvPr>
            <p:ph type="chart" idx="1"/>
          </p:nvPr>
        </p:nvSpPr>
        <p:spPr>
          <a:xfrm>
            <a:off x="2235200" y="1219200"/>
            <a:ext cx="9042400" cy="4876800"/>
          </a:xfrm>
        </p:spPr>
        <p:txBody>
          <a:bodyPr/>
          <a:lstStyle/>
          <a:p>
            <a:pPr lvl="0"/>
            <a:endParaRPr lang="en-US" noProof="0"/>
          </a:p>
        </p:txBody>
      </p:sp>
      <p:sp>
        <p:nvSpPr>
          <p:cNvPr id="4" name="Rectangle 4"/>
          <p:cNvSpPr>
            <a:spLocks noGrp="1" noChangeArrowheads="1"/>
          </p:cNvSpPr>
          <p:nvPr>
            <p:ph type="ftr" sz="quarter" idx="10"/>
          </p:nvPr>
        </p:nvSpPr>
        <p:spPr/>
        <p:txBody>
          <a:bodyPr/>
          <a:lstStyle>
            <a:lvl1pPr>
              <a:defRPr/>
            </a:lvl1pPr>
          </a:lstStyle>
          <a:p>
            <a:pPr>
              <a:defRPr/>
            </a:pPr>
            <a:endParaRPr lang="en-US"/>
          </a:p>
        </p:txBody>
      </p:sp>
    </p:spTree>
    <p:extLst>
      <p:ext uri="{BB962C8B-B14F-4D97-AF65-F5344CB8AC3E}">
        <p14:creationId xmlns:p14="http://schemas.microsoft.com/office/powerpoint/2010/main" val="357765975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505788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E04C9E0-3868-44B7-BCF9-43F8A89C2B81}" type="slidenum">
              <a:rPr lang="en-AU" altLang="en-US" smtClean="0"/>
              <a:pPr/>
              <a:t>‹#›</a:t>
            </a:fld>
            <a:endParaRPr lang="en-AU" altLang="en-US"/>
          </a:p>
        </p:txBody>
      </p:sp>
    </p:spTree>
    <p:extLst>
      <p:ext uri="{BB962C8B-B14F-4D97-AF65-F5344CB8AC3E}">
        <p14:creationId xmlns:p14="http://schemas.microsoft.com/office/powerpoint/2010/main" val="6635896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BBA918-852F-4214-A80C-0CC8DF8089E6}" type="slidenum">
              <a:rPr lang="en-AU" altLang="en-US" smtClean="0"/>
              <a:pPr/>
              <a:t>‹#›</a:t>
            </a:fld>
            <a:endParaRPr lang="en-AU" altLang="en-US"/>
          </a:p>
        </p:txBody>
      </p:sp>
    </p:spTree>
    <p:extLst>
      <p:ext uri="{BB962C8B-B14F-4D97-AF65-F5344CB8AC3E}">
        <p14:creationId xmlns:p14="http://schemas.microsoft.com/office/powerpoint/2010/main" val="177699606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F374BE-B04F-47FD-93C3-30F4227811CC}" type="slidenum">
              <a:rPr lang="en-AU" altLang="en-US" smtClean="0"/>
              <a:pPr/>
              <a:t>‹#›</a:t>
            </a:fld>
            <a:endParaRPr lang="en-AU" altLang="en-US"/>
          </a:p>
        </p:txBody>
      </p:sp>
    </p:spTree>
    <p:extLst>
      <p:ext uri="{BB962C8B-B14F-4D97-AF65-F5344CB8AC3E}">
        <p14:creationId xmlns:p14="http://schemas.microsoft.com/office/powerpoint/2010/main" val="1789724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39B65B4-0AC2-47E1-828F-D689B3297B29}" type="slidenum">
              <a:rPr lang="en-US"/>
              <a:pPr>
                <a:defRPr/>
              </a:pPr>
              <a:t>‹#›</a:t>
            </a:fld>
            <a:endParaRPr lang="en-US"/>
          </a:p>
        </p:txBody>
      </p:sp>
    </p:spTree>
    <p:extLst>
      <p:ext uri="{BB962C8B-B14F-4D97-AF65-F5344CB8AC3E}">
        <p14:creationId xmlns:p14="http://schemas.microsoft.com/office/powerpoint/2010/main" val="354990347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10/13/2020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CB70C91-17B5-42F1-8A67-43336D74FD51}" type="slidenum">
              <a:rPr lang="en-AU" altLang="en-US" smtClean="0"/>
              <a:pPr/>
              <a:t>‹#›</a:t>
            </a:fld>
            <a:endParaRPr lang="en-AU" altLang="en-US"/>
          </a:p>
        </p:txBody>
      </p:sp>
    </p:spTree>
    <p:extLst>
      <p:ext uri="{BB962C8B-B14F-4D97-AF65-F5344CB8AC3E}">
        <p14:creationId xmlns:p14="http://schemas.microsoft.com/office/powerpoint/2010/main" val="333997433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10/13/2020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6C57D8-2F7D-46A4-AF02-67633B75E5F6}" type="slidenum">
              <a:rPr lang="en-AU" altLang="en-US" smtClean="0"/>
              <a:pPr/>
              <a:t>‹#›</a:t>
            </a:fld>
            <a:endParaRPr lang="en-AU" altLang="en-US"/>
          </a:p>
        </p:txBody>
      </p:sp>
    </p:spTree>
    <p:extLst>
      <p:ext uri="{BB962C8B-B14F-4D97-AF65-F5344CB8AC3E}">
        <p14:creationId xmlns:p14="http://schemas.microsoft.com/office/powerpoint/2010/main" val="37907401"/>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10/13/2020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F1B664-6234-4D39-841F-7DD88CD57D99}" type="slidenum">
              <a:rPr lang="en-AU" altLang="en-US" smtClean="0"/>
              <a:pPr/>
              <a:t>‹#›</a:t>
            </a:fld>
            <a:endParaRPr lang="en-AU" altLang="en-US"/>
          </a:p>
        </p:txBody>
      </p:sp>
    </p:spTree>
    <p:extLst>
      <p:ext uri="{BB962C8B-B14F-4D97-AF65-F5344CB8AC3E}">
        <p14:creationId xmlns:p14="http://schemas.microsoft.com/office/powerpoint/2010/main" val="144016622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04A402D-D7C4-4E0E-8AAB-4D602C7F0B05}" type="slidenum">
              <a:rPr lang="en-AU" altLang="en-US" smtClean="0"/>
              <a:pPr/>
              <a:t>‹#›</a:t>
            </a:fld>
            <a:endParaRPr lang="en-AU" altLang="en-US"/>
          </a:p>
        </p:txBody>
      </p:sp>
    </p:spTree>
    <p:extLst>
      <p:ext uri="{BB962C8B-B14F-4D97-AF65-F5344CB8AC3E}">
        <p14:creationId xmlns:p14="http://schemas.microsoft.com/office/powerpoint/2010/main" val="223652145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10/13/2020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D0DF98-6369-4A41-8E70-1975F45D4D10}" type="slidenum">
              <a:rPr lang="en-AU" altLang="en-US" smtClean="0"/>
              <a:pPr/>
              <a:t>‹#›</a:t>
            </a:fld>
            <a:endParaRPr lang="en-AU" altLang="en-US"/>
          </a:p>
        </p:txBody>
      </p:sp>
    </p:spTree>
    <p:extLst>
      <p:ext uri="{BB962C8B-B14F-4D97-AF65-F5344CB8AC3E}">
        <p14:creationId xmlns:p14="http://schemas.microsoft.com/office/powerpoint/2010/main" val="7342845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0DEE42-BC30-4467-95C2-3BB2A2087FDB}" type="slidenum">
              <a:rPr lang="en-AU" altLang="en-US" smtClean="0"/>
              <a:pPr/>
              <a:t>‹#›</a:t>
            </a:fld>
            <a:endParaRPr lang="en-AU" altLang="en-US"/>
          </a:p>
        </p:txBody>
      </p:sp>
    </p:spTree>
    <p:extLst>
      <p:ext uri="{BB962C8B-B14F-4D97-AF65-F5344CB8AC3E}">
        <p14:creationId xmlns:p14="http://schemas.microsoft.com/office/powerpoint/2010/main" val="35611428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10/13/2020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78F0AEC-16B2-46BF-B3AE-E858F7B5D7E4}" type="slidenum">
              <a:rPr lang="en-AU" altLang="en-US" smtClean="0"/>
              <a:pPr/>
              <a:t>‹#›</a:t>
            </a:fld>
            <a:endParaRPr lang="en-AU" altLang="en-US"/>
          </a:p>
        </p:txBody>
      </p:sp>
    </p:spTree>
    <p:extLst>
      <p:ext uri="{BB962C8B-B14F-4D97-AF65-F5344CB8AC3E}">
        <p14:creationId xmlns:p14="http://schemas.microsoft.com/office/powerpoint/2010/main" val="210115227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CC39A-2557-4FC0-9D6E-E2C6BA832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5C6AC4-8737-46B6-8EE7-61747EB3B3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B1617A-E08A-4A64-A0F0-DCD056772B2C}"/>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5" name="Footer Placeholder 4">
            <a:extLst>
              <a:ext uri="{FF2B5EF4-FFF2-40B4-BE49-F238E27FC236}">
                <a16:creationId xmlns:a16="http://schemas.microsoft.com/office/drawing/2014/main" id="{A3D80D3D-65EB-4969-8A80-0669E4BAA3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50FB35-49E1-4CDE-82B2-3159DF161F51}"/>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00545138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A56EF-9F80-4445-A1E1-A7C6003973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274B90-DEAD-4A29-8590-1EFA877B95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1DEA15-FCA4-4CDF-88AC-CCAE196D53EA}"/>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5" name="Footer Placeholder 4">
            <a:extLst>
              <a:ext uri="{FF2B5EF4-FFF2-40B4-BE49-F238E27FC236}">
                <a16:creationId xmlns:a16="http://schemas.microsoft.com/office/drawing/2014/main" id="{EF962DFE-987A-402C-BC0F-70386501C2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9F2892-5B6B-409E-A18F-C88D780E65A5}"/>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90229710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4AE2-78E0-455A-B28C-DCBE7CC9C9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1BAB4E8-3C6C-4E52-B34F-088583DB88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973C7C-E76B-41BA-B1B5-B08E675F22EF}"/>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5" name="Footer Placeholder 4">
            <a:extLst>
              <a:ext uri="{FF2B5EF4-FFF2-40B4-BE49-F238E27FC236}">
                <a16:creationId xmlns:a16="http://schemas.microsoft.com/office/drawing/2014/main" id="{B89A79E4-0BA3-4037-97BB-191DCAB89E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E14196-4DA0-46D9-AED0-5A826E19A0D4}"/>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361255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599711C-35A3-43E5-90D0-27C74DEB20B4}" type="slidenum">
              <a:rPr lang="en-US"/>
              <a:pPr>
                <a:defRPr/>
              </a:pPr>
              <a:t>‹#›</a:t>
            </a:fld>
            <a:endParaRPr lang="en-US"/>
          </a:p>
        </p:txBody>
      </p:sp>
    </p:spTree>
    <p:extLst>
      <p:ext uri="{BB962C8B-B14F-4D97-AF65-F5344CB8AC3E}">
        <p14:creationId xmlns:p14="http://schemas.microsoft.com/office/powerpoint/2010/main" val="129125422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E96FF-5C26-4127-BBEF-4580006CB0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00EA2F-F8AA-4A35-ACB2-3C481A0000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6C1C05E-4CD3-4D1D-91BB-80EB88ABE7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CDDA8CA-3636-4867-A39D-9099D2FBF820}"/>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6" name="Footer Placeholder 5">
            <a:extLst>
              <a:ext uri="{FF2B5EF4-FFF2-40B4-BE49-F238E27FC236}">
                <a16:creationId xmlns:a16="http://schemas.microsoft.com/office/drawing/2014/main" id="{6606B7D0-8F3B-4133-A370-5911A742B0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D32980-19D4-4607-99D2-E0FDC36D667C}"/>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65324264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74042-E579-4647-BBBC-4FEDE657D8A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58E554-D246-443F-9F96-FA70120A020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0E3C7C-16E2-4F0B-8E00-4792CDFDF0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5B1A463-D767-45C4-8E7F-1684FDBC5D2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1D0170E-FE7C-4948-BB09-32422888C7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402F4C-F9E0-4D65-BA04-C57742DABBD2}"/>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8" name="Footer Placeholder 7">
            <a:extLst>
              <a:ext uri="{FF2B5EF4-FFF2-40B4-BE49-F238E27FC236}">
                <a16:creationId xmlns:a16="http://schemas.microsoft.com/office/drawing/2014/main" id="{817D6822-2112-47F9-9C2B-6CAFEAF5D86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6A6A82-C928-4136-ABCD-77868E27B3D0}"/>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307214431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C8942-C645-4F04-A23E-A84ABCCF3D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6750ED6-A1F8-403C-8CF4-FD3B70AC2FED}"/>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4" name="Footer Placeholder 3">
            <a:extLst>
              <a:ext uri="{FF2B5EF4-FFF2-40B4-BE49-F238E27FC236}">
                <a16:creationId xmlns:a16="http://schemas.microsoft.com/office/drawing/2014/main" id="{2CBBCE37-66DB-478F-8EAE-F304258D15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36ADCE-54B3-462B-8171-C1C1741450E9}"/>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57581553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9D4EDC-6417-4BCA-8AEA-70B9247AF799}"/>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3" name="Footer Placeholder 2">
            <a:extLst>
              <a:ext uri="{FF2B5EF4-FFF2-40B4-BE49-F238E27FC236}">
                <a16:creationId xmlns:a16="http://schemas.microsoft.com/office/drawing/2014/main" id="{E7D35110-4B54-46F3-9356-6548D84914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B2057E2-8D13-49DC-9D70-8EEDD619BDA6}"/>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32764369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A4E9A-7B10-41EB-8496-9A9DF8600B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A2AD0F-94E8-4968-AE1A-3D635D7002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C9359C-A209-4418-912F-29747A4598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70E0F1-2990-4836-96C6-DEF84F28A0C3}"/>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6" name="Footer Placeholder 5">
            <a:extLst>
              <a:ext uri="{FF2B5EF4-FFF2-40B4-BE49-F238E27FC236}">
                <a16:creationId xmlns:a16="http://schemas.microsoft.com/office/drawing/2014/main" id="{C9979E23-6FB5-4C3E-BFB0-40094EBE72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ADFDA2-0E6B-4964-9688-0D5D4209ECBE}"/>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59552961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27881-27D6-4B63-8CA5-93B6D87CFA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804D3A-8191-4189-8620-1A482AC8D3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2F896EA-C6D8-40BD-AD81-11022AC803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9A26E7-027A-45A5-AFA4-3082632923C7}"/>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6" name="Footer Placeholder 5">
            <a:extLst>
              <a:ext uri="{FF2B5EF4-FFF2-40B4-BE49-F238E27FC236}">
                <a16:creationId xmlns:a16="http://schemas.microsoft.com/office/drawing/2014/main" id="{6DE28181-C719-4DB3-A62C-CE0FC420FE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5EE583-3C9C-42EE-B0A8-E65F0E5EB197}"/>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43741646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D883A-F850-4CB9-A255-1104D646D0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B62BED-5C02-4A20-87FC-CCD923A0E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7E822-903C-4155-BD35-329F885B9C2C}"/>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5" name="Footer Placeholder 4">
            <a:extLst>
              <a:ext uri="{FF2B5EF4-FFF2-40B4-BE49-F238E27FC236}">
                <a16:creationId xmlns:a16="http://schemas.microsoft.com/office/drawing/2014/main" id="{CAAEBDEB-E1B4-41BD-A528-050DD042D2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C62D2F-A7A8-48C1-99C6-EEA9DAEFA600}"/>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126466286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BC0FD4-5A0F-4B40-A38A-516EFC9CA6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66D8607-2AD1-4A0F-A621-A5B08DFC7D1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ED0B59-0BA9-4152-8881-76F593A7A9DA}"/>
              </a:ext>
            </a:extLst>
          </p:cNvPr>
          <p:cNvSpPr>
            <a:spLocks noGrp="1"/>
          </p:cNvSpPr>
          <p:nvPr>
            <p:ph type="dt" sz="half" idx="10"/>
          </p:nvPr>
        </p:nvSpPr>
        <p:spPr/>
        <p:txBody>
          <a:bodyPr/>
          <a:lstStyle/>
          <a:p>
            <a:fld id="{191FC4D4-1ABE-4744-83D7-AFEEFCCFF5CF}" type="datetimeFigureOut">
              <a:rPr lang="en-US" smtClean="0"/>
              <a:t>10/13/2020</a:t>
            </a:fld>
            <a:endParaRPr lang="en-US"/>
          </a:p>
        </p:txBody>
      </p:sp>
      <p:sp>
        <p:nvSpPr>
          <p:cNvPr id="5" name="Footer Placeholder 4">
            <a:extLst>
              <a:ext uri="{FF2B5EF4-FFF2-40B4-BE49-F238E27FC236}">
                <a16:creationId xmlns:a16="http://schemas.microsoft.com/office/drawing/2014/main" id="{ABE8717C-5CAC-4F7B-B0DB-C896526D75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498907-C27F-4EC3-BE08-6F386EE47633}"/>
              </a:ext>
            </a:extLst>
          </p:cNvPr>
          <p:cNvSpPr>
            <a:spLocks noGrp="1"/>
          </p:cNvSpPr>
          <p:nvPr>
            <p:ph type="sldNum" sz="quarter" idx="12"/>
          </p:nvPr>
        </p:nvSpPr>
        <p:spPr/>
        <p:txBody>
          <a:bodyPr/>
          <a:lstStyle/>
          <a:p>
            <a:fld id="{DDE282CF-55AC-457A-AD0E-664FDD21768A}" type="slidenum">
              <a:rPr lang="en-US" smtClean="0"/>
              <a:t>‹#›</a:t>
            </a:fld>
            <a:endParaRPr lang="en-US"/>
          </a:p>
        </p:txBody>
      </p:sp>
    </p:spTree>
    <p:extLst>
      <p:ext uri="{BB962C8B-B14F-4D97-AF65-F5344CB8AC3E}">
        <p14:creationId xmlns:p14="http://schemas.microsoft.com/office/powerpoint/2010/main" val="62374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1135F19-2862-46BD-BFEE-0FECE07E0E5D}" type="slidenum">
              <a:rPr lang="en-US"/>
              <a:pPr>
                <a:defRPr/>
              </a:pPr>
              <a:t>‹#›</a:t>
            </a:fld>
            <a:endParaRPr lang="en-US"/>
          </a:p>
        </p:txBody>
      </p:sp>
    </p:spTree>
    <p:extLst>
      <p:ext uri="{BB962C8B-B14F-4D97-AF65-F5344CB8AC3E}">
        <p14:creationId xmlns:p14="http://schemas.microsoft.com/office/powerpoint/2010/main" val="2711171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8A57A7B-FC71-4E14-B3CA-9C8DC0A4C58F}" type="slidenum">
              <a:rPr lang="en-US"/>
              <a:pPr>
                <a:defRPr/>
              </a:pPr>
              <a:t>‹#›</a:t>
            </a:fld>
            <a:endParaRPr lang="en-US"/>
          </a:p>
        </p:txBody>
      </p:sp>
    </p:spTree>
    <p:extLst>
      <p:ext uri="{BB962C8B-B14F-4D97-AF65-F5344CB8AC3E}">
        <p14:creationId xmlns:p14="http://schemas.microsoft.com/office/powerpoint/2010/main" val="2115523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8D0B0D-2117-4244-B19C-EDFAAC55183B}" type="slidenum">
              <a:rPr lang="en-US"/>
              <a:pPr>
                <a:defRPr/>
              </a:pPr>
              <a:t>‹#›</a:t>
            </a:fld>
            <a:endParaRPr lang="en-US"/>
          </a:p>
        </p:txBody>
      </p:sp>
    </p:spTree>
    <p:extLst>
      <p:ext uri="{BB962C8B-B14F-4D97-AF65-F5344CB8AC3E}">
        <p14:creationId xmlns:p14="http://schemas.microsoft.com/office/powerpoint/2010/main" val="3868299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18" Type="http://schemas.openxmlformats.org/officeDocument/2006/relationships/slideLayout" Target="../slideLayouts/slideLayout4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slideLayout" Target="../slideLayouts/slideLayout44.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19" Type="http://schemas.openxmlformats.org/officeDocument/2006/relationships/theme" Target="../theme/theme3.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4.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5.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50">
                <a:latin typeface="Times" pitchFamily="81" charset="0"/>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latin typeface="Times" pitchFamily="81" charset="0"/>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latin typeface="Times" pitchFamily="81" charset="0"/>
              </a:defRPr>
            </a:lvl1pPr>
          </a:lstStyle>
          <a:p>
            <a:pPr>
              <a:defRPr/>
            </a:pPr>
            <a:fld id="{D2A3D0FE-36FB-4EF9-ADAB-7F2ADCE93788}" type="slidenum">
              <a:rPr lang="en-US"/>
              <a:pPr>
                <a:defRPr/>
              </a:pPr>
              <a:t>‹#›</a:t>
            </a:fld>
            <a:endParaRPr lang="en-US"/>
          </a:p>
        </p:txBody>
      </p:sp>
    </p:spTree>
    <p:extLst>
      <p:ext uri="{BB962C8B-B14F-4D97-AF65-F5344CB8AC3E}">
        <p14:creationId xmlns:p14="http://schemas.microsoft.com/office/powerpoint/2010/main" val="2087174228"/>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Lst>
  <p:txStyles>
    <p:titleStyle>
      <a:lvl1pPr algn="ctr" rtl="0" eaLnBrk="0" fontAlgn="base" hangingPunct="0">
        <a:spcBef>
          <a:spcPct val="0"/>
        </a:spcBef>
        <a:spcAft>
          <a:spcPct val="0"/>
        </a:spcAft>
        <a:defRPr sz="3300">
          <a:solidFill>
            <a:schemeClr val="tx2"/>
          </a:solidFill>
          <a:latin typeface="+mj-lt"/>
          <a:ea typeface="ＭＳ Ｐゴシック" pitchFamily="81" charset="-128"/>
          <a:cs typeface="ＭＳ Ｐゴシック" pitchFamily="81" charset="-128"/>
        </a:defRPr>
      </a:lvl1pPr>
      <a:lvl2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2pPr>
      <a:lvl3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3pPr>
      <a:lvl4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4pPr>
      <a:lvl5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5pPr>
      <a:lvl6pPr marL="342900" algn="ctr" rtl="0" fontAlgn="base">
        <a:spcBef>
          <a:spcPct val="0"/>
        </a:spcBef>
        <a:spcAft>
          <a:spcPct val="0"/>
        </a:spcAft>
        <a:defRPr sz="3300">
          <a:solidFill>
            <a:schemeClr val="tx2"/>
          </a:solidFill>
          <a:latin typeface="Times" charset="0"/>
        </a:defRPr>
      </a:lvl6pPr>
      <a:lvl7pPr marL="685800" algn="ctr" rtl="0" fontAlgn="base">
        <a:spcBef>
          <a:spcPct val="0"/>
        </a:spcBef>
        <a:spcAft>
          <a:spcPct val="0"/>
        </a:spcAft>
        <a:defRPr sz="3300">
          <a:solidFill>
            <a:schemeClr val="tx2"/>
          </a:solidFill>
          <a:latin typeface="Times" charset="0"/>
        </a:defRPr>
      </a:lvl7pPr>
      <a:lvl8pPr marL="1028700" algn="ctr" rtl="0" fontAlgn="base">
        <a:spcBef>
          <a:spcPct val="0"/>
        </a:spcBef>
        <a:spcAft>
          <a:spcPct val="0"/>
        </a:spcAft>
        <a:defRPr sz="3300">
          <a:solidFill>
            <a:schemeClr val="tx2"/>
          </a:solidFill>
          <a:latin typeface="Times" charset="0"/>
        </a:defRPr>
      </a:lvl8pPr>
      <a:lvl9pPr marL="1371600" algn="ctr" rtl="0" fontAlgn="base">
        <a:spcBef>
          <a:spcPct val="0"/>
        </a:spcBef>
        <a:spcAft>
          <a:spcPct val="0"/>
        </a:spcAft>
        <a:defRPr sz="3300">
          <a:solidFill>
            <a:schemeClr val="tx2"/>
          </a:solidFill>
          <a:latin typeface="Times"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ＭＳ Ｐゴシック" pitchFamily="81" charset="-128"/>
          <a:cs typeface="ＭＳ Ｐゴシック" pitchFamily="81" charset="-128"/>
        </a:defRPr>
      </a:lvl1pPr>
      <a:lvl2pPr marL="557213" indent="-214313" algn="l" rtl="0" eaLnBrk="0" fontAlgn="base" hangingPunct="0">
        <a:spcBef>
          <a:spcPct val="20000"/>
        </a:spcBef>
        <a:spcAft>
          <a:spcPct val="0"/>
        </a:spcAft>
        <a:buChar char="–"/>
        <a:defRPr sz="2100">
          <a:solidFill>
            <a:schemeClr val="tx1"/>
          </a:solidFill>
          <a:latin typeface="+mn-lt"/>
          <a:ea typeface="ＭＳ Ｐゴシック" charset="-128"/>
        </a:defRPr>
      </a:lvl2pPr>
      <a:lvl3pPr marL="857250" indent="-171450" algn="l" rtl="0" eaLnBrk="0" fontAlgn="base" hangingPunct="0">
        <a:spcBef>
          <a:spcPct val="20000"/>
        </a:spcBef>
        <a:spcAft>
          <a:spcPct val="0"/>
        </a:spcAft>
        <a:buChar char="•"/>
        <a:defRPr sz="1800">
          <a:solidFill>
            <a:schemeClr val="tx1"/>
          </a:solidFill>
          <a:latin typeface="+mn-lt"/>
          <a:ea typeface="ＭＳ Ｐゴシック" charset="-128"/>
        </a:defRPr>
      </a:lvl3pPr>
      <a:lvl4pPr marL="1200150" indent="-171450" algn="l" rtl="0" eaLnBrk="0" fontAlgn="base" hangingPunct="0">
        <a:spcBef>
          <a:spcPct val="20000"/>
        </a:spcBef>
        <a:spcAft>
          <a:spcPct val="0"/>
        </a:spcAft>
        <a:buChar char="–"/>
        <a:defRPr sz="1500">
          <a:solidFill>
            <a:schemeClr val="tx1"/>
          </a:solidFill>
          <a:latin typeface="+mn-lt"/>
          <a:ea typeface="ＭＳ Ｐゴシック" charset="-128"/>
        </a:defRPr>
      </a:lvl4pPr>
      <a:lvl5pPr marL="1543050" indent="-171450" algn="l" rtl="0" eaLnBrk="0" fontAlgn="base" hangingPunct="0">
        <a:spcBef>
          <a:spcPct val="20000"/>
        </a:spcBef>
        <a:spcAft>
          <a:spcPct val="0"/>
        </a:spcAft>
        <a:buChar char="»"/>
        <a:defRPr sz="1500">
          <a:solidFill>
            <a:schemeClr val="tx1"/>
          </a:solidFill>
          <a:latin typeface="+mn-lt"/>
          <a:ea typeface="ＭＳ Ｐゴシック" charset="-128"/>
        </a:defRPr>
      </a:lvl5pPr>
      <a:lvl6pPr marL="1885950" indent="-171450" algn="l" rtl="0" fontAlgn="base">
        <a:spcBef>
          <a:spcPct val="20000"/>
        </a:spcBef>
        <a:spcAft>
          <a:spcPct val="0"/>
        </a:spcAft>
        <a:buChar char="»"/>
        <a:defRPr sz="1500">
          <a:solidFill>
            <a:schemeClr val="tx1"/>
          </a:solidFill>
          <a:latin typeface="+mn-lt"/>
          <a:ea typeface="ＭＳ Ｐゴシック" charset="-128"/>
        </a:defRPr>
      </a:lvl6pPr>
      <a:lvl7pPr marL="2228850" indent="-171450" algn="l" rtl="0" fontAlgn="base">
        <a:spcBef>
          <a:spcPct val="20000"/>
        </a:spcBef>
        <a:spcAft>
          <a:spcPct val="0"/>
        </a:spcAft>
        <a:buChar char="»"/>
        <a:defRPr sz="1500">
          <a:solidFill>
            <a:schemeClr val="tx1"/>
          </a:solidFill>
          <a:latin typeface="+mn-lt"/>
          <a:ea typeface="ＭＳ Ｐゴシック" charset="-128"/>
        </a:defRPr>
      </a:lvl7pPr>
      <a:lvl8pPr marL="2571750" indent="-171450" algn="l" rtl="0" fontAlgn="base">
        <a:spcBef>
          <a:spcPct val="20000"/>
        </a:spcBef>
        <a:spcAft>
          <a:spcPct val="0"/>
        </a:spcAft>
        <a:buChar char="»"/>
        <a:defRPr sz="1500">
          <a:solidFill>
            <a:schemeClr val="tx1"/>
          </a:solidFill>
          <a:latin typeface="+mn-lt"/>
          <a:ea typeface="ＭＳ Ｐゴシック" charset="-128"/>
        </a:defRPr>
      </a:lvl8pPr>
      <a:lvl9pPr marL="2914650" indent="-171450" algn="l" rtl="0" fontAlgn="base">
        <a:spcBef>
          <a:spcPct val="20000"/>
        </a:spcBef>
        <a:spcAft>
          <a:spcPct val="0"/>
        </a:spcAft>
        <a:buChar char="»"/>
        <a:defRPr sz="1500">
          <a:solidFill>
            <a:schemeClr val="tx1"/>
          </a:solidFill>
          <a:latin typeface="+mn-lt"/>
          <a:ea typeface="ＭＳ Ｐゴシック" charset="-128"/>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F0387"/>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vl1pPr>
          </a:lstStyle>
          <a:p>
            <a:pPr>
              <a:defRPr/>
            </a:pPr>
            <a:endParaRPr lang="en-US"/>
          </a:p>
        </p:txBody>
      </p:sp>
      <p:sp>
        <p:nvSpPr>
          <p:cNvPr id="1027" name="Rectangle 3"/>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b="0" i="0" u="none"/>
            </a:lvl1pPr>
          </a:lstStyle>
          <a:p>
            <a:pPr>
              <a:defRPr/>
            </a:pPr>
            <a:endParaRPr lang="en-US"/>
          </a:p>
        </p:txBody>
      </p:sp>
      <p:sp>
        <p:nvSpPr>
          <p:cNvPr id="1028" name="Rectangle 4"/>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pPr>
              <a:defRPr/>
            </a:pPr>
            <a:fld id="{A9DCA16A-05D2-4BC1-A2A2-C2ED12B72E63}" type="slidenum">
              <a:rPr lang="en-US"/>
              <a:pPr>
                <a:defRPr/>
              </a:pPr>
              <a:t>‹#›</a:t>
            </a:fld>
            <a:endParaRPr lang="en-US"/>
          </a:p>
        </p:txBody>
      </p:sp>
      <p:sp>
        <p:nvSpPr>
          <p:cNvPr id="5125" name="Rectangle 5"/>
          <p:cNvSpPr>
            <a:spLocks noGrp="1" noChangeArrowheads="1"/>
          </p:cNvSpPr>
          <p:nvPr>
            <p:ph type="title"/>
          </p:nvPr>
        </p:nvSpPr>
        <p:spPr bwMode="auto">
          <a:xfrm>
            <a:off x="914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5126" name="Rectangle 6"/>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617155472"/>
      </p:ext>
    </p:extLst>
  </p:cSld>
  <p:clrMap bg1="dk2" tx1="lt1" bg2="dk1"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Lst>
  <p:txStyles>
    <p:titleStyle>
      <a:lvl1pPr algn="ctr" rtl="0" eaLnBrk="0" fontAlgn="base" hangingPunct="0">
        <a:spcBef>
          <a:spcPct val="0"/>
        </a:spcBef>
        <a:spcAft>
          <a:spcPct val="0"/>
        </a:spcAft>
        <a:defRPr sz="4400" b="0" i="0" u="none">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SzPct val="10000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100000"/>
        <a:buChar char="–"/>
        <a:defRPr sz="2800">
          <a:solidFill>
            <a:schemeClr val="tx1"/>
          </a:solidFill>
          <a:latin typeface="+mn-lt"/>
        </a:defRPr>
      </a:lvl2pPr>
      <a:lvl3pPr marL="1143000" indent="-228600" algn="l" rtl="0" eaLnBrk="0" fontAlgn="base" hangingPunct="0">
        <a:spcBef>
          <a:spcPct val="20000"/>
        </a:spcBef>
        <a:spcAft>
          <a:spcPct val="0"/>
        </a:spcAft>
        <a:buSzPct val="100000"/>
        <a:buChar char="•"/>
        <a:defRPr sz="2400">
          <a:solidFill>
            <a:schemeClr val="tx1"/>
          </a:solidFill>
          <a:latin typeface="+mn-lt"/>
        </a:defRPr>
      </a:lvl3pPr>
      <a:lvl4pPr marL="1600200" indent="-228600" algn="l" rtl="0" eaLnBrk="0" fontAlgn="base" hangingPunct="0">
        <a:spcBef>
          <a:spcPct val="20000"/>
        </a:spcBef>
        <a:spcAft>
          <a:spcPct val="0"/>
        </a:spcAft>
        <a:buSzPct val="100000"/>
        <a:buChar char="–"/>
        <a:defRPr sz="2000">
          <a:solidFill>
            <a:schemeClr val="tx1"/>
          </a:solidFill>
          <a:latin typeface="+mn-lt"/>
        </a:defRPr>
      </a:lvl4pPr>
      <a:lvl5pPr marL="2057400" indent="-228600" algn="l" rtl="0" eaLnBrk="0" fontAlgn="base" hangingPunct="0">
        <a:spcBef>
          <a:spcPct val="20000"/>
        </a:spcBef>
        <a:spcAft>
          <a:spcPct val="0"/>
        </a:spcAft>
        <a:buSzPct val="100000"/>
        <a:buChar char="•"/>
        <a:defRPr sz="2000">
          <a:solidFill>
            <a:schemeClr val="tx1"/>
          </a:solidFill>
          <a:latin typeface="+mn-lt"/>
        </a:defRPr>
      </a:lvl5pPr>
      <a:lvl6pPr marL="2514600" indent="-228600" algn="l" rtl="0" eaLnBrk="0" fontAlgn="base" hangingPunct="0">
        <a:spcBef>
          <a:spcPct val="20000"/>
        </a:spcBef>
        <a:spcAft>
          <a:spcPct val="0"/>
        </a:spcAft>
        <a:buSzPct val="100000"/>
        <a:buChar char="•"/>
        <a:defRPr sz="2000">
          <a:solidFill>
            <a:schemeClr val="tx1"/>
          </a:solidFill>
          <a:latin typeface="+mn-lt"/>
        </a:defRPr>
      </a:lvl6pPr>
      <a:lvl7pPr marL="2971800" indent="-228600" algn="l" rtl="0" eaLnBrk="0" fontAlgn="base" hangingPunct="0">
        <a:spcBef>
          <a:spcPct val="20000"/>
        </a:spcBef>
        <a:spcAft>
          <a:spcPct val="0"/>
        </a:spcAft>
        <a:buSzPct val="100000"/>
        <a:buChar char="•"/>
        <a:defRPr sz="2000">
          <a:solidFill>
            <a:schemeClr val="tx1"/>
          </a:solidFill>
          <a:latin typeface="+mn-lt"/>
        </a:defRPr>
      </a:lvl7pPr>
      <a:lvl8pPr marL="3429000" indent="-228600" algn="l" rtl="0" eaLnBrk="0" fontAlgn="base" hangingPunct="0">
        <a:spcBef>
          <a:spcPct val="20000"/>
        </a:spcBef>
        <a:spcAft>
          <a:spcPct val="0"/>
        </a:spcAft>
        <a:buSzPct val="100000"/>
        <a:buChar char="•"/>
        <a:defRPr sz="2000">
          <a:solidFill>
            <a:schemeClr val="tx1"/>
          </a:solidFill>
          <a:latin typeface="+mn-lt"/>
        </a:defRPr>
      </a:lvl8pPr>
      <a:lvl9pPr marL="3886200" indent="-228600" algn="l" rtl="0" eaLnBrk="0" fontAlgn="base" hangingPunct="0">
        <a:spcBef>
          <a:spcPct val="20000"/>
        </a:spcBef>
        <a:spcAft>
          <a:spcPct val="0"/>
        </a:spcAft>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7A5B7A25-8E24-457A-9B0F-131DCD2DEE24}" type="slidenum">
              <a:rPr lang="en-US"/>
              <a:pPr>
                <a:defRPr/>
              </a:pPr>
              <a:t>‹#›</a:t>
            </a:fld>
            <a:endParaRPr lang="en-US"/>
          </a:p>
        </p:txBody>
      </p:sp>
    </p:spTree>
    <p:extLst>
      <p:ext uri="{BB962C8B-B14F-4D97-AF65-F5344CB8AC3E}">
        <p14:creationId xmlns:p14="http://schemas.microsoft.com/office/powerpoint/2010/main" val="4010555877"/>
      </p:ext>
    </p:extLst>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 id="2147483804" r:id="rId15"/>
    <p:sldLayoutId id="2147483805" r:id="rId16"/>
    <p:sldLayoutId id="2147483806" r:id="rId17"/>
    <p:sldLayoutId id="2147483807" r:id="rId18"/>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2A3D0FE-36FB-4EF9-ADAB-7F2ADCE93788}" type="slidenum">
              <a:rPr lang="en-US" smtClean="0"/>
              <a:pPr>
                <a:defRPr/>
              </a:pPr>
              <a:t>‹#›</a:t>
            </a:fld>
            <a:endParaRPr lang="en-US"/>
          </a:p>
        </p:txBody>
      </p:sp>
      <p:sp>
        <p:nvSpPr>
          <p:cNvPr id="7" name="Rectangle 8">
            <a:extLst>
              <a:ext uri="{FF2B5EF4-FFF2-40B4-BE49-F238E27FC236}">
                <a16:creationId xmlns:a16="http://schemas.microsoft.com/office/drawing/2014/main" id="{F74DD0C0-64FF-436B-9812-2F2936C17799}"/>
              </a:ext>
            </a:extLst>
          </p:cNvPr>
          <p:cNvSpPr>
            <a:spLocks noChangeArrowheads="1"/>
          </p:cNvSpPr>
          <p:nvPr userDrawn="1"/>
        </p:nvSpPr>
        <p:spPr bwMode="auto">
          <a:xfrm>
            <a:off x="5636684" y="5781675"/>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sz="2400"/>
          </a:p>
        </p:txBody>
      </p:sp>
    </p:spTree>
    <p:extLst>
      <p:ext uri="{BB962C8B-B14F-4D97-AF65-F5344CB8AC3E}">
        <p14:creationId xmlns:p14="http://schemas.microsoft.com/office/powerpoint/2010/main" val="3959827154"/>
      </p:ext>
    </p:extLst>
  </p:cSld>
  <p:clrMap bg1="lt1" tx1="dk1" bg2="lt2" tx2="dk2" accent1="accent1" accent2="accent2" accent3="accent3" accent4="accent4" accent5="accent5" accent6="accent6" hlink="hlink" folHlink="folHlink"/>
  <p:sldLayoutIdLst>
    <p:sldLayoutId id="2147483857" r:id="rId1"/>
    <p:sldLayoutId id="2147483858" r:id="rId2"/>
    <p:sldLayoutId id="2147483859" r:id="rId3"/>
    <p:sldLayoutId id="2147483860" r:id="rId4"/>
    <p:sldLayoutId id="2147483861" r:id="rId5"/>
    <p:sldLayoutId id="2147483862" r:id="rId6"/>
    <p:sldLayoutId id="2147483863" r:id="rId7"/>
    <p:sldLayoutId id="2147483864" r:id="rId8"/>
    <p:sldLayoutId id="2147483865" r:id="rId9"/>
    <p:sldLayoutId id="2147483866" r:id="rId10"/>
    <p:sldLayoutId id="214748386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875ABA-F9C3-407E-B268-D5669BF86D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814527F-A646-42DC-8FBC-408E50274C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63877-0523-4912-9C73-9EBEA4B944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1FC4D4-1ABE-4744-83D7-AFEEFCCFF5CF}" type="datetimeFigureOut">
              <a:rPr lang="en-US" smtClean="0"/>
              <a:t>10/13/2020</a:t>
            </a:fld>
            <a:endParaRPr lang="en-US"/>
          </a:p>
        </p:txBody>
      </p:sp>
      <p:sp>
        <p:nvSpPr>
          <p:cNvPr id="5" name="Footer Placeholder 4">
            <a:extLst>
              <a:ext uri="{FF2B5EF4-FFF2-40B4-BE49-F238E27FC236}">
                <a16:creationId xmlns:a16="http://schemas.microsoft.com/office/drawing/2014/main" id="{4B20F7CD-CE76-452A-833F-48AEDA8C24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2D9185-74CA-47F3-9E4C-A15812D771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282CF-55AC-457A-AD0E-664FDD21768A}" type="slidenum">
              <a:rPr lang="en-US" smtClean="0"/>
              <a:t>‹#›</a:t>
            </a:fld>
            <a:endParaRPr lang="en-US"/>
          </a:p>
        </p:txBody>
      </p:sp>
    </p:spTree>
    <p:extLst>
      <p:ext uri="{BB962C8B-B14F-4D97-AF65-F5344CB8AC3E}">
        <p14:creationId xmlns:p14="http://schemas.microsoft.com/office/powerpoint/2010/main" val="3845313146"/>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58.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0.xml"/><Relationship Id="rId1" Type="http://schemas.openxmlformats.org/officeDocument/2006/relationships/slideLayout" Target="../slideLayouts/slideLayout4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7.xml"/></Relationships>
</file>

<file path=ppt/slides/_rels/slide3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2.xml"/><Relationship Id="rId1" Type="http://schemas.openxmlformats.org/officeDocument/2006/relationships/slideLayout" Target="../slideLayouts/slideLayout4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7.xml"/></Relationships>
</file>

<file path=ppt/slides/_rels/slide3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6.xml"/><Relationship Id="rId1" Type="http://schemas.openxmlformats.org/officeDocument/2006/relationships/slideLayout" Target="../slideLayouts/slideLayout47.xml"/></Relationships>
</file>

<file path=ppt/slides/_rels/slide3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7.xml"/><Relationship Id="rId1" Type="http://schemas.openxmlformats.org/officeDocument/2006/relationships/slideLayout" Target="../slideLayouts/slideLayout47.xml"/></Relationships>
</file>

<file path=ppt/slides/_rels/slide3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8.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FF34-6036-4B26-8D13-679EC9DE4B3F}"/>
              </a:ext>
            </a:extLst>
          </p:cNvPr>
          <p:cNvSpPr>
            <a:spLocks noGrp="1"/>
          </p:cNvSpPr>
          <p:nvPr>
            <p:ph type="ctrTitle"/>
          </p:nvPr>
        </p:nvSpPr>
        <p:spPr>
          <a:xfrm>
            <a:off x="1658911" y="1600200"/>
            <a:ext cx="9144000" cy="2387600"/>
          </a:xfrm>
        </p:spPr>
        <p:txBody>
          <a:bodyPr>
            <a:normAutofit/>
          </a:bodyPr>
          <a:lstStyle/>
          <a:p>
            <a:r>
              <a:rPr lang="en-US" sz="4400" b="1" dirty="0"/>
              <a:t>METR/ENVS 113</a:t>
            </a:r>
            <a:br>
              <a:rPr lang="en-US" dirty="0"/>
            </a:br>
            <a:r>
              <a:rPr lang="en-US" sz="2700" dirty="0"/>
              <a:t>Lecture 10: Introduction to Epidemiology</a:t>
            </a:r>
            <a:br>
              <a:rPr lang="en-US" dirty="0"/>
            </a:br>
            <a:endParaRPr lang="en-US" dirty="0"/>
          </a:p>
        </p:txBody>
      </p:sp>
      <p:sp>
        <p:nvSpPr>
          <p:cNvPr id="3" name="Subtitle 2">
            <a:extLst>
              <a:ext uri="{FF2B5EF4-FFF2-40B4-BE49-F238E27FC236}">
                <a16:creationId xmlns:a16="http://schemas.microsoft.com/office/drawing/2014/main" id="{4A904F86-646D-4811-A3F5-4544681B6F99}"/>
              </a:ext>
            </a:extLst>
          </p:cNvPr>
          <p:cNvSpPr>
            <a:spLocks noGrp="1"/>
          </p:cNvSpPr>
          <p:nvPr>
            <p:ph type="subTitle" idx="1"/>
          </p:nvPr>
        </p:nvSpPr>
        <p:spPr>
          <a:xfrm>
            <a:off x="1793823" y="3987800"/>
            <a:ext cx="9144000" cy="1655762"/>
          </a:xfrm>
        </p:spPr>
        <p:txBody>
          <a:bodyPr>
            <a:normAutofit/>
          </a:bodyPr>
          <a:lstStyle/>
          <a:p>
            <a:r>
              <a:rPr lang="en-US" dirty="0"/>
              <a:t>SJSU Fall Semester 2020</a:t>
            </a:r>
          </a:p>
          <a:p>
            <a:r>
              <a:rPr lang="en-US" dirty="0"/>
              <a:t>Module 4: Air Pollution Epidemiology</a:t>
            </a:r>
          </a:p>
          <a:p>
            <a:r>
              <a:rPr lang="en-US" dirty="0"/>
              <a:t>Frank R. Freedman (Course Instructor)</a:t>
            </a:r>
          </a:p>
        </p:txBody>
      </p:sp>
    </p:spTree>
    <p:extLst>
      <p:ext uri="{BB962C8B-B14F-4D97-AF65-F5344CB8AC3E}">
        <p14:creationId xmlns:p14="http://schemas.microsoft.com/office/powerpoint/2010/main" val="2647420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381000"/>
            <a:ext cx="7772400" cy="609600"/>
          </a:xfrm>
        </p:spPr>
        <p:txBody>
          <a:bodyPr/>
          <a:lstStyle/>
          <a:p>
            <a:pPr algn="l"/>
            <a:r>
              <a:rPr lang="en-US" altLang="en-US" sz="3600" b="1" dirty="0">
                <a:solidFill>
                  <a:srgbClr val="000000"/>
                </a:solidFill>
                <a:latin typeface="Calibri" panose="020F0502020204030204" pitchFamily="34" charset="0"/>
                <a:cs typeface="Calibri" panose="020F0502020204030204" pitchFamily="34" charset="0"/>
              </a:rPr>
              <a:t>Experimental Studies: Summary</a:t>
            </a:r>
            <a:endParaRPr lang="en-US" altLang="en-US" sz="3600" dirty="0">
              <a:solidFill>
                <a:srgbClr val="000000"/>
              </a:solidFill>
              <a:latin typeface="Calibri" panose="020F0502020204030204" pitchFamily="34" charset="0"/>
              <a:cs typeface="Calibri" panose="020F0502020204030204" pitchFamily="34" charset="0"/>
            </a:endParaRPr>
          </a:p>
        </p:txBody>
      </p:sp>
      <p:sp>
        <p:nvSpPr>
          <p:cNvPr id="43011" name="Rectangle 3"/>
          <p:cNvSpPr>
            <a:spLocks noGrp="1" noChangeArrowheads="1"/>
          </p:cNvSpPr>
          <p:nvPr>
            <p:ph type="body" idx="1"/>
          </p:nvPr>
        </p:nvSpPr>
        <p:spPr>
          <a:xfrm>
            <a:off x="573374" y="1295400"/>
            <a:ext cx="11313826" cy="5029200"/>
          </a:xfrm>
        </p:spPr>
        <p:txBody>
          <a:bodyPr/>
          <a:lstStyle/>
          <a:p>
            <a:r>
              <a:rPr lang="en-US" altLang="en-US" sz="2800" dirty="0">
                <a:solidFill>
                  <a:srgbClr val="000000"/>
                </a:solidFill>
                <a:latin typeface="Calibri" panose="020F0502020204030204" pitchFamily="34" charset="0"/>
                <a:cs typeface="Calibri" panose="020F0502020204030204" pitchFamily="34" charset="0"/>
              </a:rPr>
              <a:t>Investigator specifies exposure and examines outcomes.</a:t>
            </a:r>
          </a:p>
          <a:p>
            <a:r>
              <a:rPr lang="en-US" altLang="en-US" sz="2800" dirty="0">
                <a:solidFill>
                  <a:srgbClr val="000000"/>
                </a:solidFill>
                <a:latin typeface="Calibri" panose="020F0502020204030204" pitchFamily="34" charset="0"/>
                <a:cs typeface="Calibri" panose="020F0502020204030204" pitchFamily="34" charset="0"/>
              </a:rPr>
              <a:t>“Control” vs. “Experimental” groups</a:t>
            </a:r>
          </a:p>
          <a:p>
            <a:r>
              <a:rPr lang="en-US" altLang="en-US" sz="2800" dirty="0">
                <a:solidFill>
                  <a:srgbClr val="000000"/>
                </a:solidFill>
                <a:latin typeface="Calibri" panose="020F0502020204030204" pitchFamily="34" charset="0"/>
                <a:cs typeface="Calibri" panose="020F0502020204030204" pitchFamily="34" charset="0"/>
              </a:rPr>
              <a:t>Usually includes some level of randomization &amp; blinding</a:t>
            </a:r>
          </a:p>
          <a:p>
            <a:pPr>
              <a:spcAft>
                <a:spcPts val="1200"/>
              </a:spcAft>
            </a:pPr>
            <a:r>
              <a:rPr lang="en-US" altLang="en-US" sz="2800" dirty="0">
                <a:solidFill>
                  <a:srgbClr val="000000"/>
                </a:solidFill>
                <a:latin typeface="Calibri" panose="020F0502020204030204" pitchFamily="34" charset="0"/>
                <a:cs typeface="Calibri" panose="020F0502020204030204" pitchFamily="34" charset="0"/>
              </a:rPr>
              <a:t>Clinical drug trials are the most common example</a:t>
            </a:r>
          </a:p>
          <a:p>
            <a:r>
              <a:rPr lang="en-US" altLang="en-US" sz="2800" b="1" dirty="0">
                <a:solidFill>
                  <a:srgbClr val="000000"/>
                </a:solidFill>
                <a:latin typeface="Calibri" panose="020F0502020204030204" pitchFamily="34" charset="0"/>
                <a:cs typeface="Calibri" panose="020F0502020204030204" pitchFamily="34" charset="0"/>
              </a:rPr>
              <a:t>Double-Blinded, Randomized Controlled Trials (RCTs)</a:t>
            </a:r>
          </a:p>
          <a:p>
            <a:pPr lvl="1"/>
            <a:r>
              <a:rPr lang="en-US" altLang="en-US" dirty="0">
                <a:solidFill>
                  <a:srgbClr val="000000"/>
                </a:solidFill>
                <a:latin typeface="Calibri" panose="020F0502020204030204" pitchFamily="34" charset="0"/>
                <a:cs typeface="Calibri" panose="020F0502020204030204" pitchFamily="34" charset="0"/>
              </a:rPr>
              <a:t>The “gold standard” of research design. Provides most convincing evidence of relationship between exposure and effect</a:t>
            </a:r>
          </a:p>
          <a:p>
            <a:pPr marL="0" indent="0">
              <a:buNone/>
            </a:pPr>
            <a:endParaRPr lang="en-US" altLang="en-US" sz="28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89568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7107" name="Rectangle 3"/>
          <p:cNvSpPr>
            <a:spLocks noGrp="1" noChangeArrowheads="1"/>
          </p:cNvSpPr>
          <p:nvPr>
            <p:ph type="body" idx="1"/>
          </p:nvPr>
        </p:nvSpPr>
        <p:spPr>
          <a:xfrm>
            <a:off x="609600" y="1371600"/>
            <a:ext cx="10668000" cy="4114800"/>
          </a:xfrm>
        </p:spPr>
        <p:txBody>
          <a:bodyPr/>
          <a:lstStyle/>
          <a:p>
            <a:pPr>
              <a:spcAft>
                <a:spcPts val="600"/>
              </a:spcAft>
            </a:pPr>
            <a:r>
              <a:rPr lang="en-US" altLang="en-US" sz="2800" dirty="0">
                <a:solidFill>
                  <a:srgbClr val="000000"/>
                </a:solidFill>
                <a:latin typeface="Calibri" panose="020F0502020204030204" pitchFamily="34" charset="0"/>
                <a:cs typeface="Calibri" panose="020F0502020204030204" pitchFamily="34" charset="0"/>
              </a:rPr>
              <a:t>Very expensive.</a:t>
            </a:r>
          </a:p>
          <a:p>
            <a:pPr>
              <a:spcAft>
                <a:spcPts val="600"/>
              </a:spcAft>
            </a:pPr>
            <a:r>
              <a:rPr lang="en-US" altLang="en-US" sz="2800" dirty="0">
                <a:solidFill>
                  <a:srgbClr val="000000"/>
                </a:solidFill>
                <a:latin typeface="Calibri" panose="020F0502020204030204" pitchFamily="34" charset="0"/>
                <a:cs typeface="Calibri" panose="020F0502020204030204" pitchFamily="34" charset="0"/>
              </a:rPr>
              <a:t>It may be unethical to assign persons to certain treatment or comparison groups. Not possible to use RCTs to test effects of exposures that are expected to be harmful to humans, for ethical reasons.</a:t>
            </a:r>
          </a:p>
          <a:p>
            <a:pPr>
              <a:spcAft>
                <a:spcPts val="600"/>
              </a:spcAft>
            </a:pPr>
            <a:r>
              <a:rPr lang="en-US" altLang="en-US" sz="2800" dirty="0">
                <a:solidFill>
                  <a:srgbClr val="000000"/>
                </a:solidFill>
                <a:latin typeface="Calibri" panose="020F0502020204030204" pitchFamily="34" charset="0"/>
                <a:cs typeface="Calibri" panose="020F0502020204030204" pitchFamily="34" charset="0"/>
              </a:rPr>
              <a:t>Not appropriate to study human exposures and diseases in natural environmental setting … like ambient air pollution exposure.</a:t>
            </a:r>
          </a:p>
        </p:txBody>
      </p:sp>
      <p:sp>
        <p:nvSpPr>
          <p:cNvPr id="6" name="Rectangle 2">
            <a:extLst>
              <a:ext uri="{FF2B5EF4-FFF2-40B4-BE49-F238E27FC236}">
                <a16:creationId xmlns:a16="http://schemas.microsoft.com/office/drawing/2014/main" id="{2619ED83-2E3F-41D6-8BCF-1B58222BAF41}"/>
              </a:ext>
            </a:extLst>
          </p:cNvPr>
          <p:cNvSpPr>
            <a:spLocks noGrp="1" noChangeArrowheads="1"/>
          </p:cNvSpPr>
          <p:nvPr>
            <p:ph type="title"/>
          </p:nvPr>
        </p:nvSpPr>
        <p:spPr>
          <a:xfrm>
            <a:off x="457200" y="304800"/>
            <a:ext cx="7772400" cy="762000"/>
          </a:xfrm>
        </p:spPr>
        <p:txBody>
          <a:bodyPr/>
          <a:lstStyle/>
          <a:p>
            <a:pPr algn="l"/>
            <a:r>
              <a:rPr lang="en-US" altLang="en-US" sz="3600" b="1" dirty="0">
                <a:solidFill>
                  <a:srgbClr val="000000"/>
                </a:solidFill>
                <a:latin typeface="Calibri" panose="020F0502020204030204" pitchFamily="34" charset="0"/>
                <a:cs typeface="Calibri" panose="020F0502020204030204" pitchFamily="34" charset="0"/>
              </a:rPr>
              <a:t>Experimental Studies: Disadvantages</a:t>
            </a:r>
            <a:endParaRPr lang="en-US" altLang="en-US" sz="3600"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5610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D12BED4-3A2F-4E5B-8BD4-1BEAF4854B9A}"/>
              </a:ext>
            </a:extLst>
          </p:cNvPr>
          <p:cNvSpPr>
            <a:spLocks noGrp="1"/>
          </p:cNvSpPr>
          <p:nvPr>
            <p:ph type="title"/>
          </p:nvPr>
        </p:nvSpPr>
        <p:spPr>
          <a:xfrm>
            <a:off x="381000" y="158519"/>
            <a:ext cx="8035925" cy="833438"/>
          </a:xfrm>
        </p:spPr>
        <p:txBody>
          <a:bodyPr/>
          <a:lstStyle/>
          <a:p>
            <a:pPr algn="l"/>
            <a:r>
              <a:rPr lang="en-US" b="1" dirty="0">
                <a:solidFill>
                  <a:srgbClr val="000000"/>
                </a:solidFill>
                <a:latin typeface="Calibri" panose="020F0502020204030204" pitchFamily="34" charset="0"/>
                <a:cs typeface="Calibri" panose="020F0502020204030204" pitchFamily="34" charset="0"/>
              </a:rPr>
              <a:t>Presenting Epidemiological Study Results</a:t>
            </a:r>
            <a:endParaRPr lang="en-US" b="1" u="none" dirty="0">
              <a:solidFill>
                <a:srgbClr val="000000"/>
              </a:solidFill>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E91AA751-6BFD-4078-B662-16926A268DC2}"/>
              </a:ext>
            </a:extLst>
          </p:cNvPr>
          <p:cNvSpPr txBox="1"/>
          <p:nvPr/>
        </p:nvSpPr>
        <p:spPr>
          <a:xfrm>
            <a:off x="5410200" y="1997083"/>
            <a:ext cx="5466496" cy="461665"/>
          </a:xfrm>
          <a:prstGeom prst="rect">
            <a:avLst/>
          </a:prstGeom>
          <a:noFill/>
        </p:spPr>
        <p:txBody>
          <a:bodyPr wrap="none" rtlCol="0">
            <a:spAutoFit/>
          </a:bodyPr>
          <a:lstStyle/>
          <a:p>
            <a:pPr eaLnBrk="1" hangingPunct="1">
              <a:defRPr/>
            </a:pPr>
            <a:r>
              <a:rPr lang="en-US" dirty="0">
                <a:solidFill>
                  <a:srgbClr val="000000"/>
                </a:solidFill>
                <a:latin typeface="Calibri" panose="020F0502020204030204" pitchFamily="34" charset="0"/>
                <a:cs typeface="Calibri" panose="020F0502020204030204" pitchFamily="34" charset="0"/>
              </a:rPr>
              <a:t>2 x 2 table to display results of experiment</a:t>
            </a:r>
          </a:p>
        </p:txBody>
      </p:sp>
      <p:sp>
        <p:nvSpPr>
          <p:cNvPr id="10" name="TextBox 9">
            <a:extLst>
              <a:ext uri="{FF2B5EF4-FFF2-40B4-BE49-F238E27FC236}">
                <a16:creationId xmlns:a16="http://schemas.microsoft.com/office/drawing/2014/main" id="{7906FF4B-D6B2-48A0-98A9-676D2CE154A0}"/>
              </a:ext>
            </a:extLst>
          </p:cNvPr>
          <p:cNvSpPr txBox="1"/>
          <p:nvPr/>
        </p:nvSpPr>
        <p:spPr>
          <a:xfrm>
            <a:off x="685800" y="4096924"/>
            <a:ext cx="8422242" cy="2508379"/>
          </a:xfrm>
          <a:prstGeom prst="rect">
            <a:avLst/>
          </a:prstGeom>
          <a:noFill/>
        </p:spPr>
        <p:txBody>
          <a:bodyPr wrap="none" rtlCol="0">
            <a:spAutoFit/>
          </a:bodyPr>
          <a:lstStyle/>
          <a:p>
            <a:pPr eaLnBrk="1" hangingPunct="1">
              <a:spcAft>
                <a:spcPts val="600"/>
              </a:spcAft>
              <a:defRPr/>
            </a:pPr>
            <a:r>
              <a:rPr lang="en-US" sz="2200" b="1" dirty="0">
                <a:solidFill>
                  <a:srgbClr val="000000"/>
                </a:solidFill>
                <a:latin typeface="Calibri" panose="020F0502020204030204" pitchFamily="34" charset="0"/>
                <a:cs typeface="Calibri" panose="020F0502020204030204" pitchFamily="34" charset="0"/>
              </a:rPr>
              <a:t>Symbol Definition</a:t>
            </a:r>
          </a:p>
          <a:p>
            <a:pPr eaLnBrk="1" hangingPunct="1">
              <a:spcAft>
                <a:spcPts val="1200"/>
              </a:spcAft>
              <a:defRPr/>
            </a:pPr>
            <a:r>
              <a:rPr lang="en-US" sz="2200" b="1" dirty="0">
                <a:solidFill>
                  <a:srgbClr val="000000"/>
                </a:solidFill>
                <a:latin typeface="Calibri" panose="020F0502020204030204" pitchFamily="34" charset="0"/>
                <a:cs typeface="Calibri" panose="020F0502020204030204" pitchFamily="34" charset="0"/>
              </a:rPr>
              <a:t>E+</a:t>
            </a:r>
            <a:r>
              <a:rPr lang="en-US" sz="2200" dirty="0">
                <a:solidFill>
                  <a:srgbClr val="000000"/>
                </a:solidFill>
                <a:latin typeface="Calibri" panose="020F0502020204030204" pitchFamily="34" charset="0"/>
                <a:cs typeface="Calibri" panose="020F0502020204030204" pitchFamily="34" charset="0"/>
              </a:rPr>
              <a:t> (exposed), </a:t>
            </a:r>
            <a:r>
              <a:rPr lang="en-US" sz="2200" b="1" dirty="0">
                <a:solidFill>
                  <a:srgbClr val="000000"/>
                </a:solidFill>
                <a:latin typeface="Calibri" panose="020F0502020204030204" pitchFamily="34" charset="0"/>
                <a:cs typeface="Calibri" panose="020F0502020204030204" pitchFamily="34" charset="0"/>
              </a:rPr>
              <a:t>E-</a:t>
            </a:r>
            <a:r>
              <a:rPr lang="en-US" sz="2200" dirty="0">
                <a:solidFill>
                  <a:srgbClr val="000000"/>
                </a:solidFill>
                <a:latin typeface="Calibri" panose="020F0502020204030204" pitchFamily="34" charset="0"/>
                <a:cs typeface="Calibri" panose="020F0502020204030204" pitchFamily="34" charset="0"/>
              </a:rPr>
              <a:t> (not exposed), </a:t>
            </a:r>
            <a:r>
              <a:rPr lang="en-US" sz="2200" b="1" dirty="0">
                <a:solidFill>
                  <a:srgbClr val="000000"/>
                </a:solidFill>
                <a:latin typeface="Calibri" panose="020F0502020204030204" pitchFamily="34" charset="0"/>
                <a:cs typeface="Calibri" panose="020F0502020204030204" pitchFamily="34" charset="0"/>
              </a:rPr>
              <a:t>D+</a:t>
            </a:r>
            <a:r>
              <a:rPr lang="en-US" sz="2200" dirty="0">
                <a:solidFill>
                  <a:srgbClr val="000000"/>
                </a:solidFill>
                <a:latin typeface="Calibri" panose="020F0502020204030204" pitchFamily="34" charset="0"/>
                <a:cs typeface="Calibri" panose="020F0502020204030204" pitchFamily="34" charset="0"/>
              </a:rPr>
              <a:t> (got disease), </a:t>
            </a:r>
            <a:r>
              <a:rPr lang="en-US" sz="2200" b="1" dirty="0">
                <a:solidFill>
                  <a:srgbClr val="000000"/>
                </a:solidFill>
                <a:latin typeface="Calibri" panose="020F0502020204030204" pitchFamily="34" charset="0"/>
                <a:cs typeface="Calibri" panose="020F0502020204030204" pitchFamily="34" charset="0"/>
              </a:rPr>
              <a:t>D- </a:t>
            </a:r>
            <a:r>
              <a:rPr lang="en-US" sz="2200" dirty="0">
                <a:solidFill>
                  <a:srgbClr val="000000"/>
                </a:solidFill>
                <a:latin typeface="Calibri" panose="020F0502020204030204" pitchFamily="34" charset="0"/>
                <a:cs typeface="Calibri" panose="020F0502020204030204" pitchFamily="34" charset="0"/>
              </a:rPr>
              <a:t>(did not get disease)</a:t>
            </a:r>
          </a:p>
          <a:p>
            <a:pPr eaLnBrk="1" hangingPunct="1">
              <a:spcAft>
                <a:spcPts val="0"/>
              </a:spcAft>
              <a:defRPr/>
            </a:pPr>
            <a:r>
              <a:rPr lang="en-US" sz="2200" b="1" dirty="0">
                <a:solidFill>
                  <a:srgbClr val="000000"/>
                </a:solidFill>
                <a:latin typeface="Calibri" panose="020F0502020204030204" pitchFamily="34" charset="0"/>
                <a:cs typeface="Calibri" panose="020F0502020204030204" pitchFamily="34" charset="0"/>
              </a:rPr>
              <a:t>a</a:t>
            </a:r>
            <a:r>
              <a:rPr lang="en-US" sz="2200" dirty="0">
                <a:solidFill>
                  <a:srgbClr val="000000"/>
                </a:solidFill>
                <a:latin typeface="Calibri" panose="020F0502020204030204" pitchFamily="34" charset="0"/>
                <a:cs typeface="Calibri" panose="020F0502020204030204" pitchFamily="34" charset="0"/>
              </a:rPr>
              <a:t>: exposed that got disease, </a:t>
            </a:r>
            <a:r>
              <a:rPr lang="en-US" sz="2200" b="1" dirty="0">
                <a:solidFill>
                  <a:srgbClr val="000000"/>
                </a:solidFill>
                <a:latin typeface="Calibri" panose="020F0502020204030204" pitchFamily="34" charset="0"/>
                <a:cs typeface="Calibri" panose="020F0502020204030204" pitchFamily="34" charset="0"/>
              </a:rPr>
              <a:t>b</a:t>
            </a:r>
            <a:r>
              <a:rPr lang="en-US" sz="2200" dirty="0">
                <a:solidFill>
                  <a:srgbClr val="000000"/>
                </a:solidFill>
                <a:latin typeface="Calibri" panose="020F0502020204030204" pitchFamily="34" charset="0"/>
                <a:cs typeface="Calibri" panose="020F0502020204030204" pitchFamily="34" charset="0"/>
              </a:rPr>
              <a:t>: exposed that did not get disease</a:t>
            </a:r>
          </a:p>
          <a:p>
            <a:pPr eaLnBrk="1" hangingPunct="1">
              <a:spcAft>
                <a:spcPts val="1200"/>
              </a:spcAft>
              <a:defRPr/>
            </a:pPr>
            <a:r>
              <a:rPr lang="en-US" sz="2200" b="1" dirty="0">
                <a:solidFill>
                  <a:srgbClr val="000000"/>
                </a:solidFill>
                <a:latin typeface="Calibri" panose="020F0502020204030204" pitchFamily="34" charset="0"/>
                <a:cs typeface="Calibri" panose="020F0502020204030204" pitchFamily="34" charset="0"/>
              </a:rPr>
              <a:t>c</a:t>
            </a:r>
            <a:r>
              <a:rPr lang="en-US" sz="2200" dirty="0">
                <a:solidFill>
                  <a:srgbClr val="000000"/>
                </a:solidFill>
                <a:latin typeface="Calibri" panose="020F0502020204030204" pitchFamily="34" charset="0"/>
                <a:cs typeface="Calibri" panose="020F0502020204030204" pitchFamily="34" charset="0"/>
              </a:rPr>
              <a:t>: not exposed that got disease, </a:t>
            </a:r>
            <a:r>
              <a:rPr lang="en-US" sz="2200" b="1" dirty="0">
                <a:solidFill>
                  <a:srgbClr val="000000"/>
                </a:solidFill>
                <a:latin typeface="Calibri" panose="020F0502020204030204" pitchFamily="34" charset="0"/>
                <a:cs typeface="Calibri" panose="020F0502020204030204" pitchFamily="34" charset="0"/>
              </a:rPr>
              <a:t>d</a:t>
            </a:r>
            <a:r>
              <a:rPr lang="en-US" sz="2200" dirty="0">
                <a:solidFill>
                  <a:srgbClr val="000000"/>
                </a:solidFill>
                <a:latin typeface="Calibri" panose="020F0502020204030204" pitchFamily="34" charset="0"/>
                <a:cs typeface="Calibri" panose="020F0502020204030204" pitchFamily="34" charset="0"/>
              </a:rPr>
              <a:t>: not exposed that did not get disease</a:t>
            </a:r>
          </a:p>
          <a:p>
            <a:pPr eaLnBrk="1" hangingPunct="1">
              <a:spcAft>
                <a:spcPts val="0"/>
              </a:spcAft>
              <a:defRPr/>
            </a:pPr>
            <a:r>
              <a:rPr lang="en-US" sz="2200" b="1" dirty="0">
                <a:solidFill>
                  <a:srgbClr val="000000"/>
                </a:solidFill>
                <a:latin typeface="Calibri" panose="020F0502020204030204" pitchFamily="34" charset="0"/>
                <a:cs typeface="Calibri" panose="020F0502020204030204" pitchFamily="34" charset="0"/>
              </a:rPr>
              <a:t>N</a:t>
            </a:r>
            <a:r>
              <a:rPr lang="en-US" sz="2200" b="1" baseline="-25000" dirty="0">
                <a:solidFill>
                  <a:srgbClr val="000000"/>
                </a:solidFill>
                <a:latin typeface="Calibri" panose="020F0502020204030204" pitchFamily="34" charset="0"/>
                <a:cs typeface="Calibri" panose="020F0502020204030204" pitchFamily="34" charset="0"/>
              </a:rPr>
              <a:t>1</a:t>
            </a:r>
            <a:r>
              <a:rPr lang="en-US" sz="2200" dirty="0">
                <a:solidFill>
                  <a:srgbClr val="000000"/>
                </a:solidFill>
                <a:latin typeface="Calibri" panose="020F0502020204030204" pitchFamily="34" charset="0"/>
                <a:cs typeface="Calibri" panose="020F0502020204030204" pitchFamily="34" charset="0"/>
              </a:rPr>
              <a:t>: Total number exposed (= </a:t>
            </a:r>
            <a:r>
              <a:rPr lang="en-US" sz="2200" dirty="0" err="1">
                <a:solidFill>
                  <a:srgbClr val="000000"/>
                </a:solidFill>
                <a:latin typeface="Calibri" panose="020F0502020204030204" pitchFamily="34" charset="0"/>
                <a:cs typeface="Calibri" panose="020F0502020204030204" pitchFamily="34" charset="0"/>
              </a:rPr>
              <a:t>a+b</a:t>
            </a:r>
            <a:r>
              <a:rPr lang="en-US" sz="2200" dirty="0">
                <a:solidFill>
                  <a:srgbClr val="000000"/>
                </a:solidFill>
                <a:latin typeface="Calibri" panose="020F0502020204030204" pitchFamily="34" charset="0"/>
                <a:cs typeface="Calibri" panose="020F0502020204030204" pitchFamily="34" charset="0"/>
              </a:rPr>
              <a:t>), </a:t>
            </a:r>
            <a:r>
              <a:rPr lang="en-US" sz="2200" b="1" dirty="0">
                <a:solidFill>
                  <a:srgbClr val="000000"/>
                </a:solidFill>
                <a:latin typeface="Calibri" panose="020F0502020204030204" pitchFamily="34" charset="0"/>
                <a:cs typeface="Calibri" panose="020F0502020204030204" pitchFamily="34" charset="0"/>
              </a:rPr>
              <a:t>N</a:t>
            </a:r>
            <a:r>
              <a:rPr lang="en-US" sz="2200" b="1" baseline="-25000" dirty="0">
                <a:solidFill>
                  <a:srgbClr val="000000"/>
                </a:solidFill>
                <a:latin typeface="Calibri" panose="020F0502020204030204" pitchFamily="34" charset="0"/>
                <a:cs typeface="Calibri" panose="020F0502020204030204" pitchFamily="34" charset="0"/>
              </a:rPr>
              <a:t>0</a:t>
            </a:r>
            <a:r>
              <a:rPr lang="en-US" sz="2200" dirty="0">
                <a:solidFill>
                  <a:srgbClr val="000000"/>
                </a:solidFill>
                <a:latin typeface="Calibri" panose="020F0502020204030204" pitchFamily="34" charset="0"/>
                <a:cs typeface="Calibri" panose="020F0502020204030204" pitchFamily="34" charset="0"/>
              </a:rPr>
              <a:t>: Total number not exposed (=</a:t>
            </a:r>
            <a:r>
              <a:rPr lang="en-US" sz="2200" dirty="0" err="1">
                <a:solidFill>
                  <a:srgbClr val="000000"/>
                </a:solidFill>
                <a:latin typeface="Calibri" panose="020F0502020204030204" pitchFamily="34" charset="0"/>
                <a:cs typeface="Calibri" panose="020F0502020204030204" pitchFamily="34" charset="0"/>
              </a:rPr>
              <a:t>c+d</a:t>
            </a:r>
            <a:r>
              <a:rPr lang="en-US" sz="2200" dirty="0">
                <a:solidFill>
                  <a:srgbClr val="000000"/>
                </a:solidFill>
                <a:latin typeface="Calibri" panose="020F0502020204030204" pitchFamily="34" charset="0"/>
                <a:cs typeface="Calibri" panose="020F0502020204030204" pitchFamily="34" charset="0"/>
              </a:rPr>
              <a:t>)</a:t>
            </a:r>
          </a:p>
          <a:p>
            <a:pPr eaLnBrk="1" hangingPunct="1">
              <a:spcAft>
                <a:spcPts val="0"/>
              </a:spcAft>
              <a:defRPr/>
            </a:pPr>
            <a:r>
              <a:rPr lang="en-US" sz="2200" b="1" dirty="0">
                <a:solidFill>
                  <a:srgbClr val="000000"/>
                </a:solidFill>
                <a:latin typeface="Calibri" panose="020F0502020204030204" pitchFamily="34" charset="0"/>
                <a:cs typeface="Calibri" panose="020F0502020204030204" pitchFamily="34" charset="0"/>
              </a:rPr>
              <a:t>M</a:t>
            </a:r>
            <a:r>
              <a:rPr lang="en-US" sz="2200" b="1" baseline="-25000" dirty="0">
                <a:solidFill>
                  <a:srgbClr val="000000"/>
                </a:solidFill>
                <a:latin typeface="Calibri" panose="020F0502020204030204" pitchFamily="34" charset="0"/>
                <a:cs typeface="Calibri" panose="020F0502020204030204" pitchFamily="34" charset="0"/>
              </a:rPr>
              <a:t>1</a:t>
            </a:r>
            <a:r>
              <a:rPr lang="en-US" sz="2200" dirty="0">
                <a:solidFill>
                  <a:srgbClr val="000000"/>
                </a:solidFill>
                <a:latin typeface="Calibri" panose="020F0502020204030204" pitchFamily="34" charset="0"/>
                <a:cs typeface="Calibri" panose="020F0502020204030204" pitchFamily="34" charset="0"/>
              </a:rPr>
              <a:t>: Total number disease (= </a:t>
            </a:r>
            <a:r>
              <a:rPr lang="en-US" sz="2200" dirty="0" err="1">
                <a:solidFill>
                  <a:srgbClr val="000000"/>
                </a:solidFill>
                <a:latin typeface="Calibri" panose="020F0502020204030204" pitchFamily="34" charset="0"/>
                <a:cs typeface="Calibri" panose="020F0502020204030204" pitchFamily="34" charset="0"/>
              </a:rPr>
              <a:t>a+c</a:t>
            </a:r>
            <a:r>
              <a:rPr lang="en-US" sz="2200" dirty="0">
                <a:solidFill>
                  <a:srgbClr val="000000"/>
                </a:solidFill>
                <a:latin typeface="Calibri" panose="020F0502020204030204" pitchFamily="34" charset="0"/>
                <a:cs typeface="Calibri" panose="020F0502020204030204" pitchFamily="34" charset="0"/>
              </a:rPr>
              <a:t>), </a:t>
            </a:r>
            <a:r>
              <a:rPr lang="en-US" sz="2200" b="1" dirty="0">
                <a:solidFill>
                  <a:srgbClr val="000000"/>
                </a:solidFill>
                <a:latin typeface="Calibri" panose="020F0502020204030204" pitchFamily="34" charset="0"/>
                <a:cs typeface="Calibri" panose="020F0502020204030204" pitchFamily="34" charset="0"/>
              </a:rPr>
              <a:t>M</a:t>
            </a:r>
            <a:r>
              <a:rPr lang="en-US" sz="2200" b="1" baseline="-25000" dirty="0">
                <a:solidFill>
                  <a:srgbClr val="000000"/>
                </a:solidFill>
                <a:latin typeface="Calibri" panose="020F0502020204030204" pitchFamily="34" charset="0"/>
                <a:cs typeface="Calibri" panose="020F0502020204030204" pitchFamily="34" charset="0"/>
              </a:rPr>
              <a:t>0</a:t>
            </a:r>
            <a:r>
              <a:rPr lang="en-US" sz="2200" dirty="0">
                <a:solidFill>
                  <a:srgbClr val="000000"/>
                </a:solidFill>
                <a:latin typeface="Calibri" panose="020F0502020204030204" pitchFamily="34" charset="0"/>
                <a:cs typeface="Calibri" panose="020F0502020204030204" pitchFamily="34" charset="0"/>
              </a:rPr>
              <a:t>: Total number not disease (=</a:t>
            </a:r>
            <a:r>
              <a:rPr lang="en-US" sz="2200" dirty="0" err="1">
                <a:solidFill>
                  <a:srgbClr val="000000"/>
                </a:solidFill>
                <a:latin typeface="Calibri" panose="020F0502020204030204" pitchFamily="34" charset="0"/>
                <a:cs typeface="Calibri" panose="020F0502020204030204" pitchFamily="34" charset="0"/>
              </a:rPr>
              <a:t>b+d</a:t>
            </a:r>
            <a:r>
              <a:rPr lang="en-US" sz="2200" dirty="0">
                <a:solidFill>
                  <a:srgbClr val="000000"/>
                </a:solidFill>
                <a:latin typeface="Calibri" panose="020F0502020204030204" pitchFamily="34" charset="0"/>
                <a:cs typeface="Calibri" panose="020F0502020204030204" pitchFamily="34" charset="0"/>
              </a:rPr>
              <a:t>)</a:t>
            </a:r>
          </a:p>
        </p:txBody>
      </p:sp>
      <p:pic>
        <p:nvPicPr>
          <p:cNvPr id="3" name="Picture 2">
            <a:extLst>
              <a:ext uri="{FF2B5EF4-FFF2-40B4-BE49-F238E27FC236}">
                <a16:creationId xmlns:a16="http://schemas.microsoft.com/office/drawing/2014/main" id="{903EB926-FBB1-40CC-87A6-706E279CB6F7}"/>
              </a:ext>
            </a:extLst>
          </p:cNvPr>
          <p:cNvPicPr>
            <a:picLocks noChangeAspect="1"/>
          </p:cNvPicPr>
          <p:nvPr/>
        </p:nvPicPr>
        <p:blipFill rotWithShape="1">
          <a:blip r:embed="rId3"/>
          <a:srcRect l="31928" t="33283" r="40496" b="11146"/>
          <a:stretch/>
        </p:blipFill>
        <p:spPr>
          <a:xfrm>
            <a:off x="685800" y="1387663"/>
            <a:ext cx="4452836" cy="2409367"/>
          </a:xfrm>
          <a:prstGeom prst="rect">
            <a:avLst/>
          </a:prstGeom>
          <a:ln>
            <a:solidFill>
              <a:srgbClr val="002060"/>
            </a:solidFill>
          </a:ln>
        </p:spPr>
      </p:pic>
      <p:sp>
        <p:nvSpPr>
          <p:cNvPr id="11" name="TextBox 10">
            <a:extLst>
              <a:ext uri="{FF2B5EF4-FFF2-40B4-BE49-F238E27FC236}">
                <a16:creationId xmlns:a16="http://schemas.microsoft.com/office/drawing/2014/main" id="{94031AF0-86A3-4D0B-9F8B-6F9A3F763B74}"/>
              </a:ext>
            </a:extLst>
          </p:cNvPr>
          <p:cNvSpPr txBox="1"/>
          <p:nvPr/>
        </p:nvSpPr>
        <p:spPr>
          <a:xfrm>
            <a:off x="1713732" y="1087769"/>
            <a:ext cx="2549159" cy="461665"/>
          </a:xfrm>
          <a:prstGeom prst="rect">
            <a:avLst/>
          </a:prstGeom>
          <a:noFill/>
        </p:spPr>
        <p:txBody>
          <a:bodyPr wrap="none" rtlCol="0">
            <a:spAutoFit/>
          </a:bodyPr>
          <a:lstStyle/>
          <a:p>
            <a:pPr eaLnBrk="1" hangingPunct="1">
              <a:defRPr/>
            </a:pPr>
            <a:r>
              <a:rPr lang="en-US" dirty="0">
                <a:solidFill>
                  <a:srgbClr val="000000"/>
                </a:solidFill>
                <a:highlight>
                  <a:srgbClr val="FFFF00"/>
                </a:highlight>
                <a:latin typeface="Calibri" panose="020F0502020204030204" pitchFamily="34" charset="0"/>
                <a:cs typeface="Calibri" panose="020F0502020204030204" pitchFamily="34" charset="0"/>
              </a:rPr>
              <a:t>Disease / Outcome</a:t>
            </a:r>
          </a:p>
        </p:txBody>
      </p:sp>
      <p:sp>
        <p:nvSpPr>
          <p:cNvPr id="12" name="TextBox 11">
            <a:extLst>
              <a:ext uri="{FF2B5EF4-FFF2-40B4-BE49-F238E27FC236}">
                <a16:creationId xmlns:a16="http://schemas.microsoft.com/office/drawing/2014/main" id="{C82772ED-68A9-4040-AF30-0D2D69AAB7FA}"/>
              </a:ext>
            </a:extLst>
          </p:cNvPr>
          <p:cNvSpPr txBox="1"/>
          <p:nvPr/>
        </p:nvSpPr>
        <p:spPr>
          <a:xfrm>
            <a:off x="228600" y="1812750"/>
            <a:ext cx="1331583" cy="461665"/>
          </a:xfrm>
          <a:prstGeom prst="rect">
            <a:avLst/>
          </a:prstGeom>
          <a:noFill/>
        </p:spPr>
        <p:txBody>
          <a:bodyPr wrap="none" rtlCol="0">
            <a:spAutoFit/>
          </a:bodyPr>
          <a:lstStyle/>
          <a:p>
            <a:pPr eaLnBrk="1" hangingPunct="1">
              <a:defRPr/>
            </a:pPr>
            <a:r>
              <a:rPr lang="en-US" dirty="0">
                <a:solidFill>
                  <a:srgbClr val="000000"/>
                </a:solidFill>
                <a:highlight>
                  <a:srgbClr val="FFFF00"/>
                </a:highlight>
                <a:latin typeface="Calibri" panose="020F0502020204030204" pitchFamily="34" charset="0"/>
                <a:cs typeface="Calibri" panose="020F0502020204030204" pitchFamily="34" charset="0"/>
              </a:rPr>
              <a:t>Exposure</a:t>
            </a:r>
          </a:p>
        </p:txBody>
      </p:sp>
      <p:cxnSp>
        <p:nvCxnSpPr>
          <p:cNvPr id="13" name="Straight Arrow Connector 12">
            <a:extLst>
              <a:ext uri="{FF2B5EF4-FFF2-40B4-BE49-F238E27FC236}">
                <a16:creationId xmlns:a16="http://schemas.microsoft.com/office/drawing/2014/main" id="{1589D3CC-D585-43B1-B267-86EC7CB1DCE4}"/>
              </a:ext>
            </a:extLst>
          </p:cNvPr>
          <p:cNvCxnSpPr>
            <a:cxnSpLocks/>
          </p:cNvCxnSpPr>
          <p:nvPr/>
        </p:nvCxnSpPr>
        <p:spPr bwMode="auto">
          <a:xfrm>
            <a:off x="533400" y="2287546"/>
            <a:ext cx="0" cy="609600"/>
          </a:xfrm>
          <a:prstGeom prst="straightConnector1">
            <a:avLst/>
          </a:prstGeom>
          <a:solidFill>
            <a:schemeClr val="accent1"/>
          </a:solidFill>
          <a:ln w="41275" cap="flat" cmpd="sng" algn="ctr">
            <a:solidFill>
              <a:schemeClr val="tx1"/>
            </a:solidFill>
            <a:prstDash val="solid"/>
            <a:round/>
            <a:headEnd type="none" w="med" len="med"/>
            <a:tailEnd type="triangle"/>
          </a:ln>
          <a:effectLst/>
        </p:spPr>
      </p:cxnSp>
      <p:cxnSp>
        <p:nvCxnSpPr>
          <p:cNvPr id="15" name="Straight Arrow Connector 14">
            <a:extLst>
              <a:ext uri="{FF2B5EF4-FFF2-40B4-BE49-F238E27FC236}">
                <a16:creationId xmlns:a16="http://schemas.microsoft.com/office/drawing/2014/main" id="{6FAD0E8A-D607-47D6-A54F-43B032A17AC8}"/>
              </a:ext>
            </a:extLst>
          </p:cNvPr>
          <p:cNvCxnSpPr>
            <a:cxnSpLocks/>
          </p:cNvCxnSpPr>
          <p:nvPr/>
        </p:nvCxnSpPr>
        <p:spPr bwMode="auto">
          <a:xfrm>
            <a:off x="3276600" y="1561903"/>
            <a:ext cx="874383" cy="0"/>
          </a:xfrm>
          <a:prstGeom prst="straightConnector1">
            <a:avLst/>
          </a:prstGeom>
          <a:solidFill>
            <a:schemeClr val="accent1"/>
          </a:solidFill>
          <a:ln w="4127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98420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0">
                                            <p:txEl>
                                              <p:pRg st="4" end="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D12BED4-3A2F-4E5B-8BD4-1BEAF4854B9A}"/>
              </a:ext>
            </a:extLst>
          </p:cNvPr>
          <p:cNvSpPr>
            <a:spLocks noGrp="1"/>
          </p:cNvSpPr>
          <p:nvPr>
            <p:ph type="title"/>
          </p:nvPr>
        </p:nvSpPr>
        <p:spPr>
          <a:xfrm>
            <a:off x="685800" y="228600"/>
            <a:ext cx="8035925" cy="833438"/>
          </a:xfrm>
        </p:spPr>
        <p:txBody>
          <a:bodyPr/>
          <a:lstStyle/>
          <a:p>
            <a:pPr algn="l"/>
            <a:r>
              <a:rPr lang="en-US" b="1" u="none" dirty="0">
                <a:solidFill>
                  <a:srgbClr val="000000"/>
                </a:solidFill>
                <a:latin typeface="Calibri" panose="020F0502020204030204" pitchFamily="34" charset="0"/>
                <a:cs typeface="Calibri" panose="020F0502020204030204" pitchFamily="34" charset="0"/>
              </a:rPr>
              <a:t>Example</a:t>
            </a:r>
          </a:p>
        </p:txBody>
      </p:sp>
      <p:sp>
        <p:nvSpPr>
          <p:cNvPr id="7" name="TextBox 6">
            <a:extLst>
              <a:ext uri="{FF2B5EF4-FFF2-40B4-BE49-F238E27FC236}">
                <a16:creationId xmlns:a16="http://schemas.microsoft.com/office/drawing/2014/main" id="{E91AA751-6BFD-4078-B662-16926A268DC2}"/>
              </a:ext>
            </a:extLst>
          </p:cNvPr>
          <p:cNvSpPr txBox="1"/>
          <p:nvPr/>
        </p:nvSpPr>
        <p:spPr>
          <a:xfrm>
            <a:off x="685800" y="1062038"/>
            <a:ext cx="8046434" cy="1200329"/>
          </a:xfrm>
          <a:prstGeom prst="rect">
            <a:avLst/>
          </a:prstGeom>
          <a:noFill/>
        </p:spPr>
        <p:txBody>
          <a:bodyPr wrap="none" rtlCol="0">
            <a:spAutoFit/>
          </a:bodyPr>
          <a:lstStyle/>
          <a:p>
            <a:pPr marL="457200" indent="-457200" eaLnBrk="1" hangingPunct="1">
              <a:buFont typeface="Wingdings" panose="05000000000000000000" pitchFamily="2" charset="2"/>
              <a:buChar char="§"/>
              <a:defRPr/>
            </a:pPr>
            <a:r>
              <a:rPr lang="en-US" dirty="0">
                <a:solidFill>
                  <a:srgbClr val="000000"/>
                </a:solidFill>
                <a:latin typeface="Calibri" panose="020F0502020204030204" pitchFamily="34" charset="0"/>
                <a:cs typeface="Calibri" panose="020F0502020204030204" pitchFamily="34" charset="0"/>
              </a:rPr>
              <a:t>180 Participants split into 80 Exposed and 100 Not-Exposed</a:t>
            </a:r>
          </a:p>
          <a:p>
            <a:pPr marL="457200" indent="-457200" eaLnBrk="1" hangingPunct="1">
              <a:buFont typeface="Wingdings" panose="05000000000000000000" pitchFamily="2" charset="2"/>
              <a:buChar char="§"/>
              <a:defRPr/>
            </a:pPr>
            <a:r>
              <a:rPr lang="en-US" dirty="0">
                <a:solidFill>
                  <a:srgbClr val="000000"/>
                </a:solidFill>
                <a:latin typeface="Calibri" panose="020F0502020204030204" pitchFamily="34" charset="0"/>
                <a:cs typeface="Calibri" panose="020F0502020204030204" pitchFamily="34" charset="0"/>
              </a:rPr>
              <a:t>Of the 80 Exposed, 10 got Disease</a:t>
            </a:r>
          </a:p>
          <a:p>
            <a:pPr marL="457200" indent="-457200" eaLnBrk="1" hangingPunct="1">
              <a:buFont typeface="Wingdings" panose="05000000000000000000" pitchFamily="2" charset="2"/>
              <a:buChar char="§"/>
              <a:defRPr/>
            </a:pPr>
            <a:r>
              <a:rPr lang="en-US" dirty="0">
                <a:solidFill>
                  <a:srgbClr val="000000"/>
                </a:solidFill>
                <a:latin typeface="Calibri" panose="020F0502020204030204" pitchFamily="34" charset="0"/>
                <a:cs typeface="Calibri" panose="020F0502020204030204" pitchFamily="34" charset="0"/>
              </a:rPr>
              <a:t>Of the 100 Not Exposed, 5 got Disease</a:t>
            </a:r>
          </a:p>
        </p:txBody>
      </p:sp>
      <p:graphicFrame>
        <p:nvGraphicFramePr>
          <p:cNvPr id="2" name="Table 3">
            <a:extLst>
              <a:ext uri="{FF2B5EF4-FFF2-40B4-BE49-F238E27FC236}">
                <a16:creationId xmlns:a16="http://schemas.microsoft.com/office/drawing/2014/main" id="{D95E5DBD-E618-4017-A4D3-B64474B742F1}"/>
              </a:ext>
            </a:extLst>
          </p:cNvPr>
          <p:cNvGraphicFramePr>
            <a:graphicFrameLocks noGrp="1"/>
          </p:cNvGraphicFramePr>
          <p:nvPr>
            <p:extLst>
              <p:ext uri="{D42A27DB-BD31-4B8C-83A1-F6EECF244321}">
                <p14:modId xmlns:p14="http://schemas.microsoft.com/office/powerpoint/2010/main" val="1345397841"/>
              </p:ext>
            </p:extLst>
          </p:nvPr>
        </p:nvGraphicFramePr>
        <p:xfrm>
          <a:off x="832921" y="2513367"/>
          <a:ext cx="8128000" cy="14833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90048066"/>
                    </a:ext>
                  </a:extLst>
                </a:gridCol>
                <a:gridCol w="2032000">
                  <a:extLst>
                    <a:ext uri="{9D8B030D-6E8A-4147-A177-3AD203B41FA5}">
                      <a16:colId xmlns:a16="http://schemas.microsoft.com/office/drawing/2014/main" val="3298722082"/>
                    </a:ext>
                  </a:extLst>
                </a:gridCol>
                <a:gridCol w="2032000">
                  <a:extLst>
                    <a:ext uri="{9D8B030D-6E8A-4147-A177-3AD203B41FA5}">
                      <a16:colId xmlns:a16="http://schemas.microsoft.com/office/drawing/2014/main" val="2099119375"/>
                    </a:ext>
                  </a:extLst>
                </a:gridCol>
                <a:gridCol w="2032000">
                  <a:extLst>
                    <a:ext uri="{9D8B030D-6E8A-4147-A177-3AD203B41FA5}">
                      <a16:colId xmlns:a16="http://schemas.microsoft.com/office/drawing/2014/main" val="3785875727"/>
                    </a:ext>
                  </a:extLst>
                </a:gridCol>
              </a:tblGrid>
              <a:tr h="370840">
                <a:tc>
                  <a:txBody>
                    <a:bodyPr/>
                    <a:lstStyle/>
                    <a:p>
                      <a:endParaRPr lang="en-US" sz="1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6003811"/>
                  </a:ext>
                </a:extLst>
              </a:tr>
              <a:tr h="370840">
                <a:tc>
                  <a:txBody>
                    <a:bodyPr/>
                    <a:lstStyle/>
                    <a:p>
                      <a:r>
                        <a:rPr lang="en-US" sz="1800" b="1" dirty="0">
                          <a:solidFill>
                            <a:schemeClr val="tx1"/>
                          </a:solidFill>
                          <a:latin typeface="Arial" panose="020B0604020202020204" pitchFamily="34" charset="0"/>
                          <a:cs typeface="Arial" panose="020B0604020202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10 (=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70 (=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80 (= N</a:t>
                      </a:r>
                      <a:r>
                        <a:rPr lang="en-US" sz="1800" baseline="-25000" dirty="0">
                          <a:solidFill>
                            <a:schemeClr val="tx1"/>
                          </a:solidFill>
                          <a:latin typeface="Arial" panose="020B0604020202020204" pitchFamily="34" charset="0"/>
                          <a:cs typeface="Arial" panose="020B0604020202020204" pitchFamily="34" charset="0"/>
                        </a:rPr>
                        <a:t>1</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4931399"/>
                  </a:ext>
                </a:extLst>
              </a:tr>
              <a:tr h="370840">
                <a:tc>
                  <a:txBody>
                    <a:bodyPr/>
                    <a:lstStyle/>
                    <a:p>
                      <a:r>
                        <a:rPr lang="en-US" sz="1800" b="1" dirty="0">
                          <a:solidFill>
                            <a:schemeClr val="tx1"/>
                          </a:solidFill>
                          <a:latin typeface="Arial" panose="020B0604020202020204" pitchFamily="34" charset="0"/>
                          <a:cs typeface="Arial" panose="020B0604020202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5 (=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95 (= 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100 (= N</a:t>
                      </a:r>
                      <a:r>
                        <a:rPr lang="en-US" sz="1800" baseline="-25000" dirty="0">
                          <a:solidFill>
                            <a:schemeClr val="tx1"/>
                          </a:solidFill>
                          <a:latin typeface="Arial" panose="020B0604020202020204" pitchFamily="34" charset="0"/>
                          <a:cs typeface="Arial" panose="020B0604020202020204" pitchFamily="34" charset="0"/>
                        </a:rPr>
                        <a:t>0</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6444523"/>
                  </a:ext>
                </a:extLst>
              </a:tr>
              <a:tr h="370840">
                <a:tc>
                  <a:txBody>
                    <a:bodyPr/>
                    <a:lstStyle/>
                    <a:p>
                      <a:r>
                        <a:rPr lang="en-US" sz="1800" b="1" dirty="0">
                          <a:solidFill>
                            <a:schemeClr val="tx1"/>
                          </a:solidFill>
                          <a:latin typeface="Arial" panose="020B0604020202020204" pitchFamily="34" charset="0"/>
                          <a:cs typeface="Arial" panose="020B060402020202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15 (= M</a:t>
                      </a:r>
                      <a:r>
                        <a:rPr lang="en-US" sz="1800" baseline="-25000" dirty="0">
                          <a:solidFill>
                            <a:schemeClr val="tx1"/>
                          </a:solidFill>
                          <a:latin typeface="Arial" panose="020B0604020202020204" pitchFamily="34" charset="0"/>
                          <a:cs typeface="Arial" panose="020B0604020202020204" pitchFamily="34" charset="0"/>
                        </a:rPr>
                        <a:t>1</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165 (= M</a:t>
                      </a:r>
                      <a:r>
                        <a:rPr lang="en-US" sz="1800" baseline="-25000" dirty="0">
                          <a:solidFill>
                            <a:schemeClr val="tx1"/>
                          </a:solidFill>
                          <a:latin typeface="Arial" panose="020B0604020202020204" pitchFamily="34" charset="0"/>
                          <a:cs typeface="Arial" panose="020B0604020202020204" pitchFamily="34" charset="0"/>
                        </a:rPr>
                        <a:t>0</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8876708"/>
                  </a:ext>
                </a:extLst>
              </a:tr>
            </a:tbl>
          </a:graphicData>
        </a:graphic>
      </p:graphicFrame>
    </p:spTree>
    <p:extLst>
      <p:ext uri="{BB962C8B-B14F-4D97-AF65-F5344CB8AC3E}">
        <p14:creationId xmlns:p14="http://schemas.microsoft.com/office/powerpoint/2010/main" val="11015316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D12BED4-3A2F-4E5B-8BD4-1BEAF4854B9A}"/>
              </a:ext>
            </a:extLst>
          </p:cNvPr>
          <p:cNvSpPr>
            <a:spLocks noGrp="1"/>
          </p:cNvSpPr>
          <p:nvPr>
            <p:ph type="title"/>
          </p:nvPr>
        </p:nvSpPr>
        <p:spPr>
          <a:xfrm>
            <a:off x="2403074" y="266383"/>
            <a:ext cx="8035925" cy="544989"/>
          </a:xfrm>
        </p:spPr>
        <p:txBody>
          <a:bodyPr/>
          <a:lstStyle/>
          <a:p>
            <a:r>
              <a:rPr lang="en-US" b="1" u="none" dirty="0">
                <a:solidFill>
                  <a:srgbClr val="000000"/>
                </a:solidFill>
                <a:latin typeface="Calibri" panose="020F0502020204030204" pitchFamily="34" charset="0"/>
                <a:cs typeface="Calibri" panose="020F0502020204030204" pitchFamily="34" charset="0"/>
              </a:rPr>
              <a:t>Absolute Risk</a:t>
            </a:r>
          </a:p>
        </p:txBody>
      </p:sp>
      <p:sp>
        <p:nvSpPr>
          <p:cNvPr id="10" name="TextBox 9">
            <a:extLst>
              <a:ext uri="{FF2B5EF4-FFF2-40B4-BE49-F238E27FC236}">
                <a16:creationId xmlns:a16="http://schemas.microsoft.com/office/drawing/2014/main" id="{7906FF4B-D6B2-48A0-98A9-676D2CE154A0}"/>
              </a:ext>
            </a:extLst>
          </p:cNvPr>
          <p:cNvSpPr txBox="1"/>
          <p:nvPr/>
        </p:nvSpPr>
        <p:spPr>
          <a:xfrm>
            <a:off x="5111757" y="2378424"/>
            <a:ext cx="6691319" cy="1446550"/>
          </a:xfrm>
          <a:prstGeom prst="rect">
            <a:avLst/>
          </a:prstGeom>
          <a:noFill/>
        </p:spPr>
        <p:txBody>
          <a:bodyPr wrap="none" rtlCol="0">
            <a:spAutoFit/>
          </a:bodyPr>
          <a:lstStyle/>
          <a:p>
            <a:pPr eaLnBrk="1" hangingPunct="1">
              <a:defRPr/>
            </a:pPr>
            <a:r>
              <a:rPr lang="en-US" sz="2200" dirty="0">
                <a:solidFill>
                  <a:srgbClr val="000000"/>
                </a:solidFill>
                <a:latin typeface="Calibri" panose="020F0502020204030204" pitchFamily="34" charset="0"/>
                <a:cs typeface="Calibri" panose="020F0502020204030204" pitchFamily="34" charset="0"/>
              </a:rPr>
              <a:t>E+ (exposed), E- (not exposed),</a:t>
            </a:r>
          </a:p>
          <a:p>
            <a:pPr eaLnBrk="1" hangingPunct="1">
              <a:defRPr/>
            </a:pPr>
            <a:r>
              <a:rPr lang="en-US" sz="2200" dirty="0">
                <a:solidFill>
                  <a:srgbClr val="000000"/>
                </a:solidFill>
                <a:latin typeface="Calibri" panose="020F0502020204030204" pitchFamily="34" charset="0"/>
                <a:cs typeface="Calibri" panose="020F0502020204030204" pitchFamily="34" charset="0"/>
              </a:rPr>
              <a:t>D+ (got disease), D- (did not get disease)</a:t>
            </a:r>
          </a:p>
          <a:p>
            <a:pPr eaLnBrk="1" hangingPunct="1">
              <a:defRPr/>
            </a:pPr>
            <a:r>
              <a:rPr lang="en-US" sz="2200" dirty="0">
                <a:solidFill>
                  <a:srgbClr val="000000"/>
                </a:solidFill>
                <a:latin typeface="Calibri" panose="020F0502020204030204" pitchFamily="34" charset="0"/>
                <a:cs typeface="Calibri" panose="020F0502020204030204" pitchFamily="34" charset="0"/>
              </a:rPr>
              <a:t>N</a:t>
            </a:r>
            <a:r>
              <a:rPr lang="en-US" sz="2200" baseline="-25000" dirty="0">
                <a:solidFill>
                  <a:srgbClr val="000000"/>
                </a:solidFill>
                <a:latin typeface="Calibri" panose="020F0502020204030204" pitchFamily="34" charset="0"/>
                <a:cs typeface="Calibri" panose="020F0502020204030204" pitchFamily="34" charset="0"/>
              </a:rPr>
              <a:t>1</a:t>
            </a:r>
            <a:r>
              <a:rPr lang="en-US" sz="2200" dirty="0">
                <a:solidFill>
                  <a:srgbClr val="000000"/>
                </a:solidFill>
                <a:latin typeface="Calibri" panose="020F0502020204030204" pitchFamily="34" charset="0"/>
                <a:cs typeface="Calibri" panose="020F0502020204030204" pitchFamily="34" charset="0"/>
              </a:rPr>
              <a:t>: Total number exposed, N</a:t>
            </a:r>
            <a:r>
              <a:rPr lang="en-US" sz="2200" baseline="-25000" dirty="0">
                <a:solidFill>
                  <a:srgbClr val="000000"/>
                </a:solidFill>
                <a:latin typeface="Calibri" panose="020F0502020204030204" pitchFamily="34" charset="0"/>
                <a:cs typeface="Calibri" panose="020F0502020204030204" pitchFamily="34" charset="0"/>
              </a:rPr>
              <a:t>0</a:t>
            </a:r>
            <a:r>
              <a:rPr lang="en-US" sz="2200" dirty="0">
                <a:solidFill>
                  <a:srgbClr val="000000"/>
                </a:solidFill>
                <a:latin typeface="Calibri" panose="020F0502020204030204" pitchFamily="34" charset="0"/>
                <a:cs typeface="Calibri" panose="020F0502020204030204" pitchFamily="34" charset="0"/>
              </a:rPr>
              <a:t>: Total number not exposed</a:t>
            </a:r>
          </a:p>
          <a:p>
            <a:pPr eaLnBrk="1" hangingPunct="1">
              <a:defRPr/>
            </a:pPr>
            <a:r>
              <a:rPr lang="en-US" sz="2200" dirty="0">
                <a:solidFill>
                  <a:srgbClr val="000000"/>
                </a:solidFill>
                <a:latin typeface="Calibri" panose="020F0502020204030204" pitchFamily="34" charset="0"/>
                <a:cs typeface="Calibri" panose="020F0502020204030204" pitchFamily="34" charset="0"/>
              </a:rPr>
              <a:t>M</a:t>
            </a:r>
            <a:r>
              <a:rPr lang="en-US" sz="2200" baseline="-25000" dirty="0">
                <a:solidFill>
                  <a:srgbClr val="000000"/>
                </a:solidFill>
                <a:latin typeface="Calibri" panose="020F0502020204030204" pitchFamily="34" charset="0"/>
                <a:cs typeface="Calibri" panose="020F0502020204030204" pitchFamily="34" charset="0"/>
              </a:rPr>
              <a:t>1</a:t>
            </a:r>
            <a:r>
              <a:rPr lang="en-US" sz="2200" dirty="0">
                <a:solidFill>
                  <a:srgbClr val="000000"/>
                </a:solidFill>
                <a:latin typeface="Calibri" panose="020F0502020204030204" pitchFamily="34" charset="0"/>
                <a:cs typeface="Calibri" panose="020F0502020204030204" pitchFamily="34" charset="0"/>
              </a:rPr>
              <a:t>: Total number disease, M</a:t>
            </a:r>
            <a:r>
              <a:rPr lang="en-US" sz="2200" baseline="-25000" dirty="0">
                <a:solidFill>
                  <a:srgbClr val="000000"/>
                </a:solidFill>
                <a:latin typeface="Calibri" panose="020F0502020204030204" pitchFamily="34" charset="0"/>
                <a:cs typeface="Calibri" panose="020F0502020204030204" pitchFamily="34" charset="0"/>
              </a:rPr>
              <a:t>0</a:t>
            </a:r>
            <a:r>
              <a:rPr lang="en-US" sz="2200" dirty="0">
                <a:solidFill>
                  <a:srgbClr val="000000"/>
                </a:solidFill>
                <a:latin typeface="Calibri" panose="020F0502020204030204" pitchFamily="34" charset="0"/>
                <a:cs typeface="Calibri" panose="020F0502020204030204" pitchFamily="34" charset="0"/>
              </a:rPr>
              <a:t>: Total number not disease</a:t>
            </a:r>
          </a:p>
        </p:txBody>
      </p:sp>
      <p:pic>
        <p:nvPicPr>
          <p:cNvPr id="3" name="Picture 2">
            <a:extLst>
              <a:ext uri="{FF2B5EF4-FFF2-40B4-BE49-F238E27FC236}">
                <a16:creationId xmlns:a16="http://schemas.microsoft.com/office/drawing/2014/main" id="{903EB926-FBB1-40CC-87A6-706E279CB6F7}"/>
              </a:ext>
            </a:extLst>
          </p:cNvPr>
          <p:cNvPicPr>
            <a:picLocks noChangeAspect="1"/>
          </p:cNvPicPr>
          <p:nvPr/>
        </p:nvPicPr>
        <p:blipFill rotWithShape="1">
          <a:blip r:embed="rId3"/>
          <a:srcRect l="31928" t="33283" r="40496" b="11146"/>
          <a:stretch/>
        </p:blipFill>
        <p:spPr>
          <a:xfrm>
            <a:off x="1297820" y="1981200"/>
            <a:ext cx="3520698" cy="1905000"/>
          </a:xfrm>
          <a:prstGeom prst="rect">
            <a:avLst/>
          </a:prstGeom>
        </p:spPr>
      </p:pic>
      <p:pic>
        <p:nvPicPr>
          <p:cNvPr id="4" name="Picture 3">
            <a:extLst>
              <a:ext uri="{FF2B5EF4-FFF2-40B4-BE49-F238E27FC236}">
                <a16:creationId xmlns:a16="http://schemas.microsoft.com/office/drawing/2014/main" id="{DBBC10B5-C07E-4AAC-811D-EB5C3C1EE271}"/>
              </a:ext>
            </a:extLst>
          </p:cNvPr>
          <p:cNvPicPr>
            <a:picLocks noChangeAspect="1"/>
          </p:cNvPicPr>
          <p:nvPr/>
        </p:nvPicPr>
        <p:blipFill rotWithShape="1">
          <a:blip r:embed="rId4"/>
          <a:srcRect t="18808" r="15659" b="12455"/>
          <a:stretch/>
        </p:blipFill>
        <p:spPr>
          <a:xfrm>
            <a:off x="965540" y="4479576"/>
            <a:ext cx="6719287" cy="1446709"/>
          </a:xfrm>
          <a:prstGeom prst="rect">
            <a:avLst/>
          </a:prstGeom>
        </p:spPr>
      </p:pic>
      <p:sp>
        <p:nvSpPr>
          <p:cNvPr id="2" name="TextBox 1">
            <a:extLst>
              <a:ext uri="{FF2B5EF4-FFF2-40B4-BE49-F238E27FC236}">
                <a16:creationId xmlns:a16="http://schemas.microsoft.com/office/drawing/2014/main" id="{79270213-0B6A-40A6-9590-7A614B428CB1}"/>
              </a:ext>
            </a:extLst>
          </p:cNvPr>
          <p:cNvSpPr txBox="1"/>
          <p:nvPr/>
        </p:nvSpPr>
        <p:spPr>
          <a:xfrm>
            <a:off x="6537082" y="4727921"/>
            <a:ext cx="3162925" cy="400110"/>
          </a:xfrm>
          <a:prstGeom prst="rect">
            <a:avLst/>
          </a:prstGeom>
          <a:noFill/>
        </p:spPr>
        <p:txBody>
          <a:bodyPr wrap="square" rtlCol="0">
            <a:spAutoFit/>
          </a:bodyPr>
          <a:lstStyle/>
          <a:p>
            <a:r>
              <a:rPr lang="en-US" sz="2000" dirty="0">
                <a:highlight>
                  <a:srgbClr val="FFFF00"/>
                </a:highlight>
                <a:latin typeface="Calibri" panose="020F0502020204030204" pitchFamily="34" charset="0"/>
                <a:cs typeface="Calibri" panose="020F0502020204030204" pitchFamily="34" charset="0"/>
              </a:rPr>
              <a:t>R</a:t>
            </a:r>
            <a:r>
              <a:rPr lang="en-US" sz="2000" baseline="-25000" dirty="0">
                <a:highlight>
                  <a:srgbClr val="FFFF00"/>
                </a:highlight>
                <a:latin typeface="Calibri" panose="020F0502020204030204" pitchFamily="34" charset="0"/>
                <a:cs typeface="Calibri" panose="020F0502020204030204" pitchFamily="34" charset="0"/>
              </a:rPr>
              <a:t>1</a:t>
            </a:r>
            <a:r>
              <a:rPr lang="en-US" sz="2000" dirty="0">
                <a:highlight>
                  <a:srgbClr val="FFFF00"/>
                </a:highlight>
                <a:latin typeface="Calibri" panose="020F0502020204030204" pitchFamily="34" charset="0"/>
                <a:cs typeface="Calibri" panose="020F0502020204030204" pitchFamily="34" charset="0"/>
              </a:rPr>
              <a:t>: Absolute Risk (Exposed)</a:t>
            </a:r>
          </a:p>
        </p:txBody>
      </p:sp>
      <p:sp>
        <p:nvSpPr>
          <p:cNvPr id="8" name="TextBox 7">
            <a:extLst>
              <a:ext uri="{FF2B5EF4-FFF2-40B4-BE49-F238E27FC236}">
                <a16:creationId xmlns:a16="http://schemas.microsoft.com/office/drawing/2014/main" id="{BBBEE3E0-98AF-4E05-A19E-12F9ACE88B80}"/>
              </a:ext>
            </a:extLst>
          </p:cNvPr>
          <p:cNvSpPr txBox="1"/>
          <p:nvPr/>
        </p:nvSpPr>
        <p:spPr>
          <a:xfrm>
            <a:off x="6537082" y="5242090"/>
            <a:ext cx="3581400" cy="400110"/>
          </a:xfrm>
          <a:prstGeom prst="rect">
            <a:avLst/>
          </a:prstGeom>
          <a:noFill/>
        </p:spPr>
        <p:txBody>
          <a:bodyPr wrap="square" rtlCol="0">
            <a:spAutoFit/>
          </a:bodyPr>
          <a:lstStyle/>
          <a:p>
            <a:r>
              <a:rPr lang="en-US" sz="2000" dirty="0">
                <a:highlight>
                  <a:srgbClr val="FFFF00"/>
                </a:highlight>
                <a:latin typeface="Calibri" panose="020F0502020204030204" pitchFamily="34" charset="0"/>
                <a:cs typeface="Calibri" panose="020F0502020204030204" pitchFamily="34" charset="0"/>
              </a:rPr>
              <a:t>R</a:t>
            </a:r>
            <a:r>
              <a:rPr lang="en-US" sz="2000" baseline="-25000" dirty="0">
                <a:highlight>
                  <a:srgbClr val="FFFF00"/>
                </a:highlight>
                <a:latin typeface="Calibri" panose="020F0502020204030204" pitchFamily="34" charset="0"/>
                <a:cs typeface="Calibri" panose="020F0502020204030204" pitchFamily="34" charset="0"/>
              </a:rPr>
              <a:t>0</a:t>
            </a:r>
            <a:r>
              <a:rPr lang="en-US" sz="2000" dirty="0">
                <a:highlight>
                  <a:srgbClr val="FFFF00"/>
                </a:highlight>
                <a:latin typeface="Calibri" panose="020F0502020204030204" pitchFamily="34" charset="0"/>
                <a:cs typeface="Calibri" panose="020F0502020204030204" pitchFamily="34" charset="0"/>
              </a:rPr>
              <a:t>: Absolute Risk (Not Exposed)</a:t>
            </a:r>
          </a:p>
        </p:txBody>
      </p:sp>
      <p:sp>
        <p:nvSpPr>
          <p:cNvPr id="7" name="TextBox 6">
            <a:extLst>
              <a:ext uri="{FF2B5EF4-FFF2-40B4-BE49-F238E27FC236}">
                <a16:creationId xmlns:a16="http://schemas.microsoft.com/office/drawing/2014/main" id="{E91AA751-6BFD-4078-B662-16926A268DC2}"/>
              </a:ext>
            </a:extLst>
          </p:cNvPr>
          <p:cNvSpPr txBox="1"/>
          <p:nvPr/>
        </p:nvSpPr>
        <p:spPr>
          <a:xfrm>
            <a:off x="632702" y="1655069"/>
            <a:ext cx="1330236" cy="461665"/>
          </a:xfrm>
          <a:prstGeom prst="rect">
            <a:avLst/>
          </a:prstGeom>
          <a:solidFill>
            <a:schemeClr val="accent2"/>
          </a:solidFill>
        </p:spPr>
        <p:txBody>
          <a:bodyPr wrap="none" rtlCol="0">
            <a:spAutoFit/>
          </a:bodyPr>
          <a:lstStyle/>
          <a:p>
            <a:pPr eaLnBrk="1" hangingPunct="1">
              <a:defRPr/>
            </a:pPr>
            <a:r>
              <a:rPr lang="en-US" dirty="0">
                <a:solidFill>
                  <a:schemeClr val="bg1"/>
                </a:solidFill>
                <a:latin typeface="Calibri" panose="020F0502020204030204" pitchFamily="34" charset="0"/>
                <a:cs typeface="Calibri" panose="020F0502020204030204" pitchFamily="34" charset="0"/>
              </a:rPr>
              <a:t>2x2 table</a:t>
            </a:r>
          </a:p>
        </p:txBody>
      </p:sp>
      <p:sp>
        <p:nvSpPr>
          <p:cNvPr id="11" name="Rectangle 10">
            <a:extLst>
              <a:ext uri="{FF2B5EF4-FFF2-40B4-BE49-F238E27FC236}">
                <a16:creationId xmlns:a16="http://schemas.microsoft.com/office/drawing/2014/main" id="{F62FAD56-611D-4EAE-A53C-7D5A512F1F25}"/>
              </a:ext>
            </a:extLst>
          </p:cNvPr>
          <p:cNvSpPr/>
          <p:nvPr/>
        </p:nvSpPr>
        <p:spPr>
          <a:xfrm>
            <a:off x="918463" y="847420"/>
            <a:ext cx="11237238" cy="461665"/>
          </a:xfrm>
          <a:prstGeom prst="rect">
            <a:avLst/>
          </a:prstGeom>
        </p:spPr>
        <p:txBody>
          <a:bodyPr wrap="square">
            <a:spAutoFit/>
          </a:bodyPr>
          <a:lstStyle/>
          <a:p>
            <a:pPr algn="ctr"/>
            <a:r>
              <a:rPr lang="en-US" b="1" u="sng" dirty="0">
                <a:solidFill>
                  <a:srgbClr val="000000"/>
                </a:solidFill>
                <a:latin typeface="Calibri" panose="020F0502020204030204" pitchFamily="34" charset="0"/>
                <a:cs typeface="Calibri" panose="020F0502020204030204" pitchFamily="34" charset="0"/>
              </a:rPr>
              <a:t>Definition</a:t>
            </a:r>
            <a:r>
              <a:rPr lang="en-US" b="1" dirty="0">
                <a:solidFill>
                  <a:srgbClr val="000000"/>
                </a:solidFill>
                <a:latin typeface="Calibri" panose="020F0502020204030204" pitchFamily="34" charset="0"/>
                <a:cs typeface="Calibri" panose="020F0502020204030204" pitchFamily="34" charset="0"/>
              </a:rPr>
              <a:t>: Fraction of Total Number in a Group that Got the Disease (Outcome)</a:t>
            </a:r>
            <a:endParaRPr lang="en-US" dirty="0"/>
          </a:p>
        </p:txBody>
      </p:sp>
    </p:spTree>
    <p:extLst>
      <p:ext uri="{BB962C8B-B14F-4D97-AF65-F5344CB8AC3E}">
        <p14:creationId xmlns:p14="http://schemas.microsoft.com/office/powerpoint/2010/main" val="398083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D12BED4-3A2F-4E5B-8BD4-1BEAF4854B9A}"/>
              </a:ext>
            </a:extLst>
          </p:cNvPr>
          <p:cNvSpPr>
            <a:spLocks noGrp="1"/>
          </p:cNvSpPr>
          <p:nvPr>
            <p:ph type="title"/>
          </p:nvPr>
        </p:nvSpPr>
        <p:spPr>
          <a:xfrm>
            <a:off x="2404872" y="265176"/>
            <a:ext cx="8035925" cy="544989"/>
          </a:xfrm>
        </p:spPr>
        <p:txBody>
          <a:bodyPr/>
          <a:lstStyle/>
          <a:p>
            <a:r>
              <a:rPr lang="en-US" b="1" dirty="0">
                <a:solidFill>
                  <a:srgbClr val="000000"/>
                </a:solidFill>
                <a:latin typeface="Calibri" panose="020F0502020204030204" pitchFamily="34" charset="0"/>
                <a:cs typeface="Calibri" panose="020F0502020204030204" pitchFamily="34" charset="0"/>
              </a:rPr>
              <a:t>Relative</a:t>
            </a:r>
            <a:r>
              <a:rPr lang="en-US" b="1" u="none" dirty="0">
                <a:solidFill>
                  <a:srgbClr val="000000"/>
                </a:solidFill>
                <a:latin typeface="Calibri" panose="020F0502020204030204" pitchFamily="34" charset="0"/>
                <a:cs typeface="Calibri" panose="020F0502020204030204" pitchFamily="34" charset="0"/>
              </a:rPr>
              <a:t> Risk or “Risk-Ratio” (RR)</a:t>
            </a:r>
          </a:p>
        </p:txBody>
      </p:sp>
      <p:sp>
        <p:nvSpPr>
          <p:cNvPr id="11" name="Rectangle 10">
            <a:extLst>
              <a:ext uri="{FF2B5EF4-FFF2-40B4-BE49-F238E27FC236}">
                <a16:creationId xmlns:a16="http://schemas.microsoft.com/office/drawing/2014/main" id="{4F1D4815-756A-4BCB-8395-3BC4DD87BBEE}"/>
              </a:ext>
            </a:extLst>
          </p:cNvPr>
          <p:cNvSpPr/>
          <p:nvPr/>
        </p:nvSpPr>
        <p:spPr>
          <a:xfrm>
            <a:off x="580172" y="959330"/>
            <a:ext cx="11031655" cy="1461939"/>
          </a:xfrm>
          <a:prstGeom prst="rect">
            <a:avLst/>
          </a:prstGeom>
        </p:spPr>
        <p:txBody>
          <a:bodyPr wrap="square">
            <a:spAutoFit/>
          </a:bodyPr>
          <a:lstStyle/>
          <a:p>
            <a:pPr>
              <a:spcAft>
                <a:spcPts val="600"/>
              </a:spcAft>
            </a:pPr>
            <a:r>
              <a:rPr lang="en-US" b="1" u="sng" dirty="0">
                <a:solidFill>
                  <a:srgbClr val="000000"/>
                </a:solidFill>
                <a:latin typeface="Calibri" panose="020F0502020204030204" pitchFamily="34" charset="0"/>
                <a:cs typeface="Calibri" panose="020F0502020204030204" pitchFamily="34" charset="0"/>
              </a:rPr>
              <a:t>Definition</a:t>
            </a:r>
            <a:r>
              <a:rPr lang="en-US" b="1" dirty="0">
                <a:solidFill>
                  <a:srgbClr val="000000"/>
                </a:solidFill>
                <a:latin typeface="Calibri" panose="020F0502020204030204" pitchFamily="34" charset="0"/>
                <a:cs typeface="Calibri" panose="020F0502020204030204" pitchFamily="34" charset="0"/>
              </a:rPr>
              <a:t>: Ratio of Absolute Risks of Exposed to Non-Exposed Groups. </a:t>
            </a:r>
          </a:p>
          <a:p>
            <a:pPr marL="342900" indent="-342900">
              <a:buFont typeface="Arial" panose="020B0604020202020204" pitchFamily="34" charset="0"/>
              <a:buChar char="•"/>
            </a:pPr>
            <a:r>
              <a:rPr lang="en-US" sz="2000" dirty="0">
                <a:solidFill>
                  <a:srgbClr val="000000"/>
                </a:solidFill>
                <a:latin typeface="Calibri" panose="020F0502020204030204" pitchFamily="34" charset="0"/>
                <a:cs typeface="Calibri" panose="020F0502020204030204" pitchFamily="34" charset="0"/>
              </a:rPr>
              <a:t>Measures how much more/less likely Exposed Group got disease compared to Non-Exposed Group.</a:t>
            </a:r>
          </a:p>
          <a:p>
            <a:pPr marL="342900" indent="-342900">
              <a:buFont typeface="Arial" panose="020B0604020202020204" pitchFamily="34" charset="0"/>
              <a:buChar char="•"/>
            </a:pPr>
            <a:r>
              <a:rPr lang="en-US" sz="2000" dirty="0">
                <a:solidFill>
                  <a:srgbClr val="000000"/>
                </a:solidFill>
                <a:latin typeface="Calibri" panose="020F0502020204030204" pitchFamily="34" charset="0"/>
                <a:cs typeface="Calibri" panose="020F0502020204030204" pitchFamily="34" charset="0"/>
              </a:rPr>
              <a:t>RR &gt; 1, exposed group more likely to have gotten disease</a:t>
            </a:r>
          </a:p>
          <a:p>
            <a:pPr marL="342900" indent="-342900">
              <a:buFont typeface="Arial" panose="020B0604020202020204" pitchFamily="34" charset="0"/>
              <a:buChar char="•"/>
            </a:pPr>
            <a:r>
              <a:rPr lang="en-US" sz="2000" dirty="0">
                <a:solidFill>
                  <a:srgbClr val="000000"/>
                </a:solidFill>
                <a:latin typeface="Calibri" panose="020F0502020204030204" pitchFamily="34" charset="0"/>
                <a:cs typeface="Calibri" panose="020F0502020204030204" pitchFamily="34" charset="0"/>
              </a:rPr>
              <a:t>RR &lt; 1, exposed group less likely to have gotten disease</a:t>
            </a:r>
          </a:p>
        </p:txBody>
      </p:sp>
      <p:pic>
        <p:nvPicPr>
          <p:cNvPr id="12" name="Picture 11">
            <a:extLst>
              <a:ext uri="{FF2B5EF4-FFF2-40B4-BE49-F238E27FC236}">
                <a16:creationId xmlns:a16="http://schemas.microsoft.com/office/drawing/2014/main" id="{E1D11433-E27B-416D-9719-DBFF4889114D}"/>
              </a:ext>
            </a:extLst>
          </p:cNvPr>
          <p:cNvPicPr>
            <a:picLocks noChangeAspect="1"/>
          </p:cNvPicPr>
          <p:nvPr/>
        </p:nvPicPr>
        <p:blipFill rotWithShape="1">
          <a:blip r:embed="rId3"/>
          <a:srcRect t="2731" r="15659" b="12456"/>
          <a:stretch/>
        </p:blipFill>
        <p:spPr>
          <a:xfrm>
            <a:off x="609480" y="2819400"/>
            <a:ext cx="7122774" cy="1892274"/>
          </a:xfrm>
          <a:prstGeom prst="rect">
            <a:avLst/>
          </a:prstGeom>
        </p:spPr>
      </p:pic>
      <p:pic>
        <p:nvPicPr>
          <p:cNvPr id="13" name="Picture 12">
            <a:extLst>
              <a:ext uri="{FF2B5EF4-FFF2-40B4-BE49-F238E27FC236}">
                <a16:creationId xmlns:a16="http://schemas.microsoft.com/office/drawing/2014/main" id="{B049A8B8-5F7D-4104-B2A8-BC6BD0DF9BD3}"/>
              </a:ext>
            </a:extLst>
          </p:cNvPr>
          <p:cNvPicPr>
            <a:picLocks noChangeAspect="1"/>
          </p:cNvPicPr>
          <p:nvPr/>
        </p:nvPicPr>
        <p:blipFill rotWithShape="1">
          <a:blip r:embed="rId4"/>
          <a:srcRect l="3236" t="7842" r="4480" b="52010"/>
          <a:stretch/>
        </p:blipFill>
        <p:spPr>
          <a:xfrm>
            <a:off x="707749" y="4979593"/>
            <a:ext cx="10222182" cy="1154162"/>
          </a:xfrm>
          <a:prstGeom prst="rect">
            <a:avLst/>
          </a:prstGeom>
        </p:spPr>
      </p:pic>
    </p:spTree>
    <p:extLst>
      <p:ext uri="{BB962C8B-B14F-4D97-AF65-F5344CB8AC3E}">
        <p14:creationId xmlns:p14="http://schemas.microsoft.com/office/powerpoint/2010/main" val="1977505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C0FB4FC-7B9D-44A7-B0ED-3415374C6E1B}"/>
              </a:ext>
            </a:extLst>
          </p:cNvPr>
          <p:cNvSpPr txBox="1"/>
          <p:nvPr/>
        </p:nvSpPr>
        <p:spPr>
          <a:xfrm>
            <a:off x="457200" y="4197965"/>
            <a:ext cx="11734800" cy="2431435"/>
          </a:xfrm>
          <a:prstGeom prst="rect">
            <a:avLst/>
          </a:prstGeom>
          <a:noFill/>
        </p:spPr>
        <p:txBody>
          <a:bodyPr wrap="square" rtlCol="0">
            <a:spAutoFit/>
          </a:bodyPr>
          <a:lstStyle/>
          <a:p>
            <a:pPr eaLnBrk="1" hangingPunct="1">
              <a:spcBef>
                <a:spcPts val="0"/>
              </a:spcBef>
              <a:spcAft>
                <a:spcPts val="0"/>
              </a:spcAft>
              <a:defRPr/>
            </a:pPr>
            <a:r>
              <a:rPr lang="en-US" sz="2200" b="1" dirty="0">
                <a:solidFill>
                  <a:srgbClr val="C00000"/>
                </a:solidFill>
                <a:latin typeface="Calibri" panose="020F0502020204030204" pitchFamily="34" charset="0"/>
                <a:cs typeface="Calibri" panose="020F0502020204030204" pitchFamily="34" charset="0"/>
              </a:rPr>
              <a:t>Absolute Risk</a:t>
            </a:r>
            <a:r>
              <a:rPr lang="en-US" sz="2200" dirty="0">
                <a:latin typeface="Calibri" panose="020F0502020204030204" pitchFamily="34" charset="0"/>
                <a:cs typeface="Calibri" panose="020F0502020204030204" pitchFamily="34" charset="0"/>
              </a:rPr>
              <a:t>:</a:t>
            </a:r>
            <a:r>
              <a:rPr lang="en-US" sz="2200" dirty="0">
                <a:solidFill>
                  <a:srgbClr val="000000"/>
                </a:solidFill>
                <a:latin typeface="Calibri" panose="020F0502020204030204" pitchFamily="34" charset="0"/>
                <a:cs typeface="Calibri" panose="020F0502020204030204" pitchFamily="34" charset="0"/>
              </a:rPr>
              <a:t> </a:t>
            </a:r>
          </a:p>
          <a:p>
            <a:pPr eaLnBrk="1" hangingPunct="1">
              <a:spcBef>
                <a:spcPts val="0"/>
              </a:spcBef>
              <a:spcAft>
                <a:spcPts val="0"/>
              </a:spcAft>
              <a:defRPr/>
            </a:pPr>
            <a:r>
              <a:rPr lang="en-US" sz="2200" dirty="0">
                <a:solidFill>
                  <a:srgbClr val="000000"/>
                </a:solidFill>
                <a:latin typeface="Calibri" panose="020F0502020204030204" pitchFamily="34" charset="0"/>
                <a:cs typeface="Calibri" panose="020F0502020204030204" pitchFamily="34" charset="0"/>
              </a:rPr>
              <a:t>R</a:t>
            </a:r>
            <a:r>
              <a:rPr lang="en-US" sz="2200" baseline="-25000" dirty="0">
                <a:solidFill>
                  <a:srgbClr val="000000"/>
                </a:solidFill>
                <a:latin typeface="Calibri" panose="020F0502020204030204" pitchFamily="34" charset="0"/>
                <a:cs typeface="Calibri" panose="020F0502020204030204" pitchFamily="34" charset="0"/>
              </a:rPr>
              <a:t>1</a:t>
            </a:r>
            <a:r>
              <a:rPr lang="en-US" sz="2200" dirty="0">
                <a:solidFill>
                  <a:srgbClr val="000000"/>
                </a:solidFill>
                <a:latin typeface="Calibri" panose="020F0502020204030204" pitchFamily="34" charset="0"/>
                <a:cs typeface="Calibri" panose="020F0502020204030204" pitchFamily="34" charset="0"/>
              </a:rPr>
              <a:t> = 10 diseases per 80 exposed = 10/80 = 0.125</a:t>
            </a:r>
          </a:p>
          <a:p>
            <a:pPr eaLnBrk="1" hangingPunct="1">
              <a:spcBef>
                <a:spcPts val="0"/>
              </a:spcBef>
              <a:spcAft>
                <a:spcPts val="1200"/>
              </a:spcAft>
              <a:defRPr/>
            </a:pPr>
            <a:r>
              <a:rPr lang="en-US" sz="2200" dirty="0">
                <a:solidFill>
                  <a:srgbClr val="000000"/>
                </a:solidFill>
                <a:latin typeface="Calibri" panose="020F0502020204030204" pitchFamily="34" charset="0"/>
                <a:cs typeface="Calibri" panose="020F0502020204030204" pitchFamily="34" charset="0"/>
              </a:rPr>
              <a:t>R</a:t>
            </a:r>
            <a:r>
              <a:rPr lang="en-US" sz="2200" baseline="-25000" dirty="0">
                <a:solidFill>
                  <a:srgbClr val="000000"/>
                </a:solidFill>
                <a:latin typeface="Calibri" panose="020F0502020204030204" pitchFamily="34" charset="0"/>
                <a:cs typeface="Calibri" panose="020F0502020204030204" pitchFamily="34" charset="0"/>
              </a:rPr>
              <a:t>0</a:t>
            </a:r>
            <a:r>
              <a:rPr lang="en-US" sz="2200" dirty="0">
                <a:solidFill>
                  <a:srgbClr val="000000"/>
                </a:solidFill>
                <a:latin typeface="Calibri" panose="020F0502020204030204" pitchFamily="34" charset="0"/>
                <a:cs typeface="Calibri" panose="020F0502020204030204" pitchFamily="34" charset="0"/>
              </a:rPr>
              <a:t> = 5 outcomes per 100 not-exposed = 5/100 = 0.05</a:t>
            </a:r>
            <a:endParaRPr lang="en-US" sz="2200" b="1" dirty="0">
              <a:solidFill>
                <a:srgbClr val="C00000"/>
              </a:solidFill>
              <a:latin typeface="Calibri" panose="020F0502020204030204" pitchFamily="34" charset="0"/>
              <a:cs typeface="Calibri" panose="020F0502020204030204" pitchFamily="34" charset="0"/>
            </a:endParaRPr>
          </a:p>
          <a:p>
            <a:pPr eaLnBrk="1" hangingPunct="1">
              <a:spcBef>
                <a:spcPts val="0"/>
              </a:spcBef>
              <a:spcAft>
                <a:spcPts val="1200"/>
              </a:spcAft>
              <a:defRPr/>
            </a:pPr>
            <a:r>
              <a:rPr lang="en-US" sz="2200" b="1" dirty="0">
                <a:solidFill>
                  <a:srgbClr val="C00000"/>
                </a:solidFill>
                <a:latin typeface="Calibri" panose="020F0502020204030204" pitchFamily="34" charset="0"/>
                <a:cs typeface="Calibri" panose="020F0502020204030204" pitchFamily="34" charset="0"/>
              </a:rPr>
              <a:t>Relative Risk </a:t>
            </a:r>
            <a:r>
              <a:rPr lang="en-US" sz="2200" dirty="0">
                <a:solidFill>
                  <a:srgbClr val="000000"/>
                </a:solidFill>
                <a:latin typeface="Calibri" panose="020F0502020204030204" pitchFamily="34" charset="0"/>
                <a:cs typeface="Calibri" panose="020F0502020204030204" pitchFamily="34" charset="0"/>
              </a:rPr>
              <a:t>(Risk Ratio): = R</a:t>
            </a:r>
            <a:r>
              <a:rPr lang="en-US" sz="2200" baseline="-25000" dirty="0">
                <a:solidFill>
                  <a:srgbClr val="000000"/>
                </a:solidFill>
                <a:latin typeface="Calibri" panose="020F0502020204030204" pitchFamily="34" charset="0"/>
                <a:cs typeface="Calibri" panose="020F0502020204030204" pitchFamily="34" charset="0"/>
              </a:rPr>
              <a:t>1</a:t>
            </a:r>
            <a:r>
              <a:rPr lang="en-US" sz="2200" dirty="0">
                <a:solidFill>
                  <a:srgbClr val="000000"/>
                </a:solidFill>
                <a:latin typeface="Calibri" panose="020F0502020204030204" pitchFamily="34" charset="0"/>
                <a:cs typeface="Calibri" panose="020F0502020204030204" pitchFamily="34" charset="0"/>
              </a:rPr>
              <a:t>/R</a:t>
            </a:r>
            <a:r>
              <a:rPr lang="en-US" sz="2200" baseline="-25000" dirty="0">
                <a:solidFill>
                  <a:srgbClr val="000000"/>
                </a:solidFill>
                <a:latin typeface="Calibri" panose="020F0502020204030204" pitchFamily="34" charset="0"/>
                <a:cs typeface="Calibri" panose="020F0502020204030204" pitchFamily="34" charset="0"/>
              </a:rPr>
              <a:t>0</a:t>
            </a:r>
            <a:r>
              <a:rPr lang="en-US" sz="2200" dirty="0">
                <a:solidFill>
                  <a:srgbClr val="000000"/>
                </a:solidFill>
                <a:latin typeface="Calibri" panose="020F0502020204030204" pitchFamily="34" charset="0"/>
                <a:cs typeface="Calibri" panose="020F0502020204030204" pitchFamily="34" charset="0"/>
              </a:rPr>
              <a:t> = (10/80) / (5/100) = 0.125/0.05 = 2.5</a:t>
            </a:r>
          </a:p>
          <a:p>
            <a:pPr eaLnBrk="1" hangingPunct="1">
              <a:spcBef>
                <a:spcPts val="0"/>
              </a:spcBef>
              <a:spcAft>
                <a:spcPts val="1200"/>
              </a:spcAft>
              <a:defRPr/>
            </a:pPr>
            <a:r>
              <a:rPr lang="en-US" sz="2200" b="1" dirty="0">
                <a:solidFill>
                  <a:srgbClr val="C00000"/>
                </a:solidFill>
                <a:latin typeface="Calibri" panose="020F0502020204030204" pitchFamily="34" charset="0"/>
                <a:cs typeface="Calibri" panose="020F0502020204030204" pitchFamily="34" charset="0"/>
              </a:rPr>
              <a:t>Interpretation</a:t>
            </a:r>
            <a:r>
              <a:rPr lang="en-US" sz="2200" dirty="0">
                <a:solidFill>
                  <a:srgbClr val="000000"/>
                </a:solidFill>
                <a:latin typeface="Calibri" panose="020F0502020204030204" pitchFamily="34" charset="0"/>
                <a:cs typeface="Calibri" panose="020F0502020204030204" pitchFamily="34" charset="0"/>
              </a:rPr>
              <a:t>: Exposed group was 2.5 times more likely to get disease than unexposed group. Exposed group was 2.5 times more “at risk” of getting disease.</a:t>
            </a:r>
          </a:p>
        </p:txBody>
      </p:sp>
      <p:sp>
        <p:nvSpPr>
          <p:cNvPr id="5" name="Title 1">
            <a:extLst>
              <a:ext uri="{FF2B5EF4-FFF2-40B4-BE49-F238E27FC236}">
                <a16:creationId xmlns:a16="http://schemas.microsoft.com/office/drawing/2014/main" id="{8BDEEDBA-4CBD-45C4-B92E-D497509F798A}"/>
              </a:ext>
            </a:extLst>
          </p:cNvPr>
          <p:cNvSpPr>
            <a:spLocks noGrp="1"/>
          </p:cNvSpPr>
          <p:nvPr>
            <p:ph type="title"/>
          </p:nvPr>
        </p:nvSpPr>
        <p:spPr>
          <a:xfrm>
            <a:off x="457200" y="228600"/>
            <a:ext cx="8035925" cy="833438"/>
          </a:xfrm>
        </p:spPr>
        <p:txBody>
          <a:bodyPr/>
          <a:lstStyle/>
          <a:p>
            <a:pPr algn="l"/>
            <a:r>
              <a:rPr lang="en-US" b="1" u="none" dirty="0">
                <a:solidFill>
                  <a:srgbClr val="000000"/>
                </a:solidFill>
                <a:latin typeface="Calibri" panose="020F0502020204030204" pitchFamily="34" charset="0"/>
                <a:cs typeface="Calibri" panose="020F0502020204030204" pitchFamily="34" charset="0"/>
              </a:rPr>
              <a:t>Returning to Our Example</a:t>
            </a:r>
          </a:p>
        </p:txBody>
      </p:sp>
      <p:sp>
        <p:nvSpPr>
          <p:cNvPr id="6" name="TextBox 5">
            <a:extLst>
              <a:ext uri="{FF2B5EF4-FFF2-40B4-BE49-F238E27FC236}">
                <a16:creationId xmlns:a16="http://schemas.microsoft.com/office/drawing/2014/main" id="{61A02DFD-618E-4607-9202-EAEC47BFE093}"/>
              </a:ext>
            </a:extLst>
          </p:cNvPr>
          <p:cNvSpPr txBox="1"/>
          <p:nvPr/>
        </p:nvSpPr>
        <p:spPr>
          <a:xfrm>
            <a:off x="634508" y="1062038"/>
            <a:ext cx="8046434" cy="1200329"/>
          </a:xfrm>
          <a:prstGeom prst="rect">
            <a:avLst/>
          </a:prstGeom>
          <a:noFill/>
        </p:spPr>
        <p:txBody>
          <a:bodyPr wrap="none" rtlCol="0">
            <a:spAutoFit/>
          </a:bodyPr>
          <a:lstStyle/>
          <a:p>
            <a:pPr marL="457200" indent="-457200" eaLnBrk="1" hangingPunct="1">
              <a:buFont typeface="Wingdings" panose="05000000000000000000" pitchFamily="2" charset="2"/>
              <a:buChar char="§"/>
              <a:defRPr/>
            </a:pPr>
            <a:r>
              <a:rPr lang="en-US" dirty="0">
                <a:solidFill>
                  <a:srgbClr val="000000"/>
                </a:solidFill>
                <a:latin typeface="Calibri" panose="020F0502020204030204" pitchFamily="34" charset="0"/>
                <a:cs typeface="Calibri" panose="020F0502020204030204" pitchFamily="34" charset="0"/>
              </a:rPr>
              <a:t>180 Participants split into 80 Exposed and 100 Not-Exposed</a:t>
            </a:r>
          </a:p>
          <a:p>
            <a:pPr marL="457200" indent="-457200" eaLnBrk="1" hangingPunct="1">
              <a:buFont typeface="Wingdings" panose="05000000000000000000" pitchFamily="2" charset="2"/>
              <a:buChar char="§"/>
              <a:defRPr/>
            </a:pPr>
            <a:r>
              <a:rPr lang="en-US" dirty="0">
                <a:solidFill>
                  <a:srgbClr val="000000"/>
                </a:solidFill>
                <a:latin typeface="Calibri" panose="020F0502020204030204" pitchFamily="34" charset="0"/>
                <a:cs typeface="Calibri" panose="020F0502020204030204" pitchFamily="34" charset="0"/>
              </a:rPr>
              <a:t>Of the 80 Exposed, 10 got Disease</a:t>
            </a:r>
          </a:p>
          <a:p>
            <a:pPr marL="457200" indent="-457200" eaLnBrk="1" hangingPunct="1">
              <a:buFont typeface="Wingdings" panose="05000000000000000000" pitchFamily="2" charset="2"/>
              <a:buChar char="§"/>
              <a:defRPr/>
            </a:pPr>
            <a:r>
              <a:rPr lang="en-US" dirty="0">
                <a:solidFill>
                  <a:srgbClr val="000000"/>
                </a:solidFill>
                <a:latin typeface="Calibri" panose="020F0502020204030204" pitchFamily="34" charset="0"/>
                <a:cs typeface="Calibri" panose="020F0502020204030204" pitchFamily="34" charset="0"/>
              </a:rPr>
              <a:t>Of the 100 Not Exposed, 5 got Disease</a:t>
            </a:r>
          </a:p>
        </p:txBody>
      </p:sp>
      <p:graphicFrame>
        <p:nvGraphicFramePr>
          <p:cNvPr id="7" name="Table 3">
            <a:extLst>
              <a:ext uri="{FF2B5EF4-FFF2-40B4-BE49-F238E27FC236}">
                <a16:creationId xmlns:a16="http://schemas.microsoft.com/office/drawing/2014/main" id="{A8011CE8-951A-4935-942D-9116FCBCCD89}"/>
              </a:ext>
            </a:extLst>
          </p:cNvPr>
          <p:cNvGraphicFramePr>
            <a:graphicFrameLocks noGrp="1"/>
          </p:cNvGraphicFramePr>
          <p:nvPr>
            <p:extLst>
              <p:ext uri="{D42A27DB-BD31-4B8C-83A1-F6EECF244321}">
                <p14:modId xmlns:p14="http://schemas.microsoft.com/office/powerpoint/2010/main" val="256464133"/>
              </p:ext>
            </p:extLst>
          </p:nvPr>
        </p:nvGraphicFramePr>
        <p:xfrm>
          <a:off x="593725" y="2575555"/>
          <a:ext cx="8128000" cy="148336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90048066"/>
                    </a:ext>
                  </a:extLst>
                </a:gridCol>
                <a:gridCol w="2032000">
                  <a:extLst>
                    <a:ext uri="{9D8B030D-6E8A-4147-A177-3AD203B41FA5}">
                      <a16:colId xmlns:a16="http://schemas.microsoft.com/office/drawing/2014/main" val="3298722082"/>
                    </a:ext>
                  </a:extLst>
                </a:gridCol>
                <a:gridCol w="2032000">
                  <a:extLst>
                    <a:ext uri="{9D8B030D-6E8A-4147-A177-3AD203B41FA5}">
                      <a16:colId xmlns:a16="http://schemas.microsoft.com/office/drawing/2014/main" val="2099119375"/>
                    </a:ext>
                  </a:extLst>
                </a:gridCol>
                <a:gridCol w="2032000">
                  <a:extLst>
                    <a:ext uri="{9D8B030D-6E8A-4147-A177-3AD203B41FA5}">
                      <a16:colId xmlns:a16="http://schemas.microsoft.com/office/drawing/2014/main" val="3785875727"/>
                    </a:ext>
                  </a:extLst>
                </a:gridCol>
              </a:tblGrid>
              <a:tr h="370840">
                <a:tc>
                  <a:txBody>
                    <a:bodyPr/>
                    <a:lstStyle/>
                    <a:p>
                      <a:endParaRPr lang="en-US" sz="1800"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36003811"/>
                  </a:ext>
                </a:extLst>
              </a:tr>
              <a:tr h="370840">
                <a:tc>
                  <a:txBody>
                    <a:bodyPr/>
                    <a:lstStyle/>
                    <a:p>
                      <a:r>
                        <a:rPr lang="en-US" sz="1800" b="1" dirty="0">
                          <a:solidFill>
                            <a:schemeClr val="tx1"/>
                          </a:solidFill>
                          <a:latin typeface="Arial" panose="020B0604020202020204" pitchFamily="34" charset="0"/>
                          <a:cs typeface="Arial" panose="020B0604020202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10 (= 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70 (= 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80 (= N</a:t>
                      </a:r>
                      <a:r>
                        <a:rPr lang="en-US" sz="1800" baseline="-25000" dirty="0">
                          <a:solidFill>
                            <a:schemeClr val="tx1"/>
                          </a:solidFill>
                          <a:latin typeface="Arial" panose="020B0604020202020204" pitchFamily="34" charset="0"/>
                          <a:cs typeface="Arial" panose="020B0604020202020204" pitchFamily="34" charset="0"/>
                        </a:rPr>
                        <a:t>1</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4931399"/>
                  </a:ext>
                </a:extLst>
              </a:tr>
              <a:tr h="370840">
                <a:tc>
                  <a:txBody>
                    <a:bodyPr/>
                    <a:lstStyle/>
                    <a:p>
                      <a:r>
                        <a:rPr lang="en-US" sz="1800" b="1" dirty="0">
                          <a:solidFill>
                            <a:schemeClr val="tx1"/>
                          </a:solidFill>
                          <a:latin typeface="Arial" panose="020B0604020202020204" pitchFamily="34" charset="0"/>
                          <a:cs typeface="Arial" panose="020B0604020202020204" pitchFamily="34" charset="0"/>
                        </a:rPr>
                        <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5 (= 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95 (= 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100 (= N</a:t>
                      </a:r>
                      <a:r>
                        <a:rPr lang="en-US" sz="1800" baseline="-25000" dirty="0">
                          <a:solidFill>
                            <a:schemeClr val="tx1"/>
                          </a:solidFill>
                          <a:latin typeface="Arial" panose="020B0604020202020204" pitchFamily="34" charset="0"/>
                          <a:cs typeface="Arial" panose="020B0604020202020204" pitchFamily="34" charset="0"/>
                        </a:rPr>
                        <a:t>0</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56444523"/>
                  </a:ext>
                </a:extLst>
              </a:tr>
              <a:tr h="370840">
                <a:tc>
                  <a:txBody>
                    <a:bodyPr/>
                    <a:lstStyle/>
                    <a:p>
                      <a:r>
                        <a:rPr lang="en-US" sz="1800" b="1" dirty="0">
                          <a:solidFill>
                            <a:schemeClr val="tx1"/>
                          </a:solidFill>
                          <a:latin typeface="Arial" panose="020B0604020202020204" pitchFamily="34" charset="0"/>
                          <a:cs typeface="Arial" panose="020B0604020202020204" pitchFamily="34" charset="0"/>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15 (= M</a:t>
                      </a:r>
                      <a:r>
                        <a:rPr lang="en-US" sz="1800" baseline="-25000" dirty="0">
                          <a:solidFill>
                            <a:schemeClr val="tx1"/>
                          </a:solidFill>
                          <a:latin typeface="Arial" panose="020B0604020202020204" pitchFamily="34" charset="0"/>
                          <a:cs typeface="Arial" panose="020B0604020202020204" pitchFamily="34" charset="0"/>
                        </a:rPr>
                        <a:t>1</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165 (= M</a:t>
                      </a:r>
                      <a:r>
                        <a:rPr lang="en-US" sz="1800" baseline="-25000" dirty="0">
                          <a:solidFill>
                            <a:schemeClr val="tx1"/>
                          </a:solidFill>
                          <a:latin typeface="Arial" panose="020B0604020202020204" pitchFamily="34" charset="0"/>
                          <a:cs typeface="Arial" panose="020B0604020202020204" pitchFamily="34" charset="0"/>
                        </a:rPr>
                        <a:t>0</a:t>
                      </a:r>
                      <a:r>
                        <a:rPr lang="en-US" sz="1800" dirty="0">
                          <a:solidFill>
                            <a:schemeClr val="tx1"/>
                          </a:solidFill>
                          <a:latin typeface="Arial" panose="020B0604020202020204" pitchFamily="34" charset="0"/>
                          <a:cs typeface="Arial" panose="020B0604020202020204"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tx1"/>
                          </a:solidFill>
                          <a:latin typeface="Arial" panose="020B0604020202020204" pitchFamily="34" charset="0"/>
                          <a:cs typeface="Arial" panose="020B0604020202020204" pitchFamily="34" charset="0"/>
                        </a:rPr>
                        <a:t>180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8876708"/>
                  </a:ext>
                </a:extLst>
              </a:tr>
            </a:tbl>
          </a:graphicData>
        </a:graphic>
      </p:graphicFrame>
    </p:spTree>
    <p:extLst>
      <p:ext uri="{BB962C8B-B14F-4D97-AF65-F5344CB8AC3E}">
        <p14:creationId xmlns:p14="http://schemas.microsoft.com/office/powerpoint/2010/main" val="464021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09F6D-CAF2-4C45-A174-16FAADB57124}"/>
              </a:ext>
            </a:extLst>
          </p:cNvPr>
          <p:cNvSpPr>
            <a:spLocks noGrp="1"/>
          </p:cNvSpPr>
          <p:nvPr>
            <p:ph type="title"/>
          </p:nvPr>
        </p:nvSpPr>
        <p:spPr>
          <a:xfrm>
            <a:off x="731520" y="2651125"/>
            <a:ext cx="10515600" cy="1325563"/>
          </a:xfrm>
        </p:spPr>
        <p:txBody>
          <a:bodyPr>
            <a:normAutofit/>
          </a:bodyPr>
          <a:lstStyle/>
          <a:p>
            <a:pPr algn="ctr"/>
            <a:r>
              <a:rPr lang="en-US" sz="3200" i="1" dirty="0"/>
              <a:t>Epidemiological Study Design</a:t>
            </a:r>
          </a:p>
        </p:txBody>
      </p:sp>
    </p:spTree>
    <p:extLst>
      <p:ext uri="{BB962C8B-B14F-4D97-AF65-F5344CB8AC3E}">
        <p14:creationId xmlns:p14="http://schemas.microsoft.com/office/powerpoint/2010/main" val="3597688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68B27-8B0F-4BBA-9200-27CE998FC82C}"/>
              </a:ext>
            </a:extLst>
          </p:cNvPr>
          <p:cNvSpPr>
            <a:spLocks noGrp="1"/>
          </p:cNvSpPr>
          <p:nvPr>
            <p:ph type="title"/>
          </p:nvPr>
        </p:nvSpPr>
        <p:spPr>
          <a:xfrm>
            <a:off x="382861" y="367506"/>
            <a:ext cx="11007725" cy="833438"/>
          </a:xfrm>
        </p:spPr>
        <p:txBody>
          <a:bodyPr/>
          <a:lstStyle/>
          <a:p>
            <a:r>
              <a:rPr lang="en-US" sz="3600" b="1" u="none" dirty="0">
                <a:solidFill>
                  <a:srgbClr val="000000"/>
                </a:solidFill>
              </a:rPr>
              <a:t>Epidemiology</a:t>
            </a:r>
          </a:p>
        </p:txBody>
      </p:sp>
      <p:sp>
        <p:nvSpPr>
          <p:cNvPr id="3" name="Content Placeholder 2">
            <a:extLst>
              <a:ext uri="{FF2B5EF4-FFF2-40B4-BE49-F238E27FC236}">
                <a16:creationId xmlns:a16="http://schemas.microsoft.com/office/drawing/2014/main" id="{270D125E-7E8B-43A5-A7B2-3416B26657A0}"/>
              </a:ext>
            </a:extLst>
          </p:cNvPr>
          <p:cNvSpPr>
            <a:spLocks noGrp="1"/>
          </p:cNvSpPr>
          <p:nvPr>
            <p:ph idx="1"/>
          </p:nvPr>
        </p:nvSpPr>
        <p:spPr>
          <a:xfrm>
            <a:off x="436418" y="1447800"/>
            <a:ext cx="11450782" cy="3352800"/>
          </a:xfrm>
        </p:spPr>
        <p:txBody>
          <a:bodyPr/>
          <a:lstStyle/>
          <a:p>
            <a:pPr marL="0" indent="0">
              <a:buNone/>
            </a:pPr>
            <a:r>
              <a:rPr lang="en-US" sz="2800" b="1" i="1" dirty="0"/>
              <a:t>Definition</a:t>
            </a:r>
            <a:r>
              <a:rPr lang="en-US" sz="2800" i="1" dirty="0"/>
              <a:t>: the study of the distribution and determinants of disease frequency as it exists across human populations.</a:t>
            </a:r>
          </a:p>
          <a:p>
            <a:pPr marL="0" indent="0">
              <a:buNone/>
            </a:pPr>
            <a:endParaRPr lang="en-US" sz="2400" dirty="0"/>
          </a:p>
          <a:p>
            <a:pPr marL="236538" lvl="1" indent="-236538">
              <a:lnSpc>
                <a:spcPct val="100000"/>
              </a:lnSpc>
              <a:spcBef>
                <a:spcPts val="600"/>
              </a:spcBef>
            </a:pPr>
            <a:r>
              <a:rPr lang="en-US" sz="2800" u="sng" dirty="0">
                <a:solidFill>
                  <a:srgbClr val="000000"/>
                </a:solidFill>
              </a:rPr>
              <a:t>Descriptive Epidemiology</a:t>
            </a:r>
            <a:r>
              <a:rPr lang="en-US" sz="2800" dirty="0"/>
              <a:t>: Measuring disease distribution across population. </a:t>
            </a:r>
          </a:p>
          <a:p>
            <a:pPr marL="236538" lvl="1" indent="-236538">
              <a:lnSpc>
                <a:spcPct val="100000"/>
              </a:lnSpc>
              <a:spcBef>
                <a:spcPts val="600"/>
              </a:spcBef>
            </a:pPr>
            <a:r>
              <a:rPr lang="en-US" sz="2800" u="sng" dirty="0">
                <a:solidFill>
                  <a:srgbClr val="000000"/>
                </a:solidFill>
              </a:rPr>
              <a:t>Analytical Epidemiology</a:t>
            </a:r>
            <a:r>
              <a:rPr lang="en-US" sz="2800" dirty="0"/>
              <a:t>: Measuring the association between a disease and its risk factors (exposure).</a:t>
            </a:r>
          </a:p>
        </p:txBody>
      </p:sp>
    </p:spTree>
    <p:extLst>
      <p:ext uri="{BB962C8B-B14F-4D97-AF65-F5344CB8AC3E}">
        <p14:creationId xmlns:p14="http://schemas.microsoft.com/office/powerpoint/2010/main" val="3934171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64675-17EB-480F-BA5A-86F7B9269A3A}"/>
              </a:ext>
            </a:extLst>
          </p:cNvPr>
          <p:cNvSpPr>
            <a:spLocks noGrp="1"/>
          </p:cNvSpPr>
          <p:nvPr>
            <p:ph type="title"/>
          </p:nvPr>
        </p:nvSpPr>
        <p:spPr>
          <a:xfrm>
            <a:off x="381000" y="389053"/>
            <a:ext cx="8035925" cy="833438"/>
          </a:xfrm>
        </p:spPr>
        <p:txBody>
          <a:bodyPr>
            <a:normAutofit/>
          </a:bodyPr>
          <a:lstStyle/>
          <a:p>
            <a:r>
              <a:rPr lang="en-US" sz="3600" b="1" u="none" dirty="0">
                <a:solidFill>
                  <a:srgbClr val="000000"/>
                </a:solidFill>
              </a:rPr>
              <a:t>Prevalence vs. Incidence</a:t>
            </a:r>
          </a:p>
        </p:txBody>
      </p:sp>
      <p:sp>
        <p:nvSpPr>
          <p:cNvPr id="3" name="Content Placeholder 2">
            <a:extLst>
              <a:ext uri="{FF2B5EF4-FFF2-40B4-BE49-F238E27FC236}">
                <a16:creationId xmlns:a16="http://schemas.microsoft.com/office/drawing/2014/main" id="{C4CA2508-E598-4806-815B-FDDC511055AF}"/>
              </a:ext>
            </a:extLst>
          </p:cNvPr>
          <p:cNvSpPr>
            <a:spLocks noGrp="1"/>
          </p:cNvSpPr>
          <p:nvPr>
            <p:ph idx="1"/>
          </p:nvPr>
        </p:nvSpPr>
        <p:spPr>
          <a:xfrm>
            <a:off x="402021" y="1524000"/>
            <a:ext cx="11430000" cy="4262438"/>
          </a:xfrm>
        </p:spPr>
        <p:txBody>
          <a:bodyPr/>
          <a:lstStyle/>
          <a:p>
            <a:pPr>
              <a:lnSpc>
                <a:spcPct val="100000"/>
              </a:lnSpc>
              <a:spcAft>
                <a:spcPts val="600"/>
              </a:spcAft>
            </a:pPr>
            <a:r>
              <a:rPr lang="en-US" b="1" dirty="0"/>
              <a:t>Prevalence: </a:t>
            </a:r>
            <a:r>
              <a:rPr lang="en-US" dirty="0"/>
              <a:t>measures the existence of a disease in a population </a:t>
            </a:r>
            <a:r>
              <a:rPr lang="en-US" dirty="0">
                <a:solidFill>
                  <a:srgbClr val="C00000"/>
                </a:solidFill>
              </a:rPr>
              <a:t>at a particular time</a:t>
            </a:r>
            <a:r>
              <a:rPr lang="en-US" dirty="0"/>
              <a:t>.</a:t>
            </a:r>
            <a:endParaRPr lang="en-US" sz="2800" dirty="0"/>
          </a:p>
          <a:p>
            <a:pPr>
              <a:lnSpc>
                <a:spcPct val="100000"/>
              </a:lnSpc>
              <a:spcAft>
                <a:spcPts val="600"/>
              </a:spcAft>
            </a:pPr>
            <a:r>
              <a:rPr lang="en-US" b="1" dirty="0"/>
              <a:t>Incidence: </a:t>
            </a:r>
            <a:r>
              <a:rPr lang="en-US" dirty="0"/>
              <a:t>tracks the occurrence of </a:t>
            </a:r>
            <a:r>
              <a:rPr lang="en-US" dirty="0">
                <a:solidFill>
                  <a:srgbClr val="C00000"/>
                </a:solidFill>
              </a:rPr>
              <a:t>new cases </a:t>
            </a:r>
            <a:r>
              <a:rPr lang="en-US" dirty="0"/>
              <a:t>of a disease in a population </a:t>
            </a:r>
            <a:r>
              <a:rPr lang="en-US" dirty="0">
                <a:solidFill>
                  <a:srgbClr val="C00000"/>
                </a:solidFill>
              </a:rPr>
              <a:t>over a period of time</a:t>
            </a:r>
            <a:r>
              <a:rPr lang="en-US" dirty="0"/>
              <a:t>.</a:t>
            </a:r>
            <a:endParaRPr lang="en-US" sz="2800" dirty="0"/>
          </a:p>
          <a:p>
            <a:pPr>
              <a:lnSpc>
                <a:spcPct val="100000"/>
              </a:lnSpc>
              <a:spcAft>
                <a:spcPts val="600"/>
              </a:spcAft>
            </a:pPr>
            <a:r>
              <a:rPr lang="en-US" dirty="0"/>
              <a:t>Both are commonly expressed as # of disease cases per population (e.g. 100 cancers of all types per 100,000 people)</a:t>
            </a:r>
          </a:p>
        </p:txBody>
      </p:sp>
      <p:sp>
        <p:nvSpPr>
          <p:cNvPr id="4" name="Slide Number Placeholder 3">
            <a:extLst>
              <a:ext uri="{FF2B5EF4-FFF2-40B4-BE49-F238E27FC236}">
                <a16:creationId xmlns:a16="http://schemas.microsoft.com/office/drawing/2014/main" id="{F59DBC0D-2B33-4955-A35B-A91FAB2A8C6C}"/>
              </a:ext>
            </a:extLst>
          </p:cNvPr>
          <p:cNvSpPr>
            <a:spLocks noGrp="1"/>
          </p:cNvSpPr>
          <p:nvPr>
            <p:ph type="sldNum" sz="quarter" idx="12"/>
          </p:nvPr>
        </p:nvSpPr>
        <p:spPr>
          <a:xfrm>
            <a:off x="8794334" y="6926941"/>
            <a:ext cx="1898650" cy="465137"/>
          </a:xfrm>
        </p:spPr>
        <p:txBody>
          <a:bodyPr/>
          <a:lstStyle/>
          <a:p>
            <a:pPr>
              <a:defRPr/>
            </a:pPr>
            <a:fld id="{AE04C9E0-3868-44B7-BCF9-43F8A89C2B81}" type="slidenum">
              <a:rPr lang="en-AU" altLang="en-US">
                <a:solidFill>
                  <a:srgbClr val="FFFFFF"/>
                </a:solidFill>
                <a:latin typeface="Arial"/>
              </a:rPr>
              <a:pPr>
                <a:defRPr/>
              </a:pPr>
              <a:t>19</a:t>
            </a:fld>
            <a:endParaRPr lang="en-AU" altLang="en-US">
              <a:solidFill>
                <a:srgbClr val="FFFFFF"/>
              </a:solidFill>
              <a:latin typeface="Arial"/>
            </a:endParaRPr>
          </a:p>
        </p:txBody>
      </p:sp>
    </p:spTree>
    <p:extLst>
      <p:ext uri="{BB962C8B-B14F-4D97-AF65-F5344CB8AC3E}">
        <p14:creationId xmlns:p14="http://schemas.microsoft.com/office/powerpoint/2010/main" val="1453749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air pollution cause health effects image">
            <a:extLst>
              <a:ext uri="{FF2B5EF4-FFF2-40B4-BE49-F238E27FC236}">
                <a16:creationId xmlns:a16="http://schemas.microsoft.com/office/drawing/2014/main" id="{90FD16BB-53D9-4C9F-86B2-274516EB59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437" y="2240585"/>
            <a:ext cx="4184701" cy="2930985"/>
          </a:xfrm>
          <a:prstGeom prst="rect">
            <a:avLst/>
          </a:prstGeom>
          <a:noFill/>
          <a:extLst>
            <a:ext uri="{909E8E84-426E-40DD-AFC4-6F175D3DCCD1}">
              <a14:hiddenFill xmlns:a14="http://schemas.microsoft.com/office/drawing/2010/main">
                <a:solidFill>
                  <a:srgbClr val="FFFFFF"/>
                </a:solidFill>
              </a14:hiddenFill>
            </a:ext>
          </a:extLst>
        </p:spPr>
      </p:pic>
      <p:sp>
        <p:nvSpPr>
          <p:cNvPr id="5" name="Arrow: Right 4">
            <a:extLst>
              <a:ext uri="{FF2B5EF4-FFF2-40B4-BE49-F238E27FC236}">
                <a16:creationId xmlns:a16="http://schemas.microsoft.com/office/drawing/2014/main" id="{F156D0B9-0726-4F19-9EF2-FB09E6E963F3}"/>
              </a:ext>
            </a:extLst>
          </p:cNvPr>
          <p:cNvSpPr/>
          <p:nvPr/>
        </p:nvSpPr>
        <p:spPr>
          <a:xfrm>
            <a:off x="5408043" y="3444766"/>
            <a:ext cx="840030" cy="4125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ee the source image">
            <a:extLst>
              <a:ext uri="{FF2B5EF4-FFF2-40B4-BE49-F238E27FC236}">
                <a16:creationId xmlns:a16="http://schemas.microsoft.com/office/drawing/2014/main" id="{05D53D0D-87E8-4C6C-9FB7-B4039C8F62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23976" y="1386090"/>
            <a:ext cx="4858423" cy="36476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0636C12-9257-4691-900F-A4D01C4752A4}"/>
              </a:ext>
            </a:extLst>
          </p:cNvPr>
          <p:cNvSpPr txBox="1"/>
          <p:nvPr/>
        </p:nvSpPr>
        <p:spPr>
          <a:xfrm>
            <a:off x="5542654" y="3834993"/>
            <a:ext cx="392517" cy="830997"/>
          </a:xfrm>
          <a:prstGeom prst="rect">
            <a:avLst/>
          </a:prstGeom>
          <a:noFill/>
        </p:spPr>
        <p:txBody>
          <a:bodyPr wrap="square" rtlCol="0">
            <a:spAutoFit/>
          </a:bodyPr>
          <a:lstStyle/>
          <a:p>
            <a:r>
              <a:rPr lang="en-US" sz="4800" dirty="0"/>
              <a:t>?</a:t>
            </a:r>
          </a:p>
        </p:txBody>
      </p:sp>
      <p:sp>
        <p:nvSpPr>
          <p:cNvPr id="10" name="TextBox 9">
            <a:extLst>
              <a:ext uri="{FF2B5EF4-FFF2-40B4-BE49-F238E27FC236}">
                <a16:creationId xmlns:a16="http://schemas.microsoft.com/office/drawing/2014/main" id="{BE88C86B-8197-4DDF-ADBA-A572CCB02C4C}"/>
              </a:ext>
            </a:extLst>
          </p:cNvPr>
          <p:cNvSpPr txBox="1"/>
          <p:nvPr/>
        </p:nvSpPr>
        <p:spPr>
          <a:xfrm>
            <a:off x="206922" y="224671"/>
            <a:ext cx="7435946" cy="1200329"/>
          </a:xfrm>
          <a:prstGeom prst="rect">
            <a:avLst/>
          </a:prstGeom>
          <a:solidFill>
            <a:schemeClr val="bg1"/>
          </a:solidFill>
        </p:spPr>
        <p:txBody>
          <a:bodyPr wrap="none" rtlCol="0">
            <a:spAutoFit/>
          </a:bodyPr>
          <a:lstStyle/>
          <a:p>
            <a:r>
              <a:rPr lang="en-US" b="1" dirty="0">
                <a:latin typeface="Calibri" panose="020F0502020204030204" pitchFamily="34" charset="0"/>
                <a:cs typeface="Calibri" panose="020F0502020204030204" pitchFamily="34" charset="0"/>
              </a:rPr>
              <a:t>Environmental Factors</a:t>
            </a:r>
          </a:p>
          <a:p>
            <a:r>
              <a:rPr lang="en-US" dirty="0">
                <a:latin typeface="Calibri" panose="020F0502020204030204" pitchFamily="34" charset="0"/>
                <a:cs typeface="Calibri" panose="020F0502020204030204" pitchFamily="34" charset="0"/>
              </a:rPr>
              <a:t>Air Pollution?</a:t>
            </a:r>
          </a:p>
          <a:p>
            <a:r>
              <a:rPr lang="en-US" dirty="0">
                <a:latin typeface="Calibri" panose="020F0502020204030204" pitchFamily="34" charset="0"/>
                <a:cs typeface="Calibri" panose="020F0502020204030204" pitchFamily="34" charset="0"/>
              </a:rPr>
              <a:t>Other pollution sources (water, soil, indoor environment)?</a:t>
            </a:r>
          </a:p>
        </p:txBody>
      </p:sp>
      <p:sp>
        <p:nvSpPr>
          <p:cNvPr id="11" name="Arrow: Right 10">
            <a:extLst>
              <a:ext uri="{FF2B5EF4-FFF2-40B4-BE49-F238E27FC236}">
                <a16:creationId xmlns:a16="http://schemas.microsoft.com/office/drawing/2014/main" id="{4B3C143F-A44E-46D4-A00E-C40AAA1192F4}"/>
              </a:ext>
            </a:extLst>
          </p:cNvPr>
          <p:cNvSpPr/>
          <p:nvPr/>
        </p:nvSpPr>
        <p:spPr>
          <a:xfrm rot="3501493">
            <a:off x="7327322" y="1034407"/>
            <a:ext cx="840030" cy="4125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D97B6BC-273D-4815-86D6-E31C5EB7E68A}"/>
              </a:ext>
            </a:extLst>
          </p:cNvPr>
          <p:cNvSpPr txBox="1"/>
          <p:nvPr/>
        </p:nvSpPr>
        <p:spPr>
          <a:xfrm>
            <a:off x="7754067" y="394321"/>
            <a:ext cx="392517" cy="830997"/>
          </a:xfrm>
          <a:prstGeom prst="rect">
            <a:avLst/>
          </a:prstGeom>
          <a:noFill/>
        </p:spPr>
        <p:txBody>
          <a:bodyPr wrap="square" rtlCol="0">
            <a:spAutoFit/>
          </a:bodyPr>
          <a:lstStyle/>
          <a:p>
            <a:r>
              <a:rPr lang="en-US" sz="4800" dirty="0"/>
              <a:t>?</a:t>
            </a:r>
          </a:p>
        </p:txBody>
      </p:sp>
      <p:sp>
        <p:nvSpPr>
          <p:cNvPr id="7" name="TextBox 6">
            <a:extLst>
              <a:ext uri="{FF2B5EF4-FFF2-40B4-BE49-F238E27FC236}">
                <a16:creationId xmlns:a16="http://schemas.microsoft.com/office/drawing/2014/main" id="{BACD9F81-8A0F-4DF9-ADC4-F07DBCDFC947}"/>
              </a:ext>
            </a:extLst>
          </p:cNvPr>
          <p:cNvSpPr txBox="1"/>
          <p:nvPr/>
        </p:nvSpPr>
        <p:spPr>
          <a:xfrm>
            <a:off x="6723977" y="4809717"/>
            <a:ext cx="4961871" cy="1938992"/>
          </a:xfrm>
          <a:prstGeom prst="rect">
            <a:avLst/>
          </a:prstGeom>
          <a:solidFill>
            <a:schemeClr val="bg1"/>
          </a:solidFill>
        </p:spPr>
        <p:txBody>
          <a:bodyPr wrap="none" rtlCol="0">
            <a:spAutoFit/>
          </a:bodyPr>
          <a:lstStyle/>
          <a:p>
            <a:r>
              <a:rPr lang="en-US" b="1" dirty="0">
                <a:latin typeface="+mn-lt"/>
              </a:rPr>
              <a:t>Population</a:t>
            </a:r>
          </a:p>
          <a:p>
            <a:r>
              <a:rPr lang="en-US" dirty="0">
                <a:latin typeface="+mn-lt"/>
              </a:rPr>
              <a:t>Hereditary, Gender, Age?</a:t>
            </a:r>
          </a:p>
          <a:p>
            <a:r>
              <a:rPr lang="en-US" dirty="0">
                <a:latin typeface="+mn-lt"/>
              </a:rPr>
              <a:t>Diet, Smoking, Exercise, Body Weight?</a:t>
            </a:r>
          </a:p>
          <a:p>
            <a:r>
              <a:rPr lang="en-US" dirty="0">
                <a:latin typeface="+mn-lt"/>
              </a:rPr>
              <a:t>Pre-Existing Health Condition?</a:t>
            </a:r>
          </a:p>
          <a:p>
            <a:r>
              <a:rPr lang="en-US" dirty="0">
                <a:latin typeface="+mn-lt"/>
              </a:rPr>
              <a:t>Life-Style, Stress, Anxiety?</a:t>
            </a:r>
          </a:p>
        </p:txBody>
      </p:sp>
      <p:sp>
        <p:nvSpPr>
          <p:cNvPr id="13" name="Arrow: Right 12">
            <a:extLst>
              <a:ext uri="{FF2B5EF4-FFF2-40B4-BE49-F238E27FC236}">
                <a16:creationId xmlns:a16="http://schemas.microsoft.com/office/drawing/2014/main" id="{C9359970-7246-4CB1-94E8-0F6F860F137B}"/>
              </a:ext>
            </a:extLst>
          </p:cNvPr>
          <p:cNvSpPr/>
          <p:nvPr/>
        </p:nvSpPr>
        <p:spPr>
          <a:xfrm rot="14590362">
            <a:off x="10339475" y="4827418"/>
            <a:ext cx="840030" cy="4125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DEFDFCA1-5E66-429E-B354-955B565EF027}"/>
              </a:ext>
            </a:extLst>
          </p:cNvPr>
          <p:cNvSpPr txBox="1"/>
          <p:nvPr/>
        </p:nvSpPr>
        <p:spPr>
          <a:xfrm>
            <a:off x="10985046" y="4809717"/>
            <a:ext cx="392517" cy="830997"/>
          </a:xfrm>
          <a:prstGeom prst="rect">
            <a:avLst/>
          </a:prstGeom>
          <a:noFill/>
        </p:spPr>
        <p:txBody>
          <a:bodyPr wrap="square" rtlCol="0">
            <a:spAutoFit/>
          </a:bodyPr>
          <a:lstStyle/>
          <a:p>
            <a:r>
              <a:rPr lang="en-US" sz="4800" dirty="0"/>
              <a:t>?</a:t>
            </a:r>
          </a:p>
        </p:txBody>
      </p:sp>
      <p:sp>
        <p:nvSpPr>
          <p:cNvPr id="8" name="Rectangle 7">
            <a:extLst>
              <a:ext uri="{FF2B5EF4-FFF2-40B4-BE49-F238E27FC236}">
                <a16:creationId xmlns:a16="http://schemas.microsoft.com/office/drawing/2014/main" id="{9AFD8464-1E83-4EF2-9FD6-B1C7799B43DB}"/>
              </a:ext>
            </a:extLst>
          </p:cNvPr>
          <p:cNvSpPr/>
          <p:nvPr/>
        </p:nvSpPr>
        <p:spPr>
          <a:xfrm>
            <a:off x="1752600" y="3200400"/>
            <a:ext cx="457200" cy="45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359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10" grpId="0" animBg="1"/>
      <p:bldP spid="11" grpId="0" animBg="1"/>
      <p:bldP spid="12" grpId="0"/>
      <p:bldP spid="7" grpId="0" animBg="1"/>
      <p:bldP spid="13" grpId="0" animBg="1"/>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1"/>
          <p:cNvPicPr>
            <a:picLocks noChangeAspect="1"/>
          </p:cNvPicPr>
          <p:nvPr/>
        </p:nvPicPr>
        <p:blipFill>
          <a:blip r:embed="rId3" cstate="print"/>
          <a:srcRect/>
          <a:stretch>
            <a:fillRect/>
          </a:stretch>
        </p:blipFill>
        <p:spPr bwMode="auto">
          <a:xfrm>
            <a:off x="2172274" y="305073"/>
            <a:ext cx="7847451" cy="6247853"/>
          </a:xfrm>
          <a:prstGeom prst="rect">
            <a:avLst/>
          </a:prstGeom>
          <a:noFill/>
          <a:ln w="9525">
            <a:noFill/>
            <a:miter lim="800000"/>
            <a:headEnd/>
            <a:tailEnd/>
          </a:ln>
        </p:spPr>
      </p:pic>
    </p:spTree>
    <p:extLst>
      <p:ext uri="{BB962C8B-B14F-4D97-AF65-F5344CB8AC3E}">
        <p14:creationId xmlns:p14="http://schemas.microsoft.com/office/powerpoint/2010/main" val="572325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298403" y="91870"/>
            <a:ext cx="8020997"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sz="3600" dirty="0">
                <a:solidFill>
                  <a:srgbClr val="FFFFFF"/>
                </a:solidFill>
                <a:latin typeface="Calibri" panose="020F0502020204030204" pitchFamily="34" charset="0"/>
                <a:cs typeface="Calibri" panose="020F0502020204030204" pitchFamily="34" charset="0"/>
              </a:rPr>
              <a:t>Study Designs</a:t>
            </a:r>
          </a:p>
        </p:txBody>
      </p:sp>
      <p:sp>
        <p:nvSpPr>
          <p:cNvPr id="15363" name="Line 3"/>
          <p:cNvSpPr>
            <a:spLocks noChangeShapeType="1"/>
          </p:cNvSpPr>
          <p:nvPr/>
        </p:nvSpPr>
        <p:spPr bwMode="auto">
          <a:xfrm>
            <a:off x="7929564" y="914400"/>
            <a:ext cx="1587" cy="1778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64" name="Line 4"/>
          <p:cNvSpPr>
            <a:spLocks noChangeShapeType="1"/>
          </p:cNvSpPr>
          <p:nvPr/>
        </p:nvSpPr>
        <p:spPr bwMode="auto">
          <a:xfrm>
            <a:off x="4572000" y="914400"/>
            <a:ext cx="1695450" cy="158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65" name="Line 5"/>
          <p:cNvSpPr>
            <a:spLocks noChangeShapeType="1"/>
          </p:cNvSpPr>
          <p:nvPr/>
        </p:nvSpPr>
        <p:spPr bwMode="auto">
          <a:xfrm>
            <a:off x="6267451" y="914400"/>
            <a:ext cx="1662113" cy="158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66" name="Line 6"/>
          <p:cNvSpPr>
            <a:spLocks noChangeShapeType="1"/>
          </p:cNvSpPr>
          <p:nvPr/>
        </p:nvSpPr>
        <p:spPr bwMode="auto">
          <a:xfrm>
            <a:off x="3684012" y="1797905"/>
            <a:ext cx="1587" cy="6858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67" name="Line 7"/>
          <p:cNvSpPr>
            <a:spLocks noChangeShapeType="1"/>
          </p:cNvSpPr>
          <p:nvPr/>
        </p:nvSpPr>
        <p:spPr bwMode="auto">
          <a:xfrm>
            <a:off x="3684011" y="2483706"/>
            <a:ext cx="177800" cy="1587"/>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68" name="Line 8"/>
          <p:cNvSpPr>
            <a:spLocks noChangeShapeType="1"/>
          </p:cNvSpPr>
          <p:nvPr/>
        </p:nvSpPr>
        <p:spPr bwMode="auto">
          <a:xfrm>
            <a:off x="3684011" y="3271106"/>
            <a:ext cx="177800" cy="1587"/>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69" name="Line 9"/>
          <p:cNvSpPr>
            <a:spLocks noChangeShapeType="1"/>
          </p:cNvSpPr>
          <p:nvPr/>
        </p:nvSpPr>
        <p:spPr bwMode="auto">
          <a:xfrm>
            <a:off x="3684011" y="4060092"/>
            <a:ext cx="177800" cy="158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70" name="Line 11"/>
          <p:cNvSpPr>
            <a:spLocks noChangeShapeType="1"/>
          </p:cNvSpPr>
          <p:nvPr/>
        </p:nvSpPr>
        <p:spPr bwMode="auto">
          <a:xfrm>
            <a:off x="3684012" y="2483705"/>
            <a:ext cx="1587" cy="7874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71" name="Line 12"/>
          <p:cNvSpPr>
            <a:spLocks noChangeShapeType="1"/>
          </p:cNvSpPr>
          <p:nvPr/>
        </p:nvSpPr>
        <p:spPr bwMode="auto">
          <a:xfrm>
            <a:off x="3684012" y="3271106"/>
            <a:ext cx="1587" cy="788987"/>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72" name="Rectangle 14"/>
          <p:cNvSpPr>
            <a:spLocks noChangeArrowheads="1"/>
          </p:cNvSpPr>
          <p:nvPr/>
        </p:nvSpPr>
        <p:spPr bwMode="auto">
          <a:xfrm>
            <a:off x="3861811" y="2151918"/>
            <a:ext cx="1662112" cy="665163"/>
          </a:xfrm>
          <a:prstGeom prst="rect">
            <a:avLst/>
          </a:prstGeom>
          <a:solidFill>
            <a:schemeClr val="tx2"/>
          </a:solidFill>
          <a:ln>
            <a:noFill/>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15373" name="Rectangle 15"/>
          <p:cNvSpPr>
            <a:spLocks noChangeArrowheads="1"/>
          </p:cNvSpPr>
          <p:nvPr/>
        </p:nvSpPr>
        <p:spPr bwMode="auto">
          <a:xfrm>
            <a:off x="4079298" y="2361467"/>
            <a:ext cx="1357744"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a:solidFill>
                  <a:srgbClr val="000000"/>
                </a:solidFill>
                <a:latin typeface="Arial" pitchFamily="34" charset="0"/>
              </a:rPr>
              <a:t>Case report</a:t>
            </a:r>
            <a:endParaRPr lang="en-US" altLang="en-US" sz="2800" b="1">
              <a:solidFill>
                <a:srgbClr val="FFFFFF"/>
              </a:solidFill>
            </a:endParaRPr>
          </a:p>
        </p:txBody>
      </p:sp>
      <p:sp>
        <p:nvSpPr>
          <p:cNvPr id="15374" name="Rectangle 17"/>
          <p:cNvSpPr>
            <a:spLocks noChangeArrowheads="1"/>
          </p:cNvSpPr>
          <p:nvPr/>
        </p:nvSpPr>
        <p:spPr bwMode="auto">
          <a:xfrm>
            <a:off x="3861811" y="2939318"/>
            <a:ext cx="1662112" cy="665163"/>
          </a:xfrm>
          <a:prstGeom prst="rect">
            <a:avLst/>
          </a:prstGeom>
          <a:solidFill>
            <a:schemeClr val="tx2"/>
          </a:solidFill>
          <a:ln>
            <a:noFill/>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15375" name="Rectangle 18"/>
          <p:cNvSpPr>
            <a:spLocks noChangeArrowheads="1"/>
          </p:cNvSpPr>
          <p:nvPr/>
        </p:nvSpPr>
        <p:spPr bwMode="auto">
          <a:xfrm>
            <a:off x="4079298" y="3150455"/>
            <a:ext cx="1359346"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Case series</a:t>
            </a:r>
            <a:endParaRPr lang="en-US" altLang="en-US" sz="2800" b="1" dirty="0">
              <a:solidFill>
                <a:srgbClr val="FFFFFF"/>
              </a:solidFill>
            </a:endParaRPr>
          </a:p>
        </p:txBody>
      </p:sp>
      <p:sp>
        <p:nvSpPr>
          <p:cNvPr id="15376" name="Rectangle 20"/>
          <p:cNvSpPr>
            <a:spLocks noChangeArrowheads="1"/>
          </p:cNvSpPr>
          <p:nvPr/>
        </p:nvSpPr>
        <p:spPr bwMode="auto">
          <a:xfrm>
            <a:off x="3861811" y="3726718"/>
            <a:ext cx="1662112" cy="665163"/>
          </a:xfrm>
          <a:prstGeom prst="rect">
            <a:avLst/>
          </a:prstGeom>
          <a:solidFill>
            <a:schemeClr val="tx2"/>
          </a:solidFill>
          <a:ln>
            <a:noFill/>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15377" name="Rectangle 21"/>
          <p:cNvSpPr>
            <a:spLocks noChangeArrowheads="1"/>
          </p:cNvSpPr>
          <p:nvPr/>
        </p:nvSpPr>
        <p:spPr bwMode="auto">
          <a:xfrm>
            <a:off x="4065661" y="3796797"/>
            <a:ext cx="1317668"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Descriptive</a:t>
            </a:r>
            <a:endParaRPr lang="en-US" altLang="en-US" sz="2800" b="1" dirty="0">
              <a:solidFill>
                <a:srgbClr val="FFFFFF"/>
              </a:solidFill>
            </a:endParaRPr>
          </a:p>
        </p:txBody>
      </p:sp>
      <p:sp>
        <p:nvSpPr>
          <p:cNvPr id="15378" name="Rectangle 22"/>
          <p:cNvSpPr>
            <a:spLocks noChangeArrowheads="1"/>
          </p:cNvSpPr>
          <p:nvPr/>
        </p:nvSpPr>
        <p:spPr bwMode="auto">
          <a:xfrm>
            <a:off x="3850699" y="4060092"/>
            <a:ext cx="1665521"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 Epidemiology</a:t>
            </a:r>
            <a:endParaRPr lang="en-US" altLang="en-US" sz="2800" b="1" dirty="0">
              <a:solidFill>
                <a:srgbClr val="FFFFFF"/>
              </a:solidFill>
            </a:endParaRPr>
          </a:p>
        </p:txBody>
      </p:sp>
      <p:sp>
        <p:nvSpPr>
          <p:cNvPr id="15379" name="Rectangle 27"/>
          <p:cNvSpPr>
            <a:spLocks noChangeArrowheads="1"/>
          </p:cNvSpPr>
          <p:nvPr/>
        </p:nvSpPr>
        <p:spPr bwMode="auto">
          <a:xfrm>
            <a:off x="3681581" y="1125538"/>
            <a:ext cx="2003754"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2900" b="1" dirty="0">
                <a:solidFill>
                  <a:srgbClr val="FAFD00"/>
                </a:solidFill>
                <a:latin typeface="Arial" pitchFamily="34" charset="0"/>
              </a:rPr>
              <a:t>Descriptive</a:t>
            </a:r>
            <a:endParaRPr lang="en-US" altLang="en-US" sz="4000" b="1" dirty="0">
              <a:solidFill>
                <a:srgbClr val="FAFD00"/>
              </a:solidFill>
            </a:endParaRPr>
          </a:p>
        </p:txBody>
      </p:sp>
      <p:sp>
        <p:nvSpPr>
          <p:cNvPr id="15380" name="Line 28"/>
          <p:cNvSpPr>
            <a:spLocks noChangeShapeType="1"/>
          </p:cNvSpPr>
          <p:nvPr/>
        </p:nvSpPr>
        <p:spPr bwMode="auto">
          <a:xfrm>
            <a:off x="7929564" y="1493838"/>
            <a:ext cx="1587" cy="176212"/>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381" name="Rectangle 31"/>
          <p:cNvSpPr>
            <a:spLocks noChangeArrowheads="1"/>
          </p:cNvSpPr>
          <p:nvPr/>
        </p:nvSpPr>
        <p:spPr bwMode="auto">
          <a:xfrm>
            <a:off x="6153619" y="2817080"/>
            <a:ext cx="1662113" cy="665162"/>
          </a:xfrm>
          <a:prstGeom prst="rect">
            <a:avLst/>
          </a:prstGeom>
          <a:solidFill>
            <a:srgbClr val="00FFFF"/>
          </a:solidFill>
          <a:ln w="76200">
            <a:solidFill>
              <a:schemeClr val="tx2"/>
            </a:solidFill>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15382" name="Rectangle 32"/>
          <p:cNvSpPr>
            <a:spLocks noChangeArrowheads="1"/>
          </p:cNvSpPr>
          <p:nvPr/>
        </p:nvSpPr>
        <p:spPr bwMode="auto">
          <a:xfrm>
            <a:off x="6750267" y="3005198"/>
            <a:ext cx="50174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RCT</a:t>
            </a:r>
            <a:endParaRPr lang="en-US" altLang="en-US" sz="2800" b="1" dirty="0">
              <a:solidFill>
                <a:srgbClr val="FFFFFF"/>
              </a:solidFill>
            </a:endParaRPr>
          </a:p>
        </p:txBody>
      </p:sp>
      <p:sp>
        <p:nvSpPr>
          <p:cNvPr id="15390" name="Rectangle 42"/>
          <p:cNvSpPr>
            <a:spLocks noChangeArrowheads="1"/>
          </p:cNvSpPr>
          <p:nvPr/>
        </p:nvSpPr>
        <p:spPr bwMode="auto">
          <a:xfrm>
            <a:off x="8081871" y="2844067"/>
            <a:ext cx="1866900" cy="665163"/>
          </a:xfrm>
          <a:prstGeom prst="rect">
            <a:avLst/>
          </a:prstGeom>
          <a:solidFill>
            <a:srgbClr val="00FFFF"/>
          </a:solidFill>
          <a:ln w="76200">
            <a:solidFill>
              <a:schemeClr val="tx2"/>
            </a:solidFill>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15391" name="Rectangle 43"/>
          <p:cNvSpPr>
            <a:spLocks noChangeArrowheads="1"/>
          </p:cNvSpPr>
          <p:nvPr/>
        </p:nvSpPr>
        <p:spPr bwMode="auto">
          <a:xfrm>
            <a:off x="8115301" y="2873360"/>
            <a:ext cx="183383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Cross-sectional</a:t>
            </a:r>
            <a:endParaRPr lang="en-US" altLang="en-US" sz="2800" b="1" dirty="0">
              <a:solidFill>
                <a:srgbClr val="FFFFFF"/>
              </a:solidFill>
            </a:endParaRPr>
          </a:p>
        </p:txBody>
      </p:sp>
      <p:sp>
        <p:nvSpPr>
          <p:cNvPr id="15392" name="Rectangle 44"/>
          <p:cNvSpPr>
            <a:spLocks noChangeArrowheads="1"/>
          </p:cNvSpPr>
          <p:nvPr/>
        </p:nvSpPr>
        <p:spPr bwMode="auto">
          <a:xfrm>
            <a:off x="8752109" y="3149661"/>
            <a:ext cx="652423"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study</a:t>
            </a:r>
            <a:endParaRPr lang="en-US" altLang="en-US" sz="2800" b="1" dirty="0">
              <a:solidFill>
                <a:srgbClr val="FFFFFF"/>
              </a:solidFill>
            </a:endParaRPr>
          </a:p>
        </p:txBody>
      </p:sp>
      <p:sp>
        <p:nvSpPr>
          <p:cNvPr id="15396" name="Rectangle 50"/>
          <p:cNvSpPr>
            <a:spLocks noChangeArrowheads="1"/>
          </p:cNvSpPr>
          <p:nvPr/>
        </p:nvSpPr>
        <p:spPr bwMode="auto">
          <a:xfrm>
            <a:off x="8100167" y="3900661"/>
            <a:ext cx="1890712" cy="665163"/>
          </a:xfrm>
          <a:prstGeom prst="rect">
            <a:avLst/>
          </a:prstGeom>
          <a:solidFill>
            <a:srgbClr val="00FFFF"/>
          </a:solidFill>
          <a:ln w="76200">
            <a:solidFill>
              <a:schemeClr val="tx2"/>
            </a:solidFill>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15397" name="Rectangle 51"/>
          <p:cNvSpPr>
            <a:spLocks noChangeArrowheads="1"/>
          </p:cNvSpPr>
          <p:nvPr/>
        </p:nvSpPr>
        <p:spPr bwMode="auto">
          <a:xfrm>
            <a:off x="8300192" y="3970510"/>
            <a:ext cx="1534074"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Case-Control</a:t>
            </a:r>
            <a:endParaRPr lang="en-US" altLang="en-US" sz="2800" b="1" dirty="0">
              <a:solidFill>
                <a:srgbClr val="FFFFFF"/>
              </a:solidFill>
            </a:endParaRPr>
          </a:p>
        </p:txBody>
      </p:sp>
      <p:sp>
        <p:nvSpPr>
          <p:cNvPr id="15398" name="Rectangle 52"/>
          <p:cNvSpPr>
            <a:spLocks noChangeArrowheads="1"/>
          </p:cNvSpPr>
          <p:nvPr/>
        </p:nvSpPr>
        <p:spPr bwMode="auto">
          <a:xfrm>
            <a:off x="8671668" y="4234035"/>
            <a:ext cx="652423"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a:solidFill>
                  <a:srgbClr val="000000"/>
                </a:solidFill>
                <a:latin typeface="Arial" pitchFamily="34" charset="0"/>
              </a:rPr>
              <a:t>study</a:t>
            </a:r>
            <a:endParaRPr lang="en-US" altLang="en-US" sz="2800" b="1">
              <a:solidFill>
                <a:srgbClr val="FFFFFF"/>
              </a:solidFill>
            </a:endParaRPr>
          </a:p>
        </p:txBody>
      </p:sp>
      <p:sp>
        <p:nvSpPr>
          <p:cNvPr id="15399" name="Rectangle 54"/>
          <p:cNvSpPr>
            <a:spLocks noChangeArrowheads="1"/>
          </p:cNvSpPr>
          <p:nvPr/>
        </p:nvSpPr>
        <p:spPr bwMode="auto">
          <a:xfrm>
            <a:off x="8126101" y="4979740"/>
            <a:ext cx="1814512" cy="420687"/>
          </a:xfrm>
          <a:prstGeom prst="rect">
            <a:avLst/>
          </a:prstGeom>
          <a:solidFill>
            <a:srgbClr val="00FFFF"/>
          </a:solidFill>
          <a:ln w="76200">
            <a:solidFill>
              <a:schemeClr val="tx2"/>
            </a:solidFill>
          </a:ln>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15400" name="Rectangle 55"/>
          <p:cNvSpPr>
            <a:spLocks noChangeArrowheads="1"/>
          </p:cNvSpPr>
          <p:nvPr/>
        </p:nvSpPr>
        <p:spPr bwMode="auto">
          <a:xfrm>
            <a:off x="8286439" y="5019426"/>
            <a:ext cx="1519647"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900" b="1" dirty="0">
                <a:solidFill>
                  <a:srgbClr val="000000"/>
                </a:solidFill>
                <a:latin typeface="Arial" pitchFamily="34" charset="0"/>
              </a:rPr>
              <a:t>Cohort study</a:t>
            </a:r>
            <a:endParaRPr lang="en-US" altLang="en-US" sz="2800" b="1" dirty="0">
              <a:solidFill>
                <a:srgbClr val="FFFFFF"/>
              </a:solidFill>
            </a:endParaRPr>
          </a:p>
        </p:txBody>
      </p:sp>
      <p:sp>
        <p:nvSpPr>
          <p:cNvPr id="15401" name="Rectangle 57"/>
          <p:cNvSpPr>
            <a:spLocks noChangeArrowheads="1"/>
          </p:cNvSpPr>
          <p:nvPr/>
        </p:nvSpPr>
        <p:spPr bwMode="auto">
          <a:xfrm>
            <a:off x="7243764" y="1066800"/>
            <a:ext cx="1445909"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2900" b="1" dirty="0">
                <a:solidFill>
                  <a:srgbClr val="00FFFF"/>
                </a:solidFill>
                <a:latin typeface="Arial" pitchFamily="34" charset="0"/>
              </a:rPr>
              <a:t>Analytic</a:t>
            </a:r>
            <a:endParaRPr lang="en-US" altLang="en-US" sz="4000" b="1" dirty="0">
              <a:solidFill>
                <a:srgbClr val="00FFFF"/>
              </a:solidFill>
            </a:endParaRPr>
          </a:p>
        </p:txBody>
      </p:sp>
      <p:sp>
        <p:nvSpPr>
          <p:cNvPr id="15402" name="Line 60"/>
          <p:cNvSpPr>
            <a:spLocks noChangeShapeType="1"/>
          </p:cNvSpPr>
          <p:nvPr/>
        </p:nvSpPr>
        <p:spPr bwMode="auto">
          <a:xfrm>
            <a:off x="4572000" y="922338"/>
            <a:ext cx="1588" cy="177800"/>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403" name="Line 61"/>
          <p:cNvSpPr>
            <a:spLocks noChangeShapeType="1"/>
          </p:cNvSpPr>
          <p:nvPr/>
        </p:nvSpPr>
        <p:spPr bwMode="auto">
          <a:xfrm>
            <a:off x="6203950" y="685800"/>
            <a:ext cx="1588" cy="236538"/>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404" name="Line 62"/>
          <p:cNvSpPr>
            <a:spLocks noChangeShapeType="1"/>
          </p:cNvSpPr>
          <p:nvPr/>
        </p:nvSpPr>
        <p:spPr bwMode="auto">
          <a:xfrm>
            <a:off x="9023350" y="1676401"/>
            <a:ext cx="1588" cy="354013"/>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405" name="Line 63"/>
          <p:cNvSpPr>
            <a:spLocks noChangeShapeType="1"/>
          </p:cNvSpPr>
          <p:nvPr/>
        </p:nvSpPr>
        <p:spPr bwMode="auto">
          <a:xfrm>
            <a:off x="6964364" y="1703388"/>
            <a:ext cx="1587" cy="354012"/>
          </a:xfrm>
          <a:prstGeom prst="line">
            <a:avLst/>
          </a:prstGeom>
          <a:noFill/>
          <a:ln w="15875">
            <a:solidFill>
              <a:srgbClr val="00FFFF"/>
            </a:solidFill>
            <a:round/>
            <a:headEnd/>
            <a:tailEnd/>
          </a:ln>
          <a:extLst>
            <a:ext uri="{909E8E84-426E-40DD-AFC4-6F175D3DCCD1}">
              <a14:hiddenFill xmlns:a14="http://schemas.microsoft.com/office/drawing/2010/main">
                <a:noFill/>
              </a14:hiddenFill>
            </a:ext>
          </a:extLst>
        </p:spPr>
        <p:txBody>
          <a:bodyPr/>
          <a:lstStyle/>
          <a:p>
            <a:pPr>
              <a:defRPr/>
            </a:pPr>
            <a:endParaRPr lang="en-US">
              <a:solidFill>
                <a:srgbClr val="FFFFFF"/>
              </a:solidFill>
              <a:latin typeface="Times New Roman" pitchFamily="18" charset="0"/>
            </a:endParaRPr>
          </a:p>
        </p:txBody>
      </p:sp>
      <p:sp>
        <p:nvSpPr>
          <p:cNvPr id="15406" name="Line 64"/>
          <p:cNvSpPr>
            <a:spLocks noChangeShapeType="1"/>
          </p:cNvSpPr>
          <p:nvPr/>
        </p:nvSpPr>
        <p:spPr bwMode="auto">
          <a:xfrm>
            <a:off x="6965950" y="1676400"/>
            <a:ext cx="2057400" cy="0"/>
          </a:xfrm>
          <a:prstGeom prst="line">
            <a:avLst/>
          </a:prstGeom>
          <a:noFill/>
          <a:ln w="12699">
            <a:solidFill>
              <a:srgbClr val="00FFFF"/>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a:defRPr/>
            </a:pPr>
            <a:endParaRPr lang="en-US">
              <a:solidFill>
                <a:srgbClr val="FFFFFF"/>
              </a:solidFill>
              <a:latin typeface="Times New Roman" pitchFamily="18" charset="0"/>
            </a:endParaRPr>
          </a:p>
        </p:txBody>
      </p:sp>
      <p:sp>
        <p:nvSpPr>
          <p:cNvPr id="2" name="TextBox 1">
            <a:extLst>
              <a:ext uri="{FF2B5EF4-FFF2-40B4-BE49-F238E27FC236}">
                <a16:creationId xmlns:a16="http://schemas.microsoft.com/office/drawing/2014/main" id="{4459FD4C-8545-4ACB-9581-26C7D3EBDE3B}"/>
              </a:ext>
            </a:extLst>
          </p:cNvPr>
          <p:cNvSpPr txBox="1"/>
          <p:nvPr/>
        </p:nvSpPr>
        <p:spPr>
          <a:xfrm>
            <a:off x="5977691" y="2000893"/>
            <a:ext cx="1838965" cy="461665"/>
          </a:xfrm>
          <a:prstGeom prst="rect">
            <a:avLst/>
          </a:prstGeom>
          <a:noFill/>
        </p:spPr>
        <p:txBody>
          <a:bodyPr wrap="none" rtlCol="0">
            <a:spAutoFit/>
          </a:bodyPr>
          <a:lstStyle/>
          <a:p>
            <a:r>
              <a:rPr lang="en-US" dirty="0"/>
              <a:t>Experimental</a:t>
            </a:r>
          </a:p>
        </p:txBody>
      </p:sp>
      <p:sp>
        <p:nvSpPr>
          <p:cNvPr id="51" name="TextBox 50">
            <a:extLst>
              <a:ext uri="{FF2B5EF4-FFF2-40B4-BE49-F238E27FC236}">
                <a16:creationId xmlns:a16="http://schemas.microsoft.com/office/drawing/2014/main" id="{3AC2121C-C697-4CDE-A588-26FE341FB987}"/>
              </a:ext>
            </a:extLst>
          </p:cNvPr>
          <p:cNvSpPr txBox="1"/>
          <p:nvPr/>
        </p:nvSpPr>
        <p:spPr>
          <a:xfrm>
            <a:off x="8031466" y="2049101"/>
            <a:ext cx="2214068" cy="461665"/>
          </a:xfrm>
          <a:prstGeom prst="rect">
            <a:avLst/>
          </a:prstGeom>
          <a:noFill/>
        </p:spPr>
        <p:txBody>
          <a:bodyPr wrap="none" rtlCol="0">
            <a:spAutoFit/>
          </a:bodyPr>
          <a:lstStyle/>
          <a:p>
            <a:r>
              <a:rPr lang="en-US" dirty="0"/>
              <a:t>Epidemiological</a:t>
            </a:r>
          </a:p>
        </p:txBody>
      </p:sp>
      <p:sp>
        <p:nvSpPr>
          <p:cNvPr id="3" name="TextBox 2">
            <a:extLst>
              <a:ext uri="{FF2B5EF4-FFF2-40B4-BE49-F238E27FC236}">
                <a16:creationId xmlns:a16="http://schemas.microsoft.com/office/drawing/2014/main" id="{D5B816B6-9F17-4106-8914-2B09A7A19D37}"/>
              </a:ext>
            </a:extLst>
          </p:cNvPr>
          <p:cNvSpPr txBox="1"/>
          <p:nvPr/>
        </p:nvSpPr>
        <p:spPr>
          <a:xfrm>
            <a:off x="1181965" y="4565824"/>
            <a:ext cx="4341958" cy="769441"/>
          </a:xfrm>
          <a:prstGeom prst="rect">
            <a:avLst/>
          </a:prstGeom>
          <a:solidFill>
            <a:schemeClr val="tx1"/>
          </a:solidFill>
        </p:spPr>
        <p:txBody>
          <a:bodyPr wrap="none" rtlCol="0">
            <a:spAutoFit/>
          </a:bodyPr>
          <a:lstStyle/>
          <a:p>
            <a:r>
              <a:rPr lang="en-US" sz="2000" i="1" dirty="0">
                <a:solidFill>
                  <a:srgbClr val="000000"/>
                </a:solidFill>
                <a:latin typeface="Calibri" panose="020F0502020204030204" pitchFamily="34" charset="0"/>
                <a:cs typeface="Calibri" panose="020F0502020204030204" pitchFamily="34" charset="0"/>
              </a:rPr>
              <a:t>Not covered in this Lecture.</a:t>
            </a:r>
          </a:p>
          <a:p>
            <a:r>
              <a:rPr lang="en-US" sz="2000" i="1" dirty="0">
                <a:solidFill>
                  <a:srgbClr val="000000"/>
                </a:solidFill>
                <a:latin typeface="Calibri" panose="020F0502020204030204" pitchFamily="34" charset="0"/>
                <a:cs typeface="Calibri" panose="020F0502020204030204" pitchFamily="34" charset="0"/>
              </a:rPr>
              <a:t>Some in CDC Salmonella video exercise.</a:t>
            </a:r>
            <a:r>
              <a:rPr lang="en-US" i="1" dirty="0">
                <a:latin typeface="Calibri" panose="020F0502020204030204" pitchFamily="34" charset="0"/>
                <a:cs typeface="Calibri" panose="020F0502020204030204" pitchFamily="34" charset="0"/>
              </a:rPr>
              <a:t>)</a:t>
            </a:r>
          </a:p>
        </p:txBody>
      </p:sp>
      <p:sp>
        <p:nvSpPr>
          <p:cNvPr id="55" name="TextBox 54">
            <a:extLst>
              <a:ext uri="{FF2B5EF4-FFF2-40B4-BE49-F238E27FC236}">
                <a16:creationId xmlns:a16="http://schemas.microsoft.com/office/drawing/2014/main" id="{079C9879-BC5B-47C9-8BB0-F1E12B709E52}"/>
              </a:ext>
            </a:extLst>
          </p:cNvPr>
          <p:cNvSpPr txBox="1"/>
          <p:nvPr/>
        </p:nvSpPr>
        <p:spPr>
          <a:xfrm>
            <a:off x="7935158" y="6099607"/>
            <a:ext cx="2406684" cy="400110"/>
          </a:xfrm>
          <a:prstGeom prst="rect">
            <a:avLst/>
          </a:prstGeom>
          <a:solidFill>
            <a:schemeClr val="tx1"/>
          </a:solidFill>
        </p:spPr>
        <p:txBody>
          <a:bodyPr wrap="none" rtlCol="0">
            <a:spAutoFit/>
          </a:bodyPr>
          <a:lstStyle/>
          <a:p>
            <a:pPr algn="ctr"/>
            <a:r>
              <a:rPr lang="en-US" sz="2000" i="1" dirty="0">
                <a:solidFill>
                  <a:srgbClr val="000000"/>
                </a:solidFill>
                <a:latin typeface="Calibri" panose="020F0502020204030204" pitchFamily="34" charset="0"/>
                <a:cs typeface="Calibri" panose="020F0502020204030204" pitchFamily="34" charset="0"/>
              </a:rPr>
              <a:t>Will now cover these</a:t>
            </a:r>
            <a:r>
              <a:rPr lang="en-US" sz="2000" i="1" dirty="0">
                <a:latin typeface="Calibri" panose="020F0502020204030204" pitchFamily="34" charset="0"/>
                <a:cs typeface="Calibri" panose="020F0502020204030204" pitchFamily="34" charset="0"/>
              </a:rPr>
              <a:t>)</a:t>
            </a:r>
          </a:p>
        </p:txBody>
      </p:sp>
      <p:sp>
        <p:nvSpPr>
          <p:cNvPr id="5" name="Right Brace 4">
            <a:extLst>
              <a:ext uri="{FF2B5EF4-FFF2-40B4-BE49-F238E27FC236}">
                <a16:creationId xmlns:a16="http://schemas.microsoft.com/office/drawing/2014/main" id="{C25B05E8-2B76-4BD7-8951-F0D51453B8C1}"/>
              </a:ext>
            </a:extLst>
          </p:cNvPr>
          <p:cNvSpPr/>
          <p:nvPr/>
        </p:nvSpPr>
        <p:spPr bwMode="auto">
          <a:xfrm rot="5400000">
            <a:off x="8926497" y="4728819"/>
            <a:ext cx="431055" cy="2031848"/>
          </a:xfrm>
          <a:prstGeom prst="rightBrace">
            <a:avLst/>
          </a:prstGeom>
          <a:noFill/>
          <a:ln w="12699"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latin typeface="Times New Roman" pitchFamily="18" charset="0"/>
            </a:endParaRPr>
          </a:p>
        </p:txBody>
      </p:sp>
      <p:sp>
        <p:nvSpPr>
          <p:cNvPr id="42" name="TextBox 41">
            <a:extLst>
              <a:ext uri="{FF2B5EF4-FFF2-40B4-BE49-F238E27FC236}">
                <a16:creationId xmlns:a16="http://schemas.microsoft.com/office/drawing/2014/main" id="{913CF1E4-1895-4493-93AB-58197CD50893}"/>
              </a:ext>
            </a:extLst>
          </p:cNvPr>
          <p:cNvSpPr txBox="1"/>
          <p:nvPr/>
        </p:nvSpPr>
        <p:spPr>
          <a:xfrm>
            <a:off x="6064918" y="3669827"/>
            <a:ext cx="1754455" cy="707886"/>
          </a:xfrm>
          <a:prstGeom prst="rect">
            <a:avLst/>
          </a:prstGeom>
          <a:solidFill>
            <a:schemeClr val="tx1"/>
          </a:solidFill>
        </p:spPr>
        <p:txBody>
          <a:bodyPr wrap="none" rtlCol="0">
            <a:spAutoFit/>
          </a:bodyPr>
          <a:lstStyle/>
          <a:p>
            <a:r>
              <a:rPr lang="en-US" sz="2000" i="1" dirty="0">
                <a:solidFill>
                  <a:srgbClr val="000000"/>
                </a:solidFill>
                <a:latin typeface="Calibri" panose="020F0502020204030204" pitchFamily="34" charset="0"/>
                <a:cs typeface="Calibri" panose="020F0502020204030204" pitchFamily="34" charset="0"/>
              </a:rPr>
              <a:t>Covered earlier</a:t>
            </a:r>
          </a:p>
          <a:p>
            <a:r>
              <a:rPr lang="en-US" sz="2000" i="1" dirty="0">
                <a:solidFill>
                  <a:srgbClr val="000000"/>
                </a:solidFill>
                <a:latin typeface="Calibri" panose="020F0502020204030204" pitchFamily="34" charset="0"/>
                <a:cs typeface="Calibri" panose="020F0502020204030204" pitchFamily="34" charset="0"/>
              </a:rPr>
              <a:t>in lecture</a:t>
            </a:r>
            <a:endParaRPr lang="en-US" sz="20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491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5" grpId="0" animBg="1"/>
      <p:bldP spid="4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C5D2F0-A801-4303-AF61-6FD472CEDC48}"/>
              </a:ext>
            </a:extLst>
          </p:cNvPr>
          <p:cNvSpPr>
            <a:spLocks noGrp="1"/>
          </p:cNvSpPr>
          <p:nvPr>
            <p:ph type="title"/>
          </p:nvPr>
        </p:nvSpPr>
        <p:spPr>
          <a:xfrm>
            <a:off x="574675" y="332294"/>
            <a:ext cx="8035925" cy="833438"/>
          </a:xfrm>
        </p:spPr>
        <p:txBody>
          <a:bodyPr>
            <a:normAutofit/>
          </a:bodyPr>
          <a:lstStyle/>
          <a:p>
            <a:r>
              <a:rPr lang="en-US" sz="3600" b="1" u="none" dirty="0"/>
              <a:t>Analytical Epidemiological: Study Design</a:t>
            </a:r>
          </a:p>
        </p:txBody>
      </p:sp>
      <p:sp>
        <p:nvSpPr>
          <p:cNvPr id="4" name="Slide Number Placeholder 3">
            <a:extLst>
              <a:ext uri="{FF2B5EF4-FFF2-40B4-BE49-F238E27FC236}">
                <a16:creationId xmlns:a16="http://schemas.microsoft.com/office/drawing/2014/main" id="{BEA079F8-B508-4C7E-9FD2-0EDA512E86AF}"/>
              </a:ext>
            </a:extLst>
          </p:cNvPr>
          <p:cNvSpPr>
            <a:spLocks noGrp="1"/>
          </p:cNvSpPr>
          <p:nvPr>
            <p:ph type="sldNum" sz="quarter" idx="12"/>
          </p:nvPr>
        </p:nvSpPr>
        <p:spPr/>
        <p:txBody>
          <a:bodyPr/>
          <a:lstStyle/>
          <a:p>
            <a:pPr>
              <a:defRPr/>
            </a:pPr>
            <a:fld id="{AE04C9E0-3868-44B7-BCF9-43F8A89C2B81}" type="slidenum">
              <a:rPr lang="en-AU" altLang="en-US">
                <a:solidFill>
                  <a:srgbClr val="FFFFFF"/>
                </a:solidFill>
                <a:latin typeface="Arial"/>
              </a:rPr>
              <a:pPr>
                <a:defRPr/>
              </a:pPr>
              <a:t>22</a:t>
            </a:fld>
            <a:endParaRPr lang="en-AU" altLang="en-US">
              <a:solidFill>
                <a:srgbClr val="FFFFFF"/>
              </a:solidFill>
              <a:latin typeface="Arial"/>
            </a:endParaRPr>
          </a:p>
        </p:txBody>
      </p:sp>
      <p:sp>
        <p:nvSpPr>
          <p:cNvPr id="6" name="TextBox 5">
            <a:extLst>
              <a:ext uri="{FF2B5EF4-FFF2-40B4-BE49-F238E27FC236}">
                <a16:creationId xmlns:a16="http://schemas.microsoft.com/office/drawing/2014/main" id="{398FD216-C984-43BA-A5C0-2D6860E9317B}"/>
              </a:ext>
            </a:extLst>
          </p:cNvPr>
          <p:cNvSpPr txBox="1"/>
          <p:nvPr/>
        </p:nvSpPr>
        <p:spPr>
          <a:xfrm>
            <a:off x="409520" y="1275933"/>
            <a:ext cx="11372960" cy="5262979"/>
          </a:xfrm>
          <a:prstGeom prst="rect">
            <a:avLst/>
          </a:prstGeom>
          <a:noFill/>
        </p:spPr>
        <p:txBody>
          <a:bodyPr wrap="square" rtlCol="0">
            <a:spAutoFit/>
          </a:bodyPr>
          <a:lstStyle/>
          <a:p>
            <a:pPr marL="342900" indent="-342900" eaLnBrk="1" hangingPunct="1">
              <a:buFont typeface="Arial" panose="020B0604020202020204" pitchFamily="34" charset="0"/>
              <a:buChar char="•"/>
              <a:defRPr/>
            </a:pPr>
            <a:r>
              <a:rPr lang="en-US" sz="2800" b="1" dirty="0">
                <a:latin typeface="Calibri" panose="020F0502020204030204" pitchFamily="34" charset="0"/>
                <a:cs typeface="Calibri" panose="020F0502020204030204" pitchFamily="34" charset="0"/>
              </a:rPr>
              <a:t>Cross-Sectional: </a:t>
            </a:r>
            <a:r>
              <a:rPr lang="en-US" sz="2800" dirty="0">
                <a:latin typeface="Calibri" panose="020F0502020204030204" pitchFamily="34" charset="0"/>
                <a:cs typeface="Calibri" panose="020F0502020204030204" pitchFamily="34" charset="0"/>
              </a:rPr>
              <a:t>Measures </a:t>
            </a:r>
            <a:r>
              <a:rPr lang="en-US" sz="2800" u="sng" dirty="0">
                <a:latin typeface="Calibri" panose="020F0502020204030204" pitchFamily="34" charset="0"/>
                <a:cs typeface="Calibri" panose="020F0502020204030204" pitchFamily="34" charset="0"/>
              </a:rPr>
              <a:t>prevalence</a:t>
            </a:r>
            <a:r>
              <a:rPr lang="en-US" sz="2800" dirty="0">
                <a:latin typeface="Calibri" panose="020F0502020204030204" pitchFamily="34" charset="0"/>
                <a:cs typeface="Calibri" panose="020F0502020204030204" pitchFamily="34" charset="0"/>
              </a:rPr>
              <a:t> of exposure(s) and outcome(s) over a population </a:t>
            </a:r>
            <a:r>
              <a:rPr lang="en-US" sz="2800" u="sng" dirty="0">
                <a:latin typeface="Calibri" panose="020F0502020204030204" pitchFamily="34" charset="0"/>
                <a:cs typeface="Calibri" panose="020F0502020204030204" pitchFamily="34" charset="0"/>
              </a:rPr>
              <a:t>at a given time</a:t>
            </a:r>
            <a:r>
              <a:rPr lang="en-US" sz="2800" dirty="0">
                <a:latin typeface="Calibri" panose="020F0502020204030204" pitchFamily="34" charset="0"/>
                <a:cs typeface="Calibri" panose="020F0502020204030204" pitchFamily="34" charset="0"/>
              </a:rPr>
              <a:t>. </a:t>
            </a:r>
          </a:p>
          <a:p>
            <a:pPr eaLnBrk="1" hangingPunct="1">
              <a:defRPr/>
            </a:pPr>
            <a:endParaRPr lang="en-US" sz="2800" u="sng" dirty="0">
              <a:latin typeface="Calibri" panose="020F0502020204030204" pitchFamily="34" charset="0"/>
              <a:cs typeface="Calibri" panose="020F0502020204030204" pitchFamily="34" charset="0"/>
            </a:endParaRPr>
          </a:p>
          <a:p>
            <a:pPr marL="342900" indent="-342900" eaLnBrk="1" hangingPunct="1">
              <a:buFont typeface="Arial" panose="020B0604020202020204" pitchFamily="34" charset="0"/>
              <a:buChar char="•"/>
              <a:defRPr/>
            </a:pPr>
            <a:r>
              <a:rPr lang="en-US" sz="2800" b="1" dirty="0">
                <a:latin typeface="Calibri" panose="020F0502020204030204" pitchFamily="34" charset="0"/>
                <a:cs typeface="Calibri" panose="020F0502020204030204" pitchFamily="34" charset="0"/>
              </a:rPr>
              <a:t>Case-Control:</a:t>
            </a:r>
            <a:r>
              <a:rPr lang="en-US" sz="2800" dirty="0">
                <a:latin typeface="Calibri" panose="020F0502020204030204" pitchFamily="34" charset="0"/>
                <a:cs typeface="Calibri" panose="020F0502020204030204" pitchFamily="34" charset="0"/>
              </a:rPr>
              <a:t> Tracks previous history of </a:t>
            </a:r>
            <a:r>
              <a:rPr lang="en-US" altLang="en-US" sz="2800" dirty="0">
                <a:latin typeface="Calibri" panose="020F0502020204030204" pitchFamily="34" charset="0"/>
                <a:cs typeface="Calibri" panose="020F0502020204030204" pitchFamily="34" charset="0"/>
              </a:rPr>
              <a:t>exposure in disease (“case”) versus non-disease (“control”) cases. The analysis tracks exposure backwards in time. This is therefore a </a:t>
            </a:r>
            <a:r>
              <a:rPr lang="en-US" altLang="en-US" sz="2800" u="sng" dirty="0">
                <a:latin typeface="Calibri" panose="020F0502020204030204" pitchFamily="34" charset="0"/>
                <a:cs typeface="Calibri" panose="020F0502020204030204" pitchFamily="34" charset="0"/>
              </a:rPr>
              <a:t>retrospective</a:t>
            </a:r>
            <a:r>
              <a:rPr lang="en-US" altLang="en-US" sz="2800" dirty="0">
                <a:latin typeface="Calibri" panose="020F0502020204030204" pitchFamily="34" charset="0"/>
                <a:cs typeface="Calibri" panose="020F0502020204030204" pitchFamily="34" charset="0"/>
              </a:rPr>
              <a:t> study. </a:t>
            </a:r>
            <a:endParaRPr lang="en-US" sz="2800" b="1" u="sng" dirty="0">
              <a:latin typeface="Calibri" panose="020F0502020204030204" pitchFamily="34" charset="0"/>
              <a:cs typeface="Calibri" panose="020F0502020204030204" pitchFamily="34" charset="0"/>
            </a:endParaRPr>
          </a:p>
          <a:p>
            <a:pPr eaLnBrk="1" hangingPunct="1">
              <a:defRPr/>
            </a:pPr>
            <a:endParaRPr lang="en-US" sz="2800" dirty="0">
              <a:latin typeface="Calibri" panose="020F0502020204030204" pitchFamily="34" charset="0"/>
              <a:cs typeface="Calibri" panose="020F0502020204030204" pitchFamily="34" charset="0"/>
            </a:endParaRPr>
          </a:p>
          <a:p>
            <a:pPr marL="342900" indent="-342900" eaLnBrk="1" hangingPunct="1">
              <a:buFont typeface="Arial" panose="020B0604020202020204" pitchFamily="34" charset="0"/>
              <a:buChar char="•"/>
              <a:defRPr/>
            </a:pPr>
            <a:r>
              <a:rPr lang="en-US" sz="2800" b="1" dirty="0">
                <a:latin typeface="Calibri" panose="020F0502020204030204" pitchFamily="34" charset="0"/>
                <a:cs typeface="Calibri" panose="020F0502020204030204" pitchFamily="34" charset="0"/>
              </a:rPr>
              <a:t>Cohort</a:t>
            </a:r>
            <a:r>
              <a:rPr lang="en-US" sz="2800" dirty="0">
                <a:latin typeface="Calibri" panose="020F0502020204030204" pitchFamily="34" charset="0"/>
                <a:cs typeface="Calibri" panose="020F0502020204030204" pitchFamily="34" charset="0"/>
              </a:rPr>
              <a:t> – Tracks </a:t>
            </a:r>
            <a:r>
              <a:rPr lang="en-US" sz="2800" u="sng" dirty="0">
                <a:latin typeface="Calibri" panose="020F0502020204030204" pitchFamily="34" charset="0"/>
                <a:cs typeface="Calibri" panose="020F0502020204030204" pitchFamily="34" charset="0"/>
              </a:rPr>
              <a:t>incidence</a:t>
            </a:r>
            <a:r>
              <a:rPr lang="en-US" sz="2800" dirty="0">
                <a:latin typeface="Calibri" panose="020F0502020204030204" pitchFamily="34" charset="0"/>
                <a:cs typeface="Calibri" panose="020F0502020204030204" pitchFamily="34" charset="0"/>
              </a:rPr>
              <a:t> of disease (or other outcome) of enrolled subjects over time that have different measures of exposure to a risk factor for developing the outcome. Exposure status and outcomes of study participants are observed forward in time. This is therefore a </a:t>
            </a:r>
            <a:r>
              <a:rPr lang="en-US" sz="2800" u="sng" dirty="0">
                <a:latin typeface="Calibri" panose="020F0502020204030204" pitchFamily="34" charset="0"/>
                <a:cs typeface="Calibri" panose="020F0502020204030204" pitchFamily="34" charset="0"/>
              </a:rPr>
              <a:t>prospective</a:t>
            </a:r>
            <a:r>
              <a:rPr lang="en-US" sz="2800" dirty="0">
                <a:latin typeface="Calibri" panose="020F0502020204030204" pitchFamily="34" charset="0"/>
                <a:cs typeface="Calibri" panose="020F0502020204030204" pitchFamily="34" charset="0"/>
              </a:rPr>
              <a:t> study. </a:t>
            </a:r>
          </a:p>
        </p:txBody>
      </p:sp>
    </p:spTree>
    <p:extLst>
      <p:ext uri="{BB962C8B-B14F-4D97-AF65-F5344CB8AC3E}">
        <p14:creationId xmlns:p14="http://schemas.microsoft.com/office/powerpoint/2010/main" val="3025490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399" y="1595439"/>
            <a:ext cx="5791200" cy="49042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1">
            <a:extLst>
              <a:ext uri="{FF2B5EF4-FFF2-40B4-BE49-F238E27FC236}">
                <a16:creationId xmlns:a16="http://schemas.microsoft.com/office/drawing/2014/main" id="{D39E266A-11C1-4DF0-BFCA-F228477B128B}"/>
              </a:ext>
            </a:extLst>
          </p:cNvPr>
          <p:cNvSpPr>
            <a:spLocks noGrp="1"/>
          </p:cNvSpPr>
          <p:nvPr>
            <p:ph type="title"/>
          </p:nvPr>
        </p:nvSpPr>
        <p:spPr>
          <a:xfrm>
            <a:off x="2078038" y="762000"/>
            <a:ext cx="8035925" cy="833438"/>
          </a:xfrm>
        </p:spPr>
        <p:txBody>
          <a:bodyPr/>
          <a:lstStyle/>
          <a:p>
            <a:r>
              <a:rPr lang="en-US" sz="3200" b="1" dirty="0">
                <a:latin typeface="Calibri" panose="020F0502020204030204" pitchFamily="34" charset="0"/>
                <a:cs typeface="Calibri" panose="020F0502020204030204" pitchFamily="34" charset="0"/>
              </a:rPr>
              <a:t>Epidemiological Studies: Analytical</a:t>
            </a:r>
          </a:p>
        </p:txBody>
      </p:sp>
    </p:spTree>
    <p:extLst>
      <p:ext uri="{BB962C8B-B14F-4D97-AF65-F5344CB8AC3E}">
        <p14:creationId xmlns:p14="http://schemas.microsoft.com/office/powerpoint/2010/main" val="1083267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695138" y="474064"/>
            <a:ext cx="5638800" cy="838200"/>
          </a:xfrm>
        </p:spPr>
        <p:txBody>
          <a:bodyPr/>
          <a:lstStyle/>
          <a:p>
            <a:pPr algn="l"/>
            <a:r>
              <a:rPr lang="en-US" altLang="en-US" sz="3600" b="1" dirty="0">
                <a:latin typeface="Calibri" panose="020F0502020204030204" pitchFamily="34" charset="0"/>
                <a:cs typeface="Calibri" panose="020F0502020204030204" pitchFamily="34" charset="0"/>
              </a:rPr>
              <a:t>Cross-Sectional Study</a:t>
            </a:r>
          </a:p>
        </p:txBody>
      </p:sp>
      <p:sp>
        <p:nvSpPr>
          <p:cNvPr id="29699" name="Rectangle 3"/>
          <p:cNvSpPr>
            <a:spLocks noChangeArrowheads="1"/>
          </p:cNvSpPr>
          <p:nvPr/>
        </p:nvSpPr>
        <p:spPr bwMode="auto">
          <a:xfrm>
            <a:off x="2971800" y="3733800"/>
            <a:ext cx="908050" cy="189865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29702" name="AutoShape 6"/>
          <p:cNvSpPr>
            <a:spLocks noChangeArrowheads="1"/>
          </p:cNvSpPr>
          <p:nvPr/>
        </p:nvSpPr>
        <p:spPr bwMode="auto">
          <a:xfrm>
            <a:off x="3200400" y="5943600"/>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29703" name="Text Box 7"/>
          <p:cNvSpPr txBox="1">
            <a:spLocks noChangeArrowheads="1"/>
          </p:cNvSpPr>
          <p:nvPr/>
        </p:nvSpPr>
        <p:spPr bwMode="auto">
          <a:xfrm>
            <a:off x="3886201" y="6172201"/>
            <a:ext cx="58905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dirty="0">
                <a:solidFill>
                  <a:srgbClr val="FFFFFF"/>
                </a:solidFill>
              </a:rPr>
              <a:t>Study data gathered at a fixed point in time</a:t>
            </a:r>
          </a:p>
        </p:txBody>
      </p:sp>
      <p:sp>
        <p:nvSpPr>
          <p:cNvPr id="29704" name="AutoShape 8"/>
          <p:cNvSpPr>
            <a:spLocks noChangeArrowheads="1"/>
          </p:cNvSpPr>
          <p:nvPr/>
        </p:nvSpPr>
        <p:spPr bwMode="auto">
          <a:xfrm flipV="1">
            <a:off x="1676400" y="2438400"/>
            <a:ext cx="2209800" cy="2057400"/>
          </a:xfrm>
          <a:prstGeom prst="curvedRightArrow">
            <a:avLst>
              <a:gd name="adj1" fmla="val 20000"/>
              <a:gd name="adj2" fmla="val 40000"/>
              <a:gd name="adj3" fmla="val 35802"/>
            </a:avLst>
          </a:prstGeom>
          <a:solidFill>
            <a:schemeClr val="accent1"/>
          </a:solidFill>
          <a:ln w="12699">
            <a:solidFill>
              <a:schemeClr val="tx1"/>
            </a:solidFill>
            <a:miter lim="800000"/>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29705" name="AutoShape 9"/>
          <p:cNvSpPr>
            <a:spLocks noChangeArrowheads="1"/>
          </p:cNvSpPr>
          <p:nvPr/>
        </p:nvSpPr>
        <p:spPr bwMode="auto">
          <a:xfrm>
            <a:off x="4038600" y="2362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Study</a:t>
            </a:r>
          </a:p>
          <a:p>
            <a:pPr algn="ctr">
              <a:defRPr/>
            </a:pPr>
            <a:r>
              <a:rPr lang="en-US" altLang="en-US" b="1">
                <a:solidFill>
                  <a:srgbClr val="FFFFFF"/>
                </a:solidFill>
              </a:rPr>
              <a:t>population</a:t>
            </a:r>
          </a:p>
        </p:txBody>
      </p:sp>
      <p:sp>
        <p:nvSpPr>
          <p:cNvPr id="29706" name="AutoShape 10"/>
          <p:cNvSpPr>
            <a:spLocks noChangeArrowheads="1"/>
          </p:cNvSpPr>
          <p:nvPr/>
        </p:nvSpPr>
        <p:spPr bwMode="auto">
          <a:xfrm>
            <a:off x="6019800" y="15240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No Disease</a:t>
            </a:r>
          </a:p>
        </p:txBody>
      </p:sp>
      <p:sp>
        <p:nvSpPr>
          <p:cNvPr id="29707" name="AutoShape 11"/>
          <p:cNvSpPr>
            <a:spLocks noChangeArrowheads="1"/>
          </p:cNvSpPr>
          <p:nvPr/>
        </p:nvSpPr>
        <p:spPr bwMode="auto">
          <a:xfrm>
            <a:off x="6019800" y="3124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Disease</a:t>
            </a:r>
          </a:p>
        </p:txBody>
      </p:sp>
      <p:sp>
        <p:nvSpPr>
          <p:cNvPr id="29708" name="AutoShape 12"/>
          <p:cNvSpPr>
            <a:spLocks noChangeArrowheads="1"/>
          </p:cNvSpPr>
          <p:nvPr/>
        </p:nvSpPr>
        <p:spPr bwMode="auto">
          <a:xfrm>
            <a:off x="8001000" y="12192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 present</a:t>
            </a:r>
          </a:p>
        </p:txBody>
      </p:sp>
      <p:sp>
        <p:nvSpPr>
          <p:cNvPr id="29709" name="AutoShape 13"/>
          <p:cNvSpPr>
            <a:spLocks noChangeArrowheads="1"/>
          </p:cNvSpPr>
          <p:nvPr/>
        </p:nvSpPr>
        <p:spPr bwMode="auto">
          <a:xfrm>
            <a:off x="8001000" y="19812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 absent</a:t>
            </a:r>
          </a:p>
        </p:txBody>
      </p:sp>
      <p:sp>
        <p:nvSpPr>
          <p:cNvPr id="29710" name="AutoShape 14"/>
          <p:cNvSpPr>
            <a:spLocks noChangeArrowheads="1"/>
          </p:cNvSpPr>
          <p:nvPr/>
        </p:nvSpPr>
        <p:spPr bwMode="auto">
          <a:xfrm>
            <a:off x="8001000" y="29718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 present</a:t>
            </a:r>
          </a:p>
        </p:txBody>
      </p:sp>
      <p:sp>
        <p:nvSpPr>
          <p:cNvPr id="29711" name="AutoShape 15"/>
          <p:cNvSpPr>
            <a:spLocks noChangeArrowheads="1"/>
          </p:cNvSpPr>
          <p:nvPr/>
        </p:nvSpPr>
        <p:spPr bwMode="auto">
          <a:xfrm>
            <a:off x="8001000" y="37338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 absent</a:t>
            </a:r>
          </a:p>
        </p:txBody>
      </p:sp>
      <p:sp>
        <p:nvSpPr>
          <p:cNvPr id="29712" name="AutoShape 16"/>
          <p:cNvSpPr>
            <a:spLocks/>
          </p:cNvSpPr>
          <p:nvPr/>
        </p:nvSpPr>
        <p:spPr bwMode="auto">
          <a:xfrm>
            <a:off x="5791200" y="2133600"/>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29713" name="AutoShape 17"/>
          <p:cNvSpPr>
            <a:spLocks/>
          </p:cNvSpPr>
          <p:nvPr/>
        </p:nvSpPr>
        <p:spPr bwMode="auto">
          <a:xfrm>
            <a:off x="7772400" y="15240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29714" name="AutoShape 18"/>
          <p:cNvSpPr>
            <a:spLocks/>
          </p:cNvSpPr>
          <p:nvPr/>
        </p:nvSpPr>
        <p:spPr bwMode="auto">
          <a:xfrm>
            <a:off x="7772400" y="32766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cxnSp>
        <p:nvCxnSpPr>
          <p:cNvPr id="29715" name="AutoShape 19"/>
          <p:cNvCxnSpPr>
            <a:cxnSpLocks noChangeShapeType="1"/>
          </p:cNvCxnSpPr>
          <p:nvPr/>
        </p:nvCxnSpPr>
        <p:spPr bwMode="auto">
          <a:xfrm>
            <a:off x="4191000" y="4495800"/>
            <a:ext cx="60960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676400" y="548879"/>
            <a:ext cx="4953000" cy="838200"/>
          </a:xfrm>
        </p:spPr>
        <p:txBody>
          <a:bodyPr/>
          <a:lstStyle/>
          <a:p>
            <a:pPr algn="l"/>
            <a:r>
              <a:rPr lang="en-US" altLang="en-US" sz="3600" b="1" dirty="0">
                <a:latin typeface="Calibri" panose="020F0502020204030204" pitchFamily="34" charset="0"/>
                <a:cs typeface="Calibri" panose="020F0502020204030204" pitchFamily="34" charset="0"/>
              </a:rPr>
              <a:t>Case-Control Study</a:t>
            </a:r>
          </a:p>
        </p:txBody>
      </p:sp>
      <p:sp>
        <p:nvSpPr>
          <p:cNvPr id="32771" name="AutoShape 3"/>
          <p:cNvSpPr>
            <a:spLocks noChangeArrowheads="1"/>
          </p:cNvSpPr>
          <p:nvPr/>
        </p:nvSpPr>
        <p:spPr bwMode="auto">
          <a:xfrm>
            <a:off x="8469443" y="2665413"/>
            <a:ext cx="1600200" cy="990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Study</a:t>
            </a:r>
          </a:p>
          <a:p>
            <a:pPr algn="ctr">
              <a:defRPr/>
            </a:pPr>
            <a:r>
              <a:rPr lang="en-US" altLang="en-US" b="1">
                <a:solidFill>
                  <a:srgbClr val="FFFFFF"/>
                </a:solidFill>
              </a:rPr>
              <a:t>population</a:t>
            </a:r>
          </a:p>
        </p:txBody>
      </p:sp>
      <p:sp>
        <p:nvSpPr>
          <p:cNvPr id="32772" name="AutoShape 4"/>
          <p:cNvSpPr>
            <a:spLocks noChangeArrowheads="1"/>
          </p:cNvSpPr>
          <p:nvPr/>
        </p:nvSpPr>
        <p:spPr bwMode="auto">
          <a:xfrm>
            <a:off x="6488243" y="1827213"/>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Cases</a:t>
            </a:r>
          </a:p>
          <a:p>
            <a:pPr algn="ctr">
              <a:defRPr/>
            </a:pPr>
            <a:r>
              <a:rPr lang="en-US" altLang="en-US" b="1">
                <a:solidFill>
                  <a:srgbClr val="FFFFFF"/>
                </a:solidFill>
              </a:rPr>
              <a:t>(disease)</a:t>
            </a:r>
          </a:p>
        </p:txBody>
      </p:sp>
      <p:sp>
        <p:nvSpPr>
          <p:cNvPr id="32773" name="AutoShape 5"/>
          <p:cNvSpPr>
            <a:spLocks noChangeArrowheads="1"/>
          </p:cNvSpPr>
          <p:nvPr/>
        </p:nvSpPr>
        <p:spPr bwMode="auto">
          <a:xfrm>
            <a:off x="6488243" y="3427413"/>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Controls</a:t>
            </a:r>
          </a:p>
          <a:p>
            <a:pPr algn="ctr">
              <a:defRPr/>
            </a:pPr>
            <a:r>
              <a:rPr lang="en-US" altLang="en-US" b="1">
                <a:solidFill>
                  <a:srgbClr val="FFFFFF"/>
                </a:solidFill>
              </a:rPr>
              <a:t>(no disease)</a:t>
            </a:r>
          </a:p>
        </p:txBody>
      </p:sp>
      <p:sp>
        <p:nvSpPr>
          <p:cNvPr id="32774" name="AutoShape 6"/>
          <p:cNvSpPr>
            <a:spLocks noChangeArrowheads="1"/>
          </p:cNvSpPr>
          <p:nvPr/>
        </p:nvSpPr>
        <p:spPr bwMode="auto">
          <a:xfrm>
            <a:off x="3821243" y="1522413"/>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dirty="0">
                <a:solidFill>
                  <a:srgbClr val="FFFFFF"/>
                </a:solidFill>
              </a:rPr>
              <a:t>factor present</a:t>
            </a:r>
          </a:p>
        </p:txBody>
      </p:sp>
      <p:sp>
        <p:nvSpPr>
          <p:cNvPr id="32775" name="AutoShape 7"/>
          <p:cNvSpPr>
            <a:spLocks noChangeArrowheads="1"/>
          </p:cNvSpPr>
          <p:nvPr/>
        </p:nvSpPr>
        <p:spPr bwMode="auto">
          <a:xfrm>
            <a:off x="3821243" y="2284413"/>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 absent </a:t>
            </a:r>
          </a:p>
        </p:txBody>
      </p:sp>
      <p:sp>
        <p:nvSpPr>
          <p:cNvPr id="32776" name="AutoShape 8"/>
          <p:cNvSpPr>
            <a:spLocks noChangeArrowheads="1"/>
          </p:cNvSpPr>
          <p:nvPr/>
        </p:nvSpPr>
        <p:spPr bwMode="auto">
          <a:xfrm>
            <a:off x="3821243" y="3275013"/>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 present</a:t>
            </a:r>
          </a:p>
        </p:txBody>
      </p:sp>
      <p:sp>
        <p:nvSpPr>
          <p:cNvPr id="32777" name="AutoShape 9"/>
          <p:cNvSpPr>
            <a:spLocks noChangeArrowheads="1"/>
          </p:cNvSpPr>
          <p:nvPr/>
        </p:nvSpPr>
        <p:spPr bwMode="auto">
          <a:xfrm>
            <a:off x="3821243" y="4037013"/>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 absent</a:t>
            </a:r>
            <a:endParaRPr lang="en-US" altLang="en-US">
              <a:solidFill>
                <a:srgbClr val="FFFFFF"/>
              </a:solidFill>
            </a:endParaRPr>
          </a:p>
        </p:txBody>
      </p:sp>
      <p:sp>
        <p:nvSpPr>
          <p:cNvPr id="32778" name="AutoShape 10"/>
          <p:cNvSpPr>
            <a:spLocks/>
          </p:cNvSpPr>
          <p:nvPr/>
        </p:nvSpPr>
        <p:spPr bwMode="auto">
          <a:xfrm flipH="1">
            <a:off x="8240843" y="2436813"/>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2779" name="AutoShape 11"/>
          <p:cNvSpPr>
            <a:spLocks/>
          </p:cNvSpPr>
          <p:nvPr/>
        </p:nvSpPr>
        <p:spPr bwMode="auto">
          <a:xfrm flipH="1">
            <a:off x="6259643" y="1827213"/>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2780" name="AutoShape 12"/>
          <p:cNvSpPr>
            <a:spLocks/>
          </p:cNvSpPr>
          <p:nvPr/>
        </p:nvSpPr>
        <p:spPr bwMode="auto">
          <a:xfrm flipH="1">
            <a:off x="6259643" y="3579813"/>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cxnSp>
        <p:nvCxnSpPr>
          <p:cNvPr id="32781" name="AutoShape 13"/>
          <p:cNvCxnSpPr>
            <a:cxnSpLocks noChangeShapeType="1"/>
          </p:cNvCxnSpPr>
          <p:nvPr/>
        </p:nvCxnSpPr>
        <p:spPr bwMode="auto">
          <a:xfrm>
            <a:off x="6716843" y="4494213"/>
            <a:ext cx="31242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cxnSp>
        <p:nvCxnSpPr>
          <p:cNvPr id="32782" name="AutoShape 14"/>
          <p:cNvCxnSpPr>
            <a:cxnSpLocks noChangeShapeType="1"/>
          </p:cNvCxnSpPr>
          <p:nvPr/>
        </p:nvCxnSpPr>
        <p:spPr bwMode="auto">
          <a:xfrm>
            <a:off x="3897443" y="4910138"/>
            <a:ext cx="22098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32783" name="Text Box 15"/>
          <p:cNvSpPr txBox="1">
            <a:spLocks noChangeArrowheads="1"/>
          </p:cNvSpPr>
          <p:nvPr/>
        </p:nvSpPr>
        <p:spPr bwMode="auto">
          <a:xfrm>
            <a:off x="7558218" y="4535488"/>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a:solidFill>
                  <a:srgbClr val="FFFFFF"/>
                </a:solidFill>
              </a:rPr>
              <a:t>present</a:t>
            </a:r>
          </a:p>
        </p:txBody>
      </p:sp>
      <p:sp>
        <p:nvSpPr>
          <p:cNvPr id="32784" name="Text Box 16"/>
          <p:cNvSpPr txBox="1">
            <a:spLocks noChangeArrowheads="1"/>
          </p:cNvSpPr>
          <p:nvPr/>
        </p:nvSpPr>
        <p:spPr bwMode="auto">
          <a:xfrm>
            <a:off x="4567369" y="4875213"/>
            <a:ext cx="7270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a:solidFill>
                  <a:srgbClr val="FFFFFF"/>
                </a:solidFill>
              </a:rPr>
              <a:t>past</a:t>
            </a:r>
          </a:p>
        </p:txBody>
      </p:sp>
      <p:sp>
        <p:nvSpPr>
          <p:cNvPr id="32785" name="AutoShape 17"/>
          <p:cNvSpPr>
            <a:spLocks noChangeArrowheads="1"/>
          </p:cNvSpPr>
          <p:nvPr/>
        </p:nvSpPr>
        <p:spPr bwMode="auto">
          <a:xfrm flipH="1">
            <a:off x="5661025" y="4993482"/>
            <a:ext cx="3111500" cy="598487"/>
          </a:xfrm>
          <a:prstGeom prst="rightArrow">
            <a:avLst>
              <a:gd name="adj1" fmla="val 50000"/>
              <a:gd name="adj2" fmla="val 259971"/>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2786" name="Rectangle 18"/>
          <p:cNvSpPr>
            <a:spLocks noChangeArrowheads="1"/>
          </p:cNvSpPr>
          <p:nvPr/>
        </p:nvSpPr>
        <p:spPr bwMode="auto">
          <a:xfrm flipH="1">
            <a:off x="8915400" y="4735513"/>
            <a:ext cx="908050" cy="1125537"/>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2787" name="Line 19"/>
          <p:cNvSpPr>
            <a:spLocks noChangeShapeType="1"/>
          </p:cNvSpPr>
          <p:nvPr/>
        </p:nvSpPr>
        <p:spPr bwMode="auto">
          <a:xfrm flipH="1">
            <a:off x="3429000" y="59436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pPr>
              <a:defRPr/>
            </a:pPr>
            <a:endParaRPr lang="en-US">
              <a:solidFill>
                <a:srgbClr val="FFFFFF"/>
              </a:solidFill>
              <a:latin typeface="Times New Roman" pitchFamily="18" charset="0"/>
            </a:endParaRPr>
          </a:p>
        </p:txBody>
      </p:sp>
      <p:sp>
        <p:nvSpPr>
          <p:cNvPr id="32788" name="Text Box 20"/>
          <p:cNvSpPr txBox="1">
            <a:spLocks noChangeArrowheads="1"/>
          </p:cNvSpPr>
          <p:nvPr/>
        </p:nvSpPr>
        <p:spPr bwMode="auto">
          <a:xfrm flipH="1">
            <a:off x="3203576" y="6026152"/>
            <a:ext cx="758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dirty="0">
                <a:solidFill>
                  <a:srgbClr val="009900"/>
                </a:solidFill>
              </a:rPr>
              <a:t>time</a:t>
            </a:r>
          </a:p>
        </p:txBody>
      </p:sp>
      <p:sp>
        <p:nvSpPr>
          <p:cNvPr id="32789" name="AutoShape 21"/>
          <p:cNvSpPr>
            <a:spLocks noChangeArrowheads="1"/>
          </p:cNvSpPr>
          <p:nvPr/>
        </p:nvSpPr>
        <p:spPr bwMode="auto">
          <a:xfrm flipH="1">
            <a:off x="9605964" y="6019800"/>
            <a:ext cx="452437"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2790" name="Text Box 22"/>
          <p:cNvSpPr txBox="1">
            <a:spLocks noChangeArrowheads="1"/>
          </p:cNvSpPr>
          <p:nvPr/>
        </p:nvSpPr>
        <p:spPr bwMode="auto">
          <a:xfrm flipH="1">
            <a:off x="6705601" y="6121401"/>
            <a:ext cx="2892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2800" b="1">
                <a:solidFill>
                  <a:srgbClr val="FFFFFF"/>
                </a:solidFill>
              </a:rPr>
              <a:t>Study begins here</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667656" y="568586"/>
            <a:ext cx="4267200" cy="838200"/>
          </a:xfrm>
        </p:spPr>
        <p:txBody>
          <a:bodyPr/>
          <a:lstStyle/>
          <a:p>
            <a:pPr algn="l"/>
            <a:r>
              <a:rPr lang="en-US" altLang="en-US" sz="3600" b="1" dirty="0">
                <a:latin typeface="Calibri" panose="020F0502020204030204" pitchFamily="34" charset="0"/>
                <a:cs typeface="Calibri" panose="020F0502020204030204" pitchFamily="34" charset="0"/>
              </a:rPr>
              <a:t>Cohort Study</a:t>
            </a:r>
            <a:endParaRPr lang="en-US" altLang="en-US" sz="3600" dirty="0">
              <a:latin typeface="Calibri" panose="020F0502020204030204" pitchFamily="34" charset="0"/>
              <a:cs typeface="Calibri" panose="020F0502020204030204" pitchFamily="34" charset="0"/>
            </a:endParaRPr>
          </a:p>
        </p:txBody>
      </p:sp>
      <p:sp>
        <p:nvSpPr>
          <p:cNvPr id="36867" name="Rectangle 3"/>
          <p:cNvSpPr>
            <a:spLocks noChangeArrowheads="1"/>
          </p:cNvSpPr>
          <p:nvPr/>
        </p:nvSpPr>
        <p:spPr bwMode="auto">
          <a:xfrm>
            <a:off x="3352800" y="4419601"/>
            <a:ext cx="908050" cy="1212849"/>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6868" name="Line 4"/>
          <p:cNvSpPr>
            <a:spLocks noChangeShapeType="1"/>
          </p:cNvSpPr>
          <p:nvPr/>
        </p:nvSpPr>
        <p:spPr bwMode="auto">
          <a:xfrm>
            <a:off x="3352800" y="57150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pPr>
              <a:defRPr/>
            </a:pPr>
            <a:endParaRPr lang="en-US">
              <a:solidFill>
                <a:srgbClr val="FFFFFF"/>
              </a:solidFill>
              <a:latin typeface="Times New Roman" pitchFamily="18" charset="0"/>
            </a:endParaRPr>
          </a:p>
        </p:txBody>
      </p:sp>
      <p:sp>
        <p:nvSpPr>
          <p:cNvPr id="36869" name="Text Box 5"/>
          <p:cNvSpPr txBox="1">
            <a:spLocks noChangeArrowheads="1"/>
          </p:cNvSpPr>
          <p:nvPr/>
        </p:nvSpPr>
        <p:spPr bwMode="auto">
          <a:xfrm>
            <a:off x="5029200" y="5715000"/>
            <a:ext cx="723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a:solidFill>
                  <a:srgbClr val="009900"/>
                </a:solidFill>
              </a:rPr>
              <a:t>time</a:t>
            </a:r>
          </a:p>
        </p:txBody>
      </p:sp>
      <p:sp>
        <p:nvSpPr>
          <p:cNvPr id="36870" name="AutoShape 6"/>
          <p:cNvSpPr>
            <a:spLocks noChangeArrowheads="1"/>
          </p:cNvSpPr>
          <p:nvPr/>
        </p:nvSpPr>
        <p:spPr bwMode="auto">
          <a:xfrm>
            <a:off x="3581400" y="5943600"/>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6871" name="Text Box 7"/>
          <p:cNvSpPr txBox="1">
            <a:spLocks noChangeArrowheads="1"/>
          </p:cNvSpPr>
          <p:nvPr/>
        </p:nvSpPr>
        <p:spPr bwMode="auto">
          <a:xfrm>
            <a:off x="4267201" y="6121401"/>
            <a:ext cx="28924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2800" b="1">
                <a:solidFill>
                  <a:srgbClr val="FFFFFF"/>
                </a:solidFill>
              </a:rPr>
              <a:t>Study begins here</a:t>
            </a:r>
          </a:p>
        </p:txBody>
      </p:sp>
      <p:sp>
        <p:nvSpPr>
          <p:cNvPr id="36872" name="AutoShape 8"/>
          <p:cNvSpPr>
            <a:spLocks noChangeArrowheads="1"/>
          </p:cNvSpPr>
          <p:nvPr/>
        </p:nvSpPr>
        <p:spPr bwMode="auto">
          <a:xfrm>
            <a:off x="3572656" y="1828799"/>
            <a:ext cx="1600200" cy="16002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Study</a:t>
            </a:r>
          </a:p>
          <a:p>
            <a:pPr algn="ctr">
              <a:defRPr/>
            </a:pPr>
            <a:r>
              <a:rPr lang="en-US" altLang="en-US" b="1">
                <a:solidFill>
                  <a:srgbClr val="FFFFFF"/>
                </a:solidFill>
              </a:rPr>
              <a:t>population</a:t>
            </a:r>
          </a:p>
          <a:p>
            <a:pPr algn="ctr">
              <a:defRPr/>
            </a:pPr>
            <a:r>
              <a:rPr lang="en-US" altLang="en-US" b="1">
                <a:solidFill>
                  <a:srgbClr val="FFFFFF"/>
                </a:solidFill>
              </a:rPr>
              <a:t>free of</a:t>
            </a:r>
          </a:p>
          <a:p>
            <a:pPr algn="ctr">
              <a:defRPr/>
            </a:pPr>
            <a:r>
              <a:rPr lang="en-US" altLang="en-US" b="1">
                <a:solidFill>
                  <a:srgbClr val="FFFFFF"/>
                </a:solidFill>
              </a:rPr>
              <a:t>disease</a:t>
            </a:r>
          </a:p>
        </p:txBody>
      </p:sp>
      <p:sp>
        <p:nvSpPr>
          <p:cNvPr id="36873" name="AutoShape 9"/>
          <p:cNvSpPr>
            <a:spLocks noChangeArrowheads="1"/>
          </p:cNvSpPr>
          <p:nvPr/>
        </p:nvSpPr>
        <p:spPr bwMode="auto">
          <a:xfrm>
            <a:off x="5553856" y="1295399"/>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a:t>
            </a:r>
          </a:p>
          <a:p>
            <a:pPr algn="ctr">
              <a:defRPr/>
            </a:pPr>
            <a:r>
              <a:rPr lang="en-US" altLang="en-US" b="1">
                <a:solidFill>
                  <a:srgbClr val="FFFFFF"/>
                </a:solidFill>
              </a:rPr>
              <a:t>present</a:t>
            </a:r>
          </a:p>
        </p:txBody>
      </p:sp>
      <p:sp>
        <p:nvSpPr>
          <p:cNvPr id="36874" name="AutoShape 10"/>
          <p:cNvSpPr>
            <a:spLocks noChangeArrowheads="1"/>
          </p:cNvSpPr>
          <p:nvPr/>
        </p:nvSpPr>
        <p:spPr bwMode="auto">
          <a:xfrm>
            <a:off x="5553856" y="2895599"/>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Factor</a:t>
            </a:r>
          </a:p>
          <a:p>
            <a:pPr algn="ctr">
              <a:defRPr/>
            </a:pPr>
            <a:r>
              <a:rPr lang="en-US" altLang="en-US" b="1">
                <a:solidFill>
                  <a:srgbClr val="FFFFFF"/>
                </a:solidFill>
              </a:rPr>
              <a:t>absent</a:t>
            </a:r>
          </a:p>
        </p:txBody>
      </p:sp>
      <p:sp>
        <p:nvSpPr>
          <p:cNvPr id="36875" name="AutoShape 11"/>
          <p:cNvSpPr>
            <a:spLocks noChangeArrowheads="1"/>
          </p:cNvSpPr>
          <p:nvPr/>
        </p:nvSpPr>
        <p:spPr bwMode="auto">
          <a:xfrm>
            <a:off x="7535056" y="990599"/>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disease</a:t>
            </a:r>
          </a:p>
        </p:txBody>
      </p:sp>
      <p:sp>
        <p:nvSpPr>
          <p:cNvPr id="36876" name="AutoShape 12"/>
          <p:cNvSpPr>
            <a:spLocks noChangeArrowheads="1"/>
          </p:cNvSpPr>
          <p:nvPr/>
        </p:nvSpPr>
        <p:spPr bwMode="auto">
          <a:xfrm>
            <a:off x="7535056" y="1752599"/>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no disease</a:t>
            </a:r>
          </a:p>
        </p:txBody>
      </p:sp>
      <p:sp>
        <p:nvSpPr>
          <p:cNvPr id="36877" name="AutoShape 13"/>
          <p:cNvSpPr>
            <a:spLocks noChangeArrowheads="1"/>
          </p:cNvSpPr>
          <p:nvPr/>
        </p:nvSpPr>
        <p:spPr bwMode="auto">
          <a:xfrm>
            <a:off x="7535056" y="2743199"/>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disease</a:t>
            </a:r>
          </a:p>
        </p:txBody>
      </p:sp>
      <p:sp>
        <p:nvSpPr>
          <p:cNvPr id="36878" name="AutoShape 14"/>
          <p:cNvSpPr>
            <a:spLocks noChangeArrowheads="1"/>
          </p:cNvSpPr>
          <p:nvPr/>
        </p:nvSpPr>
        <p:spPr bwMode="auto">
          <a:xfrm>
            <a:off x="7535056" y="3505199"/>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no disease</a:t>
            </a:r>
          </a:p>
        </p:txBody>
      </p:sp>
      <p:sp>
        <p:nvSpPr>
          <p:cNvPr id="36879" name="AutoShape 15"/>
          <p:cNvSpPr>
            <a:spLocks/>
          </p:cNvSpPr>
          <p:nvPr/>
        </p:nvSpPr>
        <p:spPr bwMode="auto">
          <a:xfrm>
            <a:off x="5325256" y="1904999"/>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6880" name="AutoShape 16"/>
          <p:cNvSpPr>
            <a:spLocks/>
          </p:cNvSpPr>
          <p:nvPr/>
        </p:nvSpPr>
        <p:spPr bwMode="auto">
          <a:xfrm>
            <a:off x="7306456" y="1295399"/>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36881" name="AutoShape 17"/>
          <p:cNvSpPr>
            <a:spLocks/>
          </p:cNvSpPr>
          <p:nvPr/>
        </p:nvSpPr>
        <p:spPr bwMode="auto">
          <a:xfrm>
            <a:off x="7306456" y="3047999"/>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cxnSp>
        <p:nvCxnSpPr>
          <p:cNvPr id="36882" name="AutoShape 18"/>
          <p:cNvCxnSpPr>
            <a:cxnSpLocks noChangeShapeType="1"/>
          </p:cNvCxnSpPr>
          <p:nvPr/>
        </p:nvCxnSpPr>
        <p:spPr bwMode="auto">
          <a:xfrm>
            <a:off x="3801256" y="4114799"/>
            <a:ext cx="31242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36883" name="AutoShape 19"/>
          <p:cNvSpPr>
            <a:spLocks noChangeArrowheads="1"/>
          </p:cNvSpPr>
          <p:nvPr/>
        </p:nvSpPr>
        <p:spPr bwMode="auto">
          <a:xfrm>
            <a:off x="4889500" y="4876800"/>
            <a:ext cx="3111500" cy="446088"/>
          </a:xfrm>
          <a:prstGeom prst="rightArrow">
            <a:avLst>
              <a:gd name="adj1" fmla="val 50000"/>
              <a:gd name="adj2" fmla="val 348786"/>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cxnSp>
        <p:nvCxnSpPr>
          <p:cNvPr id="36884" name="AutoShape 20"/>
          <p:cNvCxnSpPr>
            <a:cxnSpLocks noChangeShapeType="1"/>
          </p:cNvCxnSpPr>
          <p:nvPr/>
        </p:nvCxnSpPr>
        <p:spPr bwMode="auto">
          <a:xfrm>
            <a:off x="7535056" y="4495799"/>
            <a:ext cx="22098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36885" name="Text Box 21"/>
          <p:cNvSpPr txBox="1">
            <a:spLocks noChangeArrowheads="1"/>
          </p:cNvSpPr>
          <p:nvPr/>
        </p:nvSpPr>
        <p:spPr bwMode="auto">
          <a:xfrm>
            <a:off x="4547381" y="4156074"/>
            <a:ext cx="1149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a:solidFill>
                  <a:srgbClr val="FFFFFF"/>
                </a:solidFill>
              </a:rPr>
              <a:t>present</a:t>
            </a:r>
          </a:p>
        </p:txBody>
      </p:sp>
      <p:sp>
        <p:nvSpPr>
          <p:cNvPr id="36886" name="Text Box 22"/>
          <p:cNvSpPr txBox="1">
            <a:spLocks noChangeArrowheads="1"/>
          </p:cNvSpPr>
          <p:nvPr/>
        </p:nvSpPr>
        <p:spPr bwMode="auto">
          <a:xfrm>
            <a:off x="8204981" y="4460874"/>
            <a:ext cx="99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a:solidFill>
                  <a:srgbClr val="FFFFFF"/>
                </a:solidFill>
              </a:rPr>
              <a:t>future</a:t>
            </a:r>
          </a:p>
        </p:txBody>
      </p:sp>
      <p:sp>
        <p:nvSpPr>
          <p:cNvPr id="36887" name="Line 23"/>
          <p:cNvSpPr>
            <a:spLocks noChangeShapeType="1"/>
          </p:cNvSpPr>
          <p:nvPr/>
        </p:nvSpPr>
        <p:spPr bwMode="auto">
          <a:xfrm flipV="1">
            <a:off x="3716145" y="4695825"/>
            <a:ext cx="831236" cy="561976"/>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pPr>
              <a:defRPr/>
            </a:pPr>
            <a:endParaRPr lang="en-US">
              <a:solidFill>
                <a:srgbClr val="FFFFFF"/>
              </a:solidFill>
              <a:latin typeface="Times New Roman" pitchFamily="18" charset="0"/>
            </a:endParaRPr>
          </a:p>
        </p:txBody>
      </p:sp>
    </p:spTree>
    <p:extLst>
      <p:ext uri="{BB962C8B-B14F-4D97-AF65-F5344CB8AC3E}">
        <p14:creationId xmlns:p14="http://schemas.microsoft.com/office/powerpoint/2010/main" val="20835995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09F6D-CAF2-4C45-A174-16FAADB57124}"/>
              </a:ext>
            </a:extLst>
          </p:cNvPr>
          <p:cNvSpPr>
            <a:spLocks noGrp="1"/>
          </p:cNvSpPr>
          <p:nvPr>
            <p:ph type="title"/>
          </p:nvPr>
        </p:nvSpPr>
        <p:spPr>
          <a:xfrm>
            <a:off x="838200" y="2766218"/>
            <a:ext cx="10515600" cy="1325563"/>
          </a:xfrm>
        </p:spPr>
        <p:txBody>
          <a:bodyPr>
            <a:normAutofit/>
          </a:bodyPr>
          <a:lstStyle/>
          <a:p>
            <a:pPr algn="ctr"/>
            <a:r>
              <a:rPr lang="en-US" sz="3200" i="1" dirty="0"/>
              <a:t>Causal Inference</a:t>
            </a:r>
          </a:p>
        </p:txBody>
      </p:sp>
    </p:spTree>
    <p:extLst>
      <p:ext uri="{BB962C8B-B14F-4D97-AF65-F5344CB8AC3E}">
        <p14:creationId xmlns:p14="http://schemas.microsoft.com/office/powerpoint/2010/main" val="3803882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AFEA-24E0-49C1-A847-099064376304}"/>
              </a:ext>
            </a:extLst>
          </p:cNvPr>
          <p:cNvSpPr>
            <a:spLocks noGrp="1"/>
          </p:cNvSpPr>
          <p:nvPr>
            <p:ph type="title"/>
          </p:nvPr>
        </p:nvSpPr>
        <p:spPr>
          <a:xfrm>
            <a:off x="323850" y="254492"/>
            <a:ext cx="10744966" cy="833438"/>
          </a:xfrm>
        </p:spPr>
        <p:txBody>
          <a:bodyPr>
            <a:noAutofit/>
          </a:bodyPr>
          <a:lstStyle/>
          <a:p>
            <a:r>
              <a:rPr lang="en-US" sz="3600" b="1" u="none" dirty="0"/>
              <a:t>Interpreting Study Results</a:t>
            </a:r>
            <a:br>
              <a:rPr lang="en-US" sz="3600" u="none" dirty="0"/>
            </a:br>
            <a:r>
              <a:rPr lang="en-US" sz="2800" b="0" u="none" dirty="0"/>
              <a:t>(“Causal Inference”)</a:t>
            </a:r>
          </a:p>
        </p:txBody>
      </p:sp>
      <p:sp>
        <p:nvSpPr>
          <p:cNvPr id="3" name="Content Placeholder 2">
            <a:extLst>
              <a:ext uri="{FF2B5EF4-FFF2-40B4-BE49-F238E27FC236}">
                <a16:creationId xmlns:a16="http://schemas.microsoft.com/office/drawing/2014/main" id="{3A19B88C-CFFC-42BF-A2D8-9405899C2115}"/>
              </a:ext>
            </a:extLst>
          </p:cNvPr>
          <p:cNvSpPr>
            <a:spLocks noGrp="1"/>
          </p:cNvSpPr>
          <p:nvPr>
            <p:ph idx="1"/>
          </p:nvPr>
        </p:nvSpPr>
        <p:spPr>
          <a:xfrm>
            <a:off x="323850" y="1447800"/>
            <a:ext cx="11544300" cy="4908550"/>
          </a:xfrm>
        </p:spPr>
        <p:txBody>
          <a:bodyPr>
            <a:normAutofit fontScale="25000" lnSpcReduction="20000"/>
          </a:bodyPr>
          <a:lstStyle/>
          <a:p>
            <a:pPr marL="0" indent="0">
              <a:lnSpc>
                <a:spcPct val="120000"/>
              </a:lnSpc>
              <a:spcAft>
                <a:spcPts val="1200"/>
              </a:spcAft>
              <a:buNone/>
            </a:pPr>
            <a:r>
              <a:rPr lang="en-US" sz="9600" i="1" dirty="0"/>
              <a:t>How to interpret the causes for study results pertaining to different outcomes for exposed vs. unexposed groups?</a:t>
            </a:r>
          </a:p>
          <a:p>
            <a:pPr marL="0" indent="0">
              <a:lnSpc>
                <a:spcPct val="120000"/>
              </a:lnSpc>
              <a:buNone/>
            </a:pPr>
            <a:r>
              <a:rPr lang="en-US" sz="9600" u="sng" dirty="0"/>
              <a:t>Example</a:t>
            </a:r>
            <a:r>
              <a:rPr lang="en-US" sz="9600" dirty="0"/>
              <a:t>:</a:t>
            </a:r>
          </a:p>
          <a:p>
            <a:pPr marL="465138" lvl="1" indent="-344488">
              <a:lnSpc>
                <a:spcPct val="120000"/>
              </a:lnSpc>
              <a:spcAft>
                <a:spcPts val="600"/>
              </a:spcAft>
            </a:pPr>
            <a:r>
              <a:rPr lang="en-US" sz="9600" dirty="0"/>
              <a:t>Research study is designed to investigate link between smoking and higher incidence of coronary heart disease (CHD).</a:t>
            </a:r>
          </a:p>
          <a:p>
            <a:pPr marL="465138" lvl="1" indent="-344488">
              <a:lnSpc>
                <a:spcPct val="120000"/>
              </a:lnSpc>
              <a:spcAft>
                <a:spcPts val="600"/>
              </a:spcAft>
            </a:pPr>
            <a:r>
              <a:rPr lang="en-US" sz="9600" dirty="0"/>
              <a:t>Researchers conduct a cohort study. Results are a relative risk (RR) of CHD of smokers to non-smokers equal to 1.25, meaning smokers experienced a 25% higher incidence of CHD than non-smokers in the study.</a:t>
            </a:r>
          </a:p>
          <a:p>
            <a:pPr marL="465138" lvl="1" indent="-344488">
              <a:lnSpc>
                <a:spcPct val="120000"/>
              </a:lnSpc>
              <a:spcAft>
                <a:spcPts val="600"/>
              </a:spcAft>
            </a:pPr>
            <a:r>
              <a:rPr lang="en-US" sz="9600" dirty="0"/>
              <a:t>Can researchers therefore conclude smoking is associated a higher rate of CHD incidence based on these study results?</a:t>
            </a:r>
          </a:p>
          <a:p>
            <a:pPr marL="465138" lvl="1" indent="-344488">
              <a:lnSpc>
                <a:spcPct val="120000"/>
              </a:lnSpc>
              <a:spcAft>
                <a:spcPts val="600"/>
              </a:spcAft>
            </a:pPr>
            <a:r>
              <a:rPr lang="en-US" sz="9600" dirty="0"/>
              <a:t>What other possible explanations must be considered? </a:t>
            </a:r>
          </a:p>
          <a:p>
            <a:pPr marL="0" indent="0">
              <a:buNone/>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DE82BEB6-502F-455F-AD3E-1B89885A253D}"/>
              </a:ext>
            </a:extLst>
          </p:cNvPr>
          <p:cNvSpPr>
            <a:spLocks noGrp="1"/>
          </p:cNvSpPr>
          <p:nvPr>
            <p:ph type="sldNum" sz="quarter" idx="12"/>
          </p:nvPr>
        </p:nvSpPr>
        <p:spPr/>
        <p:txBody>
          <a:bodyPr/>
          <a:lstStyle/>
          <a:p>
            <a:pPr>
              <a:defRPr/>
            </a:pPr>
            <a:fld id="{AE04C9E0-3868-44B7-BCF9-43F8A89C2B81}" type="slidenum">
              <a:rPr lang="en-AU" altLang="en-US">
                <a:solidFill>
                  <a:srgbClr val="FFFFFF"/>
                </a:solidFill>
                <a:latin typeface="Arial"/>
              </a:rPr>
              <a:pPr>
                <a:defRPr/>
              </a:pPr>
              <a:t>28</a:t>
            </a:fld>
            <a:endParaRPr lang="en-AU" altLang="en-US">
              <a:solidFill>
                <a:srgbClr val="FFFFFF"/>
              </a:solidFill>
              <a:latin typeface="Arial"/>
            </a:endParaRPr>
          </a:p>
        </p:txBody>
      </p:sp>
    </p:spTree>
    <p:extLst>
      <p:ext uri="{BB962C8B-B14F-4D97-AF65-F5344CB8AC3E}">
        <p14:creationId xmlns:p14="http://schemas.microsoft.com/office/powerpoint/2010/main" val="3051727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AFEA-24E0-49C1-A847-099064376304}"/>
              </a:ext>
            </a:extLst>
          </p:cNvPr>
          <p:cNvSpPr>
            <a:spLocks noGrp="1"/>
          </p:cNvSpPr>
          <p:nvPr>
            <p:ph type="title"/>
          </p:nvPr>
        </p:nvSpPr>
        <p:spPr>
          <a:xfrm>
            <a:off x="543144" y="457200"/>
            <a:ext cx="8035925" cy="833438"/>
          </a:xfrm>
        </p:spPr>
        <p:txBody>
          <a:bodyPr>
            <a:normAutofit/>
          </a:bodyPr>
          <a:lstStyle/>
          <a:p>
            <a:r>
              <a:rPr lang="en-US" sz="3600" b="1" dirty="0"/>
              <a:t>Example (continued …)</a:t>
            </a:r>
            <a:endParaRPr lang="en-US" sz="3600" b="1" u="none" dirty="0"/>
          </a:p>
        </p:txBody>
      </p:sp>
      <p:sp>
        <p:nvSpPr>
          <p:cNvPr id="3" name="Content Placeholder 2">
            <a:extLst>
              <a:ext uri="{FF2B5EF4-FFF2-40B4-BE49-F238E27FC236}">
                <a16:creationId xmlns:a16="http://schemas.microsoft.com/office/drawing/2014/main" id="{3A19B88C-CFFC-42BF-A2D8-9405899C2115}"/>
              </a:ext>
            </a:extLst>
          </p:cNvPr>
          <p:cNvSpPr>
            <a:spLocks noGrp="1"/>
          </p:cNvSpPr>
          <p:nvPr>
            <p:ph idx="1"/>
          </p:nvPr>
        </p:nvSpPr>
        <p:spPr>
          <a:xfrm>
            <a:off x="543144" y="1447800"/>
            <a:ext cx="10820400" cy="4756150"/>
          </a:xfrm>
        </p:spPr>
        <p:txBody>
          <a:bodyPr>
            <a:normAutofit fontScale="25000" lnSpcReduction="20000"/>
          </a:bodyPr>
          <a:lstStyle/>
          <a:p>
            <a:pPr marL="0" indent="0">
              <a:lnSpc>
                <a:spcPct val="120000"/>
              </a:lnSpc>
              <a:spcBef>
                <a:spcPts val="0"/>
              </a:spcBef>
              <a:buNone/>
            </a:pPr>
            <a:r>
              <a:rPr lang="en-US" sz="11200" b="1" dirty="0"/>
              <a:t>Study Results: </a:t>
            </a:r>
            <a:r>
              <a:rPr lang="en-US" sz="11200" dirty="0"/>
              <a:t>RR = 1.25 for smokers getting CHD</a:t>
            </a:r>
          </a:p>
          <a:p>
            <a:pPr marL="0" indent="0">
              <a:lnSpc>
                <a:spcPct val="120000"/>
              </a:lnSpc>
              <a:spcBef>
                <a:spcPts val="0"/>
              </a:spcBef>
              <a:buNone/>
            </a:pPr>
            <a:endParaRPr lang="en-US" sz="11200" dirty="0"/>
          </a:p>
          <a:p>
            <a:pPr marL="0" indent="0">
              <a:lnSpc>
                <a:spcPct val="120000"/>
              </a:lnSpc>
              <a:spcBef>
                <a:spcPts val="0"/>
              </a:spcBef>
              <a:buNone/>
            </a:pPr>
            <a:r>
              <a:rPr lang="en-US" sz="11200" b="1" dirty="0"/>
              <a:t>Interpretation?</a:t>
            </a:r>
          </a:p>
          <a:p>
            <a:pPr>
              <a:lnSpc>
                <a:spcPct val="120000"/>
              </a:lnSpc>
            </a:pPr>
            <a:r>
              <a:rPr lang="en-US" sz="11200" b="1" dirty="0"/>
              <a:t>Possibility 1</a:t>
            </a:r>
            <a:r>
              <a:rPr lang="en-US" sz="11200" dirty="0"/>
              <a:t>: Smoking causes coronary heart disease (CHD).</a:t>
            </a:r>
          </a:p>
          <a:p>
            <a:pPr>
              <a:lnSpc>
                <a:spcPct val="120000"/>
              </a:lnSpc>
            </a:pPr>
            <a:r>
              <a:rPr lang="en-US" sz="11200" b="1" dirty="0"/>
              <a:t>Possibility 2</a:t>
            </a:r>
            <a:r>
              <a:rPr lang="en-US" sz="11200" dirty="0"/>
              <a:t>: There are other reasons for getting different CHD outcomes for smokers vs. non-smokers independent of the exposure differences (smoking vs. non-smoking). Among the main alternative possible explanations are …</a:t>
            </a:r>
          </a:p>
          <a:p>
            <a:pPr lvl="1">
              <a:lnSpc>
                <a:spcPct val="120000"/>
              </a:lnSpc>
              <a:buFontTx/>
              <a:buChar char="-"/>
            </a:pPr>
            <a:r>
              <a:rPr lang="en-US" sz="11200" dirty="0"/>
              <a:t>Chance</a:t>
            </a:r>
          </a:p>
          <a:p>
            <a:pPr lvl="1">
              <a:lnSpc>
                <a:spcPct val="120000"/>
              </a:lnSpc>
              <a:buFontTx/>
              <a:buChar char="-"/>
            </a:pPr>
            <a:r>
              <a:rPr lang="en-US" sz="11200" dirty="0"/>
              <a:t>Bias / Confounding</a:t>
            </a:r>
          </a:p>
          <a:p>
            <a:pPr marL="0" indent="0">
              <a:buNone/>
            </a:pP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E82BEB6-502F-455F-AD3E-1B89885A253D}"/>
              </a:ext>
            </a:extLst>
          </p:cNvPr>
          <p:cNvSpPr>
            <a:spLocks noGrp="1"/>
          </p:cNvSpPr>
          <p:nvPr>
            <p:ph type="sldNum" sz="quarter" idx="12"/>
          </p:nvPr>
        </p:nvSpPr>
        <p:spPr/>
        <p:txBody>
          <a:bodyPr/>
          <a:lstStyle/>
          <a:p>
            <a:pPr>
              <a:defRPr/>
            </a:pPr>
            <a:fld id="{AE04C9E0-3868-44B7-BCF9-43F8A89C2B81}" type="slidenum">
              <a:rPr lang="en-AU" altLang="en-US">
                <a:solidFill>
                  <a:srgbClr val="FFFFFF"/>
                </a:solidFill>
                <a:latin typeface="Arial"/>
              </a:rPr>
              <a:pPr>
                <a:defRPr/>
              </a:pPr>
              <a:t>29</a:t>
            </a:fld>
            <a:endParaRPr lang="en-AU" altLang="en-US">
              <a:solidFill>
                <a:srgbClr val="FFFFFF"/>
              </a:solidFill>
              <a:latin typeface="Arial"/>
            </a:endParaRPr>
          </a:p>
        </p:txBody>
      </p:sp>
    </p:spTree>
    <p:extLst>
      <p:ext uri="{BB962C8B-B14F-4D97-AF65-F5344CB8AC3E}">
        <p14:creationId xmlns:p14="http://schemas.microsoft.com/office/powerpoint/2010/main" val="1371816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7C8E8-8350-44F1-A527-555A8897A732}"/>
              </a:ext>
            </a:extLst>
          </p:cNvPr>
          <p:cNvSpPr>
            <a:spLocks noGrp="1"/>
          </p:cNvSpPr>
          <p:nvPr>
            <p:ph type="title"/>
          </p:nvPr>
        </p:nvSpPr>
        <p:spPr>
          <a:xfrm>
            <a:off x="549442" y="461377"/>
            <a:ext cx="10515600" cy="918243"/>
          </a:xfrm>
        </p:spPr>
        <p:txBody>
          <a:bodyPr>
            <a:normAutofit/>
          </a:bodyPr>
          <a:lstStyle/>
          <a:p>
            <a:r>
              <a:rPr lang="en-US" sz="3600" b="1" dirty="0"/>
              <a:t>Module 4: Outline</a:t>
            </a:r>
          </a:p>
        </p:txBody>
      </p:sp>
      <p:sp>
        <p:nvSpPr>
          <p:cNvPr id="3" name="Content Placeholder 2">
            <a:extLst>
              <a:ext uri="{FF2B5EF4-FFF2-40B4-BE49-F238E27FC236}">
                <a16:creationId xmlns:a16="http://schemas.microsoft.com/office/drawing/2014/main" id="{56D95469-A64A-427B-AA66-700F965D4849}"/>
              </a:ext>
            </a:extLst>
          </p:cNvPr>
          <p:cNvSpPr>
            <a:spLocks noGrp="1"/>
          </p:cNvSpPr>
          <p:nvPr>
            <p:ph idx="1"/>
          </p:nvPr>
        </p:nvSpPr>
        <p:spPr>
          <a:xfrm>
            <a:off x="549442" y="1633120"/>
            <a:ext cx="10515600" cy="4351338"/>
          </a:xfrm>
        </p:spPr>
        <p:txBody>
          <a:bodyPr/>
          <a:lstStyle/>
          <a:p>
            <a:pPr>
              <a:lnSpc>
                <a:spcPct val="120000"/>
              </a:lnSpc>
              <a:spcBef>
                <a:spcPts val="1200"/>
              </a:spcBef>
            </a:pPr>
            <a:r>
              <a:rPr lang="en-US" b="1" dirty="0"/>
              <a:t>Introduction to Epidemiology </a:t>
            </a:r>
            <a:r>
              <a:rPr lang="en-US" dirty="0"/>
              <a:t>(Lecture 10)</a:t>
            </a:r>
          </a:p>
          <a:p>
            <a:pPr>
              <a:lnSpc>
                <a:spcPct val="120000"/>
              </a:lnSpc>
              <a:spcBef>
                <a:spcPts val="1200"/>
              </a:spcBef>
            </a:pPr>
            <a:r>
              <a:rPr lang="en-US" b="1" dirty="0"/>
              <a:t>Video Exercise: </a:t>
            </a:r>
            <a:r>
              <a:rPr lang="en-US" i="1" dirty="0"/>
              <a:t>Salmonella</a:t>
            </a:r>
            <a:r>
              <a:rPr lang="en-US" dirty="0"/>
              <a:t> in the Caribbean</a:t>
            </a:r>
          </a:p>
          <a:p>
            <a:pPr>
              <a:lnSpc>
                <a:spcPct val="120000"/>
              </a:lnSpc>
              <a:spcBef>
                <a:spcPts val="1200"/>
              </a:spcBef>
            </a:pPr>
            <a:r>
              <a:rPr lang="en-US" b="1" dirty="0"/>
              <a:t>Video Exercise: </a:t>
            </a:r>
            <a:r>
              <a:rPr lang="en-US" dirty="0"/>
              <a:t>Long-term health effects of PM2.5, Epidemiological Studies, Arden Pope talk</a:t>
            </a:r>
          </a:p>
        </p:txBody>
      </p:sp>
    </p:spTree>
    <p:extLst>
      <p:ext uri="{BB962C8B-B14F-4D97-AF65-F5344CB8AC3E}">
        <p14:creationId xmlns:p14="http://schemas.microsoft.com/office/powerpoint/2010/main" val="2250103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F1951-984F-4284-A7A3-DCEF9268C036}"/>
              </a:ext>
            </a:extLst>
          </p:cNvPr>
          <p:cNvSpPr>
            <a:spLocks noGrp="1"/>
          </p:cNvSpPr>
          <p:nvPr>
            <p:ph type="title"/>
          </p:nvPr>
        </p:nvSpPr>
        <p:spPr>
          <a:xfrm>
            <a:off x="606972" y="304800"/>
            <a:ext cx="8035925" cy="833438"/>
          </a:xfrm>
        </p:spPr>
        <p:txBody>
          <a:bodyPr>
            <a:normAutofit/>
          </a:bodyPr>
          <a:lstStyle/>
          <a:p>
            <a:r>
              <a:rPr lang="en-US" sz="3600" b="1" u="none" dirty="0"/>
              <a:t>Chance</a:t>
            </a:r>
          </a:p>
        </p:txBody>
      </p:sp>
      <p:sp>
        <p:nvSpPr>
          <p:cNvPr id="3" name="Content Placeholder 2">
            <a:extLst>
              <a:ext uri="{FF2B5EF4-FFF2-40B4-BE49-F238E27FC236}">
                <a16:creationId xmlns:a16="http://schemas.microsoft.com/office/drawing/2014/main" id="{4E91E12E-0DBA-406E-84F0-C2997D49CB74}"/>
              </a:ext>
            </a:extLst>
          </p:cNvPr>
          <p:cNvSpPr>
            <a:spLocks noGrp="1"/>
          </p:cNvSpPr>
          <p:nvPr>
            <p:ph idx="1"/>
          </p:nvPr>
        </p:nvSpPr>
        <p:spPr>
          <a:xfrm>
            <a:off x="606972" y="1371600"/>
            <a:ext cx="11204028" cy="5029200"/>
          </a:xfrm>
        </p:spPr>
        <p:txBody>
          <a:bodyPr>
            <a:noAutofit/>
          </a:bodyPr>
          <a:lstStyle/>
          <a:p>
            <a:pPr>
              <a:lnSpc>
                <a:spcPct val="100000"/>
              </a:lnSpc>
              <a:spcBef>
                <a:spcPts val="0"/>
              </a:spcBef>
              <a:spcAft>
                <a:spcPts val="1200"/>
              </a:spcAft>
            </a:pPr>
            <a:r>
              <a:rPr lang="en-US" sz="2400" dirty="0"/>
              <a:t>When results of study are within expected random variation among samples, independent of exposure differences.</a:t>
            </a:r>
          </a:p>
          <a:p>
            <a:pPr>
              <a:lnSpc>
                <a:spcPct val="100000"/>
              </a:lnSpc>
              <a:spcBef>
                <a:spcPts val="0"/>
              </a:spcBef>
              <a:spcAft>
                <a:spcPts val="1200"/>
              </a:spcAft>
            </a:pPr>
            <a:r>
              <a:rPr lang="en-US" sz="2400" dirty="0"/>
              <a:t>Differences in results between exposed and unexposed groups must generally be beyond the </a:t>
            </a:r>
            <a:r>
              <a:rPr lang="en-US" sz="2400" dirty="0">
                <a:solidFill>
                  <a:srgbClr val="C00000"/>
                </a:solidFill>
              </a:rPr>
              <a:t>“95% confidence interval (CI)” </a:t>
            </a:r>
            <a:r>
              <a:rPr lang="en-US" sz="2400" dirty="0"/>
              <a:t>to confidently rule out random chance as an explanation.</a:t>
            </a:r>
          </a:p>
          <a:p>
            <a:pPr>
              <a:lnSpc>
                <a:spcPct val="100000"/>
              </a:lnSpc>
              <a:spcBef>
                <a:spcPts val="0"/>
              </a:spcBef>
              <a:spcAft>
                <a:spcPts val="1200"/>
              </a:spcAft>
            </a:pPr>
            <a:r>
              <a:rPr lang="en-US" sz="2400" u="sng" dirty="0"/>
              <a:t>Differences beyond 95% CI</a:t>
            </a:r>
            <a:r>
              <a:rPr lang="en-US" sz="2400" dirty="0"/>
              <a:t>: Rule out chance, differences are “</a:t>
            </a:r>
            <a:r>
              <a:rPr lang="en-US" sz="2400" dirty="0">
                <a:solidFill>
                  <a:srgbClr val="C00000"/>
                </a:solidFill>
              </a:rPr>
              <a:t>statistically significant</a:t>
            </a:r>
            <a:r>
              <a:rPr lang="en-US" sz="2400" dirty="0"/>
              <a:t>” (p-value &lt; 0.05)</a:t>
            </a:r>
          </a:p>
          <a:p>
            <a:pPr>
              <a:lnSpc>
                <a:spcPct val="100000"/>
              </a:lnSpc>
              <a:spcBef>
                <a:spcPts val="0"/>
              </a:spcBef>
              <a:spcAft>
                <a:spcPts val="1200"/>
              </a:spcAft>
            </a:pPr>
            <a:r>
              <a:rPr lang="en-US" sz="2400" u="sng" dirty="0"/>
              <a:t>Differences within 95% CI</a:t>
            </a:r>
            <a:r>
              <a:rPr lang="en-US" sz="2400" dirty="0"/>
              <a:t>: Can be due to chance, differences are </a:t>
            </a:r>
            <a:r>
              <a:rPr lang="en-US" sz="2400" dirty="0">
                <a:solidFill>
                  <a:srgbClr val="C00000"/>
                </a:solidFill>
              </a:rPr>
              <a:t>not statistically significant </a:t>
            </a:r>
            <a:r>
              <a:rPr lang="en-US" sz="2400" dirty="0"/>
              <a:t>(p-value &gt; 0.05)</a:t>
            </a:r>
          </a:p>
          <a:p>
            <a:pPr>
              <a:lnSpc>
                <a:spcPct val="100000"/>
              </a:lnSpc>
              <a:spcBef>
                <a:spcPts val="0"/>
              </a:spcBef>
              <a:spcAft>
                <a:spcPts val="1200"/>
              </a:spcAft>
            </a:pPr>
            <a:r>
              <a:rPr lang="en-US" sz="2400" dirty="0"/>
              <a:t>Larger the sample sizes (“large n”) lead to greater likelihood of statistically significant results.</a:t>
            </a:r>
          </a:p>
        </p:txBody>
      </p:sp>
    </p:spTree>
    <p:extLst>
      <p:ext uri="{BB962C8B-B14F-4D97-AF65-F5344CB8AC3E}">
        <p14:creationId xmlns:p14="http://schemas.microsoft.com/office/powerpoint/2010/main" val="4000997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AFEA-24E0-49C1-A847-099064376304}"/>
              </a:ext>
            </a:extLst>
          </p:cNvPr>
          <p:cNvSpPr>
            <a:spLocks noGrp="1"/>
          </p:cNvSpPr>
          <p:nvPr>
            <p:ph type="title"/>
          </p:nvPr>
        </p:nvSpPr>
        <p:spPr>
          <a:xfrm>
            <a:off x="543144" y="457200"/>
            <a:ext cx="8035925" cy="833438"/>
          </a:xfrm>
        </p:spPr>
        <p:txBody>
          <a:bodyPr>
            <a:normAutofit/>
          </a:bodyPr>
          <a:lstStyle/>
          <a:p>
            <a:r>
              <a:rPr lang="en-US" sz="3600" b="1" dirty="0"/>
              <a:t>Apply to our example …</a:t>
            </a:r>
            <a:endParaRPr lang="en-US" sz="3600" b="1" u="none" dirty="0"/>
          </a:p>
        </p:txBody>
      </p:sp>
      <p:sp>
        <p:nvSpPr>
          <p:cNvPr id="3" name="Content Placeholder 2">
            <a:extLst>
              <a:ext uri="{FF2B5EF4-FFF2-40B4-BE49-F238E27FC236}">
                <a16:creationId xmlns:a16="http://schemas.microsoft.com/office/drawing/2014/main" id="{3A19B88C-CFFC-42BF-A2D8-9405899C2115}"/>
              </a:ext>
            </a:extLst>
          </p:cNvPr>
          <p:cNvSpPr>
            <a:spLocks noGrp="1"/>
          </p:cNvSpPr>
          <p:nvPr>
            <p:ph idx="1"/>
          </p:nvPr>
        </p:nvSpPr>
        <p:spPr>
          <a:xfrm>
            <a:off x="543144" y="1447800"/>
            <a:ext cx="10820400" cy="4756150"/>
          </a:xfrm>
        </p:spPr>
        <p:txBody>
          <a:bodyPr>
            <a:normAutofit fontScale="25000" lnSpcReduction="20000"/>
          </a:bodyPr>
          <a:lstStyle/>
          <a:p>
            <a:pPr marL="0" indent="0">
              <a:lnSpc>
                <a:spcPct val="120000"/>
              </a:lnSpc>
              <a:spcBef>
                <a:spcPts val="0"/>
              </a:spcBef>
              <a:buNone/>
            </a:pPr>
            <a:r>
              <a:rPr lang="en-US" sz="11200" b="1" dirty="0"/>
              <a:t>Study Results: </a:t>
            </a:r>
            <a:r>
              <a:rPr lang="en-US" sz="11200" dirty="0"/>
              <a:t>RR = 1.25 for smokers getting CHD</a:t>
            </a:r>
          </a:p>
          <a:p>
            <a:pPr marL="0" indent="0">
              <a:lnSpc>
                <a:spcPct val="120000"/>
              </a:lnSpc>
              <a:spcBef>
                <a:spcPts val="0"/>
              </a:spcBef>
              <a:buNone/>
            </a:pPr>
            <a:endParaRPr lang="en-US" sz="11200" dirty="0"/>
          </a:p>
          <a:p>
            <a:pPr marL="0" indent="0">
              <a:lnSpc>
                <a:spcPct val="120000"/>
              </a:lnSpc>
              <a:spcBef>
                <a:spcPts val="0"/>
              </a:spcBef>
              <a:buNone/>
            </a:pPr>
            <a:r>
              <a:rPr lang="en-US" sz="11200" b="1" dirty="0"/>
              <a:t>Interpretation?</a:t>
            </a:r>
          </a:p>
          <a:p>
            <a:pPr>
              <a:lnSpc>
                <a:spcPct val="120000"/>
              </a:lnSpc>
            </a:pPr>
            <a:r>
              <a:rPr lang="en-US" sz="11200" b="1" dirty="0"/>
              <a:t>Possibility 1</a:t>
            </a:r>
            <a:r>
              <a:rPr lang="en-US" sz="11200" dirty="0"/>
              <a:t>: Smoking causes coronary heart disease (CHD).</a:t>
            </a:r>
          </a:p>
          <a:p>
            <a:pPr>
              <a:lnSpc>
                <a:spcPct val="120000"/>
              </a:lnSpc>
            </a:pPr>
            <a:r>
              <a:rPr lang="en-US" sz="11200" b="1" dirty="0"/>
              <a:t>Possibility 2</a:t>
            </a:r>
            <a:r>
              <a:rPr lang="en-US" sz="11200" dirty="0"/>
              <a:t>: There are other reasons for getting different CHD outcomes for smokers vs. non-smokers independent of the exposure differences (smoking vs. non-smoking). Among the main alternative possible explanations are …</a:t>
            </a:r>
          </a:p>
          <a:p>
            <a:pPr lvl="1">
              <a:lnSpc>
                <a:spcPct val="120000"/>
              </a:lnSpc>
              <a:buFontTx/>
              <a:buChar char="-"/>
            </a:pPr>
            <a:r>
              <a:rPr lang="en-US" sz="11200" dirty="0">
                <a:solidFill>
                  <a:srgbClr val="C00000"/>
                </a:solidFill>
              </a:rPr>
              <a:t>Chance?</a:t>
            </a:r>
          </a:p>
          <a:p>
            <a:pPr lvl="1">
              <a:lnSpc>
                <a:spcPct val="120000"/>
              </a:lnSpc>
              <a:buFontTx/>
              <a:buChar char="-"/>
            </a:pPr>
            <a:r>
              <a:rPr lang="en-US" sz="11200" dirty="0"/>
              <a:t>Bias / Confounding</a:t>
            </a:r>
          </a:p>
          <a:p>
            <a:pPr marL="0" indent="0">
              <a:buNone/>
            </a:pP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E82BEB6-502F-455F-AD3E-1B89885A253D}"/>
              </a:ext>
            </a:extLst>
          </p:cNvPr>
          <p:cNvSpPr>
            <a:spLocks noGrp="1"/>
          </p:cNvSpPr>
          <p:nvPr>
            <p:ph type="sldNum" sz="quarter" idx="12"/>
          </p:nvPr>
        </p:nvSpPr>
        <p:spPr/>
        <p:txBody>
          <a:bodyPr/>
          <a:lstStyle/>
          <a:p>
            <a:pPr>
              <a:defRPr/>
            </a:pPr>
            <a:fld id="{AE04C9E0-3868-44B7-BCF9-43F8A89C2B81}" type="slidenum">
              <a:rPr lang="en-AU" altLang="en-US">
                <a:solidFill>
                  <a:srgbClr val="FFFFFF"/>
                </a:solidFill>
                <a:latin typeface="Arial"/>
              </a:rPr>
              <a:pPr>
                <a:defRPr/>
              </a:pPr>
              <a:t>31</a:t>
            </a:fld>
            <a:endParaRPr lang="en-AU" altLang="en-US">
              <a:solidFill>
                <a:srgbClr val="FFFFFF"/>
              </a:solidFill>
              <a:latin typeface="Arial"/>
            </a:endParaRPr>
          </a:p>
        </p:txBody>
      </p:sp>
    </p:spTree>
    <p:extLst>
      <p:ext uri="{BB962C8B-B14F-4D97-AF65-F5344CB8AC3E}">
        <p14:creationId xmlns:p14="http://schemas.microsoft.com/office/powerpoint/2010/main" val="445955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amp&#10;&#10;Description automatically generated">
            <a:extLst>
              <a:ext uri="{FF2B5EF4-FFF2-40B4-BE49-F238E27FC236}">
                <a16:creationId xmlns:a16="http://schemas.microsoft.com/office/drawing/2014/main" id="{08865F93-658D-4FE2-8743-7868F22FF0B1}"/>
              </a:ext>
            </a:extLst>
          </p:cNvPr>
          <p:cNvPicPr>
            <a:picLocks noChangeAspect="1"/>
          </p:cNvPicPr>
          <p:nvPr/>
        </p:nvPicPr>
        <p:blipFill>
          <a:blip r:embed="rId3"/>
          <a:stretch>
            <a:fillRect/>
          </a:stretch>
        </p:blipFill>
        <p:spPr>
          <a:xfrm>
            <a:off x="972937" y="2452899"/>
            <a:ext cx="4147628" cy="1959510"/>
          </a:xfrm>
          <a:prstGeom prst="rect">
            <a:avLst/>
          </a:prstGeom>
        </p:spPr>
      </p:pic>
      <p:sp>
        <p:nvSpPr>
          <p:cNvPr id="2" name="Title 1">
            <a:extLst>
              <a:ext uri="{FF2B5EF4-FFF2-40B4-BE49-F238E27FC236}">
                <a16:creationId xmlns:a16="http://schemas.microsoft.com/office/drawing/2014/main" id="{301F1951-984F-4284-A7A3-DCEF9268C036}"/>
              </a:ext>
            </a:extLst>
          </p:cNvPr>
          <p:cNvSpPr>
            <a:spLocks noGrp="1"/>
          </p:cNvSpPr>
          <p:nvPr>
            <p:ph type="title"/>
          </p:nvPr>
        </p:nvSpPr>
        <p:spPr>
          <a:xfrm>
            <a:off x="312777" y="171632"/>
            <a:ext cx="8035925" cy="833438"/>
          </a:xfrm>
        </p:spPr>
        <p:txBody>
          <a:bodyPr>
            <a:normAutofit/>
          </a:bodyPr>
          <a:lstStyle/>
          <a:p>
            <a:r>
              <a:rPr lang="en-US" sz="3600" b="1" u="none" dirty="0"/>
              <a:t>Chance: Applied to Our Example</a:t>
            </a:r>
          </a:p>
        </p:txBody>
      </p:sp>
      <p:sp>
        <p:nvSpPr>
          <p:cNvPr id="8" name="TextBox 7">
            <a:extLst>
              <a:ext uri="{FF2B5EF4-FFF2-40B4-BE49-F238E27FC236}">
                <a16:creationId xmlns:a16="http://schemas.microsoft.com/office/drawing/2014/main" id="{F244A17F-1332-46A2-ABE4-2C5A0F9E7B5A}"/>
              </a:ext>
            </a:extLst>
          </p:cNvPr>
          <p:cNvSpPr txBox="1"/>
          <p:nvPr/>
        </p:nvSpPr>
        <p:spPr>
          <a:xfrm>
            <a:off x="1965564" y="4817292"/>
            <a:ext cx="2492990" cy="369332"/>
          </a:xfrm>
          <a:prstGeom prst="rect">
            <a:avLst/>
          </a:prstGeom>
          <a:noFill/>
        </p:spPr>
        <p:txBody>
          <a:bodyPr wrap="none" rtlCol="0">
            <a:spAutoFit/>
          </a:bodyPr>
          <a:lstStyle/>
          <a:p>
            <a:pPr algn="ctr" eaLnBrk="1" hangingPunct="1">
              <a:defRPr/>
            </a:pPr>
            <a:r>
              <a:rPr lang="en-US" sz="1800" b="1" i="1" dirty="0">
                <a:solidFill>
                  <a:srgbClr val="000000"/>
                </a:solidFill>
                <a:latin typeface="+mn-lt"/>
              </a:rPr>
              <a:t>“95% confidence limits”</a:t>
            </a:r>
          </a:p>
        </p:txBody>
      </p:sp>
      <p:cxnSp>
        <p:nvCxnSpPr>
          <p:cNvPr id="11" name="Straight Connector 10">
            <a:extLst>
              <a:ext uri="{FF2B5EF4-FFF2-40B4-BE49-F238E27FC236}">
                <a16:creationId xmlns:a16="http://schemas.microsoft.com/office/drawing/2014/main" id="{4411D4E6-0273-42F9-BF20-74A03DB00404}"/>
              </a:ext>
            </a:extLst>
          </p:cNvPr>
          <p:cNvCxnSpPr/>
          <p:nvPr/>
        </p:nvCxnSpPr>
        <p:spPr>
          <a:xfrm>
            <a:off x="4066657" y="3356239"/>
            <a:ext cx="0" cy="838200"/>
          </a:xfrm>
          <a:prstGeom prst="line">
            <a:avLst/>
          </a:prstGeom>
          <a:ln>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03EB89B-AC8F-44E7-9A1B-ED9E04B2CB74}"/>
              </a:ext>
            </a:extLst>
          </p:cNvPr>
          <p:cNvCxnSpPr/>
          <p:nvPr/>
        </p:nvCxnSpPr>
        <p:spPr>
          <a:xfrm>
            <a:off x="2085457" y="3356239"/>
            <a:ext cx="0" cy="838200"/>
          </a:xfrm>
          <a:prstGeom prst="line">
            <a:avLst/>
          </a:prstGeom>
          <a:ln>
            <a:solidFill>
              <a:srgbClr val="000000"/>
            </a:solidFill>
            <a:prstDash val="dash"/>
          </a:ln>
        </p:spPr>
        <p:style>
          <a:lnRef idx="1">
            <a:schemeClr val="accent1"/>
          </a:lnRef>
          <a:fillRef idx="0">
            <a:schemeClr val="accent1"/>
          </a:fillRef>
          <a:effectRef idx="0">
            <a:schemeClr val="accent1"/>
          </a:effectRef>
          <a:fontRef idx="minor">
            <a:schemeClr val="tx1"/>
          </a:fontRef>
        </p:style>
      </p:cxnSp>
      <p:pic>
        <p:nvPicPr>
          <p:cNvPr id="21" name="Picture 20" descr="A close up of a lamp&#10;&#10;Description automatically generated">
            <a:extLst>
              <a:ext uri="{FF2B5EF4-FFF2-40B4-BE49-F238E27FC236}">
                <a16:creationId xmlns:a16="http://schemas.microsoft.com/office/drawing/2014/main" id="{16951A41-E20C-41A6-B94B-93565F1EE815}"/>
              </a:ext>
            </a:extLst>
          </p:cNvPr>
          <p:cNvPicPr>
            <a:picLocks noChangeAspect="1"/>
          </p:cNvPicPr>
          <p:nvPr/>
        </p:nvPicPr>
        <p:blipFill>
          <a:blip r:embed="rId3"/>
          <a:stretch>
            <a:fillRect/>
          </a:stretch>
        </p:blipFill>
        <p:spPr>
          <a:xfrm>
            <a:off x="6353497" y="2354300"/>
            <a:ext cx="4147628" cy="1959510"/>
          </a:xfrm>
          <a:prstGeom prst="rect">
            <a:avLst/>
          </a:prstGeom>
        </p:spPr>
      </p:pic>
      <p:sp>
        <p:nvSpPr>
          <p:cNvPr id="22" name="TextBox 21">
            <a:extLst>
              <a:ext uri="{FF2B5EF4-FFF2-40B4-BE49-F238E27FC236}">
                <a16:creationId xmlns:a16="http://schemas.microsoft.com/office/drawing/2014/main" id="{99EF7A46-FCD6-437A-99E1-F091046EB2F0}"/>
              </a:ext>
            </a:extLst>
          </p:cNvPr>
          <p:cNvSpPr txBox="1"/>
          <p:nvPr/>
        </p:nvSpPr>
        <p:spPr>
          <a:xfrm>
            <a:off x="7372978" y="4754361"/>
            <a:ext cx="2492990" cy="369332"/>
          </a:xfrm>
          <a:prstGeom prst="rect">
            <a:avLst/>
          </a:prstGeom>
          <a:noFill/>
        </p:spPr>
        <p:txBody>
          <a:bodyPr wrap="none" rtlCol="0">
            <a:spAutoFit/>
          </a:bodyPr>
          <a:lstStyle/>
          <a:p>
            <a:pPr algn="ctr" eaLnBrk="1" hangingPunct="1">
              <a:defRPr/>
            </a:pPr>
            <a:r>
              <a:rPr lang="en-US" sz="1800" b="1" i="1" dirty="0">
                <a:solidFill>
                  <a:srgbClr val="000000"/>
                </a:solidFill>
                <a:latin typeface="+mn-lt"/>
              </a:rPr>
              <a:t>“95% confidence limits”</a:t>
            </a:r>
          </a:p>
        </p:txBody>
      </p:sp>
      <p:cxnSp>
        <p:nvCxnSpPr>
          <p:cNvPr id="23" name="Straight Connector 22">
            <a:extLst>
              <a:ext uri="{FF2B5EF4-FFF2-40B4-BE49-F238E27FC236}">
                <a16:creationId xmlns:a16="http://schemas.microsoft.com/office/drawing/2014/main" id="{1B757FDB-7200-4210-8891-79AF5D193F3A}"/>
              </a:ext>
            </a:extLst>
          </p:cNvPr>
          <p:cNvCxnSpPr/>
          <p:nvPr/>
        </p:nvCxnSpPr>
        <p:spPr>
          <a:xfrm>
            <a:off x="9368990" y="3257640"/>
            <a:ext cx="0" cy="838200"/>
          </a:xfrm>
          <a:prstGeom prst="line">
            <a:avLst/>
          </a:prstGeom>
          <a:ln>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DFE1A25-3FD0-41B2-B018-2719D930142A}"/>
              </a:ext>
            </a:extLst>
          </p:cNvPr>
          <p:cNvCxnSpPr/>
          <p:nvPr/>
        </p:nvCxnSpPr>
        <p:spPr>
          <a:xfrm>
            <a:off x="7466017" y="3257640"/>
            <a:ext cx="0" cy="838200"/>
          </a:xfrm>
          <a:prstGeom prst="line">
            <a:avLst/>
          </a:prstGeom>
          <a:ln>
            <a:solidFill>
              <a:srgbClr val="000000"/>
            </a:solidFill>
            <a:prstDash val="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6DF8E2AF-E417-48D4-BB86-B62245CDB0EA}"/>
              </a:ext>
            </a:extLst>
          </p:cNvPr>
          <p:cNvCxnSpPr/>
          <p:nvPr/>
        </p:nvCxnSpPr>
        <p:spPr>
          <a:xfrm>
            <a:off x="3076057" y="1865745"/>
            <a:ext cx="0" cy="2328695"/>
          </a:xfrm>
          <a:prstGeom prst="line">
            <a:avLst/>
          </a:prstGeom>
          <a:ln>
            <a:solidFill>
              <a:srgbClr val="000000"/>
            </a:solidFill>
            <a:prstDash val="sysDash"/>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3741315-92E6-4DD5-A737-7274B5D66D83}"/>
              </a:ext>
            </a:extLst>
          </p:cNvPr>
          <p:cNvCxnSpPr/>
          <p:nvPr/>
        </p:nvCxnSpPr>
        <p:spPr>
          <a:xfrm>
            <a:off x="8454590" y="1767146"/>
            <a:ext cx="0" cy="2328695"/>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C29E5FCB-5367-42BC-AAF8-29E3A32AF94F}"/>
              </a:ext>
            </a:extLst>
          </p:cNvPr>
          <p:cNvCxnSpPr/>
          <p:nvPr/>
        </p:nvCxnSpPr>
        <p:spPr>
          <a:xfrm flipH="1" flipV="1">
            <a:off x="2159926" y="4336729"/>
            <a:ext cx="381000" cy="392733"/>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45187EF9-0EB9-4F56-B762-1F6113AD99B2}"/>
              </a:ext>
            </a:extLst>
          </p:cNvPr>
          <p:cNvCxnSpPr>
            <a:cxnSpLocks/>
          </p:cNvCxnSpPr>
          <p:nvPr/>
        </p:nvCxnSpPr>
        <p:spPr>
          <a:xfrm flipV="1">
            <a:off x="3643045" y="4336729"/>
            <a:ext cx="423612" cy="436649"/>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1B8C71A-6B2B-4908-AE1F-9C34CA20DC10}"/>
              </a:ext>
            </a:extLst>
          </p:cNvPr>
          <p:cNvCxnSpPr/>
          <p:nvPr/>
        </p:nvCxnSpPr>
        <p:spPr>
          <a:xfrm flipH="1" flipV="1">
            <a:off x="7524618" y="4256264"/>
            <a:ext cx="381000" cy="392733"/>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9DFD693D-F127-49F7-B1FA-F88B78F22248}"/>
              </a:ext>
            </a:extLst>
          </p:cNvPr>
          <p:cNvCxnSpPr>
            <a:cxnSpLocks/>
          </p:cNvCxnSpPr>
          <p:nvPr/>
        </p:nvCxnSpPr>
        <p:spPr>
          <a:xfrm flipV="1">
            <a:off x="8973499" y="4256264"/>
            <a:ext cx="423612" cy="436649"/>
          </a:xfrm>
          <a:prstGeom prst="straightConnector1">
            <a:avLst/>
          </a:prstGeom>
          <a:ln>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35" name="Arrow: Down 34">
            <a:extLst>
              <a:ext uri="{FF2B5EF4-FFF2-40B4-BE49-F238E27FC236}">
                <a16:creationId xmlns:a16="http://schemas.microsoft.com/office/drawing/2014/main" id="{B9903FA8-E3E5-4379-8833-9537D58BE35F}"/>
              </a:ext>
            </a:extLst>
          </p:cNvPr>
          <p:cNvSpPr/>
          <p:nvPr/>
        </p:nvSpPr>
        <p:spPr>
          <a:xfrm>
            <a:off x="2189100" y="3320119"/>
            <a:ext cx="322652" cy="825849"/>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Arrow: Down 35">
            <a:extLst>
              <a:ext uri="{FF2B5EF4-FFF2-40B4-BE49-F238E27FC236}">
                <a16:creationId xmlns:a16="http://schemas.microsoft.com/office/drawing/2014/main" id="{08B6EA5A-EAC9-45F4-9457-87F6130A17EC}"/>
              </a:ext>
            </a:extLst>
          </p:cNvPr>
          <p:cNvSpPr/>
          <p:nvPr/>
        </p:nvSpPr>
        <p:spPr>
          <a:xfrm>
            <a:off x="6885219" y="3225864"/>
            <a:ext cx="322652" cy="825849"/>
          </a:xfrm>
          <a:prstGeom prst="down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CE85A2E-3127-4E5D-9924-28D33A026421}"/>
              </a:ext>
            </a:extLst>
          </p:cNvPr>
          <p:cNvSpPr txBox="1"/>
          <p:nvPr/>
        </p:nvSpPr>
        <p:spPr>
          <a:xfrm>
            <a:off x="416959" y="5274454"/>
            <a:ext cx="5457776" cy="1015663"/>
          </a:xfrm>
          <a:prstGeom prst="rect">
            <a:avLst/>
          </a:prstGeom>
          <a:noFill/>
        </p:spPr>
        <p:txBody>
          <a:bodyPr wrap="none" rtlCol="0">
            <a:spAutoFit/>
          </a:bodyPr>
          <a:lstStyle/>
          <a:p>
            <a:pPr algn="ctr"/>
            <a:r>
              <a:rPr lang="en-US" sz="2000" i="1" dirty="0">
                <a:solidFill>
                  <a:srgbClr val="002060"/>
                </a:solidFill>
                <a:latin typeface="Calibri" panose="020F0502020204030204" pitchFamily="34" charset="0"/>
                <a:cs typeface="Calibri" panose="020F0502020204030204" pitchFamily="34" charset="0"/>
              </a:rPr>
              <a:t>RR = 1 within 95% CI (p &gt; 0.05)</a:t>
            </a:r>
          </a:p>
          <a:p>
            <a:pPr algn="ctr"/>
            <a:r>
              <a:rPr lang="en-US" sz="2000" i="1" dirty="0">
                <a:solidFill>
                  <a:srgbClr val="002060"/>
                </a:solidFill>
                <a:latin typeface="Calibri" panose="020F0502020204030204" pitchFamily="34" charset="0"/>
                <a:cs typeface="Calibri" panose="020F0502020204030204" pitchFamily="34" charset="0"/>
              </a:rPr>
              <a:t>(RR = 1.25 </a:t>
            </a:r>
            <a:r>
              <a:rPr lang="en-US" sz="2000" b="1" i="1" dirty="0">
                <a:solidFill>
                  <a:srgbClr val="002060"/>
                </a:solidFill>
                <a:latin typeface="Calibri" panose="020F0502020204030204" pitchFamily="34" charset="0"/>
                <a:cs typeface="Calibri" panose="020F0502020204030204" pitchFamily="34" charset="0"/>
              </a:rPr>
              <a:t>is not</a:t>
            </a:r>
            <a:r>
              <a:rPr lang="en-US" sz="2000" i="1" dirty="0">
                <a:solidFill>
                  <a:srgbClr val="002060"/>
                </a:solidFill>
                <a:latin typeface="Calibri" panose="020F0502020204030204" pitchFamily="34" charset="0"/>
                <a:cs typeface="Calibri" panose="020F0502020204030204" pitchFamily="34" charset="0"/>
              </a:rPr>
              <a:t> statistically significant)</a:t>
            </a:r>
          </a:p>
          <a:p>
            <a:pPr algn="ctr"/>
            <a:r>
              <a:rPr lang="en-US" sz="2000" i="1" dirty="0">
                <a:solidFill>
                  <a:srgbClr val="002060"/>
                </a:solidFill>
                <a:latin typeface="Calibri" panose="020F0502020204030204" pitchFamily="34" charset="0"/>
                <a:cs typeface="Calibri" panose="020F0502020204030204" pitchFamily="34" charset="0"/>
              </a:rPr>
              <a:t>(</a:t>
            </a:r>
            <a:r>
              <a:rPr lang="en-US" sz="2000" b="1" i="1" dirty="0">
                <a:solidFill>
                  <a:srgbClr val="002060"/>
                </a:solidFill>
                <a:latin typeface="Calibri" panose="020F0502020204030204" pitchFamily="34" charset="0"/>
                <a:cs typeface="Calibri" panose="020F0502020204030204" pitchFamily="34" charset="0"/>
              </a:rPr>
              <a:t>Cannot</a:t>
            </a:r>
            <a:r>
              <a:rPr lang="en-US" sz="2000" i="1" dirty="0">
                <a:solidFill>
                  <a:srgbClr val="002060"/>
                </a:solidFill>
                <a:latin typeface="Calibri" panose="020F0502020204030204" pitchFamily="34" charset="0"/>
                <a:cs typeface="Calibri" panose="020F0502020204030204" pitchFamily="34" charset="0"/>
              </a:rPr>
              <a:t> rule out chance with sufficient confidence)</a:t>
            </a:r>
          </a:p>
        </p:txBody>
      </p:sp>
      <p:sp>
        <p:nvSpPr>
          <p:cNvPr id="39" name="TextBox 38">
            <a:extLst>
              <a:ext uri="{FF2B5EF4-FFF2-40B4-BE49-F238E27FC236}">
                <a16:creationId xmlns:a16="http://schemas.microsoft.com/office/drawing/2014/main" id="{AFFBEFD3-0709-406F-8412-BDEF89877C4E}"/>
              </a:ext>
            </a:extLst>
          </p:cNvPr>
          <p:cNvSpPr txBox="1"/>
          <p:nvPr/>
        </p:nvSpPr>
        <p:spPr>
          <a:xfrm>
            <a:off x="9055963" y="1599058"/>
            <a:ext cx="2882520" cy="461665"/>
          </a:xfrm>
          <a:prstGeom prst="rect">
            <a:avLst/>
          </a:prstGeom>
          <a:solidFill>
            <a:srgbClr val="002060"/>
          </a:solidFill>
        </p:spPr>
        <p:txBody>
          <a:bodyPr wrap="none" rtlCol="0">
            <a:spAutoFit/>
          </a:bodyPr>
          <a:lstStyle/>
          <a:p>
            <a:pPr algn="ctr" eaLnBrk="1" hangingPunct="1">
              <a:defRPr/>
            </a:pPr>
            <a:r>
              <a:rPr lang="en-US" i="1" dirty="0">
                <a:solidFill>
                  <a:schemeClr val="bg1"/>
                </a:solidFill>
                <a:latin typeface="+mn-lt"/>
              </a:rPr>
              <a:t>RR = 1 outside 95%-CI</a:t>
            </a:r>
          </a:p>
        </p:txBody>
      </p:sp>
      <p:sp>
        <p:nvSpPr>
          <p:cNvPr id="40" name="TextBox 39">
            <a:extLst>
              <a:ext uri="{FF2B5EF4-FFF2-40B4-BE49-F238E27FC236}">
                <a16:creationId xmlns:a16="http://schemas.microsoft.com/office/drawing/2014/main" id="{B486A6F4-0DC7-4DF6-9C73-F95148D52FAF}"/>
              </a:ext>
            </a:extLst>
          </p:cNvPr>
          <p:cNvSpPr txBox="1"/>
          <p:nvPr/>
        </p:nvSpPr>
        <p:spPr>
          <a:xfrm>
            <a:off x="6294131" y="5216204"/>
            <a:ext cx="5100306" cy="1015663"/>
          </a:xfrm>
          <a:prstGeom prst="rect">
            <a:avLst/>
          </a:prstGeom>
          <a:noFill/>
        </p:spPr>
        <p:txBody>
          <a:bodyPr wrap="none" rtlCol="0">
            <a:spAutoFit/>
          </a:bodyPr>
          <a:lstStyle/>
          <a:p>
            <a:pPr algn="ctr"/>
            <a:r>
              <a:rPr lang="en-US" sz="2000" i="1" dirty="0">
                <a:solidFill>
                  <a:srgbClr val="002060"/>
                </a:solidFill>
                <a:latin typeface="Calibri" panose="020F0502020204030204" pitchFamily="34" charset="0"/>
                <a:cs typeface="Calibri" panose="020F0502020204030204" pitchFamily="34" charset="0"/>
              </a:rPr>
              <a:t>RR = 1 outside 95% CI (p &lt; 0.05)</a:t>
            </a:r>
          </a:p>
          <a:p>
            <a:pPr algn="ctr"/>
            <a:r>
              <a:rPr lang="en-US" sz="2000" i="1" dirty="0">
                <a:solidFill>
                  <a:srgbClr val="002060"/>
                </a:solidFill>
                <a:latin typeface="Calibri" panose="020F0502020204030204" pitchFamily="34" charset="0"/>
                <a:cs typeface="Calibri" panose="020F0502020204030204" pitchFamily="34" charset="0"/>
              </a:rPr>
              <a:t>(RR = 1.25</a:t>
            </a:r>
            <a:r>
              <a:rPr lang="en-US" sz="2000" b="1" i="1" dirty="0">
                <a:solidFill>
                  <a:srgbClr val="002060"/>
                </a:solidFill>
                <a:latin typeface="Calibri" panose="020F0502020204030204" pitchFamily="34" charset="0"/>
                <a:cs typeface="Calibri" panose="020F0502020204030204" pitchFamily="34" charset="0"/>
              </a:rPr>
              <a:t> is </a:t>
            </a:r>
            <a:r>
              <a:rPr lang="en-US" sz="2000" i="1" dirty="0">
                <a:solidFill>
                  <a:srgbClr val="002060"/>
                </a:solidFill>
                <a:latin typeface="Calibri" panose="020F0502020204030204" pitchFamily="34" charset="0"/>
                <a:cs typeface="Calibri" panose="020F0502020204030204" pitchFamily="34" charset="0"/>
              </a:rPr>
              <a:t>statistically significant)</a:t>
            </a:r>
          </a:p>
          <a:p>
            <a:pPr algn="ctr"/>
            <a:r>
              <a:rPr lang="en-US" sz="2000" i="1" dirty="0">
                <a:solidFill>
                  <a:srgbClr val="002060"/>
                </a:solidFill>
                <a:latin typeface="Calibri" panose="020F0502020204030204" pitchFamily="34" charset="0"/>
                <a:cs typeface="Calibri" panose="020F0502020204030204" pitchFamily="34" charset="0"/>
              </a:rPr>
              <a:t>(</a:t>
            </a:r>
            <a:r>
              <a:rPr lang="en-US" sz="2000" b="1" i="1" dirty="0">
                <a:solidFill>
                  <a:srgbClr val="002060"/>
                </a:solidFill>
                <a:latin typeface="Calibri" panose="020F0502020204030204" pitchFamily="34" charset="0"/>
                <a:cs typeface="Calibri" panose="020F0502020204030204" pitchFamily="34" charset="0"/>
              </a:rPr>
              <a:t>Can</a:t>
            </a:r>
            <a:r>
              <a:rPr lang="en-US" sz="2000" i="1" dirty="0">
                <a:solidFill>
                  <a:srgbClr val="002060"/>
                </a:solidFill>
                <a:latin typeface="Calibri" panose="020F0502020204030204" pitchFamily="34" charset="0"/>
                <a:cs typeface="Calibri" panose="020F0502020204030204" pitchFamily="34" charset="0"/>
              </a:rPr>
              <a:t> rule out chance with sufficient confidence)</a:t>
            </a:r>
          </a:p>
        </p:txBody>
      </p:sp>
      <p:cxnSp>
        <p:nvCxnSpPr>
          <p:cNvPr id="6" name="Straight Arrow Connector 5">
            <a:extLst>
              <a:ext uri="{FF2B5EF4-FFF2-40B4-BE49-F238E27FC236}">
                <a16:creationId xmlns:a16="http://schemas.microsoft.com/office/drawing/2014/main" id="{43A5D0C6-F55E-446E-BE03-30136BC2E94B}"/>
              </a:ext>
            </a:extLst>
          </p:cNvPr>
          <p:cNvCxnSpPr/>
          <p:nvPr/>
        </p:nvCxnSpPr>
        <p:spPr>
          <a:xfrm>
            <a:off x="2243185" y="2487993"/>
            <a:ext cx="284292" cy="503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6423659A-30A3-4D1E-8AA7-12F9D6959C60}"/>
              </a:ext>
            </a:extLst>
          </p:cNvPr>
          <p:cNvSpPr txBox="1"/>
          <p:nvPr/>
        </p:nvSpPr>
        <p:spPr>
          <a:xfrm>
            <a:off x="293727" y="1357913"/>
            <a:ext cx="2900382" cy="1015663"/>
          </a:xfrm>
          <a:prstGeom prst="rect">
            <a:avLst/>
          </a:prstGeom>
          <a:noFill/>
        </p:spPr>
        <p:txBody>
          <a:bodyPr wrap="square" rtlCol="0">
            <a:spAutoFit/>
          </a:bodyPr>
          <a:lstStyle/>
          <a:p>
            <a:r>
              <a:rPr lang="en-US" sz="2000" dirty="0">
                <a:latin typeface="+mn-lt"/>
              </a:rPr>
              <a:t>Expected variation of Risk Ratio due to random chance (“bell curve”)</a:t>
            </a:r>
          </a:p>
        </p:txBody>
      </p:sp>
      <p:sp>
        <p:nvSpPr>
          <p:cNvPr id="28" name="TextBox 27">
            <a:extLst>
              <a:ext uri="{FF2B5EF4-FFF2-40B4-BE49-F238E27FC236}">
                <a16:creationId xmlns:a16="http://schemas.microsoft.com/office/drawing/2014/main" id="{95E6EC28-D08A-40FF-BB3A-BE4E150081AE}"/>
              </a:ext>
            </a:extLst>
          </p:cNvPr>
          <p:cNvSpPr txBox="1"/>
          <p:nvPr/>
        </p:nvSpPr>
        <p:spPr>
          <a:xfrm>
            <a:off x="3477334" y="1599058"/>
            <a:ext cx="2816797" cy="461665"/>
          </a:xfrm>
          <a:prstGeom prst="rect">
            <a:avLst/>
          </a:prstGeom>
          <a:solidFill>
            <a:srgbClr val="002060"/>
          </a:solidFill>
        </p:spPr>
        <p:txBody>
          <a:bodyPr wrap="none" rtlCol="0">
            <a:spAutoFit/>
          </a:bodyPr>
          <a:lstStyle/>
          <a:p>
            <a:pPr algn="ctr" eaLnBrk="1" hangingPunct="1">
              <a:defRPr/>
            </a:pPr>
            <a:r>
              <a:rPr lang="en-US" i="1" dirty="0">
                <a:solidFill>
                  <a:schemeClr val="bg1"/>
                </a:solidFill>
                <a:latin typeface="+mn-lt"/>
              </a:rPr>
              <a:t>RR = 1 within 95%-CI</a:t>
            </a:r>
          </a:p>
        </p:txBody>
      </p:sp>
      <p:sp>
        <p:nvSpPr>
          <p:cNvPr id="4" name="TextBox 3">
            <a:extLst>
              <a:ext uri="{FF2B5EF4-FFF2-40B4-BE49-F238E27FC236}">
                <a16:creationId xmlns:a16="http://schemas.microsoft.com/office/drawing/2014/main" id="{D809E31A-63DA-44E2-ABB3-22B430301645}"/>
              </a:ext>
            </a:extLst>
          </p:cNvPr>
          <p:cNvSpPr txBox="1"/>
          <p:nvPr/>
        </p:nvSpPr>
        <p:spPr>
          <a:xfrm>
            <a:off x="3170753" y="2335110"/>
            <a:ext cx="1175322" cy="400110"/>
          </a:xfrm>
          <a:prstGeom prst="rect">
            <a:avLst/>
          </a:prstGeom>
          <a:solidFill>
            <a:schemeClr val="bg1"/>
          </a:solidFill>
        </p:spPr>
        <p:txBody>
          <a:bodyPr wrap="none" rtlCol="0">
            <a:spAutoFit/>
          </a:bodyPr>
          <a:lstStyle/>
          <a:p>
            <a:r>
              <a:rPr lang="en-US" sz="2000" b="1" dirty="0">
                <a:latin typeface="+mn-lt"/>
              </a:rPr>
              <a:t>RR = 1.25</a:t>
            </a:r>
          </a:p>
        </p:txBody>
      </p:sp>
      <p:sp>
        <p:nvSpPr>
          <p:cNvPr id="30" name="TextBox 29">
            <a:extLst>
              <a:ext uri="{FF2B5EF4-FFF2-40B4-BE49-F238E27FC236}">
                <a16:creationId xmlns:a16="http://schemas.microsoft.com/office/drawing/2014/main" id="{A3A616DD-7435-4823-85CA-EDB07A5A4124}"/>
              </a:ext>
            </a:extLst>
          </p:cNvPr>
          <p:cNvSpPr txBox="1"/>
          <p:nvPr/>
        </p:nvSpPr>
        <p:spPr>
          <a:xfrm>
            <a:off x="1464479" y="2846816"/>
            <a:ext cx="846707" cy="400110"/>
          </a:xfrm>
          <a:prstGeom prst="rect">
            <a:avLst/>
          </a:prstGeom>
          <a:solidFill>
            <a:schemeClr val="bg1"/>
          </a:solidFill>
        </p:spPr>
        <p:txBody>
          <a:bodyPr wrap="none" rtlCol="0">
            <a:spAutoFit/>
          </a:bodyPr>
          <a:lstStyle/>
          <a:p>
            <a:r>
              <a:rPr lang="en-US" sz="2000" b="1" dirty="0">
                <a:latin typeface="+mn-lt"/>
              </a:rPr>
              <a:t>RR = 1</a:t>
            </a:r>
          </a:p>
        </p:txBody>
      </p:sp>
      <p:sp>
        <p:nvSpPr>
          <p:cNvPr id="38" name="TextBox 37">
            <a:extLst>
              <a:ext uri="{FF2B5EF4-FFF2-40B4-BE49-F238E27FC236}">
                <a16:creationId xmlns:a16="http://schemas.microsoft.com/office/drawing/2014/main" id="{F3034222-28E9-427D-B56E-9186A94B6224}"/>
              </a:ext>
            </a:extLst>
          </p:cNvPr>
          <p:cNvSpPr txBox="1"/>
          <p:nvPr/>
        </p:nvSpPr>
        <p:spPr>
          <a:xfrm>
            <a:off x="8597644" y="2317200"/>
            <a:ext cx="1175322" cy="400110"/>
          </a:xfrm>
          <a:prstGeom prst="rect">
            <a:avLst/>
          </a:prstGeom>
          <a:solidFill>
            <a:schemeClr val="bg1"/>
          </a:solidFill>
        </p:spPr>
        <p:txBody>
          <a:bodyPr wrap="none" rtlCol="0">
            <a:spAutoFit/>
          </a:bodyPr>
          <a:lstStyle/>
          <a:p>
            <a:r>
              <a:rPr lang="en-US" sz="2000" b="1" dirty="0">
                <a:latin typeface="+mn-lt"/>
              </a:rPr>
              <a:t>RR = 1.25</a:t>
            </a:r>
          </a:p>
        </p:txBody>
      </p:sp>
      <p:sp>
        <p:nvSpPr>
          <p:cNvPr id="41" name="TextBox 40">
            <a:extLst>
              <a:ext uri="{FF2B5EF4-FFF2-40B4-BE49-F238E27FC236}">
                <a16:creationId xmlns:a16="http://schemas.microsoft.com/office/drawing/2014/main" id="{5544AF1E-73D4-41B3-A5CA-2BE561975330}"/>
              </a:ext>
            </a:extLst>
          </p:cNvPr>
          <p:cNvSpPr txBox="1"/>
          <p:nvPr/>
        </p:nvSpPr>
        <p:spPr>
          <a:xfrm>
            <a:off x="6887297" y="2730924"/>
            <a:ext cx="846707" cy="400110"/>
          </a:xfrm>
          <a:prstGeom prst="rect">
            <a:avLst/>
          </a:prstGeom>
          <a:solidFill>
            <a:schemeClr val="bg1"/>
          </a:solidFill>
        </p:spPr>
        <p:txBody>
          <a:bodyPr wrap="none" rtlCol="0">
            <a:spAutoFit/>
          </a:bodyPr>
          <a:lstStyle/>
          <a:p>
            <a:r>
              <a:rPr lang="en-US" sz="2000" b="1" dirty="0">
                <a:latin typeface="+mn-lt"/>
              </a:rPr>
              <a:t>RR = 1</a:t>
            </a:r>
          </a:p>
        </p:txBody>
      </p:sp>
    </p:spTree>
    <p:extLst>
      <p:ext uri="{BB962C8B-B14F-4D97-AF65-F5344CB8AC3E}">
        <p14:creationId xmlns:p14="http://schemas.microsoft.com/office/powerpoint/2010/main" val="228284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5"/>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2" grpId="0"/>
      <p:bldP spid="35" grpId="0" animBg="1"/>
      <p:bldP spid="36" grpId="0" animBg="1"/>
      <p:bldP spid="37" grpId="0"/>
      <p:bldP spid="39" grpId="0" animBg="1"/>
      <p:bldP spid="40" grpId="0"/>
      <p:bldP spid="7" grpId="0"/>
      <p:bldP spid="28" grpId="0" animBg="1"/>
      <p:bldP spid="4" grpId="0" animBg="1"/>
      <p:bldP spid="30" grpId="0" animBg="1"/>
      <p:bldP spid="38" grpId="0" animBg="1"/>
      <p:bldP spid="4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4AFEA-24E0-49C1-A847-099064376304}"/>
              </a:ext>
            </a:extLst>
          </p:cNvPr>
          <p:cNvSpPr>
            <a:spLocks noGrp="1"/>
          </p:cNvSpPr>
          <p:nvPr>
            <p:ph type="title"/>
          </p:nvPr>
        </p:nvSpPr>
        <p:spPr>
          <a:xfrm>
            <a:off x="543144" y="457200"/>
            <a:ext cx="8035925" cy="833438"/>
          </a:xfrm>
        </p:spPr>
        <p:txBody>
          <a:bodyPr>
            <a:normAutofit/>
          </a:bodyPr>
          <a:lstStyle/>
          <a:p>
            <a:r>
              <a:rPr lang="en-US" sz="3600" b="1" dirty="0"/>
              <a:t>Example (continued …)</a:t>
            </a:r>
            <a:endParaRPr lang="en-US" sz="3600" b="1" u="none" dirty="0"/>
          </a:p>
        </p:txBody>
      </p:sp>
      <p:sp>
        <p:nvSpPr>
          <p:cNvPr id="3" name="Content Placeholder 2">
            <a:extLst>
              <a:ext uri="{FF2B5EF4-FFF2-40B4-BE49-F238E27FC236}">
                <a16:creationId xmlns:a16="http://schemas.microsoft.com/office/drawing/2014/main" id="{3A19B88C-CFFC-42BF-A2D8-9405899C2115}"/>
              </a:ext>
            </a:extLst>
          </p:cNvPr>
          <p:cNvSpPr>
            <a:spLocks noGrp="1"/>
          </p:cNvSpPr>
          <p:nvPr>
            <p:ph idx="1"/>
          </p:nvPr>
        </p:nvSpPr>
        <p:spPr>
          <a:xfrm>
            <a:off x="543144" y="1447800"/>
            <a:ext cx="10820400" cy="4756150"/>
          </a:xfrm>
        </p:spPr>
        <p:txBody>
          <a:bodyPr>
            <a:normAutofit fontScale="25000" lnSpcReduction="20000"/>
          </a:bodyPr>
          <a:lstStyle/>
          <a:p>
            <a:pPr marL="0" indent="0">
              <a:lnSpc>
                <a:spcPct val="120000"/>
              </a:lnSpc>
              <a:spcBef>
                <a:spcPts val="0"/>
              </a:spcBef>
              <a:buNone/>
            </a:pPr>
            <a:r>
              <a:rPr lang="en-US" sz="11200" b="1" dirty="0"/>
              <a:t>Study Results: </a:t>
            </a:r>
            <a:r>
              <a:rPr lang="en-US" sz="11200" dirty="0"/>
              <a:t>RR = 1.25 for smokers getting CHD</a:t>
            </a:r>
          </a:p>
          <a:p>
            <a:pPr marL="0" indent="0">
              <a:lnSpc>
                <a:spcPct val="120000"/>
              </a:lnSpc>
              <a:spcBef>
                <a:spcPts val="0"/>
              </a:spcBef>
              <a:buNone/>
            </a:pPr>
            <a:endParaRPr lang="en-US" sz="11200" dirty="0"/>
          </a:p>
          <a:p>
            <a:pPr marL="0" indent="0">
              <a:lnSpc>
                <a:spcPct val="120000"/>
              </a:lnSpc>
              <a:spcBef>
                <a:spcPts val="0"/>
              </a:spcBef>
              <a:buNone/>
            </a:pPr>
            <a:r>
              <a:rPr lang="en-US" sz="11200" b="1" dirty="0"/>
              <a:t>Interpretation?</a:t>
            </a:r>
          </a:p>
          <a:p>
            <a:pPr>
              <a:lnSpc>
                <a:spcPct val="120000"/>
              </a:lnSpc>
            </a:pPr>
            <a:r>
              <a:rPr lang="en-US" sz="11200" b="1" dirty="0"/>
              <a:t>Possibility 1</a:t>
            </a:r>
            <a:r>
              <a:rPr lang="en-US" sz="11200" dirty="0"/>
              <a:t>: Smoking causes coronary heart disease (CHD).</a:t>
            </a:r>
          </a:p>
          <a:p>
            <a:pPr>
              <a:lnSpc>
                <a:spcPct val="120000"/>
              </a:lnSpc>
            </a:pPr>
            <a:r>
              <a:rPr lang="en-US" sz="11200" b="1" dirty="0"/>
              <a:t>Possibility 2</a:t>
            </a:r>
            <a:r>
              <a:rPr lang="en-US" sz="11200" dirty="0"/>
              <a:t>: There are other reasons for getting different CHD outcomes for smokers vs. non-smokers independent of the exposure differences (smoking vs. non-smoking). Among the main alternative possible explanations are …</a:t>
            </a:r>
          </a:p>
          <a:p>
            <a:pPr lvl="1">
              <a:lnSpc>
                <a:spcPct val="120000"/>
              </a:lnSpc>
              <a:buFontTx/>
              <a:buChar char="-"/>
            </a:pPr>
            <a:r>
              <a:rPr lang="en-US" sz="11200" dirty="0"/>
              <a:t>Chance</a:t>
            </a:r>
          </a:p>
          <a:p>
            <a:pPr lvl="1">
              <a:lnSpc>
                <a:spcPct val="120000"/>
              </a:lnSpc>
              <a:buFontTx/>
              <a:buChar char="-"/>
            </a:pPr>
            <a:r>
              <a:rPr lang="en-US" sz="11200" dirty="0">
                <a:solidFill>
                  <a:srgbClr val="C00000"/>
                </a:solidFill>
              </a:rPr>
              <a:t>Bias / Confounding?</a:t>
            </a:r>
          </a:p>
          <a:p>
            <a:pPr marL="0" indent="0">
              <a:buNone/>
            </a:pPr>
            <a:endParaRPr lang="en-US" dirty="0"/>
          </a:p>
          <a:p>
            <a:pPr marL="0" indent="0">
              <a:buNone/>
            </a:pPr>
            <a:endParaRPr lang="en-US" dirty="0"/>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E82BEB6-502F-455F-AD3E-1B89885A253D}"/>
              </a:ext>
            </a:extLst>
          </p:cNvPr>
          <p:cNvSpPr>
            <a:spLocks noGrp="1"/>
          </p:cNvSpPr>
          <p:nvPr>
            <p:ph type="sldNum" sz="quarter" idx="12"/>
          </p:nvPr>
        </p:nvSpPr>
        <p:spPr/>
        <p:txBody>
          <a:bodyPr/>
          <a:lstStyle/>
          <a:p>
            <a:pPr>
              <a:defRPr/>
            </a:pPr>
            <a:fld id="{AE04C9E0-3868-44B7-BCF9-43F8A89C2B81}" type="slidenum">
              <a:rPr lang="en-AU" altLang="en-US">
                <a:solidFill>
                  <a:srgbClr val="FFFFFF"/>
                </a:solidFill>
                <a:latin typeface="Arial"/>
              </a:rPr>
              <a:pPr>
                <a:defRPr/>
              </a:pPr>
              <a:t>33</a:t>
            </a:fld>
            <a:endParaRPr lang="en-AU" altLang="en-US">
              <a:solidFill>
                <a:srgbClr val="FFFFFF"/>
              </a:solidFill>
              <a:latin typeface="Arial"/>
            </a:endParaRPr>
          </a:p>
        </p:txBody>
      </p:sp>
    </p:spTree>
    <p:extLst>
      <p:ext uri="{BB962C8B-B14F-4D97-AF65-F5344CB8AC3E}">
        <p14:creationId xmlns:p14="http://schemas.microsoft.com/office/powerpoint/2010/main" val="31482632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E11B8-F0B8-44BF-ABA6-018F4264785B}"/>
              </a:ext>
            </a:extLst>
          </p:cNvPr>
          <p:cNvSpPr>
            <a:spLocks noGrp="1"/>
          </p:cNvSpPr>
          <p:nvPr>
            <p:ph type="title"/>
          </p:nvPr>
        </p:nvSpPr>
        <p:spPr>
          <a:xfrm>
            <a:off x="533400" y="304800"/>
            <a:ext cx="8035925" cy="833438"/>
          </a:xfrm>
        </p:spPr>
        <p:txBody>
          <a:bodyPr>
            <a:normAutofit/>
          </a:bodyPr>
          <a:lstStyle/>
          <a:p>
            <a:r>
              <a:rPr lang="en-US" sz="3600" b="1" u="none" dirty="0"/>
              <a:t>Bias</a:t>
            </a:r>
          </a:p>
        </p:txBody>
      </p:sp>
      <p:sp>
        <p:nvSpPr>
          <p:cNvPr id="3" name="Content Placeholder 2">
            <a:extLst>
              <a:ext uri="{FF2B5EF4-FFF2-40B4-BE49-F238E27FC236}">
                <a16:creationId xmlns:a16="http://schemas.microsoft.com/office/drawing/2014/main" id="{39599F27-7769-4A74-BCCF-6D7B3E0C9251}"/>
              </a:ext>
            </a:extLst>
          </p:cNvPr>
          <p:cNvSpPr>
            <a:spLocks noGrp="1"/>
          </p:cNvSpPr>
          <p:nvPr>
            <p:ph idx="1"/>
          </p:nvPr>
        </p:nvSpPr>
        <p:spPr>
          <a:xfrm>
            <a:off x="457200" y="1447800"/>
            <a:ext cx="11277600" cy="3505200"/>
          </a:xfrm>
        </p:spPr>
        <p:txBody>
          <a:bodyPr>
            <a:normAutofit fontScale="25000" lnSpcReduction="20000"/>
          </a:bodyPr>
          <a:lstStyle/>
          <a:p>
            <a:pPr>
              <a:lnSpc>
                <a:spcPct val="120000"/>
              </a:lnSpc>
              <a:spcBef>
                <a:spcPts val="1200"/>
              </a:spcBef>
            </a:pPr>
            <a:r>
              <a:rPr lang="en-US" sz="11200" b="1" dirty="0"/>
              <a:t>Selection Bias</a:t>
            </a:r>
            <a:r>
              <a:rPr lang="en-US" sz="11200" dirty="0"/>
              <a:t> – errors in </a:t>
            </a:r>
            <a:r>
              <a:rPr lang="en-US" sz="11200" u="sng" dirty="0"/>
              <a:t>selecting</a:t>
            </a:r>
            <a:r>
              <a:rPr lang="en-US" sz="11200" dirty="0"/>
              <a:t> participants that would systematically affect exposed and non-exposed groups differently.</a:t>
            </a:r>
          </a:p>
          <a:p>
            <a:pPr>
              <a:lnSpc>
                <a:spcPct val="120000"/>
              </a:lnSpc>
              <a:spcBef>
                <a:spcPts val="1200"/>
              </a:spcBef>
            </a:pPr>
            <a:r>
              <a:rPr lang="en-US" sz="11200" b="1" dirty="0"/>
              <a:t>Measurement Bias</a:t>
            </a:r>
            <a:r>
              <a:rPr lang="en-US" sz="11200" dirty="0"/>
              <a:t> – errors in </a:t>
            </a:r>
            <a:r>
              <a:rPr lang="en-US" sz="11200" u="sng" dirty="0"/>
              <a:t>measuring</a:t>
            </a:r>
            <a:r>
              <a:rPr lang="en-US" sz="11200" dirty="0"/>
              <a:t> or </a:t>
            </a:r>
            <a:r>
              <a:rPr lang="en-US" sz="11200" u="sng" dirty="0"/>
              <a:t>classifying</a:t>
            </a:r>
            <a:r>
              <a:rPr lang="en-US" sz="11200" dirty="0"/>
              <a:t> exposures or outcomes among participants that would systematically affect exposed and non-exposed groups differently.</a:t>
            </a:r>
          </a:p>
          <a:p>
            <a:pPr>
              <a:lnSpc>
                <a:spcPct val="120000"/>
              </a:lnSpc>
              <a:spcBef>
                <a:spcPts val="1200"/>
              </a:spcBef>
            </a:pPr>
            <a:r>
              <a:rPr lang="en-US" sz="11200" dirty="0"/>
              <a:t>If these are an important driver explaining the cause of findings, one would say the study results are “biased”.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124611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A850-589E-4AA4-A5B1-D502495A77C9}"/>
              </a:ext>
            </a:extLst>
          </p:cNvPr>
          <p:cNvSpPr>
            <a:spLocks noGrp="1"/>
          </p:cNvSpPr>
          <p:nvPr>
            <p:ph type="title"/>
          </p:nvPr>
        </p:nvSpPr>
        <p:spPr>
          <a:xfrm>
            <a:off x="533400" y="457200"/>
            <a:ext cx="8035925" cy="833438"/>
          </a:xfrm>
        </p:spPr>
        <p:txBody>
          <a:bodyPr>
            <a:normAutofit/>
          </a:bodyPr>
          <a:lstStyle/>
          <a:p>
            <a:r>
              <a:rPr lang="en-US" sz="3600" b="1" u="none" dirty="0"/>
              <a:t>Confounding</a:t>
            </a:r>
          </a:p>
        </p:txBody>
      </p:sp>
      <p:sp>
        <p:nvSpPr>
          <p:cNvPr id="3" name="Content Placeholder 2">
            <a:extLst>
              <a:ext uri="{FF2B5EF4-FFF2-40B4-BE49-F238E27FC236}">
                <a16:creationId xmlns:a16="http://schemas.microsoft.com/office/drawing/2014/main" id="{F549C44D-6EF9-49D9-BAFF-38B9372C13CA}"/>
              </a:ext>
            </a:extLst>
          </p:cNvPr>
          <p:cNvSpPr>
            <a:spLocks noGrp="1"/>
          </p:cNvSpPr>
          <p:nvPr>
            <p:ph idx="1"/>
          </p:nvPr>
        </p:nvSpPr>
        <p:spPr>
          <a:xfrm>
            <a:off x="533400" y="1447800"/>
            <a:ext cx="11049000" cy="4771053"/>
          </a:xfrm>
        </p:spPr>
        <p:txBody>
          <a:bodyPr>
            <a:normAutofit/>
          </a:bodyPr>
          <a:lstStyle/>
          <a:p>
            <a:pPr>
              <a:lnSpc>
                <a:spcPct val="100000"/>
              </a:lnSpc>
            </a:pPr>
            <a:r>
              <a:rPr lang="en-US" dirty="0"/>
              <a:t>Outcome differences are due to a “third risk factor”, aside from the exposure or intervention studied. This third risk factor is the main driver of the outcome. </a:t>
            </a:r>
          </a:p>
          <a:p>
            <a:pPr>
              <a:lnSpc>
                <a:spcPct val="100000"/>
              </a:lnSpc>
            </a:pPr>
            <a:r>
              <a:rPr lang="en-US" dirty="0"/>
              <a:t>Two requirements for something to be a “confounder”</a:t>
            </a:r>
          </a:p>
          <a:p>
            <a:pPr marL="0" indent="0">
              <a:lnSpc>
                <a:spcPct val="100000"/>
              </a:lnSpc>
              <a:buNone/>
            </a:pPr>
            <a:endParaRPr lang="en-US" dirty="0"/>
          </a:p>
          <a:p>
            <a:pPr marL="914400" lvl="1" indent="-457200">
              <a:lnSpc>
                <a:spcPct val="100000"/>
              </a:lnSpc>
              <a:buFont typeface="+mj-lt"/>
              <a:buAutoNum type="arabicPeriod"/>
            </a:pPr>
            <a:r>
              <a:rPr lang="en-US" sz="2800" dirty="0"/>
              <a:t>Presence of individuals exposed to third risk factor is different in exposed versus non-exposed groups (for example, a selection or measurement bias was made).</a:t>
            </a:r>
          </a:p>
          <a:p>
            <a:pPr marL="914400" lvl="1" indent="-457200">
              <a:lnSpc>
                <a:spcPct val="100000"/>
              </a:lnSpc>
              <a:buFont typeface="+mj-lt"/>
              <a:buAutoNum type="arabicPeriod"/>
            </a:pPr>
            <a:r>
              <a:rPr lang="en-US" sz="2800" dirty="0"/>
              <a:t>The third risk factor is associated with the outcome, independent of the one studied.</a:t>
            </a:r>
          </a:p>
        </p:txBody>
      </p:sp>
    </p:spTree>
    <p:extLst>
      <p:ext uri="{BB962C8B-B14F-4D97-AF65-F5344CB8AC3E}">
        <p14:creationId xmlns:p14="http://schemas.microsoft.com/office/powerpoint/2010/main" val="13057032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A850-589E-4AA4-A5B1-D502495A77C9}"/>
              </a:ext>
            </a:extLst>
          </p:cNvPr>
          <p:cNvSpPr>
            <a:spLocks noGrp="1"/>
          </p:cNvSpPr>
          <p:nvPr>
            <p:ph type="title"/>
          </p:nvPr>
        </p:nvSpPr>
        <p:spPr>
          <a:xfrm>
            <a:off x="341203" y="367873"/>
            <a:ext cx="8035925" cy="833438"/>
          </a:xfrm>
        </p:spPr>
        <p:txBody>
          <a:bodyPr>
            <a:normAutofit/>
          </a:bodyPr>
          <a:lstStyle/>
          <a:p>
            <a:r>
              <a:rPr lang="en-US" sz="3600" b="1" u="none" dirty="0">
                <a:solidFill>
                  <a:srgbClr val="000000"/>
                </a:solidFill>
              </a:rPr>
              <a:t>Confounding</a:t>
            </a:r>
          </a:p>
        </p:txBody>
      </p:sp>
      <p:sp>
        <p:nvSpPr>
          <p:cNvPr id="13" name="Content Placeholder 2">
            <a:extLst>
              <a:ext uri="{FF2B5EF4-FFF2-40B4-BE49-F238E27FC236}">
                <a16:creationId xmlns:a16="http://schemas.microsoft.com/office/drawing/2014/main" id="{99885AE4-9B8D-48C8-A5FA-C5AFEFF59109}"/>
              </a:ext>
            </a:extLst>
          </p:cNvPr>
          <p:cNvSpPr>
            <a:spLocks noGrp="1"/>
          </p:cNvSpPr>
          <p:nvPr>
            <p:ph idx="1"/>
          </p:nvPr>
        </p:nvSpPr>
        <p:spPr>
          <a:xfrm>
            <a:off x="1968506" y="1460984"/>
            <a:ext cx="8077200" cy="481256"/>
          </a:xfrm>
        </p:spPr>
        <p:txBody>
          <a:bodyPr anchor="ctr" anchorCtr="0">
            <a:normAutofit/>
          </a:bodyPr>
          <a:lstStyle/>
          <a:p>
            <a:pPr marL="0" indent="0" algn="ctr">
              <a:buNone/>
            </a:pPr>
            <a:r>
              <a:rPr lang="en-US" sz="2400" b="1" i="1" dirty="0"/>
              <a:t>Requirements for “third” risk factor to be a confounder</a:t>
            </a:r>
          </a:p>
        </p:txBody>
      </p:sp>
      <p:pic>
        <p:nvPicPr>
          <p:cNvPr id="7" name="Picture 6">
            <a:extLst>
              <a:ext uri="{FF2B5EF4-FFF2-40B4-BE49-F238E27FC236}">
                <a16:creationId xmlns:a16="http://schemas.microsoft.com/office/drawing/2014/main" id="{22D06822-C6D5-423F-A6F3-01D119B6109E}"/>
              </a:ext>
            </a:extLst>
          </p:cNvPr>
          <p:cNvPicPr>
            <a:picLocks noChangeAspect="1"/>
          </p:cNvPicPr>
          <p:nvPr/>
        </p:nvPicPr>
        <p:blipFill rotWithShape="1">
          <a:blip r:embed="rId3"/>
          <a:srcRect l="10182" t="13311" r="4287" b="7738"/>
          <a:stretch/>
        </p:blipFill>
        <p:spPr>
          <a:xfrm>
            <a:off x="2459834" y="3236785"/>
            <a:ext cx="7585872" cy="2167392"/>
          </a:xfrm>
          <a:prstGeom prst="rect">
            <a:avLst/>
          </a:prstGeom>
        </p:spPr>
      </p:pic>
      <p:sp>
        <p:nvSpPr>
          <p:cNvPr id="10" name="TextBox 9">
            <a:extLst>
              <a:ext uri="{FF2B5EF4-FFF2-40B4-BE49-F238E27FC236}">
                <a16:creationId xmlns:a16="http://schemas.microsoft.com/office/drawing/2014/main" id="{6B67D359-E973-43FA-BECA-7D6C38280BA8}"/>
              </a:ext>
            </a:extLst>
          </p:cNvPr>
          <p:cNvSpPr txBox="1"/>
          <p:nvPr/>
        </p:nvSpPr>
        <p:spPr>
          <a:xfrm>
            <a:off x="1945315" y="2972230"/>
            <a:ext cx="3324821"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Exposure of interest (smoking)</a:t>
            </a:r>
          </a:p>
        </p:txBody>
      </p:sp>
      <p:sp>
        <p:nvSpPr>
          <p:cNvPr id="11" name="TextBox 10">
            <a:extLst>
              <a:ext uri="{FF2B5EF4-FFF2-40B4-BE49-F238E27FC236}">
                <a16:creationId xmlns:a16="http://schemas.microsoft.com/office/drawing/2014/main" id="{CF196F81-D4CB-4555-B104-FC828979E1FA}"/>
              </a:ext>
            </a:extLst>
          </p:cNvPr>
          <p:cNvSpPr txBox="1"/>
          <p:nvPr/>
        </p:nvSpPr>
        <p:spPr>
          <a:xfrm>
            <a:off x="2112012" y="5202551"/>
            <a:ext cx="2416174"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Third risk factor (age)</a:t>
            </a:r>
          </a:p>
        </p:txBody>
      </p:sp>
      <p:sp>
        <p:nvSpPr>
          <p:cNvPr id="14" name="TextBox 13">
            <a:extLst>
              <a:ext uri="{FF2B5EF4-FFF2-40B4-BE49-F238E27FC236}">
                <a16:creationId xmlns:a16="http://schemas.microsoft.com/office/drawing/2014/main" id="{80DA332C-4F8F-4FBE-B460-4F14E573DDFC}"/>
              </a:ext>
            </a:extLst>
          </p:cNvPr>
          <p:cNvSpPr txBox="1"/>
          <p:nvPr/>
        </p:nvSpPr>
        <p:spPr>
          <a:xfrm>
            <a:off x="3095091" y="1912341"/>
            <a:ext cx="5824031" cy="400110"/>
          </a:xfrm>
          <a:prstGeom prst="rect">
            <a:avLst/>
          </a:prstGeom>
          <a:noFill/>
        </p:spPr>
        <p:txBody>
          <a:bodyPr wrap="none" rtlCol="0">
            <a:spAutoFit/>
          </a:bodyPr>
          <a:lstStyle/>
          <a:p>
            <a:pPr algn="ctr" eaLnBrk="1" hangingPunct="1">
              <a:defRPr/>
            </a:pPr>
            <a:r>
              <a:rPr lang="en-US" sz="2000" i="1" dirty="0">
                <a:solidFill>
                  <a:srgbClr val="002060"/>
                </a:solidFill>
                <a:latin typeface="+mn-lt"/>
              </a:rPr>
              <a:t>Example: Study on the link between smoking and CHD</a:t>
            </a:r>
          </a:p>
        </p:txBody>
      </p:sp>
      <p:sp>
        <p:nvSpPr>
          <p:cNvPr id="9" name="TextBox 8">
            <a:extLst>
              <a:ext uri="{FF2B5EF4-FFF2-40B4-BE49-F238E27FC236}">
                <a16:creationId xmlns:a16="http://schemas.microsoft.com/office/drawing/2014/main" id="{58928D85-1962-4274-9DBE-E7AC892D9B2B}"/>
              </a:ext>
            </a:extLst>
          </p:cNvPr>
          <p:cNvSpPr txBox="1"/>
          <p:nvPr/>
        </p:nvSpPr>
        <p:spPr>
          <a:xfrm>
            <a:off x="6356743" y="2962721"/>
            <a:ext cx="1130246"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Outcome</a:t>
            </a:r>
          </a:p>
        </p:txBody>
      </p:sp>
    </p:spTree>
    <p:extLst>
      <p:ext uri="{BB962C8B-B14F-4D97-AF65-F5344CB8AC3E}">
        <p14:creationId xmlns:p14="http://schemas.microsoft.com/office/powerpoint/2010/main" val="7125592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A850-589E-4AA4-A5B1-D502495A77C9}"/>
              </a:ext>
            </a:extLst>
          </p:cNvPr>
          <p:cNvSpPr>
            <a:spLocks noGrp="1"/>
          </p:cNvSpPr>
          <p:nvPr>
            <p:ph type="title"/>
          </p:nvPr>
        </p:nvSpPr>
        <p:spPr>
          <a:xfrm>
            <a:off x="618437" y="450496"/>
            <a:ext cx="8035925" cy="833438"/>
          </a:xfrm>
        </p:spPr>
        <p:txBody>
          <a:bodyPr>
            <a:normAutofit/>
          </a:bodyPr>
          <a:lstStyle/>
          <a:p>
            <a:r>
              <a:rPr lang="en-US" sz="3600" b="1" u="none" dirty="0">
                <a:solidFill>
                  <a:srgbClr val="000000"/>
                </a:solidFill>
              </a:rPr>
              <a:t>Confounding</a:t>
            </a:r>
          </a:p>
        </p:txBody>
      </p:sp>
      <p:sp>
        <p:nvSpPr>
          <p:cNvPr id="13" name="Content Placeholder 2">
            <a:extLst>
              <a:ext uri="{FF2B5EF4-FFF2-40B4-BE49-F238E27FC236}">
                <a16:creationId xmlns:a16="http://schemas.microsoft.com/office/drawing/2014/main" id="{CFFF2AAA-E6C1-4842-8CD9-09FB38EDAB48}"/>
              </a:ext>
            </a:extLst>
          </p:cNvPr>
          <p:cNvSpPr>
            <a:spLocks noGrp="1"/>
          </p:cNvSpPr>
          <p:nvPr>
            <p:ph idx="1"/>
          </p:nvPr>
        </p:nvSpPr>
        <p:spPr>
          <a:xfrm>
            <a:off x="1968506" y="1460984"/>
            <a:ext cx="8077200" cy="481256"/>
          </a:xfrm>
        </p:spPr>
        <p:txBody>
          <a:bodyPr anchor="ctr" anchorCtr="0">
            <a:normAutofit/>
          </a:bodyPr>
          <a:lstStyle/>
          <a:p>
            <a:pPr marL="0" indent="0" algn="ctr">
              <a:buNone/>
            </a:pPr>
            <a:r>
              <a:rPr lang="en-US" sz="2400" b="1" i="1" dirty="0"/>
              <a:t>Requirements for “third” risk factor to be a confounder</a:t>
            </a:r>
          </a:p>
        </p:txBody>
      </p:sp>
      <p:pic>
        <p:nvPicPr>
          <p:cNvPr id="14" name="Picture 13">
            <a:extLst>
              <a:ext uri="{FF2B5EF4-FFF2-40B4-BE49-F238E27FC236}">
                <a16:creationId xmlns:a16="http://schemas.microsoft.com/office/drawing/2014/main" id="{E4389ECB-EE4D-490E-9CE8-6AE292C01B0D}"/>
              </a:ext>
            </a:extLst>
          </p:cNvPr>
          <p:cNvPicPr>
            <a:picLocks noChangeAspect="1"/>
          </p:cNvPicPr>
          <p:nvPr/>
        </p:nvPicPr>
        <p:blipFill rotWithShape="1">
          <a:blip r:embed="rId3"/>
          <a:srcRect l="10182" t="13311" r="4287" b="7738"/>
          <a:stretch/>
        </p:blipFill>
        <p:spPr>
          <a:xfrm>
            <a:off x="2459834" y="3236785"/>
            <a:ext cx="7585872" cy="2167392"/>
          </a:xfrm>
          <a:prstGeom prst="rect">
            <a:avLst/>
          </a:prstGeom>
        </p:spPr>
      </p:pic>
      <p:sp>
        <p:nvSpPr>
          <p:cNvPr id="17" name="TextBox 16">
            <a:extLst>
              <a:ext uri="{FF2B5EF4-FFF2-40B4-BE49-F238E27FC236}">
                <a16:creationId xmlns:a16="http://schemas.microsoft.com/office/drawing/2014/main" id="{FDD0B6E8-95AE-4F53-BB9A-1BC0821D2EE3}"/>
              </a:ext>
            </a:extLst>
          </p:cNvPr>
          <p:cNvSpPr txBox="1"/>
          <p:nvPr/>
        </p:nvSpPr>
        <p:spPr>
          <a:xfrm>
            <a:off x="1945315" y="2972230"/>
            <a:ext cx="3324821"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Exposure of interest (smoking)</a:t>
            </a:r>
          </a:p>
        </p:txBody>
      </p:sp>
      <p:sp>
        <p:nvSpPr>
          <p:cNvPr id="18" name="TextBox 17">
            <a:extLst>
              <a:ext uri="{FF2B5EF4-FFF2-40B4-BE49-F238E27FC236}">
                <a16:creationId xmlns:a16="http://schemas.microsoft.com/office/drawing/2014/main" id="{158A10D0-719D-4A83-81FD-8448C824855F}"/>
              </a:ext>
            </a:extLst>
          </p:cNvPr>
          <p:cNvSpPr txBox="1"/>
          <p:nvPr/>
        </p:nvSpPr>
        <p:spPr>
          <a:xfrm>
            <a:off x="2112012" y="5202551"/>
            <a:ext cx="2416174"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Third risk factor (age)</a:t>
            </a:r>
          </a:p>
        </p:txBody>
      </p:sp>
      <p:sp>
        <p:nvSpPr>
          <p:cNvPr id="19" name="TextBox 18">
            <a:extLst>
              <a:ext uri="{FF2B5EF4-FFF2-40B4-BE49-F238E27FC236}">
                <a16:creationId xmlns:a16="http://schemas.microsoft.com/office/drawing/2014/main" id="{2D0C1FC7-BB65-41D4-AD66-1437D3D63174}"/>
              </a:ext>
            </a:extLst>
          </p:cNvPr>
          <p:cNvSpPr txBox="1"/>
          <p:nvPr/>
        </p:nvSpPr>
        <p:spPr>
          <a:xfrm>
            <a:off x="3095091" y="1912341"/>
            <a:ext cx="5824031" cy="400110"/>
          </a:xfrm>
          <a:prstGeom prst="rect">
            <a:avLst/>
          </a:prstGeom>
          <a:noFill/>
        </p:spPr>
        <p:txBody>
          <a:bodyPr wrap="none" rtlCol="0">
            <a:spAutoFit/>
          </a:bodyPr>
          <a:lstStyle/>
          <a:p>
            <a:pPr algn="ctr" eaLnBrk="1" hangingPunct="1">
              <a:defRPr/>
            </a:pPr>
            <a:r>
              <a:rPr lang="en-US" sz="2000" i="1" dirty="0">
                <a:solidFill>
                  <a:srgbClr val="002060"/>
                </a:solidFill>
                <a:latin typeface="+mn-lt"/>
              </a:rPr>
              <a:t>Example: Study on the link between smoking and CHD</a:t>
            </a:r>
          </a:p>
        </p:txBody>
      </p:sp>
      <p:sp>
        <p:nvSpPr>
          <p:cNvPr id="20" name="TextBox 19">
            <a:extLst>
              <a:ext uri="{FF2B5EF4-FFF2-40B4-BE49-F238E27FC236}">
                <a16:creationId xmlns:a16="http://schemas.microsoft.com/office/drawing/2014/main" id="{02C30644-7559-4135-97EB-76047987A4F9}"/>
              </a:ext>
            </a:extLst>
          </p:cNvPr>
          <p:cNvSpPr txBox="1"/>
          <p:nvPr/>
        </p:nvSpPr>
        <p:spPr>
          <a:xfrm>
            <a:off x="6356743" y="2962721"/>
            <a:ext cx="1130246"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Outcome</a:t>
            </a:r>
          </a:p>
        </p:txBody>
      </p:sp>
      <p:sp>
        <p:nvSpPr>
          <p:cNvPr id="12" name="TextBox 11">
            <a:extLst>
              <a:ext uri="{FF2B5EF4-FFF2-40B4-BE49-F238E27FC236}">
                <a16:creationId xmlns:a16="http://schemas.microsoft.com/office/drawing/2014/main" id="{146F3B47-C0A1-429A-B258-1F771BEA9AFA}"/>
              </a:ext>
            </a:extLst>
          </p:cNvPr>
          <p:cNvSpPr txBox="1"/>
          <p:nvPr/>
        </p:nvSpPr>
        <p:spPr>
          <a:xfrm>
            <a:off x="405331" y="4118951"/>
            <a:ext cx="5999463" cy="400110"/>
          </a:xfrm>
          <a:prstGeom prst="rect">
            <a:avLst/>
          </a:prstGeom>
          <a:solidFill>
            <a:schemeClr val="tx2">
              <a:lumMod val="20000"/>
              <a:lumOff val="80000"/>
            </a:schemeClr>
          </a:solidFill>
        </p:spPr>
        <p:txBody>
          <a:bodyPr wrap="none" rtlCol="0">
            <a:spAutoFit/>
          </a:bodyPr>
          <a:lstStyle/>
          <a:p>
            <a:pPr eaLnBrk="1" hangingPunct="1">
              <a:defRPr/>
            </a:pPr>
            <a:r>
              <a:rPr lang="en-US" sz="2000" i="1" dirty="0">
                <a:latin typeface="+mn-lt"/>
              </a:rPr>
              <a:t>1. Ages are different btw smoker vs. non-smoker groups </a:t>
            </a:r>
          </a:p>
        </p:txBody>
      </p:sp>
    </p:spTree>
    <p:extLst>
      <p:ext uri="{BB962C8B-B14F-4D97-AF65-F5344CB8AC3E}">
        <p14:creationId xmlns:p14="http://schemas.microsoft.com/office/powerpoint/2010/main" val="31285409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BA850-589E-4AA4-A5B1-D502495A77C9}"/>
              </a:ext>
            </a:extLst>
          </p:cNvPr>
          <p:cNvSpPr>
            <a:spLocks noGrp="1"/>
          </p:cNvSpPr>
          <p:nvPr>
            <p:ph type="title"/>
          </p:nvPr>
        </p:nvSpPr>
        <p:spPr>
          <a:xfrm>
            <a:off x="618437" y="450496"/>
            <a:ext cx="8035925" cy="833438"/>
          </a:xfrm>
        </p:spPr>
        <p:txBody>
          <a:bodyPr>
            <a:normAutofit/>
          </a:bodyPr>
          <a:lstStyle/>
          <a:p>
            <a:r>
              <a:rPr lang="en-US" sz="3600" b="1" u="none" dirty="0">
                <a:solidFill>
                  <a:srgbClr val="000000"/>
                </a:solidFill>
              </a:rPr>
              <a:t>Confounding</a:t>
            </a:r>
          </a:p>
        </p:txBody>
      </p:sp>
      <p:sp>
        <p:nvSpPr>
          <p:cNvPr id="13" name="Content Placeholder 2">
            <a:extLst>
              <a:ext uri="{FF2B5EF4-FFF2-40B4-BE49-F238E27FC236}">
                <a16:creationId xmlns:a16="http://schemas.microsoft.com/office/drawing/2014/main" id="{399935B2-7A15-4D37-8190-A3A810A8FF6A}"/>
              </a:ext>
            </a:extLst>
          </p:cNvPr>
          <p:cNvSpPr>
            <a:spLocks noGrp="1"/>
          </p:cNvSpPr>
          <p:nvPr>
            <p:ph idx="1"/>
          </p:nvPr>
        </p:nvSpPr>
        <p:spPr>
          <a:xfrm>
            <a:off x="1968506" y="1460984"/>
            <a:ext cx="8077200" cy="481256"/>
          </a:xfrm>
        </p:spPr>
        <p:txBody>
          <a:bodyPr anchor="ctr" anchorCtr="0">
            <a:normAutofit/>
          </a:bodyPr>
          <a:lstStyle/>
          <a:p>
            <a:pPr marL="0" indent="0" algn="ctr">
              <a:buNone/>
            </a:pPr>
            <a:r>
              <a:rPr lang="en-US" sz="2400" b="1" i="1" dirty="0"/>
              <a:t>Requirements for “third” risk factor to be a confounder</a:t>
            </a:r>
          </a:p>
        </p:txBody>
      </p:sp>
      <p:pic>
        <p:nvPicPr>
          <p:cNvPr id="14" name="Picture 13">
            <a:extLst>
              <a:ext uri="{FF2B5EF4-FFF2-40B4-BE49-F238E27FC236}">
                <a16:creationId xmlns:a16="http://schemas.microsoft.com/office/drawing/2014/main" id="{24BABC8F-3CBD-4036-A994-1669E67EE630}"/>
              </a:ext>
            </a:extLst>
          </p:cNvPr>
          <p:cNvPicPr>
            <a:picLocks noChangeAspect="1"/>
          </p:cNvPicPr>
          <p:nvPr/>
        </p:nvPicPr>
        <p:blipFill rotWithShape="1">
          <a:blip r:embed="rId3"/>
          <a:srcRect l="10182" t="13311" r="4287" b="7738"/>
          <a:stretch/>
        </p:blipFill>
        <p:spPr>
          <a:xfrm>
            <a:off x="2459834" y="3236785"/>
            <a:ext cx="7585872" cy="2167392"/>
          </a:xfrm>
          <a:prstGeom prst="rect">
            <a:avLst/>
          </a:prstGeom>
        </p:spPr>
      </p:pic>
      <p:sp>
        <p:nvSpPr>
          <p:cNvPr id="17" name="TextBox 16">
            <a:extLst>
              <a:ext uri="{FF2B5EF4-FFF2-40B4-BE49-F238E27FC236}">
                <a16:creationId xmlns:a16="http://schemas.microsoft.com/office/drawing/2014/main" id="{52F239EA-B3A1-4D8E-B8EF-AA903A6EF98A}"/>
              </a:ext>
            </a:extLst>
          </p:cNvPr>
          <p:cNvSpPr txBox="1"/>
          <p:nvPr/>
        </p:nvSpPr>
        <p:spPr>
          <a:xfrm>
            <a:off x="1945315" y="2972230"/>
            <a:ext cx="3324821"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Exposure of interest (smoking)</a:t>
            </a:r>
          </a:p>
        </p:txBody>
      </p:sp>
      <p:sp>
        <p:nvSpPr>
          <p:cNvPr id="18" name="TextBox 17">
            <a:extLst>
              <a:ext uri="{FF2B5EF4-FFF2-40B4-BE49-F238E27FC236}">
                <a16:creationId xmlns:a16="http://schemas.microsoft.com/office/drawing/2014/main" id="{CD7764BB-8A72-4B15-8091-3B6F9E35FAF1}"/>
              </a:ext>
            </a:extLst>
          </p:cNvPr>
          <p:cNvSpPr txBox="1"/>
          <p:nvPr/>
        </p:nvSpPr>
        <p:spPr>
          <a:xfrm>
            <a:off x="2112012" y="5202551"/>
            <a:ext cx="2416174"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Third risk factor (age)</a:t>
            </a:r>
          </a:p>
        </p:txBody>
      </p:sp>
      <p:sp>
        <p:nvSpPr>
          <p:cNvPr id="19" name="TextBox 18">
            <a:extLst>
              <a:ext uri="{FF2B5EF4-FFF2-40B4-BE49-F238E27FC236}">
                <a16:creationId xmlns:a16="http://schemas.microsoft.com/office/drawing/2014/main" id="{CC3C24B0-6370-49FC-BE40-95C7C4247F9B}"/>
              </a:ext>
            </a:extLst>
          </p:cNvPr>
          <p:cNvSpPr txBox="1"/>
          <p:nvPr/>
        </p:nvSpPr>
        <p:spPr>
          <a:xfrm>
            <a:off x="3095091" y="1912341"/>
            <a:ext cx="5824031" cy="400110"/>
          </a:xfrm>
          <a:prstGeom prst="rect">
            <a:avLst/>
          </a:prstGeom>
          <a:noFill/>
        </p:spPr>
        <p:txBody>
          <a:bodyPr wrap="none" rtlCol="0">
            <a:spAutoFit/>
          </a:bodyPr>
          <a:lstStyle/>
          <a:p>
            <a:pPr algn="ctr" eaLnBrk="1" hangingPunct="1">
              <a:defRPr/>
            </a:pPr>
            <a:r>
              <a:rPr lang="en-US" sz="2000" i="1" dirty="0">
                <a:solidFill>
                  <a:srgbClr val="002060"/>
                </a:solidFill>
                <a:latin typeface="+mn-lt"/>
              </a:rPr>
              <a:t>Example: Study on the link between smoking and CHD</a:t>
            </a:r>
          </a:p>
        </p:txBody>
      </p:sp>
      <p:sp>
        <p:nvSpPr>
          <p:cNvPr id="20" name="TextBox 19">
            <a:extLst>
              <a:ext uri="{FF2B5EF4-FFF2-40B4-BE49-F238E27FC236}">
                <a16:creationId xmlns:a16="http://schemas.microsoft.com/office/drawing/2014/main" id="{EFB31BCF-93DE-45BF-9E94-45B39C07C7BE}"/>
              </a:ext>
            </a:extLst>
          </p:cNvPr>
          <p:cNvSpPr txBox="1"/>
          <p:nvPr/>
        </p:nvSpPr>
        <p:spPr>
          <a:xfrm>
            <a:off x="6356743" y="2962721"/>
            <a:ext cx="1130246" cy="400110"/>
          </a:xfrm>
          <a:prstGeom prst="rect">
            <a:avLst/>
          </a:prstGeom>
          <a:solidFill>
            <a:srgbClr val="002060"/>
          </a:solidFill>
        </p:spPr>
        <p:txBody>
          <a:bodyPr wrap="none" rtlCol="0">
            <a:spAutoFit/>
          </a:bodyPr>
          <a:lstStyle/>
          <a:p>
            <a:pPr eaLnBrk="1" hangingPunct="1">
              <a:defRPr/>
            </a:pPr>
            <a:r>
              <a:rPr lang="en-US" sz="2000" i="1" dirty="0">
                <a:solidFill>
                  <a:schemeClr val="bg1"/>
                </a:solidFill>
                <a:latin typeface="+mn-lt"/>
              </a:rPr>
              <a:t>Outcome</a:t>
            </a:r>
          </a:p>
        </p:txBody>
      </p:sp>
      <p:sp>
        <p:nvSpPr>
          <p:cNvPr id="12" name="TextBox 11">
            <a:extLst>
              <a:ext uri="{FF2B5EF4-FFF2-40B4-BE49-F238E27FC236}">
                <a16:creationId xmlns:a16="http://schemas.microsoft.com/office/drawing/2014/main" id="{98EEA2BA-5D1B-4AF2-BF75-8E9E313FCFE2}"/>
              </a:ext>
            </a:extLst>
          </p:cNvPr>
          <p:cNvSpPr txBox="1"/>
          <p:nvPr/>
        </p:nvSpPr>
        <p:spPr>
          <a:xfrm>
            <a:off x="4025671" y="4320482"/>
            <a:ext cx="5843779" cy="707886"/>
          </a:xfrm>
          <a:prstGeom prst="rect">
            <a:avLst/>
          </a:prstGeom>
          <a:solidFill>
            <a:srgbClr val="CCCCFF"/>
          </a:solidFill>
        </p:spPr>
        <p:txBody>
          <a:bodyPr wrap="none" rtlCol="0">
            <a:spAutoFit/>
          </a:bodyPr>
          <a:lstStyle/>
          <a:p>
            <a:pPr eaLnBrk="1" hangingPunct="1">
              <a:defRPr/>
            </a:pPr>
            <a:r>
              <a:rPr lang="en-US" sz="2000" i="1" dirty="0">
                <a:latin typeface="+mn-lt"/>
              </a:rPr>
              <a:t>2. There is an independent pathway</a:t>
            </a:r>
          </a:p>
          <a:p>
            <a:pPr eaLnBrk="1" hangingPunct="1">
              <a:defRPr/>
            </a:pPr>
            <a:r>
              <a:rPr lang="en-US" sz="2000" i="1" dirty="0">
                <a:latin typeface="+mn-lt"/>
              </a:rPr>
              <a:t>(age affects incidence of CHD </a:t>
            </a:r>
            <a:r>
              <a:rPr lang="en-US" sz="2000" i="1" u="sng" dirty="0">
                <a:latin typeface="+mn-lt"/>
              </a:rPr>
              <a:t>independent</a:t>
            </a:r>
            <a:r>
              <a:rPr lang="en-US" sz="2000" i="1" dirty="0">
                <a:latin typeface="+mn-lt"/>
              </a:rPr>
              <a:t> of smoking)</a:t>
            </a:r>
          </a:p>
        </p:txBody>
      </p:sp>
    </p:spTree>
    <p:extLst>
      <p:ext uri="{BB962C8B-B14F-4D97-AF65-F5344CB8AC3E}">
        <p14:creationId xmlns:p14="http://schemas.microsoft.com/office/powerpoint/2010/main" val="3542639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8627CE-E25B-449B-AAC6-18B598EAFA02}"/>
              </a:ext>
            </a:extLst>
          </p:cNvPr>
          <p:cNvSpPr>
            <a:spLocks noGrp="1"/>
          </p:cNvSpPr>
          <p:nvPr>
            <p:ph idx="1"/>
          </p:nvPr>
        </p:nvSpPr>
        <p:spPr>
          <a:xfrm>
            <a:off x="457200" y="1021693"/>
            <a:ext cx="10515600" cy="4351338"/>
          </a:xfrm>
        </p:spPr>
        <p:txBody>
          <a:bodyPr>
            <a:noAutofit/>
          </a:bodyPr>
          <a:lstStyle/>
          <a:p>
            <a:pPr>
              <a:lnSpc>
                <a:spcPct val="100000"/>
              </a:lnSpc>
              <a:spcBef>
                <a:spcPts val="1200"/>
              </a:spcBef>
            </a:pPr>
            <a:r>
              <a:rPr lang="en-US" b="1" dirty="0"/>
              <a:t>Background</a:t>
            </a:r>
          </a:p>
          <a:p>
            <a:pPr lvl="1">
              <a:lnSpc>
                <a:spcPct val="100000"/>
              </a:lnSpc>
              <a:spcBef>
                <a:spcPts val="0"/>
              </a:spcBef>
              <a:spcAft>
                <a:spcPts val="300"/>
              </a:spcAft>
              <a:buFont typeface="Calibri" panose="020F0502020204030204" pitchFamily="34" charset="0"/>
              <a:buChar char="‒"/>
            </a:pPr>
            <a:r>
              <a:rPr lang="en-US" dirty="0"/>
              <a:t>Exposure vs Outcome</a:t>
            </a:r>
          </a:p>
          <a:p>
            <a:pPr lvl="1">
              <a:lnSpc>
                <a:spcPct val="100000"/>
              </a:lnSpc>
              <a:spcBef>
                <a:spcPts val="0"/>
              </a:spcBef>
              <a:spcAft>
                <a:spcPts val="300"/>
              </a:spcAft>
              <a:buFont typeface="Calibri" panose="020F0502020204030204" pitchFamily="34" charset="0"/>
              <a:buChar char="‒"/>
            </a:pPr>
            <a:r>
              <a:rPr lang="en-US" dirty="0"/>
              <a:t>Experimental Study Design &amp; Randomized Control Trials</a:t>
            </a:r>
          </a:p>
          <a:p>
            <a:pPr lvl="1">
              <a:lnSpc>
                <a:spcPct val="100000"/>
              </a:lnSpc>
              <a:spcBef>
                <a:spcPts val="0"/>
              </a:spcBef>
              <a:spcAft>
                <a:spcPts val="300"/>
              </a:spcAft>
              <a:buFont typeface="Calibri" panose="020F0502020204030204" pitchFamily="34" charset="0"/>
              <a:buChar char="‒"/>
            </a:pPr>
            <a:r>
              <a:rPr lang="en-US" dirty="0"/>
              <a:t>Presenting Results of Epidemiological Studies</a:t>
            </a:r>
          </a:p>
          <a:p>
            <a:pPr lvl="1">
              <a:lnSpc>
                <a:spcPct val="100000"/>
              </a:lnSpc>
              <a:spcBef>
                <a:spcPts val="0"/>
              </a:spcBef>
              <a:spcAft>
                <a:spcPts val="300"/>
              </a:spcAft>
              <a:buFont typeface="Calibri" panose="020F0502020204030204" pitchFamily="34" charset="0"/>
              <a:buChar char="‒"/>
            </a:pPr>
            <a:r>
              <a:rPr lang="en-US" dirty="0"/>
              <a:t>Absolute Risk &amp; Risk Ratio</a:t>
            </a:r>
          </a:p>
          <a:p>
            <a:pPr>
              <a:lnSpc>
                <a:spcPct val="100000"/>
              </a:lnSpc>
              <a:spcBef>
                <a:spcPts val="1200"/>
              </a:spcBef>
            </a:pPr>
            <a:r>
              <a:rPr lang="en-US" b="1" dirty="0"/>
              <a:t>Epidemiological Study Design</a:t>
            </a:r>
          </a:p>
          <a:p>
            <a:pPr lvl="1">
              <a:lnSpc>
                <a:spcPct val="100000"/>
              </a:lnSpc>
              <a:spcBef>
                <a:spcPts val="0"/>
              </a:spcBef>
              <a:spcAft>
                <a:spcPts val="300"/>
              </a:spcAft>
              <a:buFont typeface="Calibri" panose="020F0502020204030204" pitchFamily="34" charset="0"/>
              <a:buChar char="‒"/>
            </a:pPr>
            <a:r>
              <a:rPr lang="en-US" dirty="0"/>
              <a:t>Prevalence vs. Incidence</a:t>
            </a:r>
          </a:p>
          <a:p>
            <a:pPr lvl="1">
              <a:lnSpc>
                <a:spcPct val="100000"/>
              </a:lnSpc>
              <a:spcBef>
                <a:spcPts val="0"/>
              </a:spcBef>
              <a:spcAft>
                <a:spcPts val="300"/>
              </a:spcAft>
              <a:buFont typeface="Calibri" panose="020F0502020204030204" pitchFamily="34" charset="0"/>
              <a:buChar char="‒"/>
            </a:pPr>
            <a:r>
              <a:rPr lang="en-US" dirty="0"/>
              <a:t>Cross-Sectional</a:t>
            </a:r>
          </a:p>
          <a:p>
            <a:pPr lvl="1">
              <a:lnSpc>
                <a:spcPct val="100000"/>
              </a:lnSpc>
              <a:spcBef>
                <a:spcPts val="0"/>
              </a:spcBef>
              <a:spcAft>
                <a:spcPts val="300"/>
              </a:spcAft>
              <a:buFont typeface="Calibri" panose="020F0502020204030204" pitchFamily="34" charset="0"/>
              <a:buChar char="‒"/>
            </a:pPr>
            <a:r>
              <a:rPr lang="en-US" dirty="0"/>
              <a:t>Case-Control</a:t>
            </a:r>
          </a:p>
          <a:p>
            <a:pPr lvl="1">
              <a:lnSpc>
                <a:spcPct val="100000"/>
              </a:lnSpc>
              <a:spcBef>
                <a:spcPts val="0"/>
              </a:spcBef>
              <a:spcAft>
                <a:spcPts val="300"/>
              </a:spcAft>
              <a:buFont typeface="Calibri" panose="020F0502020204030204" pitchFamily="34" charset="0"/>
              <a:buChar char="‒"/>
            </a:pPr>
            <a:r>
              <a:rPr lang="en-US" dirty="0"/>
              <a:t>Cohort</a:t>
            </a:r>
          </a:p>
          <a:p>
            <a:pPr>
              <a:lnSpc>
                <a:spcPct val="100000"/>
              </a:lnSpc>
              <a:spcBef>
                <a:spcPts val="1200"/>
              </a:spcBef>
            </a:pPr>
            <a:r>
              <a:rPr lang="en-US" b="1" dirty="0"/>
              <a:t>Causal Inference</a:t>
            </a:r>
          </a:p>
          <a:p>
            <a:pPr lvl="1">
              <a:lnSpc>
                <a:spcPct val="100000"/>
              </a:lnSpc>
              <a:spcBef>
                <a:spcPts val="0"/>
              </a:spcBef>
              <a:spcAft>
                <a:spcPts val="300"/>
              </a:spcAft>
              <a:buFont typeface="Calibri" panose="020F0502020204030204" pitchFamily="34" charset="0"/>
              <a:buChar char="‒"/>
            </a:pPr>
            <a:r>
              <a:rPr lang="en-US" dirty="0"/>
              <a:t>Chance, Statistical Significance, Confidence Intervals)</a:t>
            </a:r>
          </a:p>
          <a:p>
            <a:pPr lvl="1">
              <a:lnSpc>
                <a:spcPct val="100000"/>
              </a:lnSpc>
              <a:spcBef>
                <a:spcPts val="0"/>
              </a:spcBef>
              <a:spcAft>
                <a:spcPts val="300"/>
              </a:spcAft>
              <a:buFont typeface="Calibri" panose="020F0502020204030204" pitchFamily="34" charset="0"/>
              <a:buChar char="‒"/>
            </a:pPr>
            <a:r>
              <a:rPr lang="en-US" dirty="0"/>
              <a:t>Bias &amp; Confounders</a:t>
            </a:r>
          </a:p>
        </p:txBody>
      </p:sp>
      <p:sp>
        <p:nvSpPr>
          <p:cNvPr id="6" name="Title 1">
            <a:extLst>
              <a:ext uri="{FF2B5EF4-FFF2-40B4-BE49-F238E27FC236}">
                <a16:creationId xmlns:a16="http://schemas.microsoft.com/office/drawing/2014/main" id="{F58C3CE5-3167-459C-ABD2-409D84356B2E}"/>
              </a:ext>
            </a:extLst>
          </p:cNvPr>
          <p:cNvSpPr>
            <a:spLocks noGrp="1"/>
          </p:cNvSpPr>
          <p:nvPr>
            <p:ph type="title"/>
          </p:nvPr>
        </p:nvSpPr>
        <p:spPr>
          <a:xfrm>
            <a:off x="457200" y="304800"/>
            <a:ext cx="10515600" cy="716893"/>
          </a:xfrm>
        </p:spPr>
        <p:txBody>
          <a:bodyPr>
            <a:normAutofit/>
          </a:bodyPr>
          <a:lstStyle/>
          <a:p>
            <a:r>
              <a:rPr lang="en-US" sz="3600" b="1" dirty="0"/>
              <a:t>Lecture 10: Introduction to Epidemiology (Outline)</a:t>
            </a:r>
          </a:p>
        </p:txBody>
      </p:sp>
    </p:spTree>
    <p:extLst>
      <p:ext uri="{BB962C8B-B14F-4D97-AF65-F5344CB8AC3E}">
        <p14:creationId xmlns:p14="http://schemas.microsoft.com/office/powerpoint/2010/main" val="3863753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8" name="Text Box 2052"/>
          <p:cNvSpPr txBox="1">
            <a:spLocks noChangeArrowheads="1"/>
          </p:cNvSpPr>
          <p:nvPr/>
        </p:nvSpPr>
        <p:spPr bwMode="auto">
          <a:xfrm>
            <a:off x="5300702" y="1371601"/>
            <a:ext cx="11079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dirty="0">
                <a:solidFill>
                  <a:srgbClr val="FFFFFF"/>
                </a:solidFill>
              </a:rPr>
              <a:t>   	</a:t>
            </a:r>
            <a:endParaRPr lang="en-US" altLang="en-US" sz="2800" b="1" dirty="0">
              <a:solidFill>
                <a:srgbClr val="FFFFFF"/>
              </a:solidFill>
            </a:endParaRPr>
          </a:p>
        </p:txBody>
      </p:sp>
      <p:sp>
        <p:nvSpPr>
          <p:cNvPr id="2" name="TextBox 1"/>
          <p:cNvSpPr txBox="1"/>
          <p:nvPr/>
        </p:nvSpPr>
        <p:spPr>
          <a:xfrm>
            <a:off x="571500" y="2667000"/>
            <a:ext cx="11049000" cy="707886"/>
          </a:xfrm>
          <a:prstGeom prst="rect">
            <a:avLst/>
          </a:prstGeom>
          <a:noFill/>
        </p:spPr>
        <p:txBody>
          <a:bodyPr wrap="square" rtlCol="0">
            <a:spAutoFit/>
          </a:bodyPr>
          <a:lstStyle/>
          <a:p>
            <a:pPr algn="ctr">
              <a:defRPr/>
            </a:pPr>
            <a:r>
              <a:rPr lang="en-US" altLang="en-US" sz="2000" i="1" dirty="0">
                <a:solidFill>
                  <a:srgbClr val="000000"/>
                </a:solidFill>
                <a:latin typeface="Calibri" panose="020F0502020204030204" pitchFamily="34" charset="0"/>
                <a:cs typeface="Calibri" panose="020F0502020204030204" pitchFamily="34" charset="0"/>
              </a:rPr>
              <a:t>This lecture is adapted from the original PPT lecture </a:t>
            </a:r>
            <a:r>
              <a:rPr lang="en-US" altLang="en-US" sz="2000" b="1" i="1" dirty="0">
                <a:solidFill>
                  <a:srgbClr val="000000"/>
                </a:solidFill>
                <a:latin typeface="Calibri" panose="020F0502020204030204" pitchFamily="34" charset="0"/>
                <a:cs typeface="Calibri" panose="020F0502020204030204" pitchFamily="34" charset="0"/>
              </a:rPr>
              <a:t>“Introduction to Epidemiology and Study Designs”</a:t>
            </a:r>
            <a:r>
              <a:rPr lang="en-US" altLang="en-US" sz="2000" i="1" dirty="0">
                <a:solidFill>
                  <a:srgbClr val="000000"/>
                </a:solidFill>
                <a:latin typeface="Calibri" panose="020F0502020204030204" pitchFamily="34" charset="0"/>
                <a:cs typeface="Calibri" panose="020F0502020204030204" pitchFamily="34" charset="0"/>
              </a:rPr>
              <a:t> by Thomas </a:t>
            </a:r>
            <a:r>
              <a:rPr lang="en-US" altLang="en-US" sz="2000" i="1" dirty="0" err="1">
                <a:solidFill>
                  <a:srgbClr val="000000"/>
                </a:solidFill>
                <a:latin typeface="Calibri" panose="020F0502020204030204" pitchFamily="34" charset="0"/>
                <a:cs typeface="Calibri" panose="020F0502020204030204" pitchFamily="34" charset="0"/>
              </a:rPr>
              <a:t>Songer</a:t>
            </a:r>
            <a:r>
              <a:rPr lang="en-US" altLang="en-US" sz="2000" i="1" dirty="0">
                <a:solidFill>
                  <a:srgbClr val="000000"/>
                </a:solidFill>
                <a:latin typeface="Calibri" panose="020F0502020204030204" pitchFamily="34" charset="0"/>
                <a:cs typeface="Calibri" panose="020F0502020204030204" pitchFamily="34" charset="0"/>
              </a:rPr>
              <a:t>, Ph.D., University of Pittsburgh and the </a:t>
            </a:r>
            <a:r>
              <a:rPr lang="en-US" altLang="en-US" sz="2000" i="1" dirty="0" err="1">
                <a:solidFill>
                  <a:srgbClr val="000000"/>
                </a:solidFill>
                <a:latin typeface="Calibri" panose="020F0502020204030204" pitchFamily="34" charset="0"/>
                <a:cs typeface="Calibri" panose="020F0502020204030204" pitchFamily="34" charset="0"/>
              </a:rPr>
              <a:t>Supercourse</a:t>
            </a:r>
            <a:r>
              <a:rPr lang="en-US" altLang="en-US" sz="2000" i="1" dirty="0">
                <a:solidFill>
                  <a:srgbClr val="000000"/>
                </a:solidFill>
                <a:latin typeface="Calibri" panose="020F0502020204030204" pitchFamily="34" charset="0"/>
                <a:cs typeface="Calibri" panose="020F0502020204030204" pitchFamily="34" charset="0"/>
              </a:rPr>
              <a:t> Team</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09F6D-CAF2-4C45-A174-16FAADB57124}"/>
              </a:ext>
            </a:extLst>
          </p:cNvPr>
          <p:cNvSpPr>
            <a:spLocks noGrp="1"/>
          </p:cNvSpPr>
          <p:nvPr>
            <p:ph type="title"/>
          </p:nvPr>
        </p:nvSpPr>
        <p:spPr>
          <a:xfrm>
            <a:off x="838200" y="2766218"/>
            <a:ext cx="10515600" cy="1325563"/>
          </a:xfrm>
        </p:spPr>
        <p:txBody>
          <a:bodyPr>
            <a:normAutofit/>
          </a:bodyPr>
          <a:lstStyle/>
          <a:p>
            <a:pPr algn="ctr"/>
            <a:r>
              <a:rPr lang="en-US" sz="3200" i="1" dirty="0"/>
              <a:t>Background</a:t>
            </a:r>
          </a:p>
        </p:txBody>
      </p:sp>
    </p:spTree>
    <p:extLst>
      <p:ext uri="{BB962C8B-B14F-4D97-AF65-F5344CB8AC3E}">
        <p14:creationId xmlns:p14="http://schemas.microsoft.com/office/powerpoint/2010/main" val="1857918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15349" y="344269"/>
            <a:ext cx="9144000" cy="914400"/>
          </a:xfrm>
        </p:spPr>
        <p:txBody>
          <a:bodyPr/>
          <a:lstStyle/>
          <a:p>
            <a:pPr algn="l"/>
            <a:r>
              <a:rPr lang="en-US" altLang="en-US" sz="3600" b="1" dirty="0">
                <a:solidFill>
                  <a:srgbClr val="000000"/>
                </a:solidFill>
                <a:latin typeface="Calibri" panose="020F0502020204030204" pitchFamily="34" charset="0"/>
                <a:cs typeface="Calibri" panose="020F0502020204030204" pitchFamily="34" charset="0"/>
              </a:rPr>
              <a:t>Basic Question</a:t>
            </a:r>
            <a:br>
              <a:rPr lang="en-US" altLang="en-US" sz="3200" b="1" dirty="0">
                <a:solidFill>
                  <a:srgbClr val="000000"/>
                </a:solidFill>
                <a:latin typeface="Calibri" panose="020F0502020204030204" pitchFamily="34" charset="0"/>
                <a:cs typeface="Calibri" panose="020F0502020204030204" pitchFamily="34" charset="0"/>
              </a:rPr>
            </a:br>
            <a:r>
              <a:rPr lang="en-US" altLang="en-US" sz="2800" dirty="0">
                <a:solidFill>
                  <a:srgbClr val="000000"/>
                </a:solidFill>
                <a:latin typeface="Calibri" panose="020F0502020204030204" pitchFamily="34" charset="0"/>
                <a:cs typeface="Calibri" panose="020F0502020204030204" pitchFamily="34" charset="0"/>
              </a:rPr>
              <a:t>(Epidemiological Studies)</a:t>
            </a:r>
          </a:p>
        </p:txBody>
      </p:sp>
      <p:sp>
        <p:nvSpPr>
          <p:cNvPr id="10243" name="Rectangle 3"/>
          <p:cNvSpPr>
            <a:spLocks noGrp="1" noChangeArrowheads="1"/>
          </p:cNvSpPr>
          <p:nvPr>
            <p:ph type="body" idx="1"/>
          </p:nvPr>
        </p:nvSpPr>
        <p:spPr>
          <a:xfrm>
            <a:off x="562414" y="1670803"/>
            <a:ext cx="8077200" cy="646331"/>
          </a:xfrm>
        </p:spPr>
        <p:txBody>
          <a:bodyPr/>
          <a:lstStyle/>
          <a:p>
            <a:pPr marL="0" indent="0">
              <a:buNone/>
            </a:pPr>
            <a:r>
              <a:rPr lang="en-US" altLang="en-US" i="1" dirty="0">
                <a:solidFill>
                  <a:srgbClr val="000000"/>
                </a:solidFill>
                <a:latin typeface="Calibri" panose="020F0502020204030204" pitchFamily="34" charset="0"/>
                <a:cs typeface="Calibri" panose="020F0502020204030204" pitchFamily="34" charset="0"/>
              </a:rPr>
              <a:t>Are exposure and disease linked?</a:t>
            </a:r>
          </a:p>
        </p:txBody>
      </p:sp>
      <p:sp>
        <p:nvSpPr>
          <p:cNvPr id="10244" name="WordArt 4"/>
          <p:cNvSpPr>
            <a:spLocks noChangeArrowheads="1" noChangeShapeType="1" noTextEdit="1"/>
          </p:cNvSpPr>
          <p:nvPr/>
        </p:nvSpPr>
        <p:spPr bwMode="auto">
          <a:xfrm>
            <a:off x="956534" y="2971800"/>
            <a:ext cx="990600" cy="1371600"/>
          </a:xfrm>
          <a:prstGeom prst="rect">
            <a:avLst/>
          </a:prstGeom>
          <a:extLst>
            <a:ext uri="{91240B29-F687-4F45-9708-019B960494DF}">
              <a14:hiddenLine xmlns:a14="http://schemas.microsoft.com/office/drawing/2010/main" w="9525">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defRPr/>
            </a:pPr>
            <a:r>
              <a:rPr lang="en-US" sz="3600" b="1" kern="10" dirty="0">
                <a:gradFill rotWithShape="1">
                  <a:gsLst>
                    <a:gs pos="0">
                      <a:srgbClr val="002060"/>
                    </a:gs>
                    <a:gs pos="100000">
                      <a:srgbClr val="002060"/>
                    </a:gs>
                  </a:gsLst>
                  <a:path path="rect">
                    <a:fillToRect l="50000" t="50000" r="50000" b="50000"/>
                  </a:path>
                </a:gradFill>
                <a:effectLst>
                  <a:outerShdw dist="35921" dir="2700000" algn="ctr" rotWithShape="0">
                    <a:srgbClr val="C0C0C0"/>
                  </a:outerShdw>
                </a:effectLst>
                <a:latin typeface="High Tower Text" panose="02040502050506030303" pitchFamily="18" charset="0"/>
              </a:rPr>
              <a:t>E</a:t>
            </a:r>
          </a:p>
        </p:txBody>
      </p:sp>
      <p:sp>
        <p:nvSpPr>
          <p:cNvPr id="10245" name="WordArt 5"/>
          <p:cNvSpPr>
            <a:spLocks noChangeArrowheads="1" noChangeShapeType="1" noTextEdit="1"/>
          </p:cNvSpPr>
          <p:nvPr/>
        </p:nvSpPr>
        <p:spPr bwMode="auto">
          <a:xfrm>
            <a:off x="4918934" y="2971800"/>
            <a:ext cx="990600" cy="1371600"/>
          </a:xfrm>
          <a:prstGeom prst="rect">
            <a:avLst/>
          </a:prstGeom>
          <a:extLst>
            <a:ext uri="{91240B29-F687-4F45-9708-019B960494DF}">
              <a14:hiddenLine xmlns:a14="http://schemas.microsoft.com/office/drawing/2010/main" w="9525">
                <a:solidFill>
                  <a:srgbClr val="000000"/>
                </a:solidFill>
                <a:round/>
                <a:headEnd type="none" w="sm" len="sm"/>
                <a:tailEnd type="none" w="sm" len="sm"/>
              </a14:hiddenLine>
            </a:ext>
          </a:extLst>
        </p:spPr>
        <p:txBody>
          <a:bodyPr wrap="none" fromWordArt="1">
            <a:prstTxWarp prst="textPlain">
              <a:avLst>
                <a:gd name="adj" fmla="val 50000"/>
              </a:avLst>
            </a:prstTxWarp>
          </a:bodyPr>
          <a:lstStyle/>
          <a:p>
            <a:pPr algn="ctr">
              <a:defRPr/>
            </a:pPr>
            <a:r>
              <a:rPr lang="en-US" sz="3600" b="1" kern="10" dirty="0">
                <a:gradFill rotWithShape="1">
                  <a:gsLst>
                    <a:gs pos="0">
                      <a:srgbClr val="002060"/>
                    </a:gs>
                    <a:gs pos="100000">
                      <a:srgbClr val="002060"/>
                    </a:gs>
                  </a:gsLst>
                  <a:path path="rect">
                    <a:fillToRect l="50000" t="50000" r="50000" b="50000"/>
                  </a:path>
                </a:gradFill>
                <a:effectLst>
                  <a:outerShdw dist="35921" dir="2700000" algn="ctr" rotWithShape="0">
                    <a:srgbClr val="C0C0C0"/>
                  </a:outerShdw>
                </a:effectLst>
                <a:latin typeface="High Tower Text" panose="02040502050506030303" pitchFamily="18" charset="0"/>
              </a:rPr>
              <a:t>D</a:t>
            </a:r>
          </a:p>
        </p:txBody>
      </p:sp>
      <p:sp>
        <p:nvSpPr>
          <p:cNvPr id="10246" name="Text Box 6"/>
          <p:cNvSpPr txBox="1">
            <a:spLocks noChangeArrowheads="1"/>
          </p:cNvSpPr>
          <p:nvPr/>
        </p:nvSpPr>
        <p:spPr bwMode="auto">
          <a:xfrm>
            <a:off x="559659" y="4616451"/>
            <a:ext cx="22605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3600" i="1" dirty="0">
                <a:solidFill>
                  <a:srgbClr val="000000"/>
                </a:solidFill>
                <a:latin typeface="Calibri" panose="020F0502020204030204" pitchFamily="34" charset="0"/>
                <a:cs typeface="Calibri" panose="020F0502020204030204" pitchFamily="34" charset="0"/>
              </a:rPr>
              <a:t>“Exposure”</a:t>
            </a:r>
          </a:p>
        </p:txBody>
      </p:sp>
      <p:sp>
        <p:nvSpPr>
          <p:cNvPr id="10247" name="Text Box 7"/>
          <p:cNvSpPr txBox="1">
            <a:spLocks noChangeArrowheads="1"/>
          </p:cNvSpPr>
          <p:nvPr/>
        </p:nvSpPr>
        <p:spPr bwMode="auto">
          <a:xfrm>
            <a:off x="4280080" y="4616451"/>
            <a:ext cx="226831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sz="3600" i="1" dirty="0">
                <a:solidFill>
                  <a:srgbClr val="000000"/>
                </a:solidFill>
                <a:latin typeface="Calibri" panose="020F0502020204030204" pitchFamily="34" charset="0"/>
                <a:cs typeface="Calibri" panose="020F0502020204030204" pitchFamily="34" charset="0"/>
              </a:rPr>
              <a:t>“Disease” </a:t>
            </a:r>
          </a:p>
          <a:p>
            <a:pPr algn="ctr">
              <a:defRPr/>
            </a:pPr>
            <a:r>
              <a:rPr lang="en-US" altLang="en-US" sz="3600" i="1" dirty="0">
                <a:solidFill>
                  <a:srgbClr val="000000"/>
                </a:solidFill>
                <a:latin typeface="Calibri" panose="020F0502020204030204" pitchFamily="34" charset="0"/>
                <a:cs typeface="Calibri" panose="020F0502020204030204" pitchFamily="34" charset="0"/>
              </a:rPr>
              <a:t>“Outcome”</a:t>
            </a:r>
          </a:p>
        </p:txBody>
      </p:sp>
      <p:sp>
        <p:nvSpPr>
          <p:cNvPr id="2" name="Striped Right Arrow 1"/>
          <p:cNvSpPr/>
          <p:nvPr/>
        </p:nvSpPr>
        <p:spPr bwMode="auto">
          <a:xfrm>
            <a:off x="2598010" y="3352800"/>
            <a:ext cx="1711325" cy="457200"/>
          </a:xfrm>
          <a:prstGeom prst="stripedRightArrow">
            <a:avLst/>
          </a:prstGeom>
          <a:solidFill>
            <a:srgbClr val="000000"/>
          </a:solidFill>
          <a:ln w="12699"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defRPr/>
            </a:pPr>
            <a:endParaRPr lang="en-US">
              <a:solidFill>
                <a:srgbClr val="FFFFFF"/>
              </a:solidFill>
              <a:latin typeface="Times New Roman" pitchFamily="18" charset="0"/>
            </a:endParaRPr>
          </a:p>
        </p:txBody>
      </p:sp>
    </p:spTree>
    <p:extLst>
      <p:ext uri="{BB962C8B-B14F-4D97-AF65-F5344CB8AC3E}">
        <p14:creationId xmlns:p14="http://schemas.microsoft.com/office/powerpoint/2010/main" val="804844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6" grpId="0"/>
      <p:bldP spid="1024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65AA1099-480F-410C-BCE2-56A7ACFC05AD}"/>
              </a:ext>
            </a:extLst>
          </p:cNvPr>
          <p:cNvPicPr>
            <a:picLocks noGrp="1" noChangeAspect="1"/>
          </p:cNvPicPr>
          <p:nvPr>
            <p:ph idx="1"/>
          </p:nvPr>
        </p:nvPicPr>
        <p:blipFill rotWithShape="1">
          <a:blip r:embed="rId3"/>
          <a:srcRect l="3527" t="44739" r="4762"/>
          <a:stretch/>
        </p:blipFill>
        <p:spPr>
          <a:xfrm>
            <a:off x="2630884" y="2057400"/>
            <a:ext cx="8906406" cy="4025011"/>
          </a:xfrm>
        </p:spPr>
      </p:pic>
      <p:sp>
        <p:nvSpPr>
          <p:cNvPr id="3" name="TextBox 2">
            <a:extLst>
              <a:ext uri="{FF2B5EF4-FFF2-40B4-BE49-F238E27FC236}">
                <a16:creationId xmlns:a16="http://schemas.microsoft.com/office/drawing/2014/main" id="{9B0BBE7E-7512-4682-8610-F8092CF68DF8}"/>
              </a:ext>
            </a:extLst>
          </p:cNvPr>
          <p:cNvSpPr txBox="1"/>
          <p:nvPr/>
        </p:nvSpPr>
        <p:spPr>
          <a:xfrm>
            <a:off x="415349" y="3005199"/>
            <a:ext cx="2093394" cy="523220"/>
          </a:xfrm>
          <a:prstGeom prst="rect">
            <a:avLst/>
          </a:prstGeom>
          <a:solidFill>
            <a:schemeClr val="bg1"/>
          </a:solidFill>
          <a:ln>
            <a:solidFill>
              <a:srgbClr val="000000"/>
            </a:solidFill>
          </a:ln>
        </p:spPr>
        <p:txBody>
          <a:bodyPr wrap="none" rtlCol="0">
            <a:spAutoFit/>
          </a:bodyPr>
          <a:lstStyle/>
          <a:p>
            <a:r>
              <a:rPr lang="en-US" sz="2800" i="1" dirty="0">
                <a:latin typeface="Calibri" panose="020F0502020204030204" pitchFamily="34" charset="0"/>
                <a:cs typeface="Calibri" panose="020F0502020204030204" pitchFamily="34" charset="0"/>
              </a:rPr>
              <a:t>Experimental</a:t>
            </a:r>
          </a:p>
        </p:txBody>
      </p:sp>
      <p:sp>
        <p:nvSpPr>
          <p:cNvPr id="6" name="TextBox 5">
            <a:extLst>
              <a:ext uri="{FF2B5EF4-FFF2-40B4-BE49-F238E27FC236}">
                <a16:creationId xmlns:a16="http://schemas.microsoft.com/office/drawing/2014/main" id="{607A73D9-9BCA-47A0-8666-FB29E4CFD0D8}"/>
              </a:ext>
            </a:extLst>
          </p:cNvPr>
          <p:cNvSpPr txBox="1"/>
          <p:nvPr/>
        </p:nvSpPr>
        <p:spPr>
          <a:xfrm>
            <a:off x="443651" y="4419600"/>
            <a:ext cx="1260794" cy="523220"/>
          </a:xfrm>
          <a:prstGeom prst="rect">
            <a:avLst/>
          </a:prstGeom>
          <a:solidFill>
            <a:schemeClr val="bg1"/>
          </a:solidFill>
          <a:ln>
            <a:solidFill>
              <a:srgbClr val="000000"/>
            </a:solidFill>
          </a:ln>
        </p:spPr>
        <p:txBody>
          <a:bodyPr wrap="none" rtlCol="0">
            <a:spAutoFit/>
          </a:bodyPr>
          <a:lstStyle/>
          <a:p>
            <a:r>
              <a:rPr lang="en-US" sz="2800" i="1" dirty="0">
                <a:latin typeface="Calibri" panose="020F0502020204030204" pitchFamily="34" charset="0"/>
                <a:cs typeface="Calibri" panose="020F0502020204030204" pitchFamily="34" charset="0"/>
              </a:rPr>
              <a:t>Control</a:t>
            </a:r>
          </a:p>
        </p:txBody>
      </p:sp>
      <p:sp>
        <p:nvSpPr>
          <p:cNvPr id="7" name="Rectangle 2">
            <a:extLst>
              <a:ext uri="{FF2B5EF4-FFF2-40B4-BE49-F238E27FC236}">
                <a16:creationId xmlns:a16="http://schemas.microsoft.com/office/drawing/2014/main" id="{125A2D69-D242-47F4-8E67-1D72021BCE3E}"/>
              </a:ext>
            </a:extLst>
          </p:cNvPr>
          <p:cNvSpPr txBox="1">
            <a:spLocks noChangeArrowheads="1"/>
          </p:cNvSpPr>
          <p:nvPr/>
        </p:nvSpPr>
        <p:spPr bwMode="auto">
          <a:xfrm>
            <a:off x="415349" y="344269"/>
            <a:ext cx="9144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300">
                <a:solidFill>
                  <a:schemeClr val="tx2"/>
                </a:solidFill>
                <a:latin typeface="+mj-lt"/>
                <a:ea typeface="ＭＳ Ｐゴシック" pitchFamily="81" charset="-128"/>
                <a:cs typeface="ＭＳ Ｐゴシック" pitchFamily="81" charset="-128"/>
              </a:defRPr>
            </a:lvl1pPr>
            <a:lvl2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2pPr>
            <a:lvl3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3pPr>
            <a:lvl4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4pPr>
            <a:lvl5pPr algn="ctr" rtl="0" eaLnBrk="0" fontAlgn="base" hangingPunct="0">
              <a:spcBef>
                <a:spcPct val="0"/>
              </a:spcBef>
              <a:spcAft>
                <a:spcPct val="0"/>
              </a:spcAft>
              <a:defRPr sz="3300">
                <a:solidFill>
                  <a:schemeClr val="tx2"/>
                </a:solidFill>
                <a:latin typeface="Times" charset="0"/>
                <a:ea typeface="ＭＳ Ｐゴシック" pitchFamily="81" charset="-128"/>
                <a:cs typeface="ＭＳ Ｐゴシック" pitchFamily="81" charset="-128"/>
              </a:defRPr>
            </a:lvl5pPr>
            <a:lvl6pPr marL="342900" algn="ctr" rtl="0" fontAlgn="base">
              <a:spcBef>
                <a:spcPct val="0"/>
              </a:spcBef>
              <a:spcAft>
                <a:spcPct val="0"/>
              </a:spcAft>
              <a:defRPr sz="3300">
                <a:solidFill>
                  <a:schemeClr val="tx2"/>
                </a:solidFill>
                <a:latin typeface="Times" charset="0"/>
              </a:defRPr>
            </a:lvl6pPr>
            <a:lvl7pPr marL="685800" algn="ctr" rtl="0" fontAlgn="base">
              <a:spcBef>
                <a:spcPct val="0"/>
              </a:spcBef>
              <a:spcAft>
                <a:spcPct val="0"/>
              </a:spcAft>
              <a:defRPr sz="3300">
                <a:solidFill>
                  <a:schemeClr val="tx2"/>
                </a:solidFill>
                <a:latin typeface="Times" charset="0"/>
              </a:defRPr>
            </a:lvl7pPr>
            <a:lvl8pPr marL="1028700" algn="ctr" rtl="0" fontAlgn="base">
              <a:spcBef>
                <a:spcPct val="0"/>
              </a:spcBef>
              <a:spcAft>
                <a:spcPct val="0"/>
              </a:spcAft>
              <a:defRPr sz="3300">
                <a:solidFill>
                  <a:schemeClr val="tx2"/>
                </a:solidFill>
                <a:latin typeface="Times" charset="0"/>
              </a:defRPr>
            </a:lvl8pPr>
            <a:lvl9pPr marL="1371600" algn="ctr" rtl="0" fontAlgn="base">
              <a:spcBef>
                <a:spcPct val="0"/>
              </a:spcBef>
              <a:spcAft>
                <a:spcPct val="0"/>
              </a:spcAft>
              <a:defRPr sz="3300">
                <a:solidFill>
                  <a:schemeClr val="tx2"/>
                </a:solidFill>
                <a:latin typeface="Times" charset="0"/>
              </a:defRPr>
            </a:lvl9pPr>
          </a:lstStyle>
          <a:p>
            <a:pPr algn="l"/>
            <a:r>
              <a:rPr lang="en-US" altLang="en-US" sz="3200" b="1" kern="0" dirty="0">
                <a:solidFill>
                  <a:schemeClr val="bg1"/>
                </a:solidFill>
                <a:latin typeface="Calibri" panose="020F0502020204030204" pitchFamily="34" charset="0"/>
                <a:cs typeface="Calibri" panose="020F0502020204030204" pitchFamily="34" charset="0"/>
              </a:rPr>
              <a:t>Experimental Study</a:t>
            </a:r>
            <a:br>
              <a:rPr lang="en-US" altLang="en-US" sz="3200" b="1" kern="0" dirty="0">
                <a:solidFill>
                  <a:schemeClr val="bg1"/>
                </a:solidFill>
                <a:latin typeface="Calibri" panose="020F0502020204030204" pitchFamily="34" charset="0"/>
                <a:cs typeface="Calibri" panose="020F0502020204030204" pitchFamily="34" charset="0"/>
              </a:rPr>
            </a:br>
            <a:r>
              <a:rPr lang="en-US" sz="2400" i="1" dirty="0">
                <a:solidFill>
                  <a:schemeClr val="bg1"/>
                </a:solidFill>
                <a:latin typeface="Calibri" panose="020F0502020204030204" pitchFamily="34" charset="0"/>
                <a:cs typeface="Calibri" panose="020F0502020204030204" pitchFamily="34" charset="0"/>
              </a:rPr>
              <a:t>Classic “placebo-controlled” experimental laboratory study</a:t>
            </a:r>
            <a:endParaRPr lang="en-US" altLang="en-US" sz="2400" i="1" kern="0" dirty="0">
              <a:solidFill>
                <a:schemeClr val="bg1"/>
              </a:solidFill>
              <a:latin typeface="Calibri" panose="020F0502020204030204" pitchFamily="34" charset="0"/>
              <a:cs typeface="Calibri" panose="020F0502020204030204" pitchFamily="34" charset="0"/>
            </a:endParaRPr>
          </a:p>
        </p:txBody>
      </p:sp>
      <p:sp>
        <p:nvSpPr>
          <p:cNvPr id="10" name="TextBox 9">
            <a:extLst>
              <a:ext uri="{FF2B5EF4-FFF2-40B4-BE49-F238E27FC236}">
                <a16:creationId xmlns:a16="http://schemas.microsoft.com/office/drawing/2014/main" id="{05869AD2-0C6C-452F-A542-ACC4AB5E1B13}"/>
              </a:ext>
            </a:extLst>
          </p:cNvPr>
          <p:cNvSpPr txBox="1"/>
          <p:nvPr/>
        </p:nvSpPr>
        <p:spPr>
          <a:xfrm>
            <a:off x="8610600" y="1447319"/>
            <a:ext cx="3099438" cy="461665"/>
          </a:xfrm>
          <a:prstGeom prst="rect">
            <a:avLst/>
          </a:prstGeom>
          <a:solidFill>
            <a:schemeClr val="bg1"/>
          </a:solidFill>
          <a:ln>
            <a:solidFill>
              <a:srgbClr val="000000"/>
            </a:solidFill>
          </a:ln>
        </p:spPr>
        <p:txBody>
          <a:bodyPr wrap="none" rtlCol="0">
            <a:spAutoFit/>
          </a:bodyPr>
          <a:lstStyle/>
          <a:p>
            <a:r>
              <a:rPr lang="en-US" i="1" dirty="0">
                <a:latin typeface="Calibri" panose="020F0502020204030204" pitchFamily="34" charset="0"/>
                <a:cs typeface="Calibri" panose="020F0502020204030204" pitchFamily="34" charset="0"/>
              </a:rPr>
              <a:t>Four possible outcomes</a:t>
            </a:r>
          </a:p>
        </p:txBody>
      </p:sp>
    </p:spTree>
    <p:extLst>
      <p:ext uri="{BB962C8B-B14F-4D97-AF65-F5344CB8AC3E}">
        <p14:creationId xmlns:p14="http://schemas.microsoft.com/office/powerpoint/2010/main" val="3542253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rot="16200000">
            <a:off x="-473136" y="2982851"/>
            <a:ext cx="5438899" cy="838200"/>
          </a:xfrm>
        </p:spPr>
        <p:txBody>
          <a:bodyPr/>
          <a:lstStyle/>
          <a:p>
            <a:r>
              <a:rPr lang="en-US" altLang="en-US" dirty="0">
                <a:solidFill>
                  <a:schemeClr val="tx1"/>
                </a:solidFill>
                <a:latin typeface="Calibri" panose="020F0502020204030204" pitchFamily="34" charset="0"/>
                <a:cs typeface="Calibri" panose="020F0502020204030204" pitchFamily="34" charset="0"/>
              </a:rPr>
              <a:t>Experimental Design</a:t>
            </a:r>
          </a:p>
        </p:txBody>
      </p:sp>
      <p:sp>
        <p:nvSpPr>
          <p:cNvPr id="46083" name="Rectangle 3"/>
          <p:cNvSpPr>
            <a:spLocks noChangeArrowheads="1"/>
          </p:cNvSpPr>
          <p:nvPr/>
        </p:nvSpPr>
        <p:spPr bwMode="auto">
          <a:xfrm>
            <a:off x="3352800" y="3733800"/>
            <a:ext cx="908050" cy="1898650"/>
          </a:xfrm>
          <a:prstGeom prst="rect">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46084" name="Line 4"/>
          <p:cNvSpPr>
            <a:spLocks noChangeShapeType="1"/>
          </p:cNvSpPr>
          <p:nvPr/>
        </p:nvSpPr>
        <p:spPr bwMode="auto">
          <a:xfrm>
            <a:off x="3352800" y="5715000"/>
            <a:ext cx="6400800" cy="0"/>
          </a:xfrm>
          <a:prstGeom prst="line">
            <a:avLst/>
          </a:prstGeom>
          <a:noFill/>
          <a:ln w="63500">
            <a:solidFill>
              <a:srgbClr val="008000"/>
            </a:solidFill>
            <a:round/>
            <a:headEnd/>
            <a:tailEnd type="triangle" w="med" len="med"/>
          </a:ln>
          <a:extLst>
            <a:ext uri="{909E8E84-426E-40DD-AFC4-6F175D3DCCD1}">
              <a14:hiddenFill xmlns:a14="http://schemas.microsoft.com/office/drawing/2010/main">
                <a:noFill/>
              </a14:hiddenFill>
            </a:ext>
          </a:extLst>
        </p:spPr>
        <p:txBody>
          <a:bodyPr wrap="none" anchor="ctr"/>
          <a:lstStyle/>
          <a:p>
            <a:pPr>
              <a:defRPr/>
            </a:pPr>
            <a:endParaRPr lang="en-US">
              <a:solidFill>
                <a:srgbClr val="FFFFFF"/>
              </a:solidFill>
              <a:latin typeface="Times New Roman" pitchFamily="18" charset="0"/>
            </a:endParaRPr>
          </a:p>
        </p:txBody>
      </p:sp>
      <p:sp>
        <p:nvSpPr>
          <p:cNvPr id="46085" name="Text Box 5"/>
          <p:cNvSpPr txBox="1">
            <a:spLocks noChangeArrowheads="1"/>
          </p:cNvSpPr>
          <p:nvPr/>
        </p:nvSpPr>
        <p:spPr bwMode="auto">
          <a:xfrm>
            <a:off x="5029201" y="5664201"/>
            <a:ext cx="8556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2800" b="1">
                <a:solidFill>
                  <a:srgbClr val="009900"/>
                </a:solidFill>
              </a:rPr>
              <a:t>time</a:t>
            </a:r>
          </a:p>
        </p:txBody>
      </p:sp>
      <p:sp>
        <p:nvSpPr>
          <p:cNvPr id="46086" name="AutoShape 6"/>
          <p:cNvSpPr>
            <a:spLocks noChangeArrowheads="1"/>
          </p:cNvSpPr>
          <p:nvPr/>
        </p:nvSpPr>
        <p:spPr bwMode="auto">
          <a:xfrm>
            <a:off x="3581400" y="5943600"/>
            <a:ext cx="452438" cy="762000"/>
          </a:xfrm>
          <a:prstGeom prst="upArrow">
            <a:avLst>
              <a:gd name="adj1" fmla="val 50000"/>
              <a:gd name="adj2" fmla="val 42105"/>
            </a:avLst>
          </a:prstGeom>
          <a:solidFill>
            <a:srgbClr val="FFCC00"/>
          </a:solidFill>
          <a:ln w="9525">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46087" name="Text Box 7"/>
          <p:cNvSpPr txBox="1">
            <a:spLocks noChangeArrowheads="1"/>
          </p:cNvSpPr>
          <p:nvPr/>
        </p:nvSpPr>
        <p:spPr bwMode="auto">
          <a:xfrm>
            <a:off x="4267201" y="6121401"/>
            <a:ext cx="291291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2800" b="1" dirty="0">
                <a:solidFill>
                  <a:srgbClr val="FFFFFF"/>
                </a:solidFill>
              </a:rPr>
              <a:t>Study begins here</a:t>
            </a:r>
          </a:p>
        </p:txBody>
      </p:sp>
      <p:sp>
        <p:nvSpPr>
          <p:cNvPr id="46088" name="AutoShape 8"/>
          <p:cNvSpPr>
            <a:spLocks noChangeArrowheads="1"/>
          </p:cNvSpPr>
          <p:nvPr/>
        </p:nvSpPr>
        <p:spPr bwMode="auto">
          <a:xfrm>
            <a:off x="3886200" y="17526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Study</a:t>
            </a:r>
          </a:p>
          <a:p>
            <a:pPr algn="ctr">
              <a:defRPr/>
            </a:pPr>
            <a:r>
              <a:rPr lang="en-US" altLang="en-US" b="1">
                <a:solidFill>
                  <a:srgbClr val="FFFFFF"/>
                </a:solidFill>
              </a:rPr>
              <a:t>population</a:t>
            </a:r>
          </a:p>
        </p:txBody>
      </p:sp>
      <p:sp>
        <p:nvSpPr>
          <p:cNvPr id="46089" name="AutoShape 9"/>
          <p:cNvSpPr>
            <a:spLocks noChangeArrowheads="1"/>
          </p:cNvSpPr>
          <p:nvPr/>
        </p:nvSpPr>
        <p:spPr bwMode="auto">
          <a:xfrm>
            <a:off x="5867400" y="8382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Intervention</a:t>
            </a:r>
          </a:p>
        </p:txBody>
      </p:sp>
      <p:sp>
        <p:nvSpPr>
          <p:cNvPr id="46090" name="AutoShape 10"/>
          <p:cNvSpPr>
            <a:spLocks noChangeArrowheads="1"/>
          </p:cNvSpPr>
          <p:nvPr/>
        </p:nvSpPr>
        <p:spPr bwMode="auto">
          <a:xfrm>
            <a:off x="5867400" y="2438400"/>
            <a:ext cx="1600200" cy="9144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Control</a:t>
            </a:r>
          </a:p>
        </p:txBody>
      </p:sp>
      <p:sp>
        <p:nvSpPr>
          <p:cNvPr id="46091" name="AutoShape 11"/>
          <p:cNvSpPr>
            <a:spLocks noChangeArrowheads="1"/>
          </p:cNvSpPr>
          <p:nvPr/>
        </p:nvSpPr>
        <p:spPr bwMode="auto">
          <a:xfrm>
            <a:off x="7848600" y="5334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outcome</a:t>
            </a:r>
          </a:p>
        </p:txBody>
      </p:sp>
      <p:sp>
        <p:nvSpPr>
          <p:cNvPr id="46092" name="AutoShape 12"/>
          <p:cNvSpPr>
            <a:spLocks noChangeArrowheads="1"/>
          </p:cNvSpPr>
          <p:nvPr/>
        </p:nvSpPr>
        <p:spPr bwMode="auto">
          <a:xfrm>
            <a:off x="7848600" y="12954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no outcome</a:t>
            </a:r>
          </a:p>
        </p:txBody>
      </p:sp>
      <p:sp>
        <p:nvSpPr>
          <p:cNvPr id="46093" name="AutoShape 13"/>
          <p:cNvSpPr>
            <a:spLocks noChangeArrowheads="1"/>
          </p:cNvSpPr>
          <p:nvPr/>
        </p:nvSpPr>
        <p:spPr bwMode="auto">
          <a:xfrm>
            <a:off x="7848600" y="22860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outcome</a:t>
            </a:r>
          </a:p>
        </p:txBody>
      </p:sp>
      <p:sp>
        <p:nvSpPr>
          <p:cNvPr id="46094" name="AutoShape 14"/>
          <p:cNvSpPr>
            <a:spLocks noChangeArrowheads="1"/>
          </p:cNvSpPr>
          <p:nvPr/>
        </p:nvSpPr>
        <p:spPr bwMode="auto">
          <a:xfrm>
            <a:off x="7848600" y="3048000"/>
            <a:ext cx="2286000" cy="609600"/>
          </a:xfrm>
          <a:prstGeom prst="roundRect">
            <a:avLst>
              <a:gd name="adj" fmla="val 16667"/>
            </a:avLst>
          </a:prstGeom>
          <a:solidFill>
            <a:schemeClr val="accent1"/>
          </a:solidFill>
          <a:ln w="12699">
            <a:solidFill>
              <a:schemeClr val="tx1"/>
            </a:solidFill>
            <a:round/>
            <a:headEnd type="none" w="sm" len="sm"/>
            <a:tailEnd type="none" w="sm" len="sm"/>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r>
              <a:rPr lang="en-US" altLang="en-US" b="1">
                <a:solidFill>
                  <a:srgbClr val="FFFFFF"/>
                </a:solidFill>
              </a:rPr>
              <a:t>no outcome</a:t>
            </a:r>
          </a:p>
        </p:txBody>
      </p:sp>
      <p:sp>
        <p:nvSpPr>
          <p:cNvPr id="46095" name="AutoShape 15"/>
          <p:cNvSpPr>
            <a:spLocks/>
          </p:cNvSpPr>
          <p:nvPr/>
        </p:nvSpPr>
        <p:spPr bwMode="auto">
          <a:xfrm>
            <a:off x="5638800" y="1447800"/>
            <a:ext cx="76200" cy="1447800"/>
          </a:xfrm>
          <a:prstGeom prst="leftBrace">
            <a:avLst>
              <a:gd name="adj1" fmla="val 158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46096" name="AutoShape 16"/>
          <p:cNvSpPr>
            <a:spLocks/>
          </p:cNvSpPr>
          <p:nvPr/>
        </p:nvSpPr>
        <p:spPr bwMode="auto">
          <a:xfrm>
            <a:off x="7620000" y="8382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sp>
        <p:nvSpPr>
          <p:cNvPr id="46097" name="AutoShape 17"/>
          <p:cNvSpPr>
            <a:spLocks/>
          </p:cNvSpPr>
          <p:nvPr/>
        </p:nvSpPr>
        <p:spPr bwMode="auto">
          <a:xfrm>
            <a:off x="7620000" y="2590800"/>
            <a:ext cx="76200" cy="762000"/>
          </a:xfrm>
          <a:prstGeom prst="leftBrace">
            <a:avLst>
              <a:gd name="adj1" fmla="val 83333"/>
              <a:gd name="adj2" fmla="val 50000"/>
            </a:avLst>
          </a:prstGeom>
          <a:noFill/>
          <a:ln w="381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cxnSp>
        <p:nvCxnSpPr>
          <p:cNvPr id="46098" name="AutoShape 18"/>
          <p:cNvCxnSpPr>
            <a:cxnSpLocks noChangeShapeType="1"/>
          </p:cNvCxnSpPr>
          <p:nvPr/>
        </p:nvCxnSpPr>
        <p:spPr bwMode="auto">
          <a:xfrm>
            <a:off x="4114800" y="3657600"/>
            <a:ext cx="31242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46099" name="AutoShape 19"/>
          <p:cNvSpPr>
            <a:spLocks noChangeArrowheads="1"/>
          </p:cNvSpPr>
          <p:nvPr/>
        </p:nvSpPr>
        <p:spPr bwMode="auto">
          <a:xfrm>
            <a:off x="4889500" y="4911725"/>
            <a:ext cx="2130856" cy="411162"/>
          </a:xfrm>
          <a:prstGeom prst="rightArrow">
            <a:avLst>
              <a:gd name="adj1" fmla="val 50000"/>
              <a:gd name="adj2" fmla="val 273398"/>
            </a:avLst>
          </a:prstGeom>
          <a:solidFill>
            <a:schemeClr val="accent1"/>
          </a:solidFill>
          <a:ln w="12700">
            <a:solidFill>
              <a:schemeClr val="tx1"/>
            </a:solidFill>
            <a:miter lim="800000"/>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solidFill>
                <a:srgbClr val="FFFFFF"/>
              </a:solidFill>
            </a:endParaRPr>
          </a:p>
        </p:txBody>
      </p:sp>
      <p:cxnSp>
        <p:nvCxnSpPr>
          <p:cNvPr id="46100" name="AutoShape 20"/>
          <p:cNvCxnSpPr>
            <a:cxnSpLocks noChangeShapeType="1"/>
          </p:cNvCxnSpPr>
          <p:nvPr/>
        </p:nvCxnSpPr>
        <p:spPr bwMode="auto">
          <a:xfrm>
            <a:off x="7848600" y="4038600"/>
            <a:ext cx="2209800" cy="0"/>
          </a:xfrm>
          <a:prstGeom prst="straightConnector1">
            <a:avLst/>
          </a:prstGeom>
          <a:noFill/>
          <a:ln w="38100">
            <a:solidFill>
              <a:schemeClr val="tx1"/>
            </a:solidFill>
            <a:prstDash val="sysDot"/>
            <a:round/>
            <a:headEnd type="oval" w="sm" len="sm"/>
            <a:tailEnd type="oval" w="sm" len="sm"/>
          </a:ln>
          <a:extLst>
            <a:ext uri="{909E8E84-426E-40DD-AFC4-6F175D3DCCD1}">
              <a14:hiddenFill xmlns:a14="http://schemas.microsoft.com/office/drawing/2010/main">
                <a:noFill/>
              </a14:hiddenFill>
            </a:ext>
          </a:extLst>
        </p:spPr>
      </p:cxnSp>
      <p:sp>
        <p:nvSpPr>
          <p:cNvPr id="46101" name="Text Box 21"/>
          <p:cNvSpPr txBox="1">
            <a:spLocks noChangeArrowheads="1"/>
          </p:cNvSpPr>
          <p:nvPr/>
        </p:nvSpPr>
        <p:spPr bwMode="auto">
          <a:xfrm>
            <a:off x="4860925" y="3698875"/>
            <a:ext cx="1233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a:solidFill>
                  <a:srgbClr val="FFFFFF"/>
                </a:solidFill>
              </a:rPr>
              <a:t>baseline</a:t>
            </a:r>
          </a:p>
        </p:txBody>
      </p:sp>
      <p:sp>
        <p:nvSpPr>
          <p:cNvPr id="46102" name="Text Box 22"/>
          <p:cNvSpPr txBox="1">
            <a:spLocks noChangeArrowheads="1"/>
          </p:cNvSpPr>
          <p:nvPr/>
        </p:nvSpPr>
        <p:spPr bwMode="auto">
          <a:xfrm>
            <a:off x="8518525" y="4003675"/>
            <a:ext cx="996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b="1">
                <a:solidFill>
                  <a:srgbClr val="FFFFFF"/>
                </a:solidFill>
              </a:rPr>
              <a:t>future</a:t>
            </a:r>
          </a:p>
        </p:txBody>
      </p:sp>
      <p:sp>
        <p:nvSpPr>
          <p:cNvPr id="46103" name="Line 23"/>
          <p:cNvSpPr>
            <a:spLocks noChangeShapeType="1"/>
          </p:cNvSpPr>
          <p:nvPr/>
        </p:nvSpPr>
        <p:spPr bwMode="auto">
          <a:xfrm flipV="1">
            <a:off x="3733800" y="4191000"/>
            <a:ext cx="1447800" cy="91440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pPr>
              <a:defRPr/>
            </a:pPr>
            <a:endParaRPr lang="en-US">
              <a:solidFill>
                <a:srgbClr val="FFFFFF"/>
              </a:solidFill>
              <a:latin typeface="Times New Roman" pitchFamily="18" charset="0"/>
            </a:endParaRPr>
          </a:p>
        </p:txBody>
      </p:sp>
      <p:sp>
        <p:nvSpPr>
          <p:cNvPr id="46105" name="Rectangle 25"/>
          <p:cNvSpPr>
            <a:spLocks noChangeArrowheads="1"/>
          </p:cNvSpPr>
          <p:nvPr/>
        </p:nvSpPr>
        <p:spPr bwMode="auto">
          <a:xfrm>
            <a:off x="882706" y="155909"/>
            <a:ext cx="6411499" cy="646331"/>
          </a:xfrm>
          <a:prstGeom prst="rect">
            <a:avLst/>
          </a:prstGeom>
          <a:solidFill>
            <a:schemeClr val="accent3">
              <a:lumMod val="40000"/>
              <a:lumOff val="60000"/>
            </a:schemeClr>
          </a:solidFill>
          <a:ln>
            <a:solidFill>
              <a:srgbClr val="000000"/>
            </a:solidFill>
          </a:ln>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800" b="1" dirty="0">
                <a:solidFill>
                  <a:srgbClr val="000000"/>
                </a:solidFill>
                <a:latin typeface="Calibri" panose="020F0502020204030204" pitchFamily="34" charset="0"/>
                <a:cs typeface="Calibri" panose="020F0502020204030204" pitchFamily="34" charset="0"/>
              </a:rPr>
              <a:t>Randomization</a:t>
            </a:r>
          </a:p>
          <a:p>
            <a:pPr>
              <a:defRPr/>
            </a:pPr>
            <a:r>
              <a:rPr lang="en-US" altLang="en-US" sz="1800" dirty="0">
                <a:solidFill>
                  <a:srgbClr val="000000"/>
                </a:solidFill>
                <a:latin typeface="Calibri" panose="020F0502020204030204" pitchFamily="34" charset="0"/>
                <a:cs typeface="Calibri" panose="020F0502020204030204" pitchFamily="34" charset="0"/>
              </a:rPr>
              <a:t>- Participants assigned to Experimental &amp; Control groups randomly</a:t>
            </a:r>
          </a:p>
        </p:txBody>
      </p:sp>
      <p:sp>
        <p:nvSpPr>
          <p:cNvPr id="46106" name="Line 26"/>
          <p:cNvSpPr>
            <a:spLocks noChangeShapeType="1"/>
          </p:cNvSpPr>
          <p:nvPr/>
        </p:nvSpPr>
        <p:spPr bwMode="auto">
          <a:xfrm>
            <a:off x="4107052" y="977033"/>
            <a:ext cx="1295400" cy="609600"/>
          </a:xfrm>
          <a:prstGeom prst="line">
            <a:avLst/>
          </a:prstGeom>
          <a:noFill/>
          <a:ln w="38100">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pPr>
              <a:defRPr/>
            </a:pPr>
            <a:endParaRPr lang="en-US">
              <a:solidFill>
                <a:srgbClr val="FFFFFF"/>
              </a:solidFill>
              <a:latin typeface="Times New Roman" pitchFamily="18" charset="0"/>
            </a:endParaRPr>
          </a:p>
        </p:txBody>
      </p:sp>
      <p:sp>
        <p:nvSpPr>
          <p:cNvPr id="28" name="Rectangle 25">
            <a:extLst>
              <a:ext uri="{FF2B5EF4-FFF2-40B4-BE49-F238E27FC236}">
                <a16:creationId xmlns:a16="http://schemas.microsoft.com/office/drawing/2014/main" id="{8C171CE7-3C0B-4E56-BDBF-33DF1AF26473}"/>
              </a:ext>
            </a:extLst>
          </p:cNvPr>
          <p:cNvSpPr>
            <a:spLocks noChangeArrowheads="1"/>
          </p:cNvSpPr>
          <p:nvPr/>
        </p:nvSpPr>
        <p:spPr bwMode="auto">
          <a:xfrm>
            <a:off x="7150818" y="5262037"/>
            <a:ext cx="4943044" cy="1477328"/>
          </a:xfrm>
          <a:prstGeom prst="rect">
            <a:avLst/>
          </a:prstGeom>
          <a:solidFill>
            <a:srgbClr val="CCCCFF"/>
          </a:solidFill>
          <a:ln>
            <a:solidFill>
              <a:srgbClr val="000000"/>
            </a:solidFill>
          </a:ln>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800" b="1" dirty="0">
                <a:solidFill>
                  <a:srgbClr val="000000"/>
                </a:solidFill>
                <a:latin typeface="Calibri" panose="020F0502020204030204" pitchFamily="34" charset="0"/>
                <a:cs typeface="Calibri" panose="020F0502020204030204" pitchFamily="34" charset="0"/>
              </a:rPr>
              <a:t>Blinding</a:t>
            </a:r>
          </a:p>
          <a:p>
            <a:pPr marL="285750" indent="-285750">
              <a:buFontTx/>
              <a:buChar char="-"/>
              <a:defRPr/>
            </a:pPr>
            <a:r>
              <a:rPr lang="en-US" altLang="en-US" sz="1800" u="sng" dirty="0">
                <a:solidFill>
                  <a:srgbClr val="000000"/>
                </a:solidFill>
                <a:latin typeface="Calibri" panose="020F0502020204030204" pitchFamily="34" charset="0"/>
                <a:cs typeface="Calibri" panose="020F0502020204030204" pitchFamily="34" charset="0"/>
              </a:rPr>
              <a:t>Single-Blinded</a:t>
            </a:r>
            <a:r>
              <a:rPr lang="en-US" altLang="en-US" sz="1800" dirty="0">
                <a:solidFill>
                  <a:srgbClr val="000000"/>
                </a:solidFill>
                <a:latin typeface="Calibri" panose="020F0502020204030204" pitchFamily="34" charset="0"/>
                <a:cs typeface="Calibri" panose="020F0502020204030204" pitchFamily="34" charset="0"/>
              </a:rPr>
              <a:t>: participants are unaware of intervention. Reason for Placebo.</a:t>
            </a:r>
          </a:p>
          <a:p>
            <a:pPr marL="285750" indent="-285750">
              <a:buFontTx/>
              <a:buChar char="-"/>
              <a:defRPr/>
            </a:pPr>
            <a:r>
              <a:rPr lang="en-US" altLang="en-US" sz="1800" u="sng" dirty="0">
                <a:solidFill>
                  <a:srgbClr val="000000"/>
                </a:solidFill>
                <a:latin typeface="Calibri" panose="020F0502020204030204" pitchFamily="34" charset="0"/>
                <a:cs typeface="Calibri" panose="020F0502020204030204" pitchFamily="34" charset="0"/>
              </a:rPr>
              <a:t>Double-Blinded</a:t>
            </a:r>
            <a:r>
              <a:rPr lang="en-US" altLang="en-US" sz="1800" dirty="0">
                <a:solidFill>
                  <a:srgbClr val="000000"/>
                </a:solidFill>
                <a:latin typeface="Calibri" panose="020F0502020204030204" pitchFamily="34" charset="0"/>
                <a:cs typeface="Calibri" panose="020F0502020204030204" pitchFamily="34" charset="0"/>
              </a:rPr>
              <a:t>: participants &amp; researchers are unaware of intervention.</a:t>
            </a:r>
          </a:p>
        </p:txBody>
      </p:sp>
    </p:spTree>
    <p:extLst>
      <p:ext uri="{BB962C8B-B14F-4D97-AF65-F5344CB8AC3E}">
        <p14:creationId xmlns:p14="http://schemas.microsoft.com/office/powerpoint/2010/main" val="4022555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10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10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05" grpId="0" animBg="1"/>
      <p:bldP spid="46106" grpId="0" animBg="1"/>
      <p:bldP spid="28" grpId="0" animBg="1"/>
    </p:bldLst>
  </p:timing>
</p:sld>
</file>

<file path=ppt/theme/theme1.xml><?xml version="1.0" encoding="utf-8"?>
<a:theme xmlns:a="http://schemas.openxmlformats.org/drawingml/2006/main" name="4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
      <a:dk1>
        <a:srgbClr val="919191"/>
      </a:dk1>
      <a:lt1>
        <a:srgbClr val="FFFFFF"/>
      </a:lt1>
      <a:dk2>
        <a:srgbClr val="006B61"/>
      </a:dk2>
      <a:lt2>
        <a:srgbClr val="FAFD00"/>
      </a:lt2>
      <a:accent1>
        <a:srgbClr val="F95AB7"/>
      </a:accent1>
      <a:accent2>
        <a:srgbClr val="51DC00"/>
      </a:accent2>
      <a:accent3>
        <a:srgbClr val="AABAB7"/>
      </a:accent3>
      <a:accent4>
        <a:srgbClr val="DADADA"/>
      </a:accent4>
      <a:accent5>
        <a:srgbClr val="FBB5D8"/>
      </a:accent5>
      <a:accent6>
        <a:srgbClr val="49C700"/>
      </a:accent6>
      <a:hlink>
        <a:srgbClr val="FC0128"/>
      </a:hlink>
      <a:folHlink>
        <a:srgbClr val="FE9B03"/>
      </a:folHlink>
    </a:clrScheme>
    <a:fontScheme name="default.pp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699"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efault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13013</TotalTime>
  <Words>7595</Words>
  <Application>Microsoft Office PowerPoint</Application>
  <PresentationFormat>Widescreen</PresentationFormat>
  <Paragraphs>564</Paragraphs>
  <Slides>38</Slides>
  <Notes>38</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38</vt:i4>
      </vt:variant>
    </vt:vector>
  </HeadingPairs>
  <TitlesOfParts>
    <vt:vector size="51" baseType="lpstr">
      <vt:lpstr>Arial</vt:lpstr>
      <vt:lpstr>Calibri</vt:lpstr>
      <vt:lpstr>Calibri Light</vt:lpstr>
      <vt:lpstr>High Tower Text</vt:lpstr>
      <vt:lpstr>KeplerRegular</vt:lpstr>
      <vt:lpstr>Times</vt:lpstr>
      <vt:lpstr>Times New Roman</vt:lpstr>
      <vt:lpstr>Wingdings</vt:lpstr>
      <vt:lpstr>4_Blank</vt:lpstr>
      <vt:lpstr>default</vt:lpstr>
      <vt:lpstr>2_Default Design</vt:lpstr>
      <vt:lpstr>Default Design</vt:lpstr>
      <vt:lpstr>1_Office Theme</vt:lpstr>
      <vt:lpstr>METR/ENVS 113 Lecture 10: Introduction to Epidemiology </vt:lpstr>
      <vt:lpstr>PowerPoint Presentation</vt:lpstr>
      <vt:lpstr>Module 4: Outline</vt:lpstr>
      <vt:lpstr>Lecture 10: Introduction to Epidemiology (Outline)</vt:lpstr>
      <vt:lpstr>PowerPoint Presentation</vt:lpstr>
      <vt:lpstr>Background</vt:lpstr>
      <vt:lpstr>Basic Question (Epidemiological Studies)</vt:lpstr>
      <vt:lpstr>PowerPoint Presentation</vt:lpstr>
      <vt:lpstr>Experimental Design</vt:lpstr>
      <vt:lpstr>Experimental Studies: Summary</vt:lpstr>
      <vt:lpstr>Experimental Studies: Disadvantages</vt:lpstr>
      <vt:lpstr>Presenting Epidemiological Study Results</vt:lpstr>
      <vt:lpstr>Example</vt:lpstr>
      <vt:lpstr>Absolute Risk</vt:lpstr>
      <vt:lpstr>Relative Risk or “Risk-Ratio” (RR)</vt:lpstr>
      <vt:lpstr>Returning to Our Example</vt:lpstr>
      <vt:lpstr>Epidemiological Study Design</vt:lpstr>
      <vt:lpstr>Epidemiology</vt:lpstr>
      <vt:lpstr>Prevalence vs. Incidence</vt:lpstr>
      <vt:lpstr>PowerPoint Presentation</vt:lpstr>
      <vt:lpstr>PowerPoint Presentation</vt:lpstr>
      <vt:lpstr>Analytical Epidemiological: Study Design</vt:lpstr>
      <vt:lpstr>Epidemiological Studies: Analytical</vt:lpstr>
      <vt:lpstr>Cross-Sectional Study</vt:lpstr>
      <vt:lpstr>Case-Control Study</vt:lpstr>
      <vt:lpstr>Cohort Study</vt:lpstr>
      <vt:lpstr>Causal Inference</vt:lpstr>
      <vt:lpstr>Interpreting Study Results (“Causal Inference”)</vt:lpstr>
      <vt:lpstr>Example (continued …)</vt:lpstr>
      <vt:lpstr>Chance</vt:lpstr>
      <vt:lpstr>Apply to our example …</vt:lpstr>
      <vt:lpstr>Chance: Applied to Our Example</vt:lpstr>
      <vt:lpstr>Example (continued …)</vt:lpstr>
      <vt:lpstr>Bias</vt:lpstr>
      <vt:lpstr>Confounding</vt:lpstr>
      <vt:lpstr>Confounding</vt:lpstr>
      <vt:lpstr>Confounding</vt:lpstr>
      <vt:lpstr>Confounding</vt:lpstr>
    </vt:vector>
  </TitlesOfParts>
  <Company>Stanford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Z. Jacobson</dc:creator>
  <cp:lastModifiedBy>Frank Freedman</cp:lastModifiedBy>
  <cp:revision>722</cp:revision>
  <dcterms:created xsi:type="dcterms:W3CDTF">2012-02-01T20:37:30Z</dcterms:created>
  <dcterms:modified xsi:type="dcterms:W3CDTF">2020-10-13T08:35:37Z</dcterms:modified>
</cp:coreProperties>
</file>