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2" r:id="rId2"/>
    <p:sldMasterId id="2147483777" r:id="rId3"/>
    <p:sldMasterId id="2147483790" r:id="rId4"/>
  </p:sldMasterIdLst>
  <p:notesMasterIdLst>
    <p:notesMasterId r:id="rId28"/>
  </p:notesMasterIdLst>
  <p:sldIdLst>
    <p:sldId id="714" r:id="rId5"/>
    <p:sldId id="477" r:id="rId6"/>
    <p:sldId id="262" r:id="rId7"/>
    <p:sldId id="735" r:id="rId8"/>
    <p:sldId id="729" r:id="rId9"/>
    <p:sldId id="736" r:id="rId10"/>
    <p:sldId id="348" r:id="rId11"/>
    <p:sldId id="335" r:id="rId12"/>
    <p:sldId id="722" r:id="rId13"/>
    <p:sldId id="737" r:id="rId14"/>
    <p:sldId id="720" r:id="rId15"/>
    <p:sldId id="361" r:id="rId16"/>
    <p:sldId id="355" r:id="rId17"/>
    <p:sldId id="354" r:id="rId18"/>
    <p:sldId id="360" r:id="rId19"/>
    <p:sldId id="363" r:id="rId20"/>
    <p:sldId id="726" r:id="rId21"/>
    <p:sldId id="356" r:id="rId22"/>
    <p:sldId id="717" r:id="rId23"/>
    <p:sldId id="731" r:id="rId24"/>
    <p:sldId id="725" r:id="rId25"/>
    <p:sldId id="319" r:id="rId26"/>
    <p:sldId id="733" r:id="rId2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CC"/>
    <a:srgbClr val="000000"/>
    <a:srgbClr val="D416E8"/>
    <a:srgbClr val="972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482" autoAdjust="0"/>
  </p:normalViewPr>
  <p:slideViewPr>
    <p:cSldViewPr>
      <p:cViewPr varScale="1">
        <p:scale>
          <a:sx n="40" d="100"/>
          <a:sy n="40" d="100"/>
        </p:scale>
        <p:origin x="1794" y="4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AACB6CEB-3297-409C-8B4D-866C55345E0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this is METR113 Lecture 12, Indoor Air Pollution. This is the second lecture of Course Module 5 – Local &amp; Indoor Air Pollution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B90D33-E3EE-44AC-A6FC-8309B97C2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6828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this overview with some points about regulations.</a:t>
            </a:r>
          </a:p>
          <a:p>
            <a:endParaRPr lang="en-US" dirty="0"/>
          </a:p>
          <a:p>
            <a:r>
              <a:rPr lang="en-US" dirty="0"/>
              <a:t>First, there are no regulations like outdoor air ambient air quality standards for indoor air.</a:t>
            </a:r>
          </a:p>
          <a:p>
            <a:endParaRPr lang="en-US" dirty="0"/>
          </a:p>
          <a:p>
            <a:r>
              <a:rPr lang="en-US" dirty="0"/>
              <a:t>Instead, indoor air quality is attempted to be maintained by various small regulations and advisory best practices.</a:t>
            </a:r>
          </a:p>
          <a:p>
            <a:endParaRPr lang="en-US" dirty="0"/>
          </a:p>
          <a:p>
            <a:r>
              <a:rPr lang="en-US" dirty="0"/>
              <a:t>For example, newly built and most modern structures are built to codes that require cleaner building materials and modern effective ventilation systems. This is in addition to many other code requirements for energy efficiency and other goals.</a:t>
            </a:r>
          </a:p>
          <a:p>
            <a:endParaRPr lang="en-US" dirty="0"/>
          </a:p>
          <a:p>
            <a:r>
              <a:rPr lang="en-US" dirty="0"/>
              <a:t>Home sales and apartments must ensure that smoke alarms are installed and operating at all times. These smoke alarms should also have CO detection capability in addition to smoke.</a:t>
            </a:r>
          </a:p>
          <a:p>
            <a:endParaRPr lang="en-US" dirty="0"/>
          </a:p>
          <a:p>
            <a:r>
              <a:rPr lang="en-US" dirty="0"/>
              <a:t>Household products – such paints, solvents, cleaning products – in California are all required to have Prop 65 warning labels if they contain substances known to be toxic, carcinogenic or associated with other health risks.</a:t>
            </a:r>
          </a:p>
          <a:p>
            <a:endParaRPr lang="en-US" dirty="0"/>
          </a:p>
          <a:p>
            <a:r>
              <a:rPr lang="en-US" dirty="0"/>
              <a:t>Also, various Occupational Safety and Health Agency (OSHA) regulations exist to ensure a clean workplace environment.</a:t>
            </a:r>
          </a:p>
        </p:txBody>
      </p:sp>
      <p:sp>
        <p:nvSpPr>
          <p:cNvPr id="4" name="Slide Number Placeholder 3"/>
          <p:cNvSpPr>
            <a:spLocks noGrp="1"/>
          </p:cNvSpPr>
          <p:nvPr>
            <p:ph type="sldNum" sz="quarter" idx="5"/>
          </p:nvPr>
        </p:nvSpPr>
        <p:spPr/>
        <p:txBody>
          <a:bodyPr/>
          <a:lstStyle/>
          <a:p>
            <a:pPr>
              <a:defRPr/>
            </a:pPr>
            <a:fld id="{AACB6CEB-3297-409C-8B4D-866C55345E0A}" type="slidenum">
              <a:rPr lang="en-US" smtClean="0"/>
              <a:pPr>
                <a:defRPr/>
              </a:pPr>
              <a:t>10</a:t>
            </a:fld>
            <a:endParaRPr lang="en-US"/>
          </a:p>
        </p:txBody>
      </p:sp>
    </p:spTree>
    <p:extLst>
      <p:ext uri="{BB962C8B-B14F-4D97-AF65-F5344CB8AC3E}">
        <p14:creationId xmlns:p14="http://schemas.microsoft.com/office/powerpoint/2010/main" val="532498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Indoor Air Pollution - Sources</a:t>
            </a:r>
          </a:p>
        </p:txBody>
      </p:sp>
      <p:sp>
        <p:nvSpPr>
          <p:cNvPr id="4" name="Slide Number Placeholder 3"/>
          <p:cNvSpPr>
            <a:spLocks noGrp="1"/>
          </p:cNvSpPr>
          <p:nvPr>
            <p:ph type="sldNum" sz="quarter" idx="5"/>
          </p:nvPr>
        </p:nvSpPr>
        <p:spPr/>
        <p:txBody>
          <a:bodyPr/>
          <a:lstStyle/>
          <a:p>
            <a:pPr>
              <a:defRPr/>
            </a:pPr>
            <a:fld id="{AACB6CEB-3297-409C-8B4D-866C55345E0A}" type="slidenum">
              <a:rPr lang="en-US" smtClean="0"/>
              <a:pPr>
                <a:defRPr/>
              </a:pPr>
              <a:t>11</a:t>
            </a:fld>
            <a:endParaRPr lang="en-US"/>
          </a:p>
        </p:txBody>
      </p:sp>
    </p:spTree>
    <p:extLst>
      <p:ext uri="{BB962C8B-B14F-4D97-AF65-F5344CB8AC3E}">
        <p14:creationId xmlns:p14="http://schemas.microsoft.com/office/powerpoint/2010/main" val="2406062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ACB6CEB-3297-409C-8B4D-866C55345E0A}" type="slidenum">
              <a:rPr lang="en-US" smtClean="0"/>
              <a:pPr>
                <a:defRPr/>
              </a:pPr>
              <a:t>12</a:t>
            </a:fld>
            <a:endParaRPr lang="en-US"/>
          </a:p>
        </p:txBody>
      </p:sp>
    </p:spTree>
    <p:extLst>
      <p:ext uri="{BB962C8B-B14F-4D97-AF65-F5344CB8AC3E}">
        <p14:creationId xmlns:p14="http://schemas.microsoft.com/office/powerpoint/2010/main" val="3903784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Indoor Air Pollution – Prevention and Control</a:t>
            </a:r>
          </a:p>
        </p:txBody>
      </p:sp>
      <p:sp>
        <p:nvSpPr>
          <p:cNvPr id="4" name="Slide Number Placeholder 3"/>
          <p:cNvSpPr>
            <a:spLocks noGrp="1"/>
          </p:cNvSpPr>
          <p:nvPr>
            <p:ph type="sldNum" sz="quarter" idx="5"/>
          </p:nvPr>
        </p:nvSpPr>
        <p:spPr/>
        <p:txBody>
          <a:bodyPr/>
          <a:lstStyle/>
          <a:p>
            <a:pPr>
              <a:defRPr/>
            </a:pPr>
            <a:fld id="{AACB6CEB-3297-409C-8B4D-866C55345E0A}" type="slidenum">
              <a:rPr lang="en-US" smtClean="0"/>
              <a:pPr>
                <a:defRPr/>
              </a:pPr>
              <a:t>19</a:t>
            </a:fld>
            <a:endParaRPr lang="en-US"/>
          </a:p>
        </p:txBody>
      </p:sp>
    </p:spTree>
    <p:extLst>
      <p:ext uri="{BB962C8B-B14F-4D97-AF65-F5344CB8AC3E}">
        <p14:creationId xmlns:p14="http://schemas.microsoft.com/office/powerpoint/2010/main" val="1079011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give a few more details about indoor air pollution prevention and control.</a:t>
            </a:r>
          </a:p>
          <a:p>
            <a:endParaRPr lang="en-US" dirty="0"/>
          </a:p>
          <a:p>
            <a:r>
              <a:rPr lang="en-US" dirty="0"/>
              <a:t>Seen here are the four main preventative measures. Starting on the upper left is contaminant source control – which is simply the act of identifying sources of indoor air pollution in your homes, and then taking preventative measures to eliminate or reduce air contaminants from these. </a:t>
            </a:r>
          </a:p>
          <a:p>
            <a:endParaRPr lang="en-US" dirty="0"/>
          </a:p>
          <a:p>
            <a:r>
              <a:rPr lang="en-US" dirty="0"/>
              <a:t>The remaining three are measures to ensure the indoor air environment is not conducive to the build-up of sources and/or high indoor air contaminant concentrations regardless of sources. </a:t>
            </a:r>
          </a:p>
          <a:p>
            <a:endParaRPr lang="en-US" dirty="0"/>
          </a:p>
          <a:p>
            <a:r>
              <a:rPr lang="en-US" dirty="0"/>
              <a:t>On the upper right is humidity management, which is mainly important to reduce the likelihood of mold build-up. </a:t>
            </a:r>
          </a:p>
          <a:p>
            <a:endParaRPr lang="en-US" dirty="0"/>
          </a:p>
          <a:p>
            <a:r>
              <a:rPr lang="en-US" dirty="0"/>
              <a:t>On the lower right is filtration, which used to keep indoor air clean from particulate pollution penetrating from outdoors or adjacent rooms where dust and other particles may be generated.</a:t>
            </a:r>
          </a:p>
          <a:p>
            <a:endParaRPr lang="en-US" dirty="0"/>
          </a:p>
          <a:p>
            <a:r>
              <a:rPr lang="en-US" dirty="0"/>
              <a:t>Finally on the lower left is probably the most important preventative measure – a properly functioning ventilation system.  For older homes this mainly means windows, however newer homes and practically all commercial buildings and workplaces have modern Heating, </a:t>
            </a:r>
            <a:r>
              <a:rPr lang="en-US" dirty="0" err="1"/>
              <a:t>Ventillation</a:t>
            </a:r>
            <a:r>
              <a:rPr lang="en-US" dirty="0"/>
              <a:t> and Air Conditioning – or HVAC - systems. </a:t>
            </a:r>
          </a:p>
        </p:txBody>
      </p:sp>
      <p:sp>
        <p:nvSpPr>
          <p:cNvPr id="4" name="Slide Number Placeholder 3"/>
          <p:cNvSpPr>
            <a:spLocks noGrp="1"/>
          </p:cNvSpPr>
          <p:nvPr>
            <p:ph type="sldNum" sz="quarter" idx="5"/>
          </p:nvPr>
        </p:nvSpPr>
        <p:spPr/>
        <p:txBody>
          <a:bodyPr/>
          <a:lstStyle/>
          <a:p>
            <a:pPr>
              <a:defRPr/>
            </a:pPr>
            <a:fld id="{AACB6CEB-3297-409C-8B4D-866C55345E0A}" type="slidenum">
              <a:rPr lang="en-US" smtClean="0"/>
              <a:pPr>
                <a:defRPr/>
              </a:pPr>
              <a:t>20</a:t>
            </a:fld>
            <a:endParaRPr lang="en-US"/>
          </a:p>
        </p:txBody>
      </p:sp>
    </p:spTree>
    <p:extLst>
      <p:ext uri="{BB962C8B-B14F-4D97-AF65-F5344CB8AC3E}">
        <p14:creationId xmlns:p14="http://schemas.microsoft.com/office/powerpoint/2010/main" val="3690586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specifics on conditions for reducing mold growth are provided here. </a:t>
            </a:r>
          </a:p>
          <a:p>
            <a:endParaRPr lang="en-US" dirty="0"/>
          </a:p>
          <a:p>
            <a:r>
              <a:rPr lang="en-US" dirty="0"/>
              <a:t>For homes equipped with modern HVAC systems with temperature and humidity controls, proper functioning should be checked to verify values around those shown on this slide are maintained. A dehumidifier can also be purchased to maintain relative humidity levels is certain rooms of a home.</a:t>
            </a:r>
          </a:p>
        </p:txBody>
      </p:sp>
      <p:sp>
        <p:nvSpPr>
          <p:cNvPr id="4" name="Slide Number Placeholder 3"/>
          <p:cNvSpPr>
            <a:spLocks noGrp="1"/>
          </p:cNvSpPr>
          <p:nvPr>
            <p:ph type="sldNum" sz="quarter" idx="5"/>
          </p:nvPr>
        </p:nvSpPr>
        <p:spPr/>
        <p:txBody>
          <a:bodyPr/>
          <a:lstStyle/>
          <a:p>
            <a:pPr>
              <a:defRPr/>
            </a:pPr>
            <a:fld id="{AACB6CEB-3297-409C-8B4D-866C55345E0A}" type="slidenum">
              <a:rPr lang="en-US" smtClean="0"/>
              <a:pPr>
                <a:defRPr/>
              </a:pPr>
              <a:t>21</a:t>
            </a:fld>
            <a:endParaRPr lang="en-US"/>
          </a:p>
        </p:txBody>
      </p:sp>
    </p:spTree>
    <p:extLst>
      <p:ext uri="{BB962C8B-B14F-4D97-AF65-F5344CB8AC3E}">
        <p14:creationId xmlns:p14="http://schemas.microsoft.com/office/powerpoint/2010/main" val="393938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gives a layout of the functioning of a typical building ventilation system.</a:t>
            </a:r>
          </a:p>
          <a:p>
            <a:endParaRPr lang="en-US" dirty="0"/>
          </a:p>
          <a:p>
            <a:r>
              <a:rPr lang="en-US" dirty="0"/>
              <a:t>The system works by recirculating indoor air, but pulling in a small percentage of outdoor air alongside it. </a:t>
            </a:r>
          </a:p>
          <a:p>
            <a:endParaRPr lang="en-US" dirty="0"/>
          </a:p>
          <a:p>
            <a:r>
              <a:rPr lang="en-US" dirty="0"/>
              <a:t>Typically 90% of air resupply is from the indoor air, and 10% from outdoor air. 20 cubic feet per minute per person is a typical setting applied for the air resupply rate to a room. Since this is per person, the settings on the ventilation system should be optimized with respect to either how many people are typically inside at any given time, or for a reasonable high value to ensure a margin of safety.</a:t>
            </a:r>
          </a:p>
        </p:txBody>
      </p:sp>
      <p:sp>
        <p:nvSpPr>
          <p:cNvPr id="4" name="Slide Number Placeholder 3"/>
          <p:cNvSpPr>
            <a:spLocks noGrp="1"/>
          </p:cNvSpPr>
          <p:nvPr>
            <p:ph type="sldNum" sz="quarter" idx="5"/>
          </p:nvPr>
        </p:nvSpPr>
        <p:spPr/>
        <p:txBody>
          <a:bodyPr/>
          <a:lstStyle/>
          <a:p>
            <a:pPr>
              <a:defRPr/>
            </a:pPr>
            <a:fld id="{AACB6CEB-3297-409C-8B4D-866C55345E0A}" type="slidenum">
              <a:rPr lang="en-US" smtClean="0"/>
              <a:pPr>
                <a:defRPr/>
              </a:pPr>
              <a:t>22</a:t>
            </a:fld>
            <a:endParaRPr lang="en-US"/>
          </a:p>
        </p:txBody>
      </p:sp>
    </p:spTree>
    <p:extLst>
      <p:ext uri="{BB962C8B-B14F-4D97-AF65-F5344CB8AC3E}">
        <p14:creationId xmlns:p14="http://schemas.microsoft.com/office/powerpoint/2010/main" val="1370898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particle filtration, we see here a chart similar to one shown in an early lecture with the size of particles on the horizontal axis and types of particulate on the vertical. Note the horizontal axis ranging from sub-micron particles and 100 microns. 10 microns and smaller, the size cut for respirable particle that can penetrate more into lungs is around  here on the plot.</a:t>
            </a:r>
          </a:p>
          <a:p>
            <a:endParaRPr lang="en-US" dirty="0"/>
          </a:p>
          <a:p>
            <a:r>
              <a:rPr lang="en-US" dirty="0"/>
              <a:t>On the bottom of the graphic is filter type. The key thing to notice is that common filters generally are not sufficient to filter out tiny sub-micron particles. We learned however that these sub-micron  particles are most dangerous since they penetrate deepest into lungs.  To ensure filtration of sub-micron particles, one would need a high-efficiency air filtration system. Electrical Precipitators are more expensive and complex systems – generally more used in commercial or industrial air space settings.</a:t>
            </a:r>
          </a:p>
        </p:txBody>
      </p:sp>
      <p:sp>
        <p:nvSpPr>
          <p:cNvPr id="4" name="Slide Number Placeholder 3"/>
          <p:cNvSpPr>
            <a:spLocks noGrp="1"/>
          </p:cNvSpPr>
          <p:nvPr>
            <p:ph type="sldNum" sz="quarter" idx="5"/>
          </p:nvPr>
        </p:nvSpPr>
        <p:spPr/>
        <p:txBody>
          <a:bodyPr/>
          <a:lstStyle/>
          <a:p>
            <a:pPr>
              <a:defRPr/>
            </a:pPr>
            <a:fld id="{AACB6CEB-3297-409C-8B4D-866C55345E0A}" type="slidenum">
              <a:rPr lang="en-US" smtClean="0"/>
              <a:pPr>
                <a:defRPr/>
              </a:pPr>
              <a:t>23</a:t>
            </a:fld>
            <a:endParaRPr lang="en-US"/>
          </a:p>
        </p:txBody>
      </p:sp>
    </p:spTree>
    <p:extLst>
      <p:ext uri="{BB962C8B-B14F-4D97-AF65-F5344CB8AC3E}">
        <p14:creationId xmlns:p14="http://schemas.microsoft.com/office/powerpoint/2010/main" val="105876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final lecture of METR113 will cover indoor air pollution.</a:t>
            </a:r>
          </a:p>
          <a:p>
            <a:endParaRPr lang="en-US" dirty="0"/>
          </a:p>
          <a:p>
            <a:r>
              <a:rPr lang="en-US" dirty="0"/>
              <a:t>We will first give an overview of the topic. </a:t>
            </a:r>
          </a:p>
          <a:p>
            <a:endParaRPr lang="en-US" dirty="0"/>
          </a:p>
          <a:p>
            <a:r>
              <a:rPr lang="en-US" dirty="0"/>
              <a:t>We will then survey important common sources of indoor air pollution.</a:t>
            </a:r>
          </a:p>
          <a:p>
            <a:endParaRPr lang="en-US" dirty="0"/>
          </a:p>
          <a:p>
            <a:r>
              <a:rPr lang="en-US" dirty="0"/>
              <a:t>We will conclude with additional details about basic prevention and control measures to maintain healthy air in the indoor environment.</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B90D33-E3EE-44AC-A6FC-8309B97C2889}" type="slidenum">
              <a:rPr kumimoji="0" lang="en-US" sz="1200" b="0" i="0" u="none" strike="noStrike" kern="1200" cap="none" spc="0" normalizeH="0" baseline="0" noProof="0" smtClean="0">
                <a:ln>
                  <a:noFill/>
                </a:ln>
                <a:solidFill>
                  <a:prstClr val="black"/>
                </a:solidFill>
                <a:effectLst/>
                <a:uLnTx/>
                <a:uFillTx/>
                <a:latin typeface="Times" pitchFamily="-111"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Tree>
    <p:extLst>
      <p:ext uri="{BB962C8B-B14F-4D97-AF65-F5344CB8AC3E}">
        <p14:creationId xmlns:p14="http://schemas.microsoft.com/office/powerpoint/2010/main" val="3490824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contents of this lecture slide set were built from several previously presented material. </a:t>
            </a:r>
          </a:p>
          <a:p>
            <a:endParaRPr lang="en-US" dirty="0"/>
          </a:p>
          <a:p>
            <a:r>
              <a:rPr lang="en-US" dirty="0"/>
              <a:t>First, acknowledgement is given to Dennis </a:t>
            </a:r>
            <a:r>
              <a:rPr lang="en-US" dirty="0" err="1"/>
              <a:t>Acha</a:t>
            </a:r>
            <a:r>
              <a:rPr lang="en-US" dirty="0"/>
              <a:t> at Breathe California of the Bay Area, who presented a slide set to METR113 Spring 2012 on indoor air pollution. Much of the material in this presentation comes from Dennis’ presentation.</a:t>
            </a:r>
          </a:p>
        </p:txBody>
      </p:sp>
      <p:sp>
        <p:nvSpPr>
          <p:cNvPr id="4" name="Slide Number Placeholder 3"/>
          <p:cNvSpPr>
            <a:spLocks noGrp="1"/>
          </p:cNvSpPr>
          <p:nvPr>
            <p:ph type="sldNum" sz="quarter" idx="5"/>
          </p:nvPr>
        </p:nvSpPr>
        <p:spPr/>
        <p:txBody>
          <a:bodyPr/>
          <a:lstStyle/>
          <a:p>
            <a:pPr>
              <a:defRPr/>
            </a:pPr>
            <a:fld id="{AACB6CEB-3297-409C-8B4D-866C55345E0A}" type="slidenum">
              <a:rPr lang="en-US" smtClean="0"/>
              <a:pPr>
                <a:defRPr/>
              </a:pPr>
              <a:t>3</a:t>
            </a:fld>
            <a:endParaRPr lang="en-US"/>
          </a:p>
        </p:txBody>
      </p:sp>
    </p:spTree>
    <p:extLst>
      <p:ext uri="{BB962C8B-B14F-4D97-AF65-F5344CB8AC3E}">
        <p14:creationId xmlns:p14="http://schemas.microsoft.com/office/powerpoint/2010/main" val="256269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content for this lecture slide set comes from material on the following links.</a:t>
            </a:r>
          </a:p>
        </p:txBody>
      </p:sp>
      <p:sp>
        <p:nvSpPr>
          <p:cNvPr id="4" name="Slide Number Placeholder 3"/>
          <p:cNvSpPr>
            <a:spLocks noGrp="1"/>
          </p:cNvSpPr>
          <p:nvPr>
            <p:ph type="sldNum" sz="quarter" idx="5"/>
          </p:nvPr>
        </p:nvSpPr>
        <p:spPr/>
        <p:txBody>
          <a:bodyPr/>
          <a:lstStyle/>
          <a:p>
            <a:pPr>
              <a:defRPr/>
            </a:pPr>
            <a:fld id="{AACB6CEB-3297-409C-8B4D-866C55345E0A}" type="slidenum">
              <a:rPr lang="en-US" smtClean="0"/>
              <a:pPr>
                <a:defRPr/>
              </a:pPr>
              <a:t>4</a:t>
            </a:fld>
            <a:endParaRPr lang="en-US"/>
          </a:p>
        </p:txBody>
      </p:sp>
    </p:spTree>
    <p:extLst>
      <p:ext uri="{BB962C8B-B14F-4D97-AF65-F5344CB8AC3E}">
        <p14:creationId xmlns:p14="http://schemas.microsoft.com/office/powerpoint/2010/main" val="239865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other resources students can refer to in order to learn more about indoor air pollution and ways to ensure clean air in your home are provided here.</a:t>
            </a:r>
          </a:p>
        </p:txBody>
      </p:sp>
      <p:sp>
        <p:nvSpPr>
          <p:cNvPr id="4" name="Slide Number Placeholder 3"/>
          <p:cNvSpPr>
            <a:spLocks noGrp="1"/>
          </p:cNvSpPr>
          <p:nvPr>
            <p:ph type="sldNum" sz="quarter" idx="5"/>
          </p:nvPr>
        </p:nvSpPr>
        <p:spPr/>
        <p:txBody>
          <a:bodyPr/>
          <a:lstStyle/>
          <a:p>
            <a:pPr>
              <a:defRPr/>
            </a:pPr>
            <a:fld id="{AACB6CEB-3297-409C-8B4D-866C55345E0A}" type="slidenum">
              <a:rPr lang="en-US" smtClean="0"/>
              <a:pPr>
                <a:defRPr/>
              </a:pPr>
              <a:t>5</a:t>
            </a:fld>
            <a:endParaRPr lang="en-US"/>
          </a:p>
        </p:txBody>
      </p:sp>
    </p:spTree>
    <p:extLst>
      <p:ext uri="{BB962C8B-B14F-4D97-AF65-F5344CB8AC3E}">
        <p14:creationId xmlns:p14="http://schemas.microsoft.com/office/powerpoint/2010/main" val="400190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Indoor Air Pollution - Overview</a:t>
            </a:r>
          </a:p>
        </p:txBody>
      </p:sp>
      <p:sp>
        <p:nvSpPr>
          <p:cNvPr id="4" name="Slide Number Placeholder 3"/>
          <p:cNvSpPr>
            <a:spLocks noGrp="1"/>
          </p:cNvSpPr>
          <p:nvPr>
            <p:ph type="sldNum" sz="quarter" idx="5"/>
          </p:nvPr>
        </p:nvSpPr>
        <p:spPr/>
        <p:txBody>
          <a:bodyPr/>
          <a:lstStyle/>
          <a:p>
            <a:pPr>
              <a:defRPr/>
            </a:pPr>
            <a:fld id="{AACB6CEB-3297-409C-8B4D-866C55345E0A}" type="slidenum">
              <a:rPr lang="en-US" smtClean="0"/>
              <a:pPr>
                <a:defRPr/>
              </a:pPr>
              <a:t>6</a:t>
            </a:fld>
            <a:endParaRPr lang="en-US"/>
          </a:p>
        </p:txBody>
      </p:sp>
    </p:spTree>
    <p:extLst>
      <p:ext uri="{BB962C8B-B14F-4D97-AF65-F5344CB8AC3E}">
        <p14:creationId xmlns:p14="http://schemas.microsoft.com/office/powerpoint/2010/main" val="2706411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motivation for learning about indoor air pollution is rather clear – we spend lots of time indoors – including both the home and workplace. Our exposure to harmful air pollutants is therefore dependent on the air quality of our indoor environment</a:t>
            </a:r>
          </a:p>
          <a:p>
            <a:endParaRPr lang="en-US" dirty="0"/>
          </a:p>
          <a:p>
            <a:r>
              <a:rPr lang="en-US" dirty="0"/>
              <a:t>What may not be as clear is how much more time individuals spend indoors vs. outdoors. </a:t>
            </a:r>
          </a:p>
          <a:p>
            <a:endParaRPr lang="en-US" dirty="0"/>
          </a:p>
          <a:p>
            <a:r>
              <a:rPr lang="en-US" dirty="0"/>
              <a:t>The charts below show data compiled by California Air Resources Board to determine this.</a:t>
            </a:r>
          </a:p>
          <a:p>
            <a:endParaRPr lang="en-US" dirty="0"/>
          </a:p>
          <a:p>
            <a:r>
              <a:rPr lang="en-US" dirty="0"/>
              <a:t>On the left is a pie chart for Adults and Teens, on  the right the same but for children.</a:t>
            </a:r>
          </a:p>
          <a:p>
            <a:endParaRPr lang="en-US" dirty="0"/>
          </a:p>
          <a:p>
            <a:r>
              <a:rPr lang="en-US" dirty="0"/>
              <a:t>As seen in both cases, we spend most of our time on average indoors at home, adults around 60% and children around 75% on average.  A significant time is also spent indoors away from home, for example at work or school. Combine home and elsewhere, the data indicate that we spend on average 80 – 90% of our time indoors.</a:t>
            </a:r>
          </a:p>
          <a:p>
            <a:endParaRPr lang="en-US" dirty="0"/>
          </a:p>
          <a:p>
            <a:r>
              <a:rPr lang="en-US" dirty="0"/>
              <a:t>Indoor air quality is therefore extremely important in determining total exposure to air pollutants. </a:t>
            </a:r>
          </a:p>
          <a:p>
            <a:endParaRPr lang="en-US" dirty="0"/>
          </a:p>
          <a:p>
            <a:r>
              <a:rPr lang="en-US" dirty="0"/>
              <a:t>Yet, as we will see, certain air pollutants are more common indoors than others.</a:t>
            </a:r>
          </a:p>
          <a:p>
            <a:endParaRPr lang="en-US" dirty="0"/>
          </a:p>
          <a:p>
            <a:r>
              <a:rPr lang="en-US" dirty="0"/>
              <a:t>Throughout the remainder of this lecture, we will focus primarily on indoor air pollutants in homes.</a:t>
            </a:r>
          </a:p>
        </p:txBody>
      </p:sp>
      <p:sp>
        <p:nvSpPr>
          <p:cNvPr id="4" name="Slide Number Placeholder 3"/>
          <p:cNvSpPr>
            <a:spLocks noGrp="1"/>
          </p:cNvSpPr>
          <p:nvPr>
            <p:ph type="sldNum" sz="quarter" idx="5"/>
          </p:nvPr>
        </p:nvSpPr>
        <p:spPr/>
        <p:txBody>
          <a:bodyPr/>
          <a:lstStyle/>
          <a:p>
            <a:pPr>
              <a:defRPr/>
            </a:pPr>
            <a:fld id="{AACB6CEB-3297-409C-8B4D-866C55345E0A}" type="slidenum">
              <a:rPr lang="en-US" smtClean="0"/>
              <a:pPr>
                <a:defRPr/>
              </a:pPr>
              <a:t>7</a:t>
            </a:fld>
            <a:endParaRPr lang="en-US"/>
          </a:p>
        </p:txBody>
      </p:sp>
    </p:spTree>
    <p:extLst>
      <p:ext uri="{BB962C8B-B14F-4D97-AF65-F5344CB8AC3E}">
        <p14:creationId xmlns:p14="http://schemas.microsoft.com/office/powerpoint/2010/main" val="275677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9CC40EF5-7502-4723-952B-58EA96E3DFA5}" type="slidenum">
              <a:rPr lang="en-US" smtClean="0"/>
              <a:pPr>
                <a:defRPr/>
              </a:pPr>
              <a:t>8</a:t>
            </a:fld>
            <a:endParaRPr lang="en-US"/>
          </a:p>
        </p:txBody>
      </p:sp>
      <p:sp>
        <p:nvSpPr>
          <p:cNvPr id="58371" name="Rectangle 2"/>
          <p:cNvSpPr>
            <a:spLocks noGrp="1" noRot="1" noChangeAspect="1" noChangeArrowheads="1" noTextEdit="1"/>
          </p:cNvSpPr>
          <p:nvPr>
            <p:ph type="sldImg"/>
          </p:nvPr>
        </p:nvSpPr>
        <p:spPr>
          <a:xfrm>
            <a:off x="381000" y="685800"/>
            <a:ext cx="6096000" cy="3429000"/>
          </a:xfrm>
          <a:ln/>
        </p:spPr>
      </p:sp>
      <p:sp>
        <p:nvSpPr>
          <p:cNvPr id="58372" name="Rectangle 3"/>
          <p:cNvSpPr>
            <a:spLocks noGrp="1" noChangeArrowheads="1"/>
          </p:cNvSpPr>
          <p:nvPr>
            <p:ph type="body" idx="1"/>
          </p:nvPr>
        </p:nvSpPr>
        <p:spPr>
          <a:noFill/>
          <a:ln/>
        </p:spPr>
        <p:txBody>
          <a:bodyPr/>
          <a:lstStyle/>
          <a:p>
            <a:r>
              <a:rPr lang="en-US" dirty="0"/>
              <a:t>So we proceed with a virtual tour around a fictitious home to identify common sources of indoor air pollution? </a:t>
            </a:r>
          </a:p>
          <a:p>
            <a:endParaRPr lang="en-US" dirty="0"/>
          </a:p>
          <a:p>
            <a:r>
              <a:rPr lang="en-US" dirty="0"/>
              <a:t>Starting at the upper right is outdoor air pollution. Depending on ventilation rates, outdoor air penetrates indoors such that, absent any indoor sources, concentrations of atmospheric gases indoors will match that outdoors.  For example, carbon dioxide concentrations indoors will eventually reach around 400 ppm – the outdoor concentration - assuming no people, plants, pets are exhaling co2 and no other sources of co2 are present.</a:t>
            </a:r>
          </a:p>
          <a:p>
            <a:endParaRPr lang="en-US" dirty="0"/>
          </a:p>
          <a:p>
            <a:r>
              <a:rPr lang="en-US" dirty="0"/>
              <a:t>However, sources of various contaminants exist in the indoor environment and we can proceed to identify some one the main ones.</a:t>
            </a:r>
          </a:p>
          <a:p>
            <a:endParaRPr lang="en-US" dirty="0"/>
          </a:p>
          <a:p>
            <a:r>
              <a:rPr lang="en-US" dirty="0"/>
              <a:t>Proceeding clockwise around the home, we first encounter molds and bacteria. Mold in particular can be a problem in dark, moist areas … especially in locations where the outdoor is cool and humid. Molds release spores that can cause illness if inhaled.</a:t>
            </a:r>
          </a:p>
          <a:p>
            <a:endParaRPr lang="en-US" dirty="0"/>
          </a:p>
          <a:p>
            <a:r>
              <a:rPr lang="en-US" dirty="0"/>
              <a:t>Next, there are various chemicals that vaporize from cleaning products – either when stored or used.</a:t>
            </a:r>
          </a:p>
          <a:p>
            <a:endParaRPr lang="en-US" dirty="0"/>
          </a:p>
          <a:p>
            <a:r>
              <a:rPr lang="en-US" dirty="0"/>
              <a:t>Second hand smoke exists if there are smokers.</a:t>
            </a:r>
          </a:p>
          <a:p>
            <a:endParaRPr lang="en-US" dirty="0"/>
          </a:p>
          <a:p>
            <a:r>
              <a:rPr lang="en-US" dirty="0"/>
              <a:t>Pets hair and dander – or dead skin of pets similar to dandruff – can cause allergic reactions if inhaled.</a:t>
            </a:r>
          </a:p>
          <a:p>
            <a:endParaRPr lang="en-US" dirty="0"/>
          </a:p>
          <a:p>
            <a:r>
              <a:rPr lang="en-US" dirty="0"/>
              <a:t>Carbon monoxide fumes from any source of combustion within homes – including stoves, fireplaces, cars if there is an attached garage – can build up if ventilation is insufficient.</a:t>
            </a:r>
          </a:p>
          <a:p>
            <a:endParaRPr lang="en-US" dirty="0"/>
          </a:p>
          <a:p>
            <a:r>
              <a:rPr lang="en-US" dirty="0"/>
              <a:t>A gas called radon, formed by decay of radioactive elements in the earth, can infiltrate through basements and other seems into homes. Radon exposure poses long-term health risks if inhaled.</a:t>
            </a:r>
          </a:p>
          <a:p>
            <a:endParaRPr lang="en-US" dirty="0"/>
          </a:p>
          <a:p>
            <a:r>
              <a:rPr lang="en-US" dirty="0"/>
              <a:t>Chemicals from paints and solvents can vaporize into homes when used or stored.</a:t>
            </a:r>
          </a:p>
          <a:p>
            <a:endParaRPr lang="en-US" dirty="0"/>
          </a:p>
          <a:p>
            <a:r>
              <a:rPr lang="en-US" dirty="0"/>
              <a:t>Various smoke and other combustion gases can build up in concentrations from for example fireplaces and stoves.</a:t>
            </a:r>
          </a:p>
          <a:p>
            <a:endParaRPr lang="en-US" dirty="0"/>
          </a:p>
          <a:p>
            <a:r>
              <a:rPr lang="en-US" dirty="0"/>
              <a:t>Finally, the building material itself of homes can be a source of harmful gases – particularly formaldehyde.</a:t>
            </a:r>
          </a:p>
          <a:p>
            <a:endParaRPr lang="en-US" dirty="0"/>
          </a:p>
          <a:p>
            <a:r>
              <a:rPr lang="en-US" dirty="0"/>
              <a:t>This is a quick survey … we will discuss some of these in more depth shortly.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 organizes some of these indoor air pollutants according to the severity of adverse possible health effects they can cause.</a:t>
            </a:r>
          </a:p>
          <a:p>
            <a:endParaRPr lang="en-US" dirty="0"/>
          </a:p>
          <a:p>
            <a:r>
              <a:rPr lang="en-US" dirty="0"/>
              <a:t>On the left are possible lethal effects. Tobacco smoke of course is known to increase the risk of premature death. </a:t>
            </a:r>
          </a:p>
          <a:p>
            <a:endParaRPr lang="en-US" dirty="0"/>
          </a:p>
          <a:p>
            <a:r>
              <a:rPr lang="en-US" dirty="0"/>
              <a:t>Radon gas – which can penetrate from underground into homes – also has been linked to premature mortality.</a:t>
            </a:r>
          </a:p>
          <a:p>
            <a:endParaRPr lang="en-US" dirty="0"/>
          </a:p>
          <a:p>
            <a:r>
              <a:rPr lang="en-US" dirty="0"/>
              <a:t>Carbon monoxide is particularly dangerous since it is odorless and colorless, and can cause immediate death if concentrations are high enough – something we talked about earlier in this semester with respect to carbon monoxide.</a:t>
            </a:r>
          </a:p>
          <a:p>
            <a:endParaRPr lang="en-US" dirty="0"/>
          </a:p>
          <a:p>
            <a:r>
              <a:rPr lang="en-US" dirty="0"/>
              <a:t>Non-lethal, but sometimes serious or at least irritant, effects are associated with other indoor air pollutants, such as lead from paints in older homes that may have used paints containing lead, as well as the presence of mold/mildew, vapors of VOCs from paints, cleaning products and other sources.</a:t>
            </a:r>
          </a:p>
        </p:txBody>
      </p:sp>
      <p:sp>
        <p:nvSpPr>
          <p:cNvPr id="4" name="Slide Number Placeholder 3"/>
          <p:cNvSpPr>
            <a:spLocks noGrp="1"/>
          </p:cNvSpPr>
          <p:nvPr>
            <p:ph type="sldNum" sz="quarter" idx="5"/>
          </p:nvPr>
        </p:nvSpPr>
        <p:spPr/>
        <p:txBody>
          <a:bodyPr/>
          <a:lstStyle/>
          <a:p>
            <a:pPr>
              <a:defRPr/>
            </a:pPr>
            <a:fld id="{AACB6CEB-3297-409C-8B4D-866C55345E0A}" type="slidenum">
              <a:rPr lang="en-US" smtClean="0"/>
              <a:pPr>
                <a:defRPr/>
              </a:pPr>
              <a:t>9</a:t>
            </a:fld>
            <a:endParaRPr lang="en-US"/>
          </a:p>
        </p:txBody>
      </p:sp>
    </p:spTree>
    <p:extLst>
      <p:ext uri="{BB962C8B-B14F-4D97-AF65-F5344CB8AC3E}">
        <p14:creationId xmlns:p14="http://schemas.microsoft.com/office/powerpoint/2010/main" val="150912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2F1F65-1D48-467A-8EE3-2E57718C62D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98C0F9-B9A0-4019-B6CC-99F6423E58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5E02E0-0F28-47B3-B810-D940D63F9C6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793758"/>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21FEEF1-A10A-EC49-BA5B-AE1B0B6560EB}" type="slidenum">
              <a:rPr lang="en-US"/>
              <a:pPr/>
              <a:t>‹#›</a:t>
            </a:fld>
            <a:endParaRPr lang="en-US"/>
          </a:p>
        </p:txBody>
      </p:sp>
    </p:spTree>
    <p:extLst>
      <p:ext uri="{BB962C8B-B14F-4D97-AF65-F5344CB8AC3E}">
        <p14:creationId xmlns:p14="http://schemas.microsoft.com/office/powerpoint/2010/main" val="1576563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0904CB0-5832-1448-89CD-F64885DE23AB}" type="slidenum">
              <a:rPr lang="en-US"/>
              <a:pPr/>
              <a:t>‹#›</a:t>
            </a:fld>
            <a:endParaRPr lang="en-US"/>
          </a:p>
        </p:txBody>
      </p:sp>
    </p:spTree>
    <p:extLst>
      <p:ext uri="{BB962C8B-B14F-4D97-AF65-F5344CB8AC3E}">
        <p14:creationId xmlns:p14="http://schemas.microsoft.com/office/powerpoint/2010/main" val="931001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0FFF1FD-CBD3-2A4E-9C5C-252A6C701918}" type="slidenum">
              <a:rPr lang="en-US"/>
              <a:pPr/>
              <a:t>‹#›</a:t>
            </a:fld>
            <a:endParaRPr lang="en-US"/>
          </a:p>
        </p:txBody>
      </p:sp>
    </p:spTree>
    <p:extLst>
      <p:ext uri="{BB962C8B-B14F-4D97-AF65-F5344CB8AC3E}">
        <p14:creationId xmlns:p14="http://schemas.microsoft.com/office/powerpoint/2010/main" val="2485437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BCF6FA3F-2A8C-6A4D-B95C-191C1E1258CE}" type="slidenum">
              <a:rPr lang="en-US"/>
              <a:pPr/>
              <a:t>‹#›</a:t>
            </a:fld>
            <a:endParaRPr lang="en-US"/>
          </a:p>
        </p:txBody>
      </p:sp>
    </p:spTree>
    <p:extLst>
      <p:ext uri="{BB962C8B-B14F-4D97-AF65-F5344CB8AC3E}">
        <p14:creationId xmlns:p14="http://schemas.microsoft.com/office/powerpoint/2010/main" val="2460423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B1784F05-095D-D146-BC42-251C7A7BB5E3}" type="slidenum">
              <a:rPr lang="en-US"/>
              <a:pPr/>
              <a:t>‹#›</a:t>
            </a:fld>
            <a:endParaRPr lang="en-US"/>
          </a:p>
        </p:txBody>
      </p:sp>
    </p:spTree>
    <p:extLst>
      <p:ext uri="{BB962C8B-B14F-4D97-AF65-F5344CB8AC3E}">
        <p14:creationId xmlns:p14="http://schemas.microsoft.com/office/powerpoint/2010/main" val="383912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98E0FD-190B-4400-9736-E6EEA2CE6E8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79002086-1A05-A44E-9568-2C932F7C9459}" type="slidenum">
              <a:rPr lang="en-US"/>
              <a:pPr/>
              <a:t>‹#›</a:t>
            </a:fld>
            <a:endParaRPr lang="en-US"/>
          </a:p>
        </p:txBody>
      </p:sp>
    </p:spTree>
    <p:extLst>
      <p:ext uri="{BB962C8B-B14F-4D97-AF65-F5344CB8AC3E}">
        <p14:creationId xmlns:p14="http://schemas.microsoft.com/office/powerpoint/2010/main" val="1542418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1C34C207-D844-C442-A9D5-4201B2AB65D1}" type="slidenum">
              <a:rPr lang="en-US"/>
              <a:pPr/>
              <a:t>‹#›</a:t>
            </a:fld>
            <a:endParaRPr lang="en-US"/>
          </a:p>
        </p:txBody>
      </p:sp>
    </p:spTree>
    <p:extLst>
      <p:ext uri="{BB962C8B-B14F-4D97-AF65-F5344CB8AC3E}">
        <p14:creationId xmlns:p14="http://schemas.microsoft.com/office/powerpoint/2010/main" val="2001380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CA1B8B9-4195-1F40-A271-9595EBC12F1C}" type="slidenum">
              <a:rPr lang="en-US"/>
              <a:pPr/>
              <a:t>‹#›</a:t>
            </a:fld>
            <a:endParaRPr lang="en-US"/>
          </a:p>
        </p:txBody>
      </p:sp>
    </p:spTree>
    <p:extLst>
      <p:ext uri="{BB962C8B-B14F-4D97-AF65-F5344CB8AC3E}">
        <p14:creationId xmlns:p14="http://schemas.microsoft.com/office/powerpoint/2010/main" val="857439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2DE826B-2695-474B-A76B-D079E085B72F}" type="slidenum">
              <a:rPr lang="en-US"/>
              <a:pPr/>
              <a:t>‹#›</a:t>
            </a:fld>
            <a:endParaRPr lang="en-US"/>
          </a:p>
        </p:txBody>
      </p:sp>
    </p:spTree>
    <p:extLst>
      <p:ext uri="{BB962C8B-B14F-4D97-AF65-F5344CB8AC3E}">
        <p14:creationId xmlns:p14="http://schemas.microsoft.com/office/powerpoint/2010/main" val="4206183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4F9828D8-3C0D-3C4D-A6EF-4F859B63E6D6}" type="slidenum">
              <a:rPr lang="en-US"/>
              <a:pPr/>
              <a:t>‹#›</a:t>
            </a:fld>
            <a:endParaRPr lang="en-US"/>
          </a:p>
        </p:txBody>
      </p:sp>
    </p:spTree>
    <p:extLst>
      <p:ext uri="{BB962C8B-B14F-4D97-AF65-F5344CB8AC3E}">
        <p14:creationId xmlns:p14="http://schemas.microsoft.com/office/powerpoint/2010/main" val="973856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F8180C59-B68C-A54D-8E53-C26AF8C822FE}" type="slidenum">
              <a:rPr lang="en-US"/>
              <a:pPr/>
              <a:t>‹#›</a:t>
            </a:fld>
            <a:endParaRPr lang="en-US"/>
          </a:p>
        </p:txBody>
      </p:sp>
    </p:spTree>
    <p:extLst>
      <p:ext uri="{BB962C8B-B14F-4D97-AF65-F5344CB8AC3E}">
        <p14:creationId xmlns:p14="http://schemas.microsoft.com/office/powerpoint/2010/main" val="576323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smtClean="0"/>
            </a:lvl1pPr>
          </a:lstStyle>
          <a:p>
            <a:fld id="{0EB40790-E905-D645-97C1-CDF336B1B5AB}" type="slidenum">
              <a:rPr lang="en-US"/>
              <a:pPr/>
              <a:t>‹#›</a:t>
            </a:fld>
            <a:endParaRPr lang="en-US"/>
          </a:p>
        </p:txBody>
      </p:sp>
    </p:spTree>
    <p:extLst>
      <p:ext uri="{BB962C8B-B14F-4D97-AF65-F5344CB8AC3E}">
        <p14:creationId xmlns:p14="http://schemas.microsoft.com/office/powerpoint/2010/main" val="2304451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4D6B948E-6997-4175-B8FD-A42596AF16AB}" type="slidenum">
              <a:rPr lang="en-US"/>
              <a:pPr/>
              <a:t>‹#›</a:t>
            </a:fld>
            <a:endParaRPr lang="en-US"/>
          </a:p>
        </p:txBody>
      </p:sp>
    </p:spTree>
    <p:extLst>
      <p:ext uri="{BB962C8B-B14F-4D97-AF65-F5344CB8AC3E}">
        <p14:creationId xmlns:p14="http://schemas.microsoft.com/office/powerpoint/2010/main" val="2763921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C39A-2557-4FC0-9D6E-E2C6BA8325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5C6AC4-8737-46B6-8EE7-61747EB3B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B1617A-E08A-4A64-A0F0-DCD056772B2C}"/>
              </a:ext>
            </a:extLst>
          </p:cNvPr>
          <p:cNvSpPr>
            <a:spLocks noGrp="1"/>
          </p:cNvSpPr>
          <p:nvPr>
            <p:ph type="dt" sz="half" idx="10"/>
          </p:nvPr>
        </p:nvSpPr>
        <p:spPr/>
        <p:txBody>
          <a:bodyPr/>
          <a:lstStyle/>
          <a:p>
            <a:fld id="{191FC4D4-1ABE-4744-83D7-AFEEFCCFF5CF}" type="datetimeFigureOut">
              <a:rPr lang="en-US" smtClean="0"/>
              <a:t>5/2/2020</a:t>
            </a:fld>
            <a:endParaRPr lang="en-US"/>
          </a:p>
        </p:txBody>
      </p:sp>
      <p:sp>
        <p:nvSpPr>
          <p:cNvPr id="5" name="Footer Placeholder 4">
            <a:extLst>
              <a:ext uri="{FF2B5EF4-FFF2-40B4-BE49-F238E27FC236}">
                <a16:creationId xmlns:a16="http://schemas.microsoft.com/office/drawing/2014/main" id="{A3D80D3D-65EB-4969-8A80-0669E4BAA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0FB35-49E1-4CDE-82B2-3159DF161F51}"/>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4136738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A56EF-9F80-4445-A1E1-A7C600397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74B90-DEAD-4A29-8590-1EFA877B95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DEA15-FCA4-4CDF-88AC-CCAE196D53EA}"/>
              </a:ext>
            </a:extLst>
          </p:cNvPr>
          <p:cNvSpPr>
            <a:spLocks noGrp="1"/>
          </p:cNvSpPr>
          <p:nvPr>
            <p:ph type="dt" sz="half" idx="10"/>
          </p:nvPr>
        </p:nvSpPr>
        <p:spPr/>
        <p:txBody>
          <a:bodyPr/>
          <a:lstStyle/>
          <a:p>
            <a:fld id="{191FC4D4-1ABE-4744-83D7-AFEEFCCFF5CF}" type="datetimeFigureOut">
              <a:rPr lang="en-US" smtClean="0"/>
              <a:t>5/2/2020</a:t>
            </a:fld>
            <a:endParaRPr lang="en-US"/>
          </a:p>
        </p:txBody>
      </p:sp>
      <p:sp>
        <p:nvSpPr>
          <p:cNvPr id="5" name="Footer Placeholder 4">
            <a:extLst>
              <a:ext uri="{FF2B5EF4-FFF2-40B4-BE49-F238E27FC236}">
                <a16:creationId xmlns:a16="http://schemas.microsoft.com/office/drawing/2014/main" id="{EF962DFE-987A-402C-BC0F-70386501C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F2892-5B6B-409E-A18F-C88D780E65A5}"/>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32123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A1FBE6-BE93-47D5-869F-BEE6D1E2C47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4AE2-78E0-455A-B28C-DCBE7CC9C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BAB4E8-3C6C-4E52-B34F-088583DB88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973C7C-E76B-41BA-B1B5-B08E675F22EF}"/>
              </a:ext>
            </a:extLst>
          </p:cNvPr>
          <p:cNvSpPr>
            <a:spLocks noGrp="1"/>
          </p:cNvSpPr>
          <p:nvPr>
            <p:ph type="dt" sz="half" idx="10"/>
          </p:nvPr>
        </p:nvSpPr>
        <p:spPr/>
        <p:txBody>
          <a:bodyPr/>
          <a:lstStyle/>
          <a:p>
            <a:fld id="{191FC4D4-1ABE-4744-83D7-AFEEFCCFF5CF}" type="datetimeFigureOut">
              <a:rPr lang="en-US" smtClean="0"/>
              <a:t>5/2/2020</a:t>
            </a:fld>
            <a:endParaRPr lang="en-US"/>
          </a:p>
        </p:txBody>
      </p:sp>
      <p:sp>
        <p:nvSpPr>
          <p:cNvPr id="5" name="Footer Placeholder 4">
            <a:extLst>
              <a:ext uri="{FF2B5EF4-FFF2-40B4-BE49-F238E27FC236}">
                <a16:creationId xmlns:a16="http://schemas.microsoft.com/office/drawing/2014/main" id="{B89A79E4-0BA3-4037-97BB-191DCAB89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14196-4DA0-46D9-AED0-5A826E19A0D4}"/>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644589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E96FF-5C26-4127-BBEF-4580006CB0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00EA2F-F8AA-4A35-ACB2-3C481A0000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C1C05E-4CD3-4D1D-91BB-80EB88ABE7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DDA8CA-3636-4867-A39D-9099D2FBF820}"/>
              </a:ext>
            </a:extLst>
          </p:cNvPr>
          <p:cNvSpPr>
            <a:spLocks noGrp="1"/>
          </p:cNvSpPr>
          <p:nvPr>
            <p:ph type="dt" sz="half" idx="10"/>
          </p:nvPr>
        </p:nvSpPr>
        <p:spPr/>
        <p:txBody>
          <a:bodyPr/>
          <a:lstStyle/>
          <a:p>
            <a:fld id="{191FC4D4-1ABE-4744-83D7-AFEEFCCFF5CF}" type="datetimeFigureOut">
              <a:rPr lang="en-US" smtClean="0"/>
              <a:t>5/2/2020</a:t>
            </a:fld>
            <a:endParaRPr lang="en-US"/>
          </a:p>
        </p:txBody>
      </p:sp>
      <p:sp>
        <p:nvSpPr>
          <p:cNvPr id="6" name="Footer Placeholder 5">
            <a:extLst>
              <a:ext uri="{FF2B5EF4-FFF2-40B4-BE49-F238E27FC236}">
                <a16:creationId xmlns:a16="http://schemas.microsoft.com/office/drawing/2014/main" id="{6606B7D0-8F3B-4133-A370-5911A742B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32980-19D4-4607-99D2-E0FDC36D667C}"/>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012571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4042-E579-4647-BBBC-4FEDE657D8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58E554-D246-443F-9F96-FA70120A0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E3C7C-16E2-4F0B-8E00-4792CDFDF0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B1A463-D767-45C4-8E7F-1684FDBC5D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D0170E-FE7C-4948-BB09-32422888C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402F4C-F9E0-4D65-BA04-C57742DABBD2}"/>
              </a:ext>
            </a:extLst>
          </p:cNvPr>
          <p:cNvSpPr>
            <a:spLocks noGrp="1"/>
          </p:cNvSpPr>
          <p:nvPr>
            <p:ph type="dt" sz="half" idx="10"/>
          </p:nvPr>
        </p:nvSpPr>
        <p:spPr/>
        <p:txBody>
          <a:bodyPr/>
          <a:lstStyle/>
          <a:p>
            <a:fld id="{191FC4D4-1ABE-4744-83D7-AFEEFCCFF5CF}" type="datetimeFigureOut">
              <a:rPr lang="en-US" smtClean="0"/>
              <a:t>5/2/2020</a:t>
            </a:fld>
            <a:endParaRPr lang="en-US"/>
          </a:p>
        </p:txBody>
      </p:sp>
      <p:sp>
        <p:nvSpPr>
          <p:cNvPr id="8" name="Footer Placeholder 7">
            <a:extLst>
              <a:ext uri="{FF2B5EF4-FFF2-40B4-BE49-F238E27FC236}">
                <a16:creationId xmlns:a16="http://schemas.microsoft.com/office/drawing/2014/main" id="{817D6822-2112-47F9-9C2B-6CAFEAF5D8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6A6A82-C928-4136-ABCD-77868E27B3D0}"/>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053325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8942-C645-4F04-A23E-A84ABCCF3D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750ED6-A1F8-403C-8CF4-FD3B70AC2FED}"/>
              </a:ext>
            </a:extLst>
          </p:cNvPr>
          <p:cNvSpPr>
            <a:spLocks noGrp="1"/>
          </p:cNvSpPr>
          <p:nvPr>
            <p:ph type="dt" sz="half" idx="10"/>
          </p:nvPr>
        </p:nvSpPr>
        <p:spPr/>
        <p:txBody>
          <a:bodyPr/>
          <a:lstStyle/>
          <a:p>
            <a:fld id="{191FC4D4-1ABE-4744-83D7-AFEEFCCFF5CF}" type="datetimeFigureOut">
              <a:rPr lang="en-US" smtClean="0"/>
              <a:t>5/2/2020</a:t>
            </a:fld>
            <a:endParaRPr lang="en-US"/>
          </a:p>
        </p:txBody>
      </p:sp>
      <p:sp>
        <p:nvSpPr>
          <p:cNvPr id="4" name="Footer Placeholder 3">
            <a:extLst>
              <a:ext uri="{FF2B5EF4-FFF2-40B4-BE49-F238E27FC236}">
                <a16:creationId xmlns:a16="http://schemas.microsoft.com/office/drawing/2014/main" id="{2CBBCE37-66DB-478F-8EAE-F304258D15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36ADCE-54B3-462B-8171-C1C1741450E9}"/>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984684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9D4EDC-6417-4BCA-8AEA-70B9247AF799}"/>
              </a:ext>
            </a:extLst>
          </p:cNvPr>
          <p:cNvSpPr>
            <a:spLocks noGrp="1"/>
          </p:cNvSpPr>
          <p:nvPr>
            <p:ph type="dt" sz="half" idx="10"/>
          </p:nvPr>
        </p:nvSpPr>
        <p:spPr/>
        <p:txBody>
          <a:bodyPr/>
          <a:lstStyle/>
          <a:p>
            <a:fld id="{191FC4D4-1ABE-4744-83D7-AFEEFCCFF5CF}" type="datetimeFigureOut">
              <a:rPr lang="en-US" smtClean="0"/>
              <a:t>5/2/2020</a:t>
            </a:fld>
            <a:endParaRPr lang="en-US"/>
          </a:p>
        </p:txBody>
      </p:sp>
      <p:sp>
        <p:nvSpPr>
          <p:cNvPr id="3" name="Footer Placeholder 2">
            <a:extLst>
              <a:ext uri="{FF2B5EF4-FFF2-40B4-BE49-F238E27FC236}">
                <a16:creationId xmlns:a16="http://schemas.microsoft.com/office/drawing/2014/main" id="{E7D35110-4B54-46F3-9356-6548D84914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2057E2-8D13-49DC-9D70-8EEDD619BDA6}"/>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3122081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4E9A-7B10-41EB-8496-9A9DF8600B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2AD0F-94E8-4968-AE1A-3D635D7002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9359C-A209-4418-912F-29747A459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70E0F1-2990-4836-96C6-DEF84F28A0C3}"/>
              </a:ext>
            </a:extLst>
          </p:cNvPr>
          <p:cNvSpPr>
            <a:spLocks noGrp="1"/>
          </p:cNvSpPr>
          <p:nvPr>
            <p:ph type="dt" sz="half" idx="10"/>
          </p:nvPr>
        </p:nvSpPr>
        <p:spPr/>
        <p:txBody>
          <a:bodyPr/>
          <a:lstStyle/>
          <a:p>
            <a:fld id="{191FC4D4-1ABE-4744-83D7-AFEEFCCFF5CF}" type="datetimeFigureOut">
              <a:rPr lang="en-US" smtClean="0"/>
              <a:t>5/2/2020</a:t>
            </a:fld>
            <a:endParaRPr lang="en-US"/>
          </a:p>
        </p:txBody>
      </p:sp>
      <p:sp>
        <p:nvSpPr>
          <p:cNvPr id="6" name="Footer Placeholder 5">
            <a:extLst>
              <a:ext uri="{FF2B5EF4-FFF2-40B4-BE49-F238E27FC236}">
                <a16:creationId xmlns:a16="http://schemas.microsoft.com/office/drawing/2014/main" id="{C9979E23-6FB5-4C3E-BFB0-40094EBE7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DFDA2-0E6B-4964-9688-0D5D4209ECBE}"/>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096477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7881-27D6-4B63-8CA5-93B6D87CF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804D3A-8191-4189-8620-1A482AC8D3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F896EA-C6D8-40BD-AD81-11022AC80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A26E7-027A-45A5-AFA4-3082632923C7}"/>
              </a:ext>
            </a:extLst>
          </p:cNvPr>
          <p:cNvSpPr>
            <a:spLocks noGrp="1"/>
          </p:cNvSpPr>
          <p:nvPr>
            <p:ph type="dt" sz="half" idx="10"/>
          </p:nvPr>
        </p:nvSpPr>
        <p:spPr/>
        <p:txBody>
          <a:bodyPr/>
          <a:lstStyle/>
          <a:p>
            <a:fld id="{191FC4D4-1ABE-4744-83D7-AFEEFCCFF5CF}" type="datetimeFigureOut">
              <a:rPr lang="en-US" smtClean="0"/>
              <a:t>5/2/2020</a:t>
            </a:fld>
            <a:endParaRPr lang="en-US"/>
          </a:p>
        </p:txBody>
      </p:sp>
      <p:sp>
        <p:nvSpPr>
          <p:cNvPr id="6" name="Footer Placeholder 5">
            <a:extLst>
              <a:ext uri="{FF2B5EF4-FFF2-40B4-BE49-F238E27FC236}">
                <a16:creationId xmlns:a16="http://schemas.microsoft.com/office/drawing/2014/main" id="{6DE28181-C719-4DB3-A62C-CE0FC420F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EE583-3C9C-42EE-B0A8-E65F0E5EB197}"/>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628815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883A-F850-4CB9-A255-1104D646D0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B62BED-5C02-4A20-87FC-CCD923A0E9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7E822-903C-4155-BD35-329F885B9C2C}"/>
              </a:ext>
            </a:extLst>
          </p:cNvPr>
          <p:cNvSpPr>
            <a:spLocks noGrp="1"/>
          </p:cNvSpPr>
          <p:nvPr>
            <p:ph type="dt" sz="half" idx="10"/>
          </p:nvPr>
        </p:nvSpPr>
        <p:spPr/>
        <p:txBody>
          <a:bodyPr/>
          <a:lstStyle/>
          <a:p>
            <a:fld id="{191FC4D4-1ABE-4744-83D7-AFEEFCCFF5CF}" type="datetimeFigureOut">
              <a:rPr lang="en-US" smtClean="0"/>
              <a:t>5/2/2020</a:t>
            </a:fld>
            <a:endParaRPr lang="en-US"/>
          </a:p>
        </p:txBody>
      </p:sp>
      <p:sp>
        <p:nvSpPr>
          <p:cNvPr id="5" name="Footer Placeholder 4">
            <a:extLst>
              <a:ext uri="{FF2B5EF4-FFF2-40B4-BE49-F238E27FC236}">
                <a16:creationId xmlns:a16="http://schemas.microsoft.com/office/drawing/2014/main" id="{CAAEBDEB-E1B4-41BD-A528-050DD042D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62D2F-A7A8-48C1-99C6-EEA9DAEFA600}"/>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3473608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BC0FD4-5A0F-4B40-A38A-516EFC9CA6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D8607-2AD1-4A0F-A621-A5B08DFC7D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D0B59-0BA9-4152-8881-76F593A7A9DA}"/>
              </a:ext>
            </a:extLst>
          </p:cNvPr>
          <p:cNvSpPr>
            <a:spLocks noGrp="1"/>
          </p:cNvSpPr>
          <p:nvPr>
            <p:ph type="dt" sz="half" idx="10"/>
          </p:nvPr>
        </p:nvSpPr>
        <p:spPr/>
        <p:txBody>
          <a:bodyPr/>
          <a:lstStyle/>
          <a:p>
            <a:fld id="{191FC4D4-1ABE-4744-83D7-AFEEFCCFF5CF}" type="datetimeFigureOut">
              <a:rPr lang="en-US" smtClean="0"/>
              <a:t>5/2/2020</a:t>
            </a:fld>
            <a:endParaRPr lang="en-US"/>
          </a:p>
        </p:txBody>
      </p:sp>
      <p:sp>
        <p:nvSpPr>
          <p:cNvPr id="5" name="Footer Placeholder 4">
            <a:extLst>
              <a:ext uri="{FF2B5EF4-FFF2-40B4-BE49-F238E27FC236}">
                <a16:creationId xmlns:a16="http://schemas.microsoft.com/office/drawing/2014/main" id="{ABE8717C-5CAC-4F7B-B0DB-C896526D7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98907-C27F-4EC3-BE08-6F386EE47633}"/>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9388117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CC1964-8EB6-47C5-BF8D-CE3ADB30C4FA}" type="slidenum">
              <a:rPr lang="en-US"/>
              <a:pPr>
                <a:defRPr/>
              </a:pPr>
              <a:t>‹#›</a:t>
            </a:fld>
            <a:endParaRPr lang="en-US"/>
          </a:p>
        </p:txBody>
      </p:sp>
    </p:spTree>
    <p:extLst>
      <p:ext uri="{BB962C8B-B14F-4D97-AF65-F5344CB8AC3E}">
        <p14:creationId xmlns:p14="http://schemas.microsoft.com/office/powerpoint/2010/main" val="357250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2F3800-3647-403C-8919-DC9702FF73E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48485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222252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688191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32370973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120487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573652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170333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914586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512504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1968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31E000-4430-4C74-B3D5-CEBC9BBF26FF}"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859283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11449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277664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738098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4071362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26014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39210D-1B89-49E7-A1B5-1CBD7D6E8D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754A60B-914B-468A-983D-4A0EA998135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BCBC85-FB9A-4BF7-9255-6E7E41ED78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9801CC-3B56-4597-8DF3-BFB73F2781E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A5B7A25-8E24-457A-9B0F-131DCD2DEE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 id="2147483758" r:id="rId13"/>
    <p:sldLayoutId id="214748377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95F7D0E-7FE5-CD45-9514-B5DB1F56FC77}" type="slidenum">
              <a:rPr lang="en-US"/>
              <a:pPr/>
              <a:t>‹#›</a:t>
            </a:fld>
            <a:endParaRPr lang="en-US"/>
          </a:p>
        </p:txBody>
      </p:sp>
    </p:spTree>
    <p:extLst>
      <p:ext uri="{BB962C8B-B14F-4D97-AF65-F5344CB8AC3E}">
        <p14:creationId xmlns:p14="http://schemas.microsoft.com/office/powerpoint/2010/main" val="415444854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875ABA-F9C3-407E-B268-D5669BF86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14527F-A646-42DC-8FBC-408E50274C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63877-0523-4912-9C73-9EBEA4B944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FC4D4-1ABE-4744-83D7-AFEEFCCFF5CF}" type="datetimeFigureOut">
              <a:rPr lang="en-US" smtClean="0"/>
              <a:t>5/2/2020</a:t>
            </a:fld>
            <a:endParaRPr lang="en-US"/>
          </a:p>
        </p:txBody>
      </p:sp>
      <p:sp>
        <p:nvSpPr>
          <p:cNvPr id="5" name="Footer Placeholder 4">
            <a:extLst>
              <a:ext uri="{FF2B5EF4-FFF2-40B4-BE49-F238E27FC236}">
                <a16:creationId xmlns:a16="http://schemas.microsoft.com/office/drawing/2014/main" id="{4B20F7CD-CE76-452A-833F-48AEDA8C24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2D9185-74CA-47F3-9E4C-A15812D771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282CF-55AC-457A-AD0E-664FDD21768A}" type="slidenum">
              <a:rPr lang="en-US" smtClean="0"/>
              <a:t>‹#›</a:t>
            </a:fld>
            <a:endParaRPr lang="en-US"/>
          </a:p>
        </p:txBody>
      </p:sp>
    </p:spTree>
    <p:extLst>
      <p:ext uri="{BB962C8B-B14F-4D97-AF65-F5344CB8AC3E}">
        <p14:creationId xmlns:p14="http://schemas.microsoft.com/office/powerpoint/2010/main" val="230250177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2358125"/>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s://www.verywellhealth.com/carbon-monoxide-poisoning-causes-416105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hyperlink" Target="https://www.medicinenet.com/mold_exposure/article.ht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line.com/health/dust-mites-bites#description" TargetMode="External"/><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hyperlink" Target="https://www.epa.gov/radon"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6.xml"/><Relationship Id="rId1" Type="http://schemas.openxmlformats.org/officeDocument/2006/relationships/slideLayout" Target="../slideLayouts/slideLayout41.xml"/><Relationship Id="rId4" Type="http://schemas.openxmlformats.org/officeDocument/2006/relationships/image" Target="../media/image30.tmp"/></Relationships>
</file>

<file path=ppt/slides/_rels/slide23.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hyperlink" Target="http://www.clallam.net/HHS/documents/Health_and_Indoor_Air_Quality.pdf"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hyperlink" Target="https://www.epa.gov/sites/production/files/2014-08/documents/appenb.pdf" TargetMode="External"/><Relationship Id="rId4" Type="http://schemas.openxmlformats.org/officeDocument/2006/relationships/hyperlink" Target="https://www.trane.com/commercial/Uploads/PDF/520/ISS-APG001-EN.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hyperlink" Target="https://www.epa.gov/indoor-air-quality-iaq/improving-indoor-air-quality" TargetMode="External"/><Relationship Id="rId5" Type="http://schemas.openxmlformats.org/officeDocument/2006/relationships/hyperlink" Target="https://www.cdc.gov/niosh/topics/indoorenv/hvac.html" TargetMode="External"/><Relationship Id="rId4" Type="http://schemas.openxmlformats.org/officeDocument/2006/relationships/hyperlink" Target="https://nchh.org/information-and-evidence/learn-about-healthy-housing/health-hazards-prevention-and-solutions/ventilation-and-indoor-air-qualit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AFF34-6036-4B26-8D13-679EC9DE4B3F}"/>
              </a:ext>
            </a:extLst>
          </p:cNvPr>
          <p:cNvSpPr>
            <a:spLocks noGrp="1"/>
          </p:cNvSpPr>
          <p:nvPr>
            <p:ph type="ctrTitle"/>
          </p:nvPr>
        </p:nvSpPr>
        <p:spPr>
          <a:xfrm>
            <a:off x="1658911" y="1600200"/>
            <a:ext cx="9144000" cy="2387600"/>
          </a:xfrm>
        </p:spPr>
        <p:txBody>
          <a:bodyPr>
            <a:normAutofit/>
          </a:bodyPr>
          <a:lstStyle/>
          <a:p>
            <a:r>
              <a:rPr lang="en-US" sz="4400" b="1" dirty="0"/>
              <a:t>METR/ENVS 113</a:t>
            </a:r>
            <a:br>
              <a:rPr lang="en-US" dirty="0"/>
            </a:br>
            <a:r>
              <a:rPr lang="en-US" sz="2700" dirty="0"/>
              <a:t>Lecture 12: Indoor Air Pollution</a:t>
            </a:r>
            <a:br>
              <a:rPr lang="en-US" dirty="0"/>
            </a:br>
            <a:endParaRPr lang="en-US" dirty="0"/>
          </a:p>
        </p:txBody>
      </p:sp>
      <p:sp>
        <p:nvSpPr>
          <p:cNvPr id="3" name="Subtitle 2">
            <a:extLst>
              <a:ext uri="{FF2B5EF4-FFF2-40B4-BE49-F238E27FC236}">
                <a16:creationId xmlns:a16="http://schemas.microsoft.com/office/drawing/2014/main" id="{4A904F86-646D-4811-A3F5-4544681B6F99}"/>
              </a:ext>
            </a:extLst>
          </p:cNvPr>
          <p:cNvSpPr>
            <a:spLocks noGrp="1"/>
          </p:cNvSpPr>
          <p:nvPr>
            <p:ph type="subTitle" idx="1"/>
          </p:nvPr>
        </p:nvSpPr>
        <p:spPr>
          <a:xfrm>
            <a:off x="1793823" y="3987800"/>
            <a:ext cx="9144000" cy="1655762"/>
          </a:xfrm>
        </p:spPr>
        <p:txBody>
          <a:bodyPr>
            <a:normAutofit/>
          </a:bodyPr>
          <a:lstStyle/>
          <a:p>
            <a:r>
              <a:rPr lang="en-US" dirty="0"/>
              <a:t>SJSU Spring Semester 2020</a:t>
            </a:r>
          </a:p>
          <a:p>
            <a:r>
              <a:rPr lang="en-US" dirty="0"/>
              <a:t>Module 5: Local &amp; Indoor Air Pollution</a:t>
            </a:r>
          </a:p>
          <a:p>
            <a:r>
              <a:rPr lang="en-US" dirty="0"/>
              <a:t>Frank R. Freedman (Course Instructor)</a:t>
            </a:r>
          </a:p>
        </p:txBody>
      </p:sp>
    </p:spTree>
    <p:extLst>
      <p:ext uri="{BB962C8B-B14F-4D97-AF65-F5344CB8AC3E}">
        <p14:creationId xmlns:p14="http://schemas.microsoft.com/office/powerpoint/2010/main" val="2647420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AA7234B-F84A-44AC-AF7B-E7CDAB0FE4F1}"/>
              </a:ext>
            </a:extLst>
          </p:cNvPr>
          <p:cNvSpPr>
            <a:spLocks noGrp="1"/>
          </p:cNvSpPr>
          <p:nvPr>
            <p:ph idx="1"/>
          </p:nvPr>
        </p:nvSpPr>
        <p:spPr>
          <a:xfrm>
            <a:off x="609600" y="1371600"/>
            <a:ext cx="10820400" cy="4114800"/>
          </a:xfrm>
        </p:spPr>
        <p:txBody>
          <a:bodyPr/>
          <a:lstStyle/>
          <a:p>
            <a:pPr>
              <a:spcAft>
                <a:spcPts val="600"/>
              </a:spcAft>
            </a:pPr>
            <a:r>
              <a:rPr lang="en-US" sz="2800" dirty="0">
                <a:latin typeface="Calibri" panose="020F0502020204030204" pitchFamily="34" charset="0"/>
                <a:cs typeface="Calibri" panose="020F0502020204030204" pitchFamily="34" charset="0"/>
              </a:rPr>
              <a:t>Nothing analogous to ambient air quality standards for outdoor air</a:t>
            </a:r>
          </a:p>
          <a:p>
            <a:pPr>
              <a:spcAft>
                <a:spcPts val="600"/>
              </a:spcAft>
            </a:pPr>
            <a:r>
              <a:rPr lang="en-US" sz="2800" dirty="0">
                <a:latin typeface="Calibri" panose="020F0502020204030204" pitchFamily="34" charset="0"/>
                <a:cs typeface="Calibri" panose="020F0502020204030204" pitchFamily="34" charset="0"/>
              </a:rPr>
              <a:t>Building codes for building materials &amp; ventilation for newer structures</a:t>
            </a:r>
          </a:p>
          <a:p>
            <a:pPr>
              <a:spcAft>
                <a:spcPts val="600"/>
              </a:spcAft>
            </a:pPr>
            <a:r>
              <a:rPr lang="en-US" sz="2800" dirty="0">
                <a:latin typeface="Calibri" panose="020F0502020204030204" pitchFamily="34" charset="0"/>
                <a:cs typeface="Calibri" panose="020F0502020204030204" pitchFamily="34" charset="0"/>
              </a:rPr>
              <a:t>Smoke / carbon monoxide alarm requirements</a:t>
            </a:r>
          </a:p>
          <a:p>
            <a:pPr>
              <a:spcAft>
                <a:spcPts val="600"/>
              </a:spcAft>
            </a:pPr>
            <a:r>
              <a:rPr lang="en-US" sz="2800" dirty="0">
                <a:latin typeface="Calibri" panose="020F0502020204030204" pitchFamily="34" charset="0"/>
                <a:cs typeface="Calibri" panose="020F0502020204030204" pitchFamily="34" charset="0"/>
              </a:rPr>
              <a:t>CA Prop 65 warnings for household items (cleaning, paints, etc. …)</a:t>
            </a:r>
          </a:p>
          <a:p>
            <a:pPr>
              <a:spcAft>
                <a:spcPts val="600"/>
              </a:spcAft>
            </a:pPr>
            <a:r>
              <a:rPr lang="en-US" sz="2800" dirty="0">
                <a:latin typeface="Calibri" panose="020F0502020204030204" pitchFamily="34" charset="0"/>
                <a:cs typeface="Calibri" panose="020F0502020204030204" pitchFamily="34" charset="0"/>
              </a:rPr>
              <a:t>OSHA for workplace air.</a:t>
            </a:r>
          </a:p>
        </p:txBody>
      </p:sp>
      <p:sp>
        <p:nvSpPr>
          <p:cNvPr id="7" name="Rectangle 2">
            <a:extLst>
              <a:ext uri="{FF2B5EF4-FFF2-40B4-BE49-F238E27FC236}">
                <a16:creationId xmlns:a16="http://schemas.microsoft.com/office/drawing/2014/main" id="{C3417FE8-9077-473F-979C-0745DFF5B6FD}"/>
              </a:ext>
            </a:extLst>
          </p:cNvPr>
          <p:cNvSpPr>
            <a:spLocks noGrp="1" noChangeArrowheads="1"/>
          </p:cNvSpPr>
          <p:nvPr>
            <p:ph type="title"/>
          </p:nvPr>
        </p:nvSpPr>
        <p:spPr>
          <a:xfrm>
            <a:off x="1866900" y="457200"/>
            <a:ext cx="8458200" cy="533400"/>
          </a:xfrm>
          <a:solidFill>
            <a:schemeClr val="bg1"/>
          </a:solidFill>
        </p:spPr>
        <p:txBody>
          <a:bodyPr/>
          <a:lstStyle/>
          <a:p>
            <a:pPr eaLnBrk="1" hangingPunct="1"/>
            <a:r>
              <a:rPr lang="en-US" sz="3200" b="1" dirty="0">
                <a:solidFill>
                  <a:schemeClr val="accent2"/>
                </a:solidFill>
                <a:latin typeface="Calibri" pitchFamily="34" charset="0"/>
                <a:cs typeface="Calibri" pitchFamily="34" charset="0"/>
              </a:rPr>
              <a:t>Indoor Air Quality: Regulations</a:t>
            </a:r>
          </a:p>
        </p:txBody>
      </p:sp>
    </p:spTree>
    <p:extLst>
      <p:ext uri="{BB962C8B-B14F-4D97-AF65-F5344CB8AC3E}">
        <p14:creationId xmlns:p14="http://schemas.microsoft.com/office/powerpoint/2010/main" val="427973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60C2-E9CB-462A-BB51-01183D8DDA48}"/>
              </a:ext>
            </a:extLst>
          </p:cNvPr>
          <p:cNvSpPr>
            <a:spLocks noGrp="1"/>
          </p:cNvSpPr>
          <p:nvPr>
            <p:ph type="title"/>
          </p:nvPr>
        </p:nvSpPr>
        <p:spPr>
          <a:xfrm>
            <a:off x="914400" y="3124200"/>
            <a:ext cx="10363200" cy="1143000"/>
          </a:xfrm>
        </p:spPr>
        <p:txBody>
          <a:bodyPr/>
          <a:lstStyle/>
          <a:p>
            <a:r>
              <a:rPr lang="en-US" sz="3200" i="1" dirty="0">
                <a:latin typeface="Calibri" panose="020F0502020204030204" pitchFamily="34" charset="0"/>
                <a:cs typeface="Calibri" panose="020F0502020204030204" pitchFamily="34" charset="0"/>
              </a:rPr>
              <a:t>Indoor Air Pollution</a:t>
            </a:r>
            <a:br>
              <a:rPr lang="en-US" sz="3200" i="1" dirty="0">
                <a:latin typeface="Calibri" panose="020F0502020204030204" pitchFamily="34" charset="0"/>
                <a:cs typeface="Calibri" panose="020F0502020204030204" pitchFamily="34" charset="0"/>
              </a:rPr>
            </a:br>
            <a:r>
              <a:rPr lang="en-US" sz="3200" i="1" dirty="0">
                <a:latin typeface="Calibri" panose="020F0502020204030204" pitchFamily="34" charset="0"/>
                <a:cs typeface="Calibri" panose="020F0502020204030204" pitchFamily="34" charset="0"/>
              </a:rPr>
              <a:t>(Sources)</a:t>
            </a:r>
          </a:p>
        </p:txBody>
      </p:sp>
    </p:spTree>
    <p:extLst>
      <p:ext uri="{BB962C8B-B14F-4D97-AF65-F5344CB8AC3E}">
        <p14:creationId xmlns:p14="http://schemas.microsoft.com/office/powerpoint/2010/main" val="3850298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743200" y="1295401"/>
            <a:ext cx="6375400" cy="461665"/>
          </a:xfrm>
          <a:prstGeom prst="rect">
            <a:avLst/>
          </a:prstGeom>
          <a:noFill/>
          <a:ln w="9525">
            <a:noFill/>
            <a:miter lim="800000"/>
            <a:headEnd/>
            <a:tailEnd/>
          </a:ln>
        </p:spPr>
        <p:txBody>
          <a:bodyPr>
            <a:spAutoFit/>
          </a:bodyPr>
          <a:lstStyle/>
          <a:p>
            <a:pPr>
              <a:spcBef>
                <a:spcPct val="50000"/>
              </a:spcBef>
            </a:pPr>
            <a:endParaRPr lang="en-US"/>
          </a:p>
        </p:txBody>
      </p:sp>
      <p:sp>
        <p:nvSpPr>
          <p:cNvPr id="25605" name="Rectangle 9"/>
          <p:cNvSpPr>
            <a:spLocks noChangeArrowheads="1"/>
          </p:cNvSpPr>
          <p:nvPr/>
        </p:nvSpPr>
        <p:spPr bwMode="auto">
          <a:xfrm>
            <a:off x="440762" y="361333"/>
            <a:ext cx="5925789" cy="461665"/>
          </a:xfrm>
          <a:prstGeom prst="rect">
            <a:avLst/>
          </a:prstGeom>
          <a:noFill/>
          <a:ln w="9525">
            <a:noFill/>
            <a:miter lim="800000"/>
            <a:headEnd/>
            <a:tailEnd/>
          </a:ln>
        </p:spPr>
        <p:txBody>
          <a:bodyPr wrap="none">
            <a:spAutoFit/>
          </a:bodyPr>
          <a:lstStyle/>
          <a:p>
            <a:pPr>
              <a:spcBef>
                <a:spcPct val="50000"/>
              </a:spcBef>
            </a:pPr>
            <a:r>
              <a:rPr lang="en-US" dirty="0">
                <a:solidFill>
                  <a:schemeClr val="accent2"/>
                </a:solidFill>
                <a:latin typeface="Arial Black" pitchFamily="34" charset="0"/>
              </a:rPr>
              <a:t>Sources of Poor Indoor Air Quality</a:t>
            </a:r>
          </a:p>
        </p:txBody>
      </p:sp>
      <p:pic>
        <p:nvPicPr>
          <p:cNvPr id="6" name="Picture 2" descr="Product Image">
            <a:extLst>
              <a:ext uri="{FF2B5EF4-FFF2-40B4-BE49-F238E27FC236}">
                <a16:creationId xmlns:a16="http://schemas.microsoft.com/office/drawing/2014/main" id="{6F4C8F8F-578A-497D-B556-FD46A5B17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5683" y="1003287"/>
            <a:ext cx="2570553" cy="25705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9540713-4C1A-4309-9359-F33F38856E93}"/>
              </a:ext>
            </a:extLst>
          </p:cNvPr>
          <p:cNvSpPr txBox="1"/>
          <p:nvPr/>
        </p:nvSpPr>
        <p:spPr>
          <a:xfrm flipH="1">
            <a:off x="8190682" y="397216"/>
            <a:ext cx="3560556" cy="461665"/>
          </a:xfrm>
          <a:prstGeom prst="rect">
            <a:avLst/>
          </a:prstGeom>
          <a:noFill/>
        </p:spPr>
        <p:txBody>
          <a:bodyPr wrap="square" rtlCol="0">
            <a:spAutoFit/>
          </a:bodyPr>
          <a:lstStyle/>
          <a:p>
            <a:r>
              <a:rPr lang="en-US" dirty="0">
                <a:solidFill>
                  <a:srgbClr val="C00000"/>
                </a:solidFill>
                <a:latin typeface="Calibri" panose="020F0502020204030204" pitchFamily="34" charset="0"/>
                <a:cs typeface="Calibri" panose="020F0502020204030204" pitchFamily="34" charset="0"/>
              </a:rPr>
              <a:t>Smoke alarm w CO sensor</a:t>
            </a:r>
          </a:p>
        </p:txBody>
      </p:sp>
      <p:sp>
        <p:nvSpPr>
          <p:cNvPr id="3" name="Rectangle 2">
            <a:extLst>
              <a:ext uri="{FF2B5EF4-FFF2-40B4-BE49-F238E27FC236}">
                <a16:creationId xmlns:a16="http://schemas.microsoft.com/office/drawing/2014/main" id="{C7DC8EF5-688B-40D3-847A-9AA74537BA71}"/>
              </a:ext>
            </a:extLst>
          </p:cNvPr>
          <p:cNvSpPr/>
          <p:nvPr/>
        </p:nvSpPr>
        <p:spPr>
          <a:xfrm>
            <a:off x="131429" y="6289824"/>
            <a:ext cx="10536571" cy="461665"/>
          </a:xfrm>
          <a:prstGeom prst="rect">
            <a:avLst/>
          </a:prstGeom>
        </p:spPr>
        <p:txBody>
          <a:bodyPr wrap="square">
            <a:spAutoFit/>
          </a:bodyPr>
          <a:lstStyle/>
          <a:p>
            <a:r>
              <a:rPr lang="en-US" dirty="0">
                <a:solidFill>
                  <a:schemeClr val="accent2"/>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https://www.verywellhealth.com/carbon-monoxide-poisoning-causes-4161053</a:t>
            </a:r>
            <a:endParaRPr lang="en-US" dirty="0">
              <a:solidFill>
                <a:schemeClr val="accent2"/>
              </a:solidFill>
              <a:latin typeface="Calibri" panose="020F0502020204030204" pitchFamily="34" charset="0"/>
              <a:cs typeface="Calibri" panose="020F0502020204030204" pitchFamily="34" charset="0"/>
            </a:endParaRPr>
          </a:p>
        </p:txBody>
      </p:sp>
      <p:pic>
        <p:nvPicPr>
          <p:cNvPr id="1026" name="Picture 2" descr="Image result for image stove water heater">
            <a:extLst>
              <a:ext uri="{FF2B5EF4-FFF2-40B4-BE49-F238E27FC236}">
                <a16:creationId xmlns:a16="http://schemas.microsoft.com/office/drawing/2014/main" id="{E7FBB9F4-5ADC-44EC-818F-02DF2564EA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4314" y="3628763"/>
            <a:ext cx="1874584" cy="24955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r in attached garage image">
            <a:extLst>
              <a:ext uri="{FF2B5EF4-FFF2-40B4-BE49-F238E27FC236}">
                <a16:creationId xmlns:a16="http://schemas.microsoft.com/office/drawing/2014/main" id="{502895A1-80F2-4E8D-B477-5A7C3E5244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0368" y="4235988"/>
            <a:ext cx="2983502" cy="18502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tove">
            <a:extLst>
              <a:ext uri="{FF2B5EF4-FFF2-40B4-BE49-F238E27FC236}">
                <a16:creationId xmlns:a16="http://schemas.microsoft.com/office/drawing/2014/main" id="{9BF85BDF-0127-40B6-9DC9-8EF868373F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794" y="3812413"/>
            <a:ext cx="2350293" cy="23083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image of stove">
            <a:extLst>
              <a:ext uri="{FF2B5EF4-FFF2-40B4-BE49-F238E27FC236}">
                <a16:creationId xmlns:a16="http://schemas.microsoft.com/office/drawing/2014/main" id="{01BD4275-612A-4A18-82E5-E909F268E0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0019" y="3585872"/>
            <a:ext cx="1579508" cy="2587963"/>
          </a:xfrm>
          <a:prstGeom prst="rect">
            <a:avLst/>
          </a:prstGeom>
          <a:noFill/>
          <a:extLst>
            <a:ext uri="{909E8E84-426E-40DD-AFC4-6F175D3DCCD1}">
              <a14:hiddenFill xmlns:a14="http://schemas.microsoft.com/office/drawing/2010/main">
                <a:solidFill>
                  <a:srgbClr val="FFFFFF"/>
                </a:solidFill>
              </a14:hiddenFill>
            </a:ext>
          </a:extLst>
        </p:spPr>
      </p:pic>
      <p:sp>
        <p:nvSpPr>
          <p:cNvPr id="25603" name="Text Box 5"/>
          <p:cNvSpPr txBox="1">
            <a:spLocks noChangeArrowheads="1"/>
          </p:cNvSpPr>
          <p:nvPr/>
        </p:nvSpPr>
        <p:spPr bwMode="auto">
          <a:xfrm>
            <a:off x="452794" y="878755"/>
            <a:ext cx="6934200" cy="2677656"/>
          </a:xfrm>
          <a:prstGeom prst="rect">
            <a:avLst/>
          </a:prstGeom>
          <a:noFill/>
          <a:ln w="9525">
            <a:noFill/>
            <a:miter lim="800000"/>
            <a:headEnd/>
            <a:tailEnd/>
          </a:ln>
        </p:spPr>
        <p:txBody>
          <a:bodyPr>
            <a:spAutoFit/>
          </a:bodyPr>
          <a:lstStyle/>
          <a:p>
            <a:pPr>
              <a:spcBef>
                <a:spcPct val="50000"/>
              </a:spcBef>
            </a:pPr>
            <a:r>
              <a:rPr lang="en-US" sz="2000" dirty="0">
                <a:latin typeface="Arial Black" pitchFamily="34" charset="0"/>
              </a:rPr>
              <a:t>Carbon monoxide</a:t>
            </a:r>
            <a:r>
              <a:rPr lang="en-US" dirty="0"/>
              <a:t> – Fireplaces, stoves, cars in attached garages, water heaters, and other combustion sources in homes can emit carbon monoxide into homes. Ensure proper function of these equipment. Ensure proper ventilation especially if these sources are in enclosed places. Makes sure smoke alarms also have carbon monoxide sensors.</a:t>
            </a:r>
          </a:p>
        </p:txBody>
      </p:sp>
    </p:spTree>
    <p:extLst>
      <p:ext uri="{BB962C8B-B14F-4D97-AF65-F5344CB8AC3E}">
        <p14:creationId xmlns:p14="http://schemas.microsoft.com/office/powerpoint/2010/main" val="341041639"/>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182243" y="196538"/>
            <a:ext cx="5925789" cy="461665"/>
          </a:xfrm>
          <a:prstGeom prst="rect">
            <a:avLst/>
          </a:prstGeom>
          <a:noFill/>
          <a:ln w="9525">
            <a:noFill/>
            <a:miter lim="800000"/>
            <a:headEnd/>
            <a:tailEnd/>
          </a:ln>
        </p:spPr>
        <p:txBody>
          <a:bodyPr wrap="none">
            <a:spAutoFit/>
          </a:bodyPr>
          <a:lstStyle/>
          <a:p>
            <a:pPr>
              <a:spcBef>
                <a:spcPct val="50000"/>
              </a:spcBef>
            </a:pPr>
            <a:r>
              <a:rPr lang="en-US" dirty="0">
                <a:solidFill>
                  <a:schemeClr val="accent2"/>
                </a:solidFill>
                <a:latin typeface="Arial Black" pitchFamily="34" charset="0"/>
              </a:rPr>
              <a:t>Sources of Poor Indoor Air Quality</a:t>
            </a:r>
          </a:p>
        </p:txBody>
      </p:sp>
      <p:sp>
        <p:nvSpPr>
          <p:cNvPr id="18435" name="Text Box 8"/>
          <p:cNvSpPr txBox="1">
            <a:spLocks noChangeArrowheads="1"/>
          </p:cNvSpPr>
          <p:nvPr/>
        </p:nvSpPr>
        <p:spPr bwMode="auto">
          <a:xfrm>
            <a:off x="334442" y="744539"/>
            <a:ext cx="3276600" cy="6001643"/>
          </a:xfrm>
          <a:prstGeom prst="rect">
            <a:avLst/>
          </a:prstGeom>
          <a:noFill/>
          <a:ln w="9525">
            <a:noFill/>
            <a:miter lim="800000"/>
            <a:headEnd/>
            <a:tailEnd/>
          </a:ln>
        </p:spPr>
        <p:txBody>
          <a:bodyPr>
            <a:spAutoFit/>
          </a:bodyPr>
          <a:lstStyle/>
          <a:p>
            <a:pPr>
              <a:spcBef>
                <a:spcPct val="50000"/>
              </a:spcBef>
            </a:pPr>
            <a:r>
              <a:rPr lang="en-US" sz="2000" dirty="0">
                <a:latin typeface="Arial Black" pitchFamily="34" charset="0"/>
              </a:rPr>
              <a:t>Mold</a:t>
            </a:r>
            <a:r>
              <a:rPr lang="en-US" dirty="0"/>
              <a:t> – Mold can cause allergic reactions through inhalation of spores and mycotoxins. Bathrooms are a common source of mold, but it can occur anywhere where humidity is high, and ventilation is poor. Using a ventilation fan or opening a window will help to control moisture and inhibit mold growth. Check also plumbing leaks.</a:t>
            </a:r>
            <a:endParaRPr lang="en-US" dirty="0">
              <a:latin typeface="Arial Black" pitchFamily="34" charset="0"/>
            </a:endParaRPr>
          </a:p>
        </p:txBody>
      </p:sp>
      <p:pic>
        <p:nvPicPr>
          <p:cNvPr id="18436" name="Picture 13" descr="mold1"/>
          <p:cNvPicPr>
            <a:picLocks noChangeAspect="1" noChangeArrowheads="1"/>
          </p:cNvPicPr>
          <p:nvPr/>
        </p:nvPicPr>
        <p:blipFill>
          <a:blip r:embed="rId2" cstate="print"/>
          <a:srcRect/>
          <a:stretch>
            <a:fillRect/>
          </a:stretch>
        </p:blipFill>
        <p:spPr bwMode="auto">
          <a:xfrm>
            <a:off x="4127500" y="1083039"/>
            <a:ext cx="3937000" cy="2952750"/>
          </a:xfrm>
          <a:prstGeom prst="rect">
            <a:avLst/>
          </a:prstGeom>
          <a:noFill/>
          <a:ln w="9525">
            <a:noFill/>
            <a:miter lim="800000"/>
            <a:headEnd/>
            <a:tailEnd/>
          </a:ln>
        </p:spPr>
      </p:pic>
      <p:pic>
        <p:nvPicPr>
          <p:cNvPr id="6" name="Content Placeholder 7" descr="A screenshot of a computer&#10;&#10;Description automatically generated">
            <a:extLst>
              <a:ext uri="{FF2B5EF4-FFF2-40B4-BE49-F238E27FC236}">
                <a16:creationId xmlns:a16="http://schemas.microsoft.com/office/drawing/2014/main" id="{4134CA83-0967-49BA-BCDC-23B7D5C5DF9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1494" t="39437" r="61709" b="26534"/>
          <a:stretch/>
        </p:blipFill>
        <p:spPr>
          <a:xfrm>
            <a:off x="8887917" y="1083039"/>
            <a:ext cx="2895601" cy="3124200"/>
          </a:xfrm>
        </p:spPr>
      </p:pic>
      <p:pic>
        <p:nvPicPr>
          <p:cNvPr id="7" name="Content Placeholder 7" descr="A screenshot of a computer&#10;&#10;Description automatically generated">
            <a:extLst>
              <a:ext uri="{FF2B5EF4-FFF2-40B4-BE49-F238E27FC236}">
                <a16:creationId xmlns:a16="http://schemas.microsoft.com/office/drawing/2014/main" id="{E70A520D-B34F-4738-B805-43A89D5B3A10}"/>
              </a:ext>
            </a:extLst>
          </p:cNvPr>
          <p:cNvPicPr>
            <a:picLocks noChangeAspect="1"/>
          </p:cNvPicPr>
          <p:nvPr/>
        </p:nvPicPr>
        <p:blipFill rotWithShape="1">
          <a:blip r:embed="rId3">
            <a:extLst>
              <a:ext uri="{28A0092B-C50C-407E-A947-70E740481C1C}">
                <a14:useLocalDpi xmlns:a14="http://schemas.microsoft.com/office/drawing/2010/main" val="0"/>
              </a:ext>
            </a:extLst>
          </a:blip>
          <a:srcRect l="52074" t="60564" r="22996" b="2817"/>
          <a:stretch/>
        </p:blipFill>
        <p:spPr bwMode="auto">
          <a:xfrm>
            <a:off x="5160417" y="3581400"/>
            <a:ext cx="3937000" cy="3080062"/>
          </a:xfrm>
          <a:prstGeom prst="rect">
            <a:avLst/>
          </a:prstGeom>
          <a:noFill/>
          <a:ln w="9525">
            <a:noFill/>
            <a:miter lim="800000"/>
            <a:headEnd/>
            <a:tailEnd/>
          </a:ln>
        </p:spPr>
      </p:pic>
      <p:sp>
        <p:nvSpPr>
          <p:cNvPr id="2" name="Rectangle 1">
            <a:extLst>
              <a:ext uri="{FF2B5EF4-FFF2-40B4-BE49-F238E27FC236}">
                <a16:creationId xmlns:a16="http://schemas.microsoft.com/office/drawing/2014/main" id="{112196DE-53A8-4BEC-8308-CA30364456A8}"/>
              </a:ext>
            </a:extLst>
          </p:cNvPr>
          <p:cNvSpPr/>
          <p:nvPr/>
        </p:nvSpPr>
        <p:spPr>
          <a:xfrm>
            <a:off x="4461942" y="6248422"/>
            <a:ext cx="7730058" cy="461665"/>
          </a:xfrm>
          <a:prstGeom prst="rect">
            <a:avLst/>
          </a:prstGeom>
          <a:solidFill>
            <a:schemeClr val="bg1"/>
          </a:solidFill>
        </p:spPr>
        <p:txBody>
          <a:bodyPr wrap="square">
            <a:spAutoFit/>
          </a:bodyPr>
          <a:lstStyle/>
          <a:p>
            <a:r>
              <a:rPr lang="en-US" dirty="0">
                <a:solidFill>
                  <a:schemeClr val="accent2"/>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https://www.medicinenet.com/mold_exposure/article.htm</a:t>
            </a:r>
            <a:endParaRPr lang="en-US" dirty="0">
              <a:solidFill>
                <a:schemeClr val="accent2"/>
              </a:solidFill>
              <a:latin typeface="Calibri" panose="020F0502020204030204" pitchFamily="34" charset="0"/>
              <a:cs typeface="Calibri" panose="020F050202020403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7" name="Picture 21" descr="dust_mitefor pres copy"/>
          <p:cNvPicPr>
            <a:picLocks noGrp="1" noChangeAspect="1" noChangeArrowheads="1"/>
          </p:cNvPicPr>
          <p:nvPr>
            <p:ph sz="quarter" idx="2"/>
          </p:nvPr>
        </p:nvPicPr>
        <p:blipFill>
          <a:blip r:embed="rId2" cstate="print"/>
          <a:srcRect/>
          <a:stretch>
            <a:fillRect/>
          </a:stretch>
        </p:blipFill>
        <p:spPr>
          <a:xfrm>
            <a:off x="4953000" y="1447800"/>
            <a:ext cx="3506787" cy="4710609"/>
          </a:xfrm>
        </p:spPr>
      </p:pic>
      <p:sp>
        <p:nvSpPr>
          <p:cNvPr id="17411" name="Rectangle 17"/>
          <p:cNvSpPr>
            <a:spLocks noChangeArrowheads="1"/>
          </p:cNvSpPr>
          <p:nvPr/>
        </p:nvSpPr>
        <p:spPr bwMode="auto">
          <a:xfrm>
            <a:off x="381000" y="325272"/>
            <a:ext cx="6551613" cy="457200"/>
          </a:xfrm>
          <a:prstGeom prst="rect">
            <a:avLst/>
          </a:prstGeom>
          <a:noFill/>
          <a:ln w="9525">
            <a:noFill/>
            <a:miter lim="800000"/>
            <a:headEnd/>
            <a:tailEnd/>
          </a:ln>
        </p:spPr>
        <p:txBody>
          <a:bodyPr>
            <a:spAutoFit/>
          </a:bodyPr>
          <a:lstStyle/>
          <a:p>
            <a:pPr>
              <a:spcBef>
                <a:spcPct val="50000"/>
              </a:spcBef>
            </a:pPr>
            <a:r>
              <a:rPr lang="en-US" dirty="0">
                <a:solidFill>
                  <a:schemeClr val="accent2"/>
                </a:solidFill>
                <a:latin typeface="Arial Black" pitchFamily="34" charset="0"/>
              </a:rPr>
              <a:t>Sources of Poor Indoor Air Quality</a:t>
            </a:r>
          </a:p>
        </p:txBody>
      </p:sp>
      <p:sp>
        <p:nvSpPr>
          <p:cNvPr id="19476" name="Text Box 20"/>
          <p:cNvSpPr txBox="1">
            <a:spLocks noChangeArrowheads="1"/>
          </p:cNvSpPr>
          <p:nvPr/>
        </p:nvSpPr>
        <p:spPr bwMode="auto">
          <a:xfrm>
            <a:off x="404734" y="926005"/>
            <a:ext cx="3960812" cy="3416320"/>
          </a:xfrm>
          <a:prstGeom prst="rect">
            <a:avLst/>
          </a:prstGeom>
          <a:noFill/>
          <a:ln w="9525">
            <a:noFill/>
            <a:miter lim="800000"/>
            <a:headEnd/>
            <a:tailEnd/>
          </a:ln>
        </p:spPr>
        <p:txBody>
          <a:bodyPr>
            <a:spAutoFit/>
          </a:bodyPr>
          <a:lstStyle/>
          <a:p>
            <a:r>
              <a:rPr lang="en-US" sz="2000" dirty="0">
                <a:latin typeface="Arial Black" pitchFamily="34" charset="0"/>
              </a:rPr>
              <a:t>Dust mites</a:t>
            </a:r>
            <a:r>
              <a:rPr lang="en-US" dirty="0"/>
              <a:t> – Dust mites feed off dead skin cells. They can trigger allergy and asthma attacks.  Regularly vacuum soft surfaces such as carpeting, upholstery, stuffed toys and drapes. Wash pillows, blankets and bed sheets in hot water weekly.</a:t>
            </a:r>
          </a:p>
        </p:txBody>
      </p:sp>
      <p:sp>
        <p:nvSpPr>
          <p:cNvPr id="2" name="Rectangle 1">
            <a:extLst>
              <a:ext uri="{FF2B5EF4-FFF2-40B4-BE49-F238E27FC236}">
                <a16:creationId xmlns:a16="http://schemas.microsoft.com/office/drawing/2014/main" id="{3889DE29-332A-4BEC-9253-3B05F7EDD144}"/>
              </a:ext>
            </a:extLst>
          </p:cNvPr>
          <p:cNvSpPr/>
          <p:nvPr/>
        </p:nvSpPr>
        <p:spPr>
          <a:xfrm>
            <a:off x="318925" y="6301895"/>
            <a:ext cx="11357811" cy="461665"/>
          </a:xfrm>
          <a:prstGeom prst="rect">
            <a:avLst/>
          </a:prstGeom>
        </p:spPr>
        <p:txBody>
          <a:bodyPr wrap="square">
            <a:spAutoFit/>
          </a:bodyPr>
          <a:lstStyle/>
          <a:p>
            <a:r>
              <a:rPr lang="en-US" dirty="0">
                <a:solidFill>
                  <a:schemeClr val="accent2"/>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https://www.healthline.com/health/dust-mites-bites#description</a:t>
            </a:r>
            <a:endParaRPr lang="en-US" dirty="0">
              <a:solidFill>
                <a:schemeClr val="accent2"/>
              </a:solidFill>
              <a:latin typeface="Calibri" panose="020F0502020204030204" pitchFamily="34" charset="0"/>
              <a:cs typeface="Calibri" panose="020F050202020403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743200" y="1295401"/>
            <a:ext cx="6375400" cy="461665"/>
          </a:xfrm>
          <a:prstGeom prst="rect">
            <a:avLst/>
          </a:prstGeom>
          <a:noFill/>
          <a:ln w="9525">
            <a:noFill/>
            <a:miter lim="800000"/>
            <a:headEnd/>
            <a:tailEnd/>
          </a:ln>
        </p:spPr>
        <p:txBody>
          <a:bodyPr>
            <a:spAutoFit/>
          </a:bodyPr>
          <a:lstStyle/>
          <a:p>
            <a:pPr>
              <a:spcBef>
                <a:spcPct val="50000"/>
              </a:spcBef>
            </a:pPr>
            <a:endParaRPr lang="en-US"/>
          </a:p>
        </p:txBody>
      </p:sp>
      <p:sp>
        <p:nvSpPr>
          <p:cNvPr id="24579" name="Text Box 6"/>
          <p:cNvSpPr txBox="1">
            <a:spLocks noChangeArrowheads="1"/>
          </p:cNvSpPr>
          <p:nvPr/>
        </p:nvSpPr>
        <p:spPr bwMode="auto">
          <a:xfrm>
            <a:off x="533399" y="757534"/>
            <a:ext cx="6400800" cy="2308324"/>
          </a:xfrm>
          <a:prstGeom prst="rect">
            <a:avLst/>
          </a:prstGeom>
          <a:noFill/>
          <a:ln w="9525">
            <a:noFill/>
            <a:miter lim="800000"/>
            <a:headEnd/>
            <a:tailEnd/>
          </a:ln>
        </p:spPr>
        <p:txBody>
          <a:bodyPr>
            <a:spAutoFit/>
          </a:bodyPr>
          <a:lstStyle/>
          <a:p>
            <a:pPr>
              <a:spcBef>
                <a:spcPct val="50000"/>
              </a:spcBef>
            </a:pPr>
            <a:r>
              <a:rPr lang="en-US" sz="2000" dirty="0">
                <a:latin typeface="Arial Black" pitchFamily="34" charset="0"/>
              </a:rPr>
              <a:t>Pet dander and hair</a:t>
            </a:r>
            <a:r>
              <a:rPr lang="en-US" dirty="0"/>
              <a:t> – Pets can trigger allergy and asthma attacks due to dander and hair. Keep them out of the sleeping areas, and away from upholstered furniture, carpets, and stuffed toys. Vacuum and clean carpets, rugs, and furniture often. </a:t>
            </a:r>
          </a:p>
        </p:txBody>
      </p:sp>
      <p:pic>
        <p:nvPicPr>
          <p:cNvPr id="24580" name="Picture 12" descr="MCj04258520000[1]"/>
          <p:cNvPicPr>
            <a:picLocks noGrp="1" noChangeAspect="1" noChangeArrowheads="1"/>
          </p:cNvPicPr>
          <p:nvPr>
            <p:ph sz="half" idx="1"/>
          </p:nvPr>
        </p:nvPicPr>
        <p:blipFill>
          <a:blip r:embed="rId2" cstate="print"/>
          <a:srcRect/>
          <a:stretch>
            <a:fillRect/>
          </a:stretch>
        </p:blipFill>
        <p:spPr>
          <a:xfrm>
            <a:off x="6459189" y="3761677"/>
            <a:ext cx="2892425" cy="2678516"/>
          </a:xfrm>
        </p:spPr>
      </p:pic>
      <p:pic>
        <p:nvPicPr>
          <p:cNvPr id="24581" name="Picture 14" descr="MCj04245020000[1]"/>
          <p:cNvPicPr>
            <a:picLocks noGrp="1" noChangeAspect="1" noChangeArrowheads="1"/>
          </p:cNvPicPr>
          <p:nvPr>
            <p:ph sz="half" idx="2"/>
          </p:nvPr>
        </p:nvPicPr>
        <p:blipFill>
          <a:blip r:embed="rId3" cstate="print"/>
          <a:srcRect/>
          <a:stretch>
            <a:fillRect/>
          </a:stretch>
        </p:blipFill>
        <p:spPr>
          <a:xfrm>
            <a:off x="3401245" y="3891522"/>
            <a:ext cx="2678516" cy="2555285"/>
          </a:xfrm>
        </p:spPr>
      </p:pic>
      <p:sp>
        <p:nvSpPr>
          <p:cNvPr id="24582" name="Rectangle 18"/>
          <p:cNvSpPr>
            <a:spLocks noChangeArrowheads="1"/>
          </p:cNvSpPr>
          <p:nvPr/>
        </p:nvSpPr>
        <p:spPr bwMode="auto">
          <a:xfrm>
            <a:off x="533400" y="278110"/>
            <a:ext cx="5925789" cy="461665"/>
          </a:xfrm>
          <a:prstGeom prst="rect">
            <a:avLst/>
          </a:prstGeom>
          <a:noFill/>
          <a:ln w="9525">
            <a:noFill/>
            <a:miter lim="800000"/>
            <a:headEnd/>
            <a:tailEnd/>
          </a:ln>
        </p:spPr>
        <p:txBody>
          <a:bodyPr wrap="none">
            <a:spAutoFit/>
          </a:bodyPr>
          <a:lstStyle/>
          <a:p>
            <a:pPr>
              <a:spcBef>
                <a:spcPct val="50000"/>
              </a:spcBef>
            </a:pPr>
            <a:r>
              <a:rPr lang="en-US" dirty="0">
                <a:solidFill>
                  <a:schemeClr val="accent2"/>
                </a:solidFill>
                <a:latin typeface="Arial Black" pitchFamily="34" charset="0"/>
              </a:rPr>
              <a:t>Sources of Poor Indoor Air Quality</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65161" y="1089025"/>
            <a:ext cx="6375400" cy="461665"/>
          </a:xfrm>
          <a:prstGeom prst="rect">
            <a:avLst/>
          </a:prstGeom>
          <a:noFill/>
          <a:ln w="9525">
            <a:noFill/>
            <a:miter lim="800000"/>
            <a:headEnd/>
            <a:tailEnd/>
          </a:ln>
        </p:spPr>
        <p:txBody>
          <a:bodyPr>
            <a:spAutoFit/>
          </a:bodyPr>
          <a:lstStyle/>
          <a:p>
            <a:pPr>
              <a:spcBef>
                <a:spcPct val="50000"/>
              </a:spcBef>
            </a:pPr>
            <a:endParaRPr lang="en-US"/>
          </a:p>
        </p:txBody>
      </p:sp>
      <p:sp>
        <p:nvSpPr>
          <p:cNvPr id="31747" name="Text Box 4"/>
          <p:cNvSpPr txBox="1">
            <a:spLocks noChangeArrowheads="1"/>
          </p:cNvSpPr>
          <p:nvPr/>
        </p:nvSpPr>
        <p:spPr bwMode="auto">
          <a:xfrm>
            <a:off x="369891" y="870727"/>
            <a:ext cx="5925789" cy="2677656"/>
          </a:xfrm>
          <a:prstGeom prst="rect">
            <a:avLst/>
          </a:prstGeom>
          <a:noFill/>
          <a:ln w="9525">
            <a:noFill/>
            <a:miter lim="800000"/>
            <a:headEnd/>
            <a:tailEnd/>
          </a:ln>
        </p:spPr>
        <p:txBody>
          <a:bodyPr wrap="square">
            <a:spAutoFit/>
          </a:bodyPr>
          <a:lstStyle/>
          <a:p>
            <a:pPr>
              <a:spcBef>
                <a:spcPct val="50000"/>
              </a:spcBef>
            </a:pPr>
            <a:r>
              <a:rPr lang="en-US" sz="2000" dirty="0">
                <a:latin typeface="Arial Black" pitchFamily="34" charset="0"/>
              </a:rPr>
              <a:t>Volatile Organic Compounds (VOCs) –</a:t>
            </a:r>
            <a:r>
              <a:rPr lang="en-US" dirty="0"/>
              <a:t> Many VOCs are toxic air contaminants. Common household cleaners release Volatile Organic Compounds (VOCs), both when used and stored. Keep all products away from children. Consider purchasing cleaners without VOCs. Check Prop 65 warning labels.</a:t>
            </a:r>
          </a:p>
        </p:txBody>
      </p:sp>
      <p:pic>
        <p:nvPicPr>
          <p:cNvPr id="31748" name="Picture 5" descr="j0232853"/>
          <p:cNvPicPr>
            <a:picLocks noGrp="1" noChangeAspect="1" noChangeArrowheads="1"/>
          </p:cNvPicPr>
          <p:nvPr>
            <p:ph sz="half" idx="1"/>
          </p:nvPr>
        </p:nvPicPr>
        <p:blipFill>
          <a:blip r:embed="rId2" cstate="print"/>
          <a:srcRect/>
          <a:stretch>
            <a:fillRect/>
          </a:stretch>
        </p:blipFill>
        <p:spPr>
          <a:xfrm>
            <a:off x="5059019" y="4229972"/>
            <a:ext cx="2473325" cy="2054225"/>
          </a:xfrm>
        </p:spPr>
      </p:pic>
      <p:pic>
        <p:nvPicPr>
          <p:cNvPr id="31749" name="Picture 7" descr="j0215430"/>
          <p:cNvPicPr>
            <a:picLocks noGrp="1" noChangeAspect="1" noChangeArrowheads="1"/>
          </p:cNvPicPr>
          <p:nvPr>
            <p:ph sz="half" idx="2"/>
          </p:nvPr>
        </p:nvPicPr>
        <p:blipFill>
          <a:blip r:embed="rId3" cstate="print"/>
          <a:srcRect/>
          <a:stretch>
            <a:fillRect/>
          </a:stretch>
        </p:blipFill>
        <p:spPr>
          <a:xfrm>
            <a:off x="6948487" y="776768"/>
            <a:ext cx="1749425" cy="2895600"/>
          </a:xfrm>
        </p:spPr>
      </p:pic>
      <p:sp>
        <p:nvSpPr>
          <p:cNvPr id="31750" name="Rectangle 10"/>
          <p:cNvSpPr>
            <a:spLocks noChangeArrowheads="1"/>
          </p:cNvSpPr>
          <p:nvPr/>
        </p:nvSpPr>
        <p:spPr bwMode="auto">
          <a:xfrm>
            <a:off x="369893" y="315103"/>
            <a:ext cx="5925789" cy="461665"/>
          </a:xfrm>
          <a:prstGeom prst="rect">
            <a:avLst/>
          </a:prstGeom>
          <a:noFill/>
          <a:ln w="9525">
            <a:noFill/>
            <a:miter lim="800000"/>
            <a:headEnd/>
            <a:tailEnd/>
          </a:ln>
        </p:spPr>
        <p:txBody>
          <a:bodyPr wrap="none">
            <a:spAutoFit/>
          </a:bodyPr>
          <a:lstStyle/>
          <a:p>
            <a:pPr>
              <a:spcBef>
                <a:spcPct val="50000"/>
              </a:spcBef>
            </a:pPr>
            <a:r>
              <a:rPr lang="en-US" dirty="0">
                <a:solidFill>
                  <a:schemeClr val="accent2"/>
                </a:solidFill>
                <a:latin typeface="Arial Black" pitchFamily="34" charset="0"/>
              </a:rPr>
              <a:t>Sources of Poor Indoor Air Quality</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social media post&#10;&#10;Description automatically generated">
            <a:extLst>
              <a:ext uri="{FF2B5EF4-FFF2-40B4-BE49-F238E27FC236}">
                <a16:creationId xmlns:a16="http://schemas.microsoft.com/office/drawing/2014/main" id="{30DC85C4-877B-4B08-A994-890FF66CFB7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397" t="18519" r="23370" b="3704"/>
          <a:stretch/>
        </p:blipFill>
        <p:spPr>
          <a:xfrm>
            <a:off x="399873" y="3453378"/>
            <a:ext cx="3862077" cy="2896557"/>
          </a:xfrm>
        </p:spPr>
      </p:pic>
      <p:pic>
        <p:nvPicPr>
          <p:cNvPr id="4" name="Content Placeholder 4" descr="A screenshot of a cell phone&#10;&#10;Description automatically generated">
            <a:extLst>
              <a:ext uri="{FF2B5EF4-FFF2-40B4-BE49-F238E27FC236}">
                <a16:creationId xmlns:a16="http://schemas.microsoft.com/office/drawing/2014/main" id="{80563ED1-5EDF-47A6-8EDA-B74FE1880FE0}"/>
              </a:ext>
            </a:extLst>
          </p:cNvPr>
          <p:cNvPicPr>
            <a:picLocks noChangeAspect="1"/>
          </p:cNvPicPr>
          <p:nvPr/>
        </p:nvPicPr>
        <p:blipFill rotWithShape="1">
          <a:blip r:embed="rId3">
            <a:extLst>
              <a:ext uri="{28A0092B-C50C-407E-A947-70E740481C1C}">
                <a14:useLocalDpi xmlns:a14="http://schemas.microsoft.com/office/drawing/2010/main" val="0"/>
              </a:ext>
            </a:extLst>
          </a:blip>
          <a:srcRect l="21397" t="18518" r="24356" b="1701"/>
          <a:stretch/>
        </p:blipFill>
        <p:spPr bwMode="auto">
          <a:xfrm>
            <a:off x="4499814" y="3453378"/>
            <a:ext cx="3793112" cy="2971176"/>
          </a:xfrm>
          <a:prstGeom prst="rect">
            <a:avLst/>
          </a:prstGeom>
          <a:noFill/>
          <a:ln w="9525">
            <a:noFill/>
            <a:miter lim="800000"/>
            <a:headEnd/>
            <a:tailEnd/>
          </a:ln>
        </p:spPr>
      </p:pic>
      <p:pic>
        <p:nvPicPr>
          <p:cNvPr id="6" name="Content Placeholder 4" descr="A screenshot of a video game&#10;&#10;Description automatically generated">
            <a:extLst>
              <a:ext uri="{FF2B5EF4-FFF2-40B4-BE49-F238E27FC236}">
                <a16:creationId xmlns:a16="http://schemas.microsoft.com/office/drawing/2014/main" id="{599128B9-27DD-4F55-9ED0-DAC780EBC5B5}"/>
              </a:ext>
            </a:extLst>
          </p:cNvPr>
          <p:cNvPicPr>
            <a:picLocks noChangeAspect="1"/>
          </p:cNvPicPr>
          <p:nvPr/>
        </p:nvPicPr>
        <p:blipFill rotWithShape="1">
          <a:blip r:embed="rId4">
            <a:extLst>
              <a:ext uri="{28A0092B-C50C-407E-A947-70E740481C1C}">
                <a14:useLocalDpi xmlns:a14="http://schemas.microsoft.com/office/drawing/2010/main" val="0"/>
              </a:ext>
            </a:extLst>
          </a:blip>
          <a:srcRect l="28302" t="20218" r="26329" b="7575"/>
          <a:stretch/>
        </p:blipFill>
        <p:spPr bwMode="auto">
          <a:xfrm>
            <a:off x="8530790" y="3429000"/>
            <a:ext cx="3505200" cy="2971176"/>
          </a:xfrm>
          <a:prstGeom prst="rect">
            <a:avLst/>
          </a:prstGeom>
          <a:noFill/>
          <a:ln w="9525">
            <a:noFill/>
            <a:miter lim="800000"/>
            <a:headEnd/>
            <a:tailEnd/>
          </a:ln>
        </p:spPr>
      </p:pic>
      <p:sp>
        <p:nvSpPr>
          <p:cNvPr id="7" name="Text Box 4">
            <a:extLst>
              <a:ext uri="{FF2B5EF4-FFF2-40B4-BE49-F238E27FC236}">
                <a16:creationId xmlns:a16="http://schemas.microsoft.com/office/drawing/2014/main" id="{2E45EB0B-46BF-4C3A-94AF-369A7436B154}"/>
              </a:ext>
            </a:extLst>
          </p:cNvPr>
          <p:cNvSpPr txBox="1">
            <a:spLocks noChangeArrowheads="1"/>
          </p:cNvSpPr>
          <p:nvPr/>
        </p:nvSpPr>
        <p:spPr bwMode="auto">
          <a:xfrm>
            <a:off x="367532" y="834008"/>
            <a:ext cx="9915858" cy="2308324"/>
          </a:xfrm>
          <a:prstGeom prst="rect">
            <a:avLst/>
          </a:prstGeom>
          <a:noFill/>
          <a:ln w="9525">
            <a:noFill/>
            <a:miter lim="800000"/>
            <a:headEnd/>
            <a:tailEnd/>
          </a:ln>
        </p:spPr>
        <p:txBody>
          <a:bodyPr wrap="square">
            <a:spAutoFit/>
          </a:bodyPr>
          <a:lstStyle/>
          <a:p>
            <a:pPr>
              <a:spcBef>
                <a:spcPct val="50000"/>
              </a:spcBef>
            </a:pPr>
            <a:r>
              <a:rPr lang="en-US" sz="2000" dirty="0">
                <a:latin typeface="Arial Black" pitchFamily="34" charset="0"/>
              </a:rPr>
              <a:t>Formaldehyde - </a:t>
            </a:r>
            <a:r>
              <a:rPr lang="en-US" dirty="0"/>
              <a:t>Formaldehyde is a toxic air contaminant. It is widely used in composite wood products that have resins, and is in building materials and insulation, glues, permanent press fabrics, paints, lacquers, and other coatings. Formaldehyde is also released into the air from formaldehyde-containing personal care products, like some shampoos, soaps, haircare products, body washes, and nail polish. Check for formaldehyde-free products.</a:t>
            </a:r>
          </a:p>
        </p:txBody>
      </p:sp>
      <p:sp>
        <p:nvSpPr>
          <p:cNvPr id="9" name="Rectangle 10">
            <a:extLst>
              <a:ext uri="{FF2B5EF4-FFF2-40B4-BE49-F238E27FC236}">
                <a16:creationId xmlns:a16="http://schemas.microsoft.com/office/drawing/2014/main" id="{C8B79D7E-7F20-4393-94E6-CC9BCEABE89C}"/>
              </a:ext>
            </a:extLst>
          </p:cNvPr>
          <p:cNvSpPr>
            <a:spLocks noChangeArrowheads="1"/>
          </p:cNvSpPr>
          <p:nvPr/>
        </p:nvSpPr>
        <p:spPr bwMode="auto">
          <a:xfrm>
            <a:off x="369893" y="315103"/>
            <a:ext cx="5925789" cy="461665"/>
          </a:xfrm>
          <a:prstGeom prst="rect">
            <a:avLst/>
          </a:prstGeom>
          <a:noFill/>
          <a:ln w="9525">
            <a:noFill/>
            <a:miter lim="800000"/>
            <a:headEnd/>
            <a:tailEnd/>
          </a:ln>
        </p:spPr>
        <p:txBody>
          <a:bodyPr wrap="none">
            <a:spAutoFit/>
          </a:bodyPr>
          <a:lstStyle/>
          <a:p>
            <a:pPr>
              <a:spcBef>
                <a:spcPct val="50000"/>
              </a:spcBef>
            </a:pPr>
            <a:r>
              <a:rPr lang="en-US" dirty="0">
                <a:solidFill>
                  <a:schemeClr val="accent2"/>
                </a:solidFill>
                <a:latin typeface="Arial Black" pitchFamily="34" charset="0"/>
              </a:rPr>
              <a:t>Sources of Poor Indoor Air Quality</a:t>
            </a:r>
          </a:p>
        </p:txBody>
      </p:sp>
    </p:spTree>
    <p:extLst>
      <p:ext uri="{BB962C8B-B14F-4D97-AF65-F5344CB8AC3E}">
        <p14:creationId xmlns:p14="http://schemas.microsoft.com/office/powerpoint/2010/main" val="945255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0" name="Picture 30" descr="californiaradon"/>
          <p:cNvPicPr>
            <a:picLocks noGrp="1" noChangeAspect="1" noChangeArrowheads="1"/>
          </p:cNvPicPr>
          <p:nvPr>
            <p:ph sz="quarter" idx="3"/>
          </p:nvPr>
        </p:nvPicPr>
        <p:blipFill>
          <a:blip r:embed="rId2" cstate="print"/>
          <a:srcRect/>
          <a:stretch>
            <a:fillRect/>
          </a:stretch>
        </p:blipFill>
        <p:spPr>
          <a:xfrm>
            <a:off x="6632607" y="108874"/>
            <a:ext cx="4016146" cy="5949846"/>
          </a:xfrm>
        </p:spPr>
      </p:pic>
      <p:sp>
        <p:nvSpPr>
          <p:cNvPr id="39939" name="Text Box 31"/>
          <p:cNvSpPr txBox="1">
            <a:spLocks noChangeArrowheads="1"/>
          </p:cNvSpPr>
          <p:nvPr/>
        </p:nvSpPr>
        <p:spPr bwMode="auto">
          <a:xfrm>
            <a:off x="381000" y="856460"/>
            <a:ext cx="5638800" cy="2677656"/>
          </a:xfrm>
          <a:prstGeom prst="rect">
            <a:avLst/>
          </a:prstGeom>
          <a:noFill/>
          <a:ln w="9525">
            <a:noFill/>
            <a:miter lim="800000"/>
            <a:headEnd/>
            <a:tailEnd/>
          </a:ln>
        </p:spPr>
        <p:txBody>
          <a:bodyPr wrap="square">
            <a:spAutoFit/>
          </a:bodyPr>
          <a:lstStyle/>
          <a:p>
            <a:r>
              <a:rPr lang="en-US" sz="2000" dirty="0">
                <a:latin typeface="Arial Black" pitchFamily="34" charset="0"/>
              </a:rPr>
              <a:t>Radon</a:t>
            </a:r>
            <a:r>
              <a:rPr lang="en-US" sz="2000" dirty="0">
                <a:solidFill>
                  <a:schemeClr val="accent2"/>
                </a:solidFill>
              </a:rPr>
              <a:t> – </a:t>
            </a:r>
            <a:r>
              <a:rPr lang="en-US" dirty="0"/>
              <a:t>Is a naturally occurring radioactive gas that can enter a home through cracks and openings in floors and walls that are in contact with the ground. Radon is among the leading causes lung cancer among non-smokers in the U.S. Testing your home is simple and inexpensive. </a:t>
            </a:r>
          </a:p>
        </p:txBody>
      </p:sp>
      <p:graphicFrame>
        <p:nvGraphicFramePr>
          <p:cNvPr id="51232" name="Group 32"/>
          <p:cNvGraphicFramePr>
            <a:graphicFrameLocks noGrp="1"/>
          </p:cNvGraphicFramePr>
          <p:nvPr>
            <p:extLst>
              <p:ext uri="{D42A27DB-BD31-4B8C-83A1-F6EECF244321}">
                <p14:modId xmlns:p14="http://schemas.microsoft.com/office/powerpoint/2010/main" val="1090366665"/>
              </p:ext>
            </p:extLst>
          </p:nvPr>
        </p:nvGraphicFramePr>
        <p:xfrm>
          <a:off x="381000" y="3687167"/>
          <a:ext cx="6172200" cy="2371553"/>
        </p:xfrm>
        <a:graphic>
          <a:graphicData uri="http://schemas.openxmlformats.org/drawingml/2006/table">
            <a:tbl>
              <a:tblPr/>
              <a:tblGrid>
                <a:gridCol w="278027">
                  <a:extLst>
                    <a:ext uri="{9D8B030D-6E8A-4147-A177-3AD203B41FA5}">
                      <a16:colId xmlns:a16="http://schemas.microsoft.com/office/drawing/2014/main" val="20000"/>
                    </a:ext>
                  </a:extLst>
                </a:gridCol>
                <a:gridCol w="4531841">
                  <a:extLst>
                    <a:ext uri="{9D8B030D-6E8A-4147-A177-3AD203B41FA5}">
                      <a16:colId xmlns:a16="http://schemas.microsoft.com/office/drawing/2014/main" val="20001"/>
                    </a:ext>
                  </a:extLst>
                </a:gridCol>
                <a:gridCol w="1362332">
                  <a:extLst>
                    <a:ext uri="{9D8B030D-6E8A-4147-A177-3AD203B41FA5}">
                      <a16:colId xmlns:a16="http://schemas.microsoft.com/office/drawing/2014/main" val="20002"/>
                    </a:ext>
                  </a:extLst>
                </a:gridCol>
              </a:tblGrid>
              <a:tr h="8468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Zone 1 </a:t>
                      </a:r>
                      <a:r>
                        <a:rPr kumimoji="0" lang="en-US" sz="1400" b="0" i="0" u="none" strike="noStrike" cap="none" normalizeH="0" baseline="0" dirty="0">
                          <a:ln>
                            <a:noFill/>
                          </a:ln>
                          <a:solidFill>
                            <a:schemeClr val="tx1"/>
                          </a:solidFill>
                          <a:effectLst/>
                          <a:latin typeface="Arial" charset="0"/>
                        </a:rPr>
                        <a:t>counties have a predicted average indoor radon screening level greater than 4 </a:t>
                      </a:r>
                      <a:r>
                        <a:rPr kumimoji="0" lang="en-US" sz="1400" b="0" i="0" u="none" strike="noStrike" cap="none" normalizeH="0" baseline="0" dirty="0" err="1">
                          <a:ln>
                            <a:noFill/>
                          </a:ln>
                          <a:solidFill>
                            <a:schemeClr val="tx1"/>
                          </a:solidFill>
                          <a:effectLst/>
                          <a:latin typeface="Arial" charset="0"/>
                        </a:rPr>
                        <a:t>pCi</a:t>
                      </a:r>
                      <a:r>
                        <a:rPr kumimoji="0" lang="en-US" sz="1400" b="0" i="0" u="none" strike="noStrike" cap="none" normalizeH="0" baseline="0" dirty="0">
                          <a:ln>
                            <a:noFill/>
                          </a:ln>
                          <a:solidFill>
                            <a:schemeClr val="tx1"/>
                          </a:solidFill>
                          <a:effectLst/>
                          <a:latin typeface="Arial" charset="0"/>
                        </a:rPr>
                        <a:t>/L (</a:t>
                      </a:r>
                      <a:r>
                        <a:rPr kumimoji="0" lang="en-US" sz="1400" b="0" i="0" u="none" strike="noStrike" cap="none" normalizeH="0" baseline="0" dirty="0" err="1">
                          <a:ln>
                            <a:noFill/>
                          </a:ln>
                          <a:solidFill>
                            <a:schemeClr val="tx1"/>
                          </a:solidFill>
                          <a:effectLst/>
                          <a:latin typeface="Arial" charset="0"/>
                        </a:rPr>
                        <a:t>pico</a:t>
                      </a:r>
                      <a:r>
                        <a:rPr kumimoji="0" lang="en-US" sz="1400" b="0" i="0" u="none" strike="noStrike" cap="none" normalizeH="0" baseline="0" dirty="0">
                          <a:ln>
                            <a:noFill/>
                          </a:ln>
                          <a:solidFill>
                            <a:schemeClr val="tx1"/>
                          </a:solidFill>
                          <a:effectLst/>
                          <a:latin typeface="Arial" charset="0"/>
                        </a:rPr>
                        <a:t> curies per liter) </a:t>
                      </a:r>
                      <a:r>
                        <a:rPr kumimoji="0" lang="en-US" sz="1400" b="1" i="0" u="none" strike="noStrike" cap="none" normalizeH="0" baseline="0" dirty="0">
                          <a:ln>
                            <a:noFill/>
                          </a:ln>
                          <a:solidFill>
                            <a:schemeClr val="tx1"/>
                          </a:solidFill>
                          <a:effectLst/>
                          <a:latin typeface="Arial" charset="0"/>
                        </a:rPr>
                        <a:t>(red zones)</a:t>
                      </a:r>
                      <a:endParaRPr kumimoji="0" lang="en-US" sz="1400" b="0" i="0" u="none" strike="noStrike" cap="none" normalizeH="0" baseline="0" dirty="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Highest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Potential</a:t>
                      </a:r>
                      <a:endParaRPr kumimoji="0" lang="en-US" sz="1400" b="0" i="0" u="none" strike="noStrike" cap="none" normalizeH="0" baseline="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solidFill>
                      <a:srgbClr val="F1F1F1"/>
                    </a:solidFill>
                  </a:tcPr>
                </a:tc>
                <a:extLst>
                  <a:ext uri="{0D108BD9-81ED-4DB2-BD59-A6C34878D82A}">
                    <a16:rowId xmlns:a16="http://schemas.microsoft.com/office/drawing/2014/main" val="10000"/>
                  </a:ext>
                </a:extLst>
              </a:tr>
              <a:tr h="762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Zone 2 </a:t>
                      </a:r>
                      <a:r>
                        <a:rPr kumimoji="0" lang="en-US" sz="1400" b="0" i="0" u="none" strike="noStrike" cap="none" normalizeH="0" baseline="0" dirty="0">
                          <a:ln>
                            <a:noFill/>
                          </a:ln>
                          <a:solidFill>
                            <a:schemeClr val="tx1"/>
                          </a:solidFill>
                          <a:effectLst/>
                          <a:latin typeface="Arial" charset="0"/>
                        </a:rPr>
                        <a:t>counties have a predicted average indoor radon screening level between 2 and 4 </a:t>
                      </a:r>
                      <a:r>
                        <a:rPr kumimoji="0" lang="en-US" sz="1400" b="0" i="0" u="none" strike="noStrike" cap="none" normalizeH="0" baseline="0" dirty="0" err="1">
                          <a:ln>
                            <a:noFill/>
                          </a:ln>
                          <a:solidFill>
                            <a:schemeClr val="tx1"/>
                          </a:solidFill>
                          <a:effectLst/>
                          <a:latin typeface="Arial" charset="0"/>
                        </a:rPr>
                        <a:t>pCi</a:t>
                      </a:r>
                      <a:r>
                        <a:rPr kumimoji="0" lang="en-US" sz="1400" b="0" i="0" u="none" strike="noStrike" cap="none" normalizeH="0" baseline="0" dirty="0">
                          <a:ln>
                            <a:noFill/>
                          </a:ln>
                          <a:solidFill>
                            <a:schemeClr val="tx1"/>
                          </a:solidFill>
                          <a:effectLst/>
                          <a:latin typeface="Arial" charset="0"/>
                        </a:rPr>
                        <a:t>/L </a:t>
                      </a:r>
                      <a:r>
                        <a:rPr kumimoji="0" lang="en-US" sz="1400" b="1" i="0" u="none" strike="noStrike" cap="none" normalizeH="0" baseline="0" dirty="0">
                          <a:ln>
                            <a:noFill/>
                          </a:ln>
                          <a:solidFill>
                            <a:schemeClr val="tx1"/>
                          </a:solidFill>
                          <a:effectLst/>
                          <a:latin typeface="Arial" charset="0"/>
                        </a:rPr>
                        <a:t>(orange zones)</a:t>
                      </a:r>
                      <a:endParaRPr kumimoji="0" lang="en-US" sz="14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Moderate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Potential</a:t>
                      </a:r>
                      <a:endParaRPr kumimoji="0" lang="en-US" sz="1400" b="0" i="0" u="none" strike="noStrike" cap="none" normalizeH="0" baseline="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762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a:txBody>
                  <a:tcPr horzOverflow="overflow">
                    <a:lnL cap="flat">
                      <a:noFill/>
                    </a:lnL>
                    <a:lnR>
                      <a:noFill/>
                    </a:lnR>
                    <a:lnT>
                      <a:noFill/>
                    </a:lnT>
                    <a:lnB cap="flat">
                      <a:noFill/>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Zone 3 </a:t>
                      </a:r>
                      <a:r>
                        <a:rPr kumimoji="0" lang="en-US" sz="1400" b="0" i="0" u="none" strike="noStrike" cap="none" normalizeH="0" baseline="0" dirty="0">
                          <a:ln>
                            <a:noFill/>
                          </a:ln>
                          <a:solidFill>
                            <a:schemeClr val="tx1"/>
                          </a:solidFill>
                          <a:effectLst/>
                          <a:latin typeface="Arial" charset="0"/>
                        </a:rPr>
                        <a:t>counties have a predicted average indoor radon screening level less than 2 </a:t>
                      </a:r>
                      <a:r>
                        <a:rPr kumimoji="0" lang="en-US" sz="1400" b="0" i="0" u="none" strike="noStrike" cap="none" normalizeH="0" baseline="0" dirty="0" err="1">
                          <a:ln>
                            <a:noFill/>
                          </a:ln>
                          <a:solidFill>
                            <a:schemeClr val="tx1"/>
                          </a:solidFill>
                          <a:effectLst/>
                          <a:latin typeface="Arial" charset="0"/>
                        </a:rPr>
                        <a:t>pCi</a:t>
                      </a:r>
                      <a:r>
                        <a:rPr kumimoji="0" lang="en-US" sz="1400" b="0" i="0" u="none" strike="noStrike" cap="none" normalizeH="0" baseline="0" dirty="0">
                          <a:ln>
                            <a:noFill/>
                          </a:ln>
                          <a:solidFill>
                            <a:schemeClr val="tx1"/>
                          </a:solidFill>
                          <a:effectLst/>
                          <a:latin typeface="Arial" charset="0"/>
                        </a:rPr>
                        <a:t>/L </a:t>
                      </a:r>
                      <a:r>
                        <a:rPr kumimoji="0" lang="en-US" sz="1400" b="1" i="0" u="none" strike="noStrike" cap="none" normalizeH="0" baseline="0" dirty="0">
                          <a:ln>
                            <a:noFill/>
                          </a:ln>
                          <a:solidFill>
                            <a:schemeClr val="tx1"/>
                          </a:solidFill>
                          <a:effectLst/>
                          <a:latin typeface="Arial" charset="0"/>
                        </a:rPr>
                        <a:t>(yellow zones)</a:t>
                      </a:r>
                      <a:endParaRPr kumimoji="0" lang="en-US" sz="1400" b="0" i="0" u="none" strike="noStrike" cap="none" normalizeH="0" baseline="0" dirty="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Low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Potential</a:t>
                      </a:r>
                      <a:endParaRPr kumimoji="0" lang="en-US" sz="1400" b="0" i="0" u="none" strike="noStrike" cap="none" normalizeH="0" baseline="0" dirty="0">
                        <a:ln>
                          <a:noFill/>
                        </a:ln>
                        <a:solidFill>
                          <a:schemeClr val="tx1"/>
                        </a:solidFill>
                        <a:effectLst/>
                        <a:latin typeface="Arial" charset="0"/>
                      </a:endParaRPr>
                    </a:p>
                  </a:txBody>
                  <a:tcPr horzOverflow="overflow">
                    <a:lnL>
                      <a:noFill/>
                    </a:lnL>
                    <a:lnR cap="flat">
                      <a:noFill/>
                    </a:lnR>
                    <a:lnT>
                      <a:noFill/>
                    </a:lnT>
                    <a:lnB cap="flat">
                      <a:noFill/>
                    </a:lnB>
                    <a:lnTlToBr>
                      <a:noFill/>
                    </a:lnTlToBr>
                    <a:lnBlToTr>
                      <a:noFill/>
                    </a:lnBlToTr>
                    <a:solidFill>
                      <a:srgbClr val="F1F1F1"/>
                    </a:solidFill>
                  </a:tcPr>
                </a:tc>
                <a:extLst>
                  <a:ext uri="{0D108BD9-81ED-4DB2-BD59-A6C34878D82A}">
                    <a16:rowId xmlns:a16="http://schemas.microsoft.com/office/drawing/2014/main" val="10002"/>
                  </a:ext>
                </a:extLst>
              </a:tr>
            </a:tbl>
          </a:graphicData>
        </a:graphic>
      </p:graphicFrame>
      <p:pic>
        <p:nvPicPr>
          <p:cNvPr id="51246" name="Picture 46" descr="zone2"/>
          <p:cNvPicPr>
            <a:picLocks noGrp="1" noChangeAspect="1" noChangeArrowheads="1"/>
          </p:cNvPicPr>
          <p:nvPr>
            <p:ph sz="quarter" idx="4"/>
          </p:nvPr>
        </p:nvPicPr>
        <p:blipFill>
          <a:blip r:embed="rId3" cstate="print"/>
          <a:srcRect/>
          <a:stretch>
            <a:fillRect/>
          </a:stretch>
        </p:blipFill>
        <p:spPr>
          <a:xfrm>
            <a:off x="6306789" y="4656048"/>
            <a:ext cx="238125" cy="238125"/>
          </a:xfrm>
        </p:spPr>
      </p:pic>
      <p:pic>
        <p:nvPicPr>
          <p:cNvPr id="51247" name="Picture 47" descr="zone3"/>
          <p:cNvPicPr>
            <a:picLocks noChangeAspect="1" noChangeArrowheads="1"/>
          </p:cNvPicPr>
          <p:nvPr/>
        </p:nvPicPr>
        <p:blipFill>
          <a:blip r:embed="rId4" cstate="print"/>
          <a:srcRect/>
          <a:stretch>
            <a:fillRect/>
          </a:stretch>
        </p:blipFill>
        <p:spPr bwMode="auto">
          <a:xfrm>
            <a:off x="6306789" y="5494558"/>
            <a:ext cx="238125" cy="238125"/>
          </a:xfrm>
          <a:prstGeom prst="rect">
            <a:avLst/>
          </a:prstGeom>
          <a:noFill/>
          <a:ln w="9525">
            <a:noFill/>
            <a:miter lim="800000"/>
            <a:headEnd/>
            <a:tailEnd/>
          </a:ln>
        </p:spPr>
      </p:pic>
      <p:pic>
        <p:nvPicPr>
          <p:cNvPr id="51248" name="Picture 48" descr="zone1"/>
          <p:cNvPicPr>
            <a:picLocks noChangeAspect="1" noChangeArrowheads="1"/>
          </p:cNvPicPr>
          <p:nvPr/>
        </p:nvPicPr>
        <p:blipFill>
          <a:blip r:embed="rId5" cstate="print"/>
          <a:srcRect/>
          <a:stretch>
            <a:fillRect/>
          </a:stretch>
        </p:blipFill>
        <p:spPr bwMode="auto">
          <a:xfrm>
            <a:off x="6278980" y="3810840"/>
            <a:ext cx="238125" cy="238125"/>
          </a:xfrm>
          <a:prstGeom prst="rect">
            <a:avLst/>
          </a:prstGeom>
          <a:noFill/>
          <a:ln w="9525">
            <a:noFill/>
            <a:miter lim="800000"/>
            <a:headEnd/>
            <a:tailEnd/>
          </a:ln>
        </p:spPr>
      </p:pic>
      <p:sp>
        <p:nvSpPr>
          <p:cNvPr id="51249" name="Text Box 49"/>
          <p:cNvSpPr txBox="1">
            <a:spLocks noChangeArrowheads="1"/>
          </p:cNvSpPr>
          <p:nvPr/>
        </p:nvSpPr>
        <p:spPr bwMode="auto">
          <a:xfrm>
            <a:off x="206959" y="6058720"/>
            <a:ext cx="8403641" cy="776623"/>
          </a:xfrm>
          <a:prstGeom prst="rect">
            <a:avLst/>
          </a:prstGeom>
          <a:noFill/>
          <a:ln w="9525">
            <a:noFill/>
            <a:miter lim="800000"/>
            <a:headEnd/>
            <a:tailEnd/>
          </a:ln>
        </p:spPr>
        <p:txBody>
          <a:bodyPr wrap="square">
            <a:spAutoFit/>
          </a:bodyPr>
          <a:lstStyle/>
          <a:p>
            <a:pPr>
              <a:lnSpc>
                <a:spcPct val="130000"/>
              </a:lnSpc>
              <a:spcBef>
                <a:spcPct val="50000"/>
              </a:spcBef>
            </a:pPr>
            <a:r>
              <a:rPr lang="en-US" sz="1800" i="1" dirty="0"/>
              <a:t>Fix your home if you have a radon level of 4 </a:t>
            </a:r>
            <a:r>
              <a:rPr lang="en-US" sz="1800" i="1" dirty="0" err="1"/>
              <a:t>pCi</a:t>
            </a:r>
            <a:r>
              <a:rPr lang="en-US" sz="1800" i="1" dirty="0"/>
              <a:t>/L or more. You can test your home yourself. CA Dept. of Public Health # 1-800-745-7236. </a:t>
            </a:r>
          </a:p>
        </p:txBody>
      </p:sp>
      <p:sp>
        <p:nvSpPr>
          <p:cNvPr id="9" name="Rectangle 6">
            <a:extLst>
              <a:ext uri="{FF2B5EF4-FFF2-40B4-BE49-F238E27FC236}">
                <a16:creationId xmlns:a16="http://schemas.microsoft.com/office/drawing/2014/main" id="{E10D9C4D-B535-42C8-90BC-FB8C1FBB9D77}"/>
              </a:ext>
            </a:extLst>
          </p:cNvPr>
          <p:cNvSpPr>
            <a:spLocks noChangeArrowheads="1"/>
          </p:cNvSpPr>
          <p:nvPr/>
        </p:nvSpPr>
        <p:spPr bwMode="auto">
          <a:xfrm>
            <a:off x="237505" y="318269"/>
            <a:ext cx="5925789" cy="461665"/>
          </a:xfrm>
          <a:prstGeom prst="rect">
            <a:avLst/>
          </a:prstGeom>
          <a:noFill/>
          <a:ln w="9525">
            <a:noFill/>
            <a:miter lim="800000"/>
            <a:headEnd/>
            <a:tailEnd/>
          </a:ln>
        </p:spPr>
        <p:txBody>
          <a:bodyPr wrap="none">
            <a:spAutoFit/>
          </a:bodyPr>
          <a:lstStyle/>
          <a:p>
            <a:pPr>
              <a:spcBef>
                <a:spcPct val="50000"/>
              </a:spcBef>
            </a:pPr>
            <a:r>
              <a:rPr lang="en-US" dirty="0">
                <a:solidFill>
                  <a:schemeClr val="accent2"/>
                </a:solidFill>
                <a:latin typeface="Arial Black" pitchFamily="34" charset="0"/>
              </a:rPr>
              <a:t>Sources of Poor Indoor Air Quality</a:t>
            </a:r>
          </a:p>
        </p:txBody>
      </p:sp>
      <p:sp>
        <p:nvSpPr>
          <p:cNvPr id="2" name="Rectangle 1">
            <a:extLst>
              <a:ext uri="{FF2B5EF4-FFF2-40B4-BE49-F238E27FC236}">
                <a16:creationId xmlns:a16="http://schemas.microsoft.com/office/drawing/2014/main" id="{C87987A1-D6B1-4E46-BC04-CCC8A5AF9299}"/>
              </a:ext>
            </a:extLst>
          </p:cNvPr>
          <p:cNvSpPr/>
          <p:nvPr/>
        </p:nvSpPr>
        <p:spPr>
          <a:xfrm>
            <a:off x="8256111" y="6274669"/>
            <a:ext cx="3701334" cy="461665"/>
          </a:xfrm>
          <a:prstGeom prst="rect">
            <a:avLst/>
          </a:prstGeom>
        </p:spPr>
        <p:txBody>
          <a:bodyPr wrap="none">
            <a:spAutoFit/>
          </a:bodyPr>
          <a:lstStyle/>
          <a:p>
            <a:r>
              <a:rPr lang="en-US" dirty="0">
                <a:solidFill>
                  <a:schemeClr val="accent2"/>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https://www.epa.gov/radon</a:t>
            </a:r>
            <a:endParaRPr lang="en-US" dirty="0">
              <a:solidFill>
                <a:schemeClr val="accent2"/>
              </a:solidFill>
              <a:latin typeface="Calibri" panose="020F0502020204030204" pitchFamily="34" charset="0"/>
              <a:cs typeface="Calibri" panose="020F050202020403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60C2-E9CB-462A-BB51-01183D8DDA48}"/>
              </a:ext>
            </a:extLst>
          </p:cNvPr>
          <p:cNvSpPr>
            <a:spLocks noGrp="1"/>
          </p:cNvSpPr>
          <p:nvPr>
            <p:ph type="title"/>
          </p:nvPr>
        </p:nvSpPr>
        <p:spPr>
          <a:xfrm>
            <a:off x="914400" y="3124200"/>
            <a:ext cx="10363200" cy="1143000"/>
          </a:xfrm>
        </p:spPr>
        <p:txBody>
          <a:bodyPr/>
          <a:lstStyle/>
          <a:p>
            <a:r>
              <a:rPr lang="en-US" sz="3200" i="1" dirty="0">
                <a:solidFill>
                  <a:schemeClr val="tx1"/>
                </a:solidFill>
                <a:latin typeface="Calibri" panose="020F0502020204030204" pitchFamily="34" charset="0"/>
                <a:cs typeface="Calibri" panose="020F0502020204030204" pitchFamily="34" charset="0"/>
              </a:rPr>
              <a:t>Indoor Air Pollution</a:t>
            </a:r>
            <a:br>
              <a:rPr lang="en-US" sz="3200" i="1" dirty="0">
                <a:solidFill>
                  <a:schemeClr val="tx1"/>
                </a:solidFill>
                <a:latin typeface="Calibri" panose="020F0502020204030204" pitchFamily="34" charset="0"/>
                <a:cs typeface="Calibri" panose="020F0502020204030204" pitchFamily="34" charset="0"/>
              </a:rPr>
            </a:br>
            <a:r>
              <a:rPr lang="en-US" sz="3200" i="1" dirty="0">
                <a:solidFill>
                  <a:schemeClr val="tx1"/>
                </a:solidFill>
                <a:latin typeface="Calibri" panose="020F0502020204030204" pitchFamily="34" charset="0"/>
                <a:cs typeface="Calibri" panose="020F0502020204030204" pitchFamily="34" charset="0"/>
              </a:rPr>
              <a:t>(Prevention &amp; Control)</a:t>
            </a:r>
          </a:p>
        </p:txBody>
      </p:sp>
    </p:spTree>
    <p:extLst>
      <p:ext uri="{BB962C8B-B14F-4D97-AF65-F5344CB8AC3E}">
        <p14:creationId xmlns:p14="http://schemas.microsoft.com/office/powerpoint/2010/main" val="2093016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8627CE-E25B-449B-AAC6-18B598EAFA02}"/>
              </a:ext>
            </a:extLst>
          </p:cNvPr>
          <p:cNvSpPr>
            <a:spLocks noGrp="1"/>
          </p:cNvSpPr>
          <p:nvPr>
            <p:ph idx="1"/>
          </p:nvPr>
        </p:nvSpPr>
        <p:spPr>
          <a:xfrm>
            <a:off x="474785" y="1219200"/>
            <a:ext cx="10515600" cy="2559707"/>
          </a:xfrm>
        </p:spPr>
        <p:txBody>
          <a:bodyPr>
            <a:noAutofit/>
          </a:bodyPr>
          <a:lstStyle/>
          <a:p>
            <a:pPr>
              <a:lnSpc>
                <a:spcPct val="100000"/>
              </a:lnSpc>
              <a:spcBef>
                <a:spcPts val="1200"/>
              </a:spcBef>
            </a:pPr>
            <a:r>
              <a:rPr lang="en-US" b="1" dirty="0"/>
              <a:t>Overview</a:t>
            </a:r>
          </a:p>
          <a:p>
            <a:pPr>
              <a:lnSpc>
                <a:spcPct val="100000"/>
              </a:lnSpc>
              <a:spcBef>
                <a:spcPts val="1200"/>
              </a:spcBef>
            </a:pPr>
            <a:r>
              <a:rPr lang="en-US" b="1" dirty="0"/>
              <a:t>Indoor Air Pollution: Sources</a:t>
            </a:r>
          </a:p>
          <a:p>
            <a:pPr>
              <a:lnSpc>
                <a:spcPct val="100000"/>
              </a:lnSpc>
              <a:spcBef>
                <a:spcPts val="1200"/>
              </a:spcBef>
            </a:pPr>
            <a:r>
              <a:rPr lang="en-US" b="1" dirty="0"/>
              <a:t>Indoor Air Pollution: Prevention and Control</a:t>
            </a:r>
          </a:p>
          <a:p>
            <a:pPr>
              <a:lnSpc>
                <a:spcPct val="100000"/>
              </a:lnSpc>
              <a:spcBef>
                <a:spcPts val="1200"/>
              </a:spcBef>
            </a:pPr>
            <a:endParaRPr lang="en-US" b="1" dirty="0"/>
          </a:p>
        </p:txBody>
      </p:sp>
      <p:sp>
        <p:nvSpPr>
          <p:cNvPr id="6" name="Title 1">
            <a:extLst>
              <a:ext uri="{FF2B5EF4-FFF2-40B4-BE49-F238E27FC236}">
                <a16:creationId xmlns:a16="http://schemas.microsoft.com/office/drawing/2014/main" id="{F58C3CE5-3167-459C-ABD2-409D84356B2E}"/>
              </a:ext>
            </a:extLst>
          </p:cNvPr>
          <p:cNvSpPr>
            <a:spLocks noGrp="1"/>
          </p:cNvSpPr>
          <p:nvPr>
            <p:ph type="title"/>
          </p:nvPr>
        </p:nvSpPr>
        <p:spPr>
          <a:xfrm>
            <a:off x="457200" y="304800"/>
            <a:ext cx="10515600" cy="716893"/>
          </a:xfrm>
        </p:spPr>
        <p:txBody>
          <a:bodyPr>
            <a:normAutofit/>
          </a:bodyPr>
          <a:lstStyle/>
          <a:p>
            <a:r>
              <a:rPr lang="en-US" sz="3600" b="1" dirty="0"/>
              <a:t>Lecture 12: Outline</a:t>
            </a:r>
          </a:p>
        </p:txBody>
      </p:sp>
    </p:spTree>
    <p:extLst>
      <p:ext uri="{BB962C8B-B14F-4D97-AF65-F5344CB8AC3E}">
        <p14:creationId xmlns:p14="http://schemas.microsoft.com/office/powerpoint/2010/main" val="3863753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screenshot of a cell phone&#10;&#10;Description automatically generated">
            <a:extLst>
              <a:ext uri="{FF2B5EF4-FFF2-40B4-BE49-F238E27FC236}">
                <a16:creationId xmlns:a16="http://schemas.microsoft.com/office/drawing/2014/main" id="{5E2D574B-01EF-43F0-9392-33438F1FBF14}"/>
              </a:ext>
            </a:extLst>
          </p:cNvPr>
          <p:cNvPicPr>
            <a:picLocks noChangeAspect="1"/>
          </p:cNvPicPr>
          <p:nvPr/>
        </p:nvPicPr>
        <p:blipFill rotWithShape="1">
          <a:blip r:embed="rId3">
            <a:extLst>
              <a:ext uri="{28A0092B-C50C-407E-A947-70E740481C1C}">
                <a14:useLocalDpi xmlns:a14="http://schemas.microsoft.com/office/drawing/2010/main" val="0"/>
              </a:ext>
            </a:extLst>
          </a:blip>
          <a:srcRect l="29255" t="42249" r="30960" b="9732"/>
          <a:stretch/>
        </p:blipFill>
        <p:spPr bwMode="auto">
          <a:xfrm>
            <a:off x="2057400" y="1146693"/>
            <a:ext cx="8077200" cy="5192332"/>
          </a:xfrm>
          <a:prstGeom prst="rect">
            <a:avLst/>
          </a:prstGeom>
          <a:noFill/>
          <a:ln w="9525">
            <a:noFill/>
            <a:miter lim="800000"/>
            <a:headEnd/>
            <a:tailEnd/>
          </a:ln>
        </p:spPr>
      </p:pic>
      <p:sp>
        <p:nvSpPr>
          <p:cNvPr id="9" name="Title 1">
            <a:extLst>
              <a:ext uri="{FF2B5EF4-FFF2-40B4-BE49-F238E27FC236}">
                <a16:creationId xmlns:a16="http://schemas.microsoft.com/office/drawing/2014/main" id="{23BFC99E-5C7D-487C-93A8-E90EB6128D6E}"/>
              </a:ext>
            </a:extLst>
          </p:cNvPr>
          <p:cNvSpPr>
            <a:spLocks noGrp="1"/>
          </p:cNvSpPr>
          <p:nvPr>
            <p:ph type="title"/>
          </p:nvPr>
        </p:nvSpPr>
        <p:spPr>
          <a:xfrm>
            <a:off x="304800" y="214175"/>
            <a:ext cx="8596668" cy="609600"/>
          </a:xfrm>
        </p:spPr>
        <p:txBody>
          <a:bodyPr>
            <a:normAutofit/>
          </a:bodyPr>
          <a:lstStyle/>
          <a:p>
            <a:pPr algn="l"/>
            <a:r>
              <a:rPr lang="en-US" sz="3200" b="1" dirty="0">
                <a:solidFill>
                  <a:schemeClr val="tx1"/>
                </a:solidFill>
                <a:latin typeface="Calibri" panose="020F0502020204030204" pitchFamily="34" charset="0"/>
                <a:cs typeface="Calibri" panose="020F0502020204030204" pitchFamily="34" charset="0"/>
              </a:rPr>
              <a:t>Preventative Measures / Controls</a:t>
            </a:r>
          </a:p>
        </p:txBody>
      </p:sp>
    </p:spTree>
    <p:extLst>
      <p:ext uri="{BB962C8B-B14F-4D97-AF65-F5344CB8AC3E}">
        <p14:creationId xmlns:p14="http://schemas.microsoft.com/office/powerpoint/2010/main" val="3458955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425B7150-05FE-490D-AA2C-BC9A0E32708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1826" t="20000" r="22784" b="4000"/>
          <a:stretch/>
        </p:blipFill>
        <p:spPr>
          <a:xfrm>
            <a:off x="609600" y="1295400"/>
            <a:ext cx="7090610" cy="5181600"/>
          </a:xfrm>
        </p:spPr>
      </p:pic>
      <p:pic>
        <p:nvPicPr>
          <p:cNvPr id="1026" name="Picture 2" descr="Refurbished Dehumidifier - 30 pint">
            <a:extLst>
              <a:ext uri="{FF2B5EF4-FFF2-40B4-BE49-F238E27FC236}">
                <a16:creationId xmlns:a16="http://schemas.microsoft.com/office/drawing/2014/main" id="{59C71646-54D3-4C30-8A50-30A14C4646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4221" y="1866900"/>
            <a:ext cx="4038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52AD5A66-C0B4-4799-81E9-77193C60EEF3}"/>
              </a:ext>
            </a:extLst>
          </p:cNvPr>
          <p:cNvSpPr>
            <a:spLocks noGrp="1"/>
          </p:cNvSpPr>
          <p:nvPr>
            <p:ph type="title"/>
          </p:nvPr>
        </p:nvSpPr>
        <p:spPr>
          <a:xfrm>
            <a:off x="228600" y="381000"/>
            <a:ext cx="8596668" cy="609600"/>
          </a:xfrm>
        </p:spPr>
        <p:txBody>
          <a:bodyPr>
            <a:normAutofit/>
          </a:bodyPr>
          <a:lstStyle/>
          <a:p>
            <a:pPr algn="l"/>
            <a:r>
              <a:rPr lang="en-US" sz="3200" b="1" dirty="0">
                <a:solidFill>
                  <a:schemeClr val="tx1"/>
                </a:solidFill>
                <a:latin typeface="Calibri" panose="020F0502020204030204" pitchFamily="34" charset="0"/>
                <a:cs typeface="Calibri" panose="020F0502020204030204" pitchFamily="34" charset="0"/>
              </a:rPr>
              <a:t>Humidity &amp; Ventilation Control</a:t>
            </a:r>
          </a:p>
        </p:txBody>
      </p:sp>
      <p:sp>
        <p:nvSpPr>
          <p:cNvPr id="8" name="TextBox 7">
            <a:extLst>
              <a:ext uri="{FF2B5EF4-FFF2-40B4-BE49-F238E27FC236}">
                <a16:creationId xmlns:a16="http://schemas.microsoft.com/office/drawing/2014/main" id="{6B66BAC3-B206-4B8D-BE5C-111072918E28}"/>
              </a:ext>
            </a:extLst>
          </p:cNvPr>
          <p:cNvSpPr txBox="1"/>
          <p:nvPr/>
        </p:nvSpPr>
        <p:spPr>
          <a:xfrm flipH="1">
            <a:off x="8631444" y="1562100"/>
            <a:ext cx="3560556" cy="461665"/>
          </a:xfrm>
          <a:prstGeom prst="rect">
            <a:avLst/>
          </a:prstGeom>
          <a:noFill/>
        </p:spPr>
        <p:txBody>
          <a:bodyPr wrap="square" rtlCol="0">
            <a:spAutoFit/>
          </a:bodyPr>
          <a:lstStyle/>
          <a:p>
            <a:r>
              <a:rPr lang="en-US" dirty="0">
                <a:solidFill>
                  <a:srgbClr val="C00000"/>
                </a:solidFill>
                <a:latin typeface="Calibri" panose="020F0502020204030204" pitchFamily="34" charset="0"/>
                <a:cs typeface="Calibri" panose="020F0502020204030204" pitchFamily="34" charset="0"/>
              </a:rPr>
              <a:t>Dehumidifier</a:t>
            </a:r>
          </a:p>
        </p:txBody>
      </p:sp>
    </p:spTree>
    <p:extLst>
      <p:ext uri="{BB962C8B-B14F-4D97-AF65-F5344CB8AC3E}">
        <p14:creationId xmlns:p14="http://schemas.microsoft.com/office/powerpoint/2010/main" val="2709873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13524"/>
            <a:ext cx="8596668" cy="609600"/>
          </a:xfrm>
        </p:spPr>
        <p:txBody>
          <a:bodyPr>
            <a:normAutofit fontScale="90000"/>
          </a:bodyPr>
          <a:lstStyle/>
          <a:p>
            <a:r>
              <a:rPr lang="en-US" b="1" dirty="0">
                <a:solidFill>
                  <a:schemeClr val="bg1"/>
                </a:solidFill>
                <a:latin typeface="Calibri" panose="020F0502020204030204" pitchFamily="34" charset="0"/>
                <a:cs typeface="Calibri" panose="020F0502020204030204" pitchFamily="34" charset="0"/>
              </a:rPr>
              <a:t>Basic Ventilation System</a:t>
            </a:r>
          </a:p>
        </p:txBody>
      </p:sp>
      <p:pic>
        <p:nvPicPr>
          <p:cNvPr id="8" name="Content Placeholder 7"/>
          <p:cNvPicPr>
            <a:picLocks noGrp="1" noChangeAspect="1"/>
          </p:cNvPicPr>
          <p:nvPr>
            <p:ph idx="1"/>
          </p:nvPr>
        </p:nvPicPr>
        <p:blipFill>
          <a:blip r:embed="rId3"/>
          <a:stretch>
            <a:fillRect/>
          </a:stretch>
        </p:blipFill>
        <p:spPr>
          <a:xfrm>
            <a:off x="228600" y="990600"/>
            <a:ext cx="6847398" cy="4191000"/>
          </a:xfrm>
          <a:prstGeom prst="rect">
            <a:avLst/>
          </a:prstGeom>
          <a:solidFill>
            <a:schemeClr val="tx1"/>
          </a:solidFill>
        </p:spPr>
      </p:pic>
      <p:pic>
        <p:nvPicPr>
          <p:cNvPr id="9" name="Picture 8" descr="A screenshot of a cell phone&#10;&#10;Description automatically generated">
            <a:extLst>
              <a:ext uri="{FF2B5EF4-FFF2-40B4-BE49-F238E27FC236}">
                <a16:creationId xmlns:a16="http://schemas.microsoft.com/office/drawing/2014/main" id="{4325B91F-1182-44CA-895A-5E7E62EDFBEE}"/>
              </a:ext>
            </a:extLst>
          </p:cNvPr>
          <p:cNvPicPr>
            <a:picLocks noChangeAspect="1"/>
          </p:cNvPicPr>
          <p:nvPr/>
        </p:nvPicPr>
        <p:blipFill rotWithShape="1">
          <a:blip r:embed="rId4">
            <a:extLst>
              <a:ext uri="{28A0092B-C50C-407E-A947-70E740481C1C}">
                <a14:useLocalDpi xmlns:a14="http://schemas.microsoft.com/office/drawing/2010/main" val="0"/>
              </a:ext>
            </a:extLst>
          </a:blip>
          <a:srcRect l="23649" t="18316" r="26874" b="12448"/>
          <a:stretch/>
        </p:blipFill>
        <p:spPr>
          <a:xfrm>
            <a:off x="6532628" y="2453475"/>
            <a:ext cx="5623277" cy="4191001"/>
          </a:xfrm>
          <a:prstGeom prst="rect">
            <a:avLst/>
          </a:prstGeom>
        </p:spPr>
      </p:pic>
      <p:sp>
        <p:nvSpPr>
          <p:cNvPr id="5" name="TextBox 4">
            <a:extLst>
              <a:ext uri="{FF2B5EF4-FFF2-40B4-BE49-F238E27FC236}">
                <a16:creationId xmlns:a16="http://schemas.microsoft.com/office/drawing/2014/main" id="{1DFF0BDE-2601-44AF-B2C1-02B95B5B19AA}"/>
              </a:ext>
            </a:extLst>
          </p:cNvPr>
          <p:cNvSpPr txBox="1"/>
          <p:nvPr/>
        </p:nvSpPr>
        <p:spPr>
          <a:xfrm flipH="1">
            <a:off x="6568723" y="2170959"/>
            <a:ext cx="5623277" cy="461665"/>
          </a:xfrm>
          <a:prstGeom prst="rect">
            <a:avLst/>
          </a:prstGeom>
          <a:noFill/>
        </p:spPr>
        <p:txBody>
          <a:bodyPr wrap="square" rtlCol="0">
            <a:spAutoFit/>
          </a:bodyPr>
          <a:lstStyle/>
          <a:p>
            <a:r>
              <a:rPr lang="en-US" i="1" dirty="0">
                <a:solidFill>
                  <a:srgbClr val="C00000"/>
                </a:solidFill>
                <a:latin typeface="Calibri" panose="020F0502020204030204" pitchFamily="34" charset="0"/>
                <a:cs typeface="Calibri" panose="020F0502020204030204" pitchFamily="34" charset="0"/>
              </a:rPr>
              <a:t>for further details …</a:t>
            </a:r>
          </a:p>
        </p:txBody>
      </p:sp>
    </p:spTree>
    <p:extLst>
      <p:ext uri="{BB962C8B-B14F-4D97-AF65-F5344CB8AC3E}">
        <p14:creationId xmlns:p14="http://schemas.microsoft.com/office/powerpoint/2010/main" val="3728856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0239CB0D-79D8-47AA-8D79-8FECD3F6420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0347" t="40606" r="32678" b="10929"/>
          <a:stretch/>
        </p:blipFill>
        <p:spPr>
          <a:xfrm>
            <a:off x="782262" y="990600"/>
            <a:ext cx="8059048" cy="5626128"/>
          </a:xfrm>
        </p:spPr>
      </p:pic>
      <p:sp>
        <p:nvSpPr>
          <p:cNvPr id="9" name="Title 1">
            <a:extLst>
              <a:ext uri="{FF2B5EF4-FFF2-40B4-BE49-F238E27FC236}">
                <a16:creationId xmlns:a16="http://schemas.microsoft.com/office/drawing/2014/main" id="{ADC273D1-C98B-455A-828D-03DECDBE5D17}"/>
              </a:ext>
            </a:extLst>
          </p:cNvPr>
          <p:cNvSpPr>
            <a:spLocks noGrp="1"/>
          </p:cNvSpPr>
          <p:nvPr>
            <p:ph type="title"/>
          </p:nvPr>
        </p:nvSpPr>
        <p:spPr>
          <a:xfrm>
            <a:off x="228600" y="381000"/>
            <a:ext cx="8596668" cy="609600"/>
          </a:xfrm>
        </p:spPr>
        <p:txBody>
          <a:bodyPr>
            <a:normAutofit/>
          </a:bodyPr>
          <a:lstStyle/>
          <a:p>
            <a:pPr algn="l"/>
            <a:r>
              <a:rPr lang="en-US" sz="3200" b="1" dirty="0">
                <a:solidFill>
                  <a:schemeClr val="tx1"/>
                </a:solidFill>
                <a:latin typeface="Calibri" panose="020F0502020204030204" pitchFamily="34" charset="0"/>
                <a:cs typeface="Calibri" panose="020F0502020204030204" pitchFamily="34" charset="0"/>
              </a:rPr>
              <a:t>Particle Filtration</a:t>
            </a:r>
          </a:p>
        </p:txBody>
      </p:sp>
    </p:spTree>
    <p:extLst>
      <p:ext uri="{BB962C8B-B14F-4D97-AF65-F5344CB8AC3E}">
        <p14:creationId xmlns:p14="http://schemas.microsoft.com/office/powerpoint/2010/main" val="202564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D9BE27-8750-4853-99C9-AB7D5743B958}"/>
              </a:ext>
            </a:extLst>
          </p:cNvPr>
          <p:cNvSpPr/>
          <p:nvPr/>
        </p:nvSpPr>
        <p:spPr>
          <a:xfrm>
            <a:off x="2895600" y="1295400"/>
            <a:ext cx="5791200" cy="5040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1" name="Text Box 7"/>
          <p:cNvSpPr txBox="1">
            <a:spLocks noChangeArrowheads="1"/>
          </p:cNvSpPr>
          <p:nvPr/>
        </p:nvSpPr>
        <p:spPr bwMode="auto">
          <a:xfrm>
            <a:off x="2743200" y="1502120"/>
            <a:ext cx="6096000" cy="1200329"/>
          </a:xfrm>
          <a:prstGeom prst="rect">
            <a:avLst/>
          </a:prstGeom>
          <a:noFill/>
          <a:ln w="9525">
            <a:noFill/>
            <a:miter lim="800000"/>
            <a:headEnd/>
            <a:tailEnd/>
          </a:ln>
          <a:effectLst/>
        </p:spPr>
        <p:txBody>
          <a:bodyPr>
            <a:spAutoFit/>
          </a:bodyPr>
          <a:lstStyle/>
          <a:p>
            <a:pPr algn="ctr">
              <a:spcBef>
                <a:spcPct val="50000"/>
              </a:spcBef>
            </a:pPr>
            <a:r>
              <a:rPr lang="en-US" sz="3600" dirty="0"/>
              <a:t>Is Your Indoor Environment Making You Sick?</a:t>
            </a:r>
          </a:p>
        </p:txBody>
      </p:sp>
      <p:sp>
        <p:nvSpPr>
          <p:cNvPr id="11272" name="Text Box 8"/>
          <p:cNvSpPr txBox="1">
            <a:spLocks noChangeArrowheads="1"/>
          </p:cNvSpPr>
          <p:nvPr/>
        </p:nvSpPr>
        <p:spPr bwMode="auto">
          <a:xfrm>
            <a:off x="3429000" y="2909398"/>
            <a:ext cx="4800600" cy="396875"/>
          </a:xfrm>
          <a:prstGeom prst="rect">
            <a:avLst/>
          </a:prstGeom>
          <a:noFill/>
          <a:ln w="9525">
            <a:noFill/>
            <a:miter lim="800000"/>
            <a:headEnd/>
            <a:tailEnd/>
          </a:ln>
          <a:effectLst/>
        </p:spPr>
        <p:txBody>
          <a:bodyPr>
            <a:spAutoFit/>
          </a:bodyPr>
          <a:lstStyle/>
          <a:p>
            <a:pPr algn="ctr">
              <a:spcBef>
                <a:spcPct val="50000"/>
              </a:spcBef>
            </a:pPr>
            <a:r>
              <a:rPr lang="en-US" sz="2000" dirty="0"/>
              <a:t>Breathe California of the Bay Area</a:t>
            </a:r>
            <a:endParaRPr lang="en-US" sz="1400" dirty="0"/>
          </a:p>
        </p:txBody>
      </p:sp>
      <p:pic>
        <p:nvPicPr>
          <p:cNvPr id="11273" name="Picture 9" descr="BClogo3"/>
          <p:cNvPicPr>
            <a:picLocks noChangeAspect="1" noChangeArrowheads="1"/>
          </p:cNvPicPr>
          <p:nvPr/>
        </p:nvPicPr>
        <p:blipFill>
          <a:blip r:embed="rId3" cstate="print"/>
          <a:srcRect/>
          <a:stretch>
            <a:fillRect/>
          </a:stretch>
        </p:blipFill>
        <p:spPr bwMode="auto">
          <a:xfrm>
            <a:off x="4191000" y="3595197"/>
            <a:ext cx="3124200" cy="1030288"/>
          </a:xfrm>
          <a:prstGeom prst="rect">
            <a:avLst/>
          </a:prstGeom>
          <a:noFill/>
        </p:spPr>
      </p:pic>
      <p:sp>
        <p:nvSpPr>
          <p:cNvPr id="11274" name="Text Box 10"/>
          <p:cNvSpPr txBox="1">
            <a:spLocks noChangeArrowheads="1"/>
          </p:cNvSpPr>
          <p:nvPr/>
        </p:nvSpPr>
        <p:spPr bwMode="auto">
          <a:xfrm>
            <a:off x="3390900" y="4828686"/>
            <a:ext cx="4800600" cy="907941"/>
          </a:xfrm>
          <a:prstGeom prst="rect">
            <a:avLst/>
          </a:prstGeom>
          <a:noFill/>
          <a:ln w="9525">
            <a:noFill/>
            <a:miter lim="800000"/>
            <a:headEnd/>
            <a:tailEnd/>
          </a:ln>
          <a:effectLst/>
        </p:spPr>
        <p:txBody>
          <a:bodyPr>
            <a:spAutoFit/>
          </a:bodyPr>
          <a:lstStyle/>
          <a:p>
            <a:pPr algn="ctr">
              <a:spcBef>
                <a:spcPts val="600"/>
              </a:spcBef>
            </a:pPr>
            <a:r>
              <a:rPr lang="en-US" dirty="0"/>
              <a:t>Presented by Dennis </a:t>
            </a:r>
            <a:r>
              <a:rPr lang="en-US" dirty="0" err="1"/>
              <a:t>Achá</a:t>
            </a:r>
            <a:r>
              <a:rPr lang="en-US" dirty="0"/>
              <a:t>, MPH</a:t>
            </a:r>
          </a:p>
          <a:p>
            <a:pPr algn="ctr">
              <a:spcBef>
                <a:spcPts val="600"/>
              </a:spcBef>
            </a:pPr>
            <a:r>
              <a:rPr lang="en-US" dirty="0"/>
              <a:t>METR113 Fall 2012 Semester</a:t>
            </a:r>
          </a:p>
        </p:txBody>
      </p:sp>
      <p:sp>
        <p:nvSpPr>
          <p:cNvPr id="9" name="Title 1">
            <a:extLst>
              <a:ext uri="{FF2B5EF4-FFF2-40B4-BE49-F238E27FC236}">
                <a16:creationId xmlns:a16="http://schemas.microsoft.com/office/drawing/2014/main" id="{5D7453F8-029C-43BA-856B-99A786DD9BB4}"/>
              </a:ext>
            </a:extLst>
          </p:cNvPr>
          <p:cNvSpPr txBox="1">
            <a:spLocks/>
          </p:cNvSpPr>
          <p:nvPr/>
        </p:nvSpPr>
        <p:spPr>
          <a:xfrm>
            <a:off x="495300" y="253713"/>
            <a:ext cx="10515600" cy="6254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sz="3200" b="1" dirty="0"/>
              <a:t>References / Acknowledgements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2D6D1-C501-42AC-831E-7ECD513B85E9}"/>
              </a:ext>
            </a:extLst>
          </p:cNvPr>
          <p:cNvSpPr>
            <a:spLocks noGrp="1"/>
          </p:cNvSpPr>
          <p:nvPr>
            <p:ph type="title"/>
          </p:nvPr>
        </p:nvSpPr>
        <p:spPr>
          <a:xfrm>
            <a:off x="609600" y="304800"/>
            <a:ext cx="10515600" cy="701675"/>
          </a:xfrm>
        </p:spPr>
        <p:txBody>
          <a:bodyPr>
            <a:normAutofit/>
          </a:bodyPr>
          <a:lstStyle/>
          <a:p>
            <a:pPr algn="ctr"/>
            <a:r>
              <a:rPr lang="en-US" sz="3200" b="1" dirty="0"/>
              <a:t>References / Acknowledgements</a:t>
            </a:r>
          </a:p>
        </p:txBody>
      </p:sp>
      <p:sp>
        <p:nvSpPr>
          <p:cNvPr id="3" name="Content Placeholder 2">
            <a:extLst>
              <a:ext uri="{FF2B5EF4-FFF2-40B4-BE49-F238E27FC236}">
                <a16:creationId xmlns:a16="http://schemas.microsoft.com/office/drawing/2014/main" id="{09030F06-8773-441A-B2F0-8C74DE34DB0D}"/>
              </a:ext>
            </a:extLst>
          </p:cNvPr>
          <p:cNvSpPr>
            <a:spLocks noGrp="1"/>
          </p:cNvSpPr>
          <p:nvPr>
            <p:ph idx="1"/>
          </p:nvPr>
        </p:nvSpPr>
        <p:spPr>
          <a:xfrm>
            <a:off x="443459" y="1600200"/>
            <a:ext cx="10847882" cy="1642269"/>
          </a:xfrm>
        </p:spPr>
        <p:txBody>
          <a:bodyPr>
            <a:noAutofit/>
          </a:bodyPr>
          <a:lstStyle/>
          <a:p>
            <a:pPr>
              <a:lnSpc>
                <a:spcPct val="110000"/>
              </a:lnSpc>
            </a:pPr>
            <a:r>
              <a:rPr lang="en-US" sz="2400" u="sng"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http://www.clallam.net/HHS/documents/Health_and_Indoor_Air_Quality.pdf</a:t>
            </a:r>
            <a:endParaRPr lang="en-US" sz="2400" u="sng" dirty="0">
              <a:latin typeface="Calibri" panose="020F0502020204030204" pitchFamily="34" charset="0"/>
              <a:cs typeface="Calibri" panose="020F0502020204030204" pitchFamily="34" charset="0"/>
            </a:endParaRPr>
          </a:p>
          <a:p>
            <a:pPr>
              <a:lnSpc>
                <a:spcPct val="110000"/>
              </a:lnSpc>
            </a:pPr>
            <a:r>
              <a:rPr lang="en-US"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https://www.trane.com/commercial/Uploads/PDF/520/ISS-APG001-EN.pdf</a:t>
            </a:r>
            <a:endParaRPr lang="en-US" sz="2400" dirty="0">
              <a:latin typeface="Calibri" panose="020F0502020204030204" pitchFamily="34" charset="0"/>
              <a:cs typeface="Calibri" panose="020F0502020204030204" pitchFamily="34" charset="0"/>
            </a:endParaRPr>
          </a:p>
          <a:p>
            <a:pPr>
              <a:lnSpc>
                <a:spcPct val="110000"/>
              </a:lnSpc>
            </a:pPr>
            <a:r>
              <a:rPr lang="en-US" sz="2400" dirty="0">
                <a:hlinkClick r:id="rId5">
                  <a:extLst>
                    <a:ext uri="{A12FA001-AC4F-418D-AE19-62706E023703}">
                      <ahyp:hlinkClr xmlns:ahyp="http://schemas.microsoft.com/office/drawing/2018/hyperlinkcolor" val="tx"/>
                    </a:ext>
                  </a:extLst>
                </a:hlinkClick>
              </a:rPr>
              <a:t>https://www.epa.gov/sites/production/files/2014-08/documents/appenb.pdf</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3781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5274672C-91B2-4FC5-BD88-9D67344378E8}"/>
              </a:ext>
            </a:extLst>
          </p:cNvPr>
          <p:cNvPicPr>
            <a:picLocks noChangeAspect="1"/>
          </p:cNvPicPr>
          <p:nvPr/>
        </p:nvPicPr>
        <p:blipFill rotWithShape="1">
          <a:blip r:embed="rId3">
            <a:extLst>
              <a:ext uri="{28A0092B-C50C-407E-A947-70E740481C1C}">
                <a14:useLocalDpi xmlns:a14="http://schemas.microsoft.com/office/drawing/2010/main" val="0"/>
              </a:ext>
            </a:extLst>
          </a:blip>
          <a:srcRect l="21875" t="20663" r="24375" b="6581"/>
          <a:stretch/>
        </p:blipFill>
        <p:spPr>
          <a:xfrm>
            <a:off x="439711" y="228600"/>
            <a:ext cx="5919019" cy="4267200"/>
          </a:xfrm>
          <a:prstGeom prst="rect">
            <a:avLst/>
          </a:prstGeom>
        </p:spPr>
      </p:pic>
      <p:sp>
        <p:nvSpPr>
          <p:cNvPr id="3" name="Rectangle 2">
            <a:extLst>
              <a:ext uri="{FF2B5EF4-FFF2-40B4-BE49-F238E27FC236}">
                <a16:creationId xmlns:a16="http://schemas.microsoft.com/office/drawing/2014/main" id="{E0A04CCF-EBFF-46EB-B0C9-F92E7AFD7151}"/>
              </a:ext>
            </a:extLst>
          </p:cNvPr>
          <p:cNvSpPr/>
          <p:nvPr/>
        </p:nvSpPr>
        <p:spPr>
          <a:xfrm>
            <a:off x="439711" y="4690408"/>
            <a:ext cx="10744200" cy="1938992"/>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https://nchh.org/information-and-evidence/learn-about-healthy-housing/health-hazards-prevention-and-solutions/ventilation-and-indoor-air-quality/</a:t>
            </a:r>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https://www.cdc.gov/niosh/topics/indoorenv/hvac.html</a:t>
            </a:r>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https://www.epa.gov/indoor-air-quality-iaq/improving-indoor-air-quality</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585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60C2-E9CB-462A-BB51-01183D8DDA48}"/>
              </a:ext>
            </a:extLst>
          </p:cNvPr>
          <p:cNvSpPr>
            <a:spLocks noGrp="1"/>
          </p:cNvSpPr>
          <p:nvPr>
            <p:ph type="title"/>
          </p:nvPr>
        </p:nvSpPr>
        <p:spPr>
          <a:xfrm>
            <a:off x="1143000" y="2857500"/>
            <a:ext cx="10363200" cy="1143000"/>
          </a:xfrm>
        </p:spPr>
        <p:txBody>
          <a:bodyPr/>
          <a:lstStyle/>
          <a:p>
            <a:pPr algn="ctr"/>
            <a:r>
              <a:rPr lang="en-US" sz="3200" i="1" dirty="0">
                <a:latin typeface="Calibri" panose="020F0502020204030204" pitchFamily="34" charset="0"/>
                <a:cs typeface="Calibri" panose="020F0502020204030204" pitchFamily="34" charset="0"/>
              </a:rPr>
              <a:t>Indoor Air Pollution</a:t>
            </a:r>
            <a:br>
              <a:rPr lang="en-US" sz="3200" i="1" dirty="0">
                <a:latin typeface="Calibri" panose="020F0502020204030204" pitchFamily="34" charset="0"/>
                <a:cs typeface="Calibri" panose="020F0502020204030204" pitchFamily="34" charset="0"/>
              </a:rPr>
            </a:br>
            <a:r>
              <a:rPr lang="en-US" sz="3200" i="1" dirty="0">
                <a:latin typeface="Calibri" panose="020F0502020204030204" pitchFamily="34" charset="0"/>
                <a:cs typeface="Calibri" panose="020F0502020204030204" pitchFamily="34" charset="0"/>
              </a:rPr>
              <a:t>(Overview)</a:t>
            </a:r>
          </a:p>
        </p:txBody>
      </p:sp>
    </p:spTree>
    <p:extLst>
      <p:ext uri="{BB962C8B-B14F-4D97-AF65-F5344CB8AC3E}">
        <p14:creationId xmlns:p14="http://schemas.microsoft.com/office/powerpoint/2010/main" val="2084119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19853" y="6429817"/>
            <a:ext cx="5715000" cy="338554"/>
          </a:xfrm>
          <a:prstGeom prst="rect">
            <a:avLst/>
          </a:prstGeom>
          <a:noFill/>
          <a:ln w="9525">
            <a:noFill/>
            <a:miter lim="800000"/>
            <a:headEnd/>
            <a:tailEnd/>
          </a:ln>
        </p:spPr>
        <p:txBody>
          <a:bodyPr>
            <a:spAutoFit/>
          </a:bodyPr>
          <a:lstStyle/>
          <a:p>
            <a:r>
              <a:rPr lang="en-US" sz="1600" i="1" dirty="0">
                <a:latin typeface="Calibri" pitchFamily="34" charset="0"/>
                <a:cs typeface="Calibri" pitchFamily="34" charset="0"/>
              </a:rPr>
              <a:t>http://www.arb.ca.gov/research/apr/reports/l3041.pdf</a:t>
            </a:r>
          </a:p>
        </p:txBody>
      </p:sp>
      <p:pic>
        <p:nvPicPr>
          <p:cNvPr id="13315" name="Picture 4"/>
          <p:cNvPicPr>
            <a:picLocks noChangeAspect="1" noChangeArrowheads="1"/>
          </p:cNvPicPr>
          <p:nvPr/>
        </p:nvPicPr>
        <p:blipFill>
          <a:blip r:embed="rId3" cstate="print"/>
          <a:srcRect/>
          <a:stretch>
            <a:fillRect/>
          </a:stretch>
        </p:blipFill>
        <p:spPr bwMode="auto">
          <a:xfrm>
            <a:off x="442615" y="1392489"/>
            <a:ext cx="5492239" cy="4082534"/>
          </a:xfrm>
          <a:prstGeom prst="rect">
            <a:avLst/>
          </a:prstGeom>
          <a:noFill/>
          <a:ln w="9525">
            <a:noFill/>
            <a:miter lim="800000"/>
            <a:headEnd/>
            <a:tailEnd/>
          </a:ln>
        </p:spPr>
      </p:pic>
      <p:sp>
        <p:nvSpPr>
          <p:cNvPr id="6" name="Rectangle 2">
            <a:extLst>
              <a:ext uri="{FF2B5EF4-FFF2-40B4-BE49-F238E27FC236}">
                <a16:creationId xmlns:a16="http://schemas.microsoft.com/office/drawing/2014/main" id="{A5AF3C58-11EB-4E4B-ACBD-FAF2C1019103}"/>
              </a:ext>
            </a:extLst>
          </p:cNvPr>
          <p:cNvSpPr>
            <a:spLocks noGrp="1" noChangeArrowheads="1"/>
          </p:cNvSpPr>
          <p:nvPr>
            <p:ph type="title"/>
          </p:nvPr>
        </p:nvSpPr>
        <p:spPr>
          <a:xfrm>
            <a:off x="2339710" y="378486"/>
            <a:ext cx="7772400" cy="679159"/>
          </a:xfrm>
        </p:spPr>
        <p:txBody>
          <a:bodyPr/>
          <a:lstStyle/>
          <a:p>
            <a:r>
              <a:rPr lang="en-US" sz="3600" b="1" dirty="0">
                <a:solidFill>
                  <a:srgbClr val="0070C0"/>
                </a:solidFill>
                <a:latin typeface="Calibri" panose="020F0502020204030204" pitchFamily="34" charset="0"/>
                <a:cs typeface="Calibri" panose="020F0502020204030204" pitchFamily="34" charset="0"/>
              </a:rPr>
              <a:t>Time Spent Indoor vs. Outdoor</a:t>
            </a:r>
            <a:endParaRPr lang="en-US" sz="2400" b="1" dirty="0">
              <a:solidFill>
                <a:srgbClr val="0070C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6E3D9B6-E3F6-463E-B20E-3EFC2AE598EB}"/>
              </a:ext>
            </a:extLst>
          </p:cNvPr>
          <p:cNvSpPr txBox="1"/>
          <p:nvPr/>
        </p:nvSpPr>
        <p:spPr>
          <a:xfrm>
            <a:off x="597924" y="5484114"/>
            <a:ext cx="4790542" cy="369332"/>
          </a:xfrm>
          <a:prstGeom prst="rect">
            <a:avLst/>
          </a:prstGeom>
          <a:solidFill>
            <a:schemeClr val="bg1"/>
          </a:solidFill>
          <a:ln>
            <a:noFill/>
          </a:ln>
        </p:spPr>
        <p:txBody>
          <a:bodyPr wrap="none" rtlCol="0">
            <a:spAutoFit/>
          </a:bodyPr>
          <a:lstStyle/>
          <a:p>
            <a:r>
              <a:rPr lang="en-US" sz="1800" dirty="0">
                <a:latin typeface="Calibri" panose="020F0502020204030204" pitchFamily="34" charset="0"/>
                <a:cs typeface="Calibri" panose="020F0502020204030204" pitchFamily="34" charset="0"/>
              </a:rPr>
              <a:t>80 – 90% Spent Indoors (home, work, elsewhere)</a:t>
            </a:r>
          </a:p>
        </p:txBody>
      </p:sp>
      <p:pic>
        <p:nvPicPr>
          <p:cNvPr id="7" name="Picture 5">
            <a:extLst>
              <a:ext uri="{FF2B5EF4-FFF2-40B4-BE49-F238E27FC236}">
                <a16:creationId xmlns:a16="http://schemas.microsoft.com/office/drawing/2014/main" id="{CFEC1285-D1A2-4FF4-92D7-C78822917046}"/>
              </a:ext>
            </a:extLst>
          </p:cNvPr>
          <p:cNvPicPr>
            <a:picLocks noChangeAspect="1" noChangeArrowheads="1"/>
          </p:cNvPicPr>
          <p:nvPr/>
        </p:nvPicPr>
        <p:blipFill>
          <a:blip r:embed="rId4" cstate="print"/>
          <a:srcRect/>
          <a:stretch>
            <a:fillRect/>
          </a:stretch>
        </p:blipFill>
        <p:spPr bwMode="auto">
          <a:xfrm>
            <a:off x="6062667" y="1392489"/>
            <a:ext cx="5445742" cy="408253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indoor_pollutants"/>
          <p:cNvPicPr>
            <a:picLocks noChangeAspect="1" noChangeArrowheads="1"/>
          </p:cNvPicPr>
          <p:nvPr/>
        </p:nvPicPr>
        <p:blipFill>
          <a:blip r:embed="rId3" cstate="print"/>
          <a:srcRect t="8487"/>
          <a:stretch>
            <a:fillRect/>
          </a:stretch>
        </p:blipFill>
        <p:spPr bwMode="auto">
          <a:xfrm>
            <a:off x="1447800" y="1114926"/>
            <a:ext cx="9093301" cy="5410199"/>
          </a:xfrm>
          <a:prstGeom prst="rect">
            <a:avLst/>
          </a:prstGeom>
          <a:solidFill>
            <a:srgbClr val="FFFF99"/>
          </a:solidFill>
          <a:ln w="9525">
            <a:noFill/>
            <a:miter lim="800000"/>
            <a:headEnd/>
            <a:tailEnd/>
          </a:ln>
        </p:spPr>
      </p:pic>
      <p:sp>
        <p:nvSpPr>
          <p:cNvPr id="16386" name="Rectangle 2"/>
          <p:cNvSpPr>
            <a:spLocks noGrp="1" noChangeArrowheads="1"/>
          </p:cNvSpPr>
          <p:nvPr>
            <p:ph type="title"/>
          </p:nvPr>
        </p:nvSpPr>
        <p:spPr>
          <a:xfrm>
            <a:off x="1447800" y="304801"/>
            <a:ext cx="8458200" cy="533400"/>
          </a:xfrm>
          <a:solidFill>
            <a:schemeClr val="bg1"/>
          </a:solidFill>
        </p:spPr>
        <p:txBody>
          <a:bodyPr/>
          <a:lstStyle/>
          <a:p>
            <a:pPr eaLnBrk="1" hangingPunct="1"/>
            <a:r>
              <a:rPr lang="en-US" sz="3200" b="1" dirty="0">
                <a:solidFill>
                  <a:schemeClr val="accent2"/>
                </a:solidFill>
                <a:latin typeface="Calibri" pitchFamily="34" charset="0"/>
                <a:cs typeface="Calibri" pitchFamily="34" charset="0"/>
              </a:rPr>
              <a:t>Where do indoor pollutants come from?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2B73E13A-133E-4674-9D86-87713FE7FCFB}"/>
              </a:ext>
            </a:extLst>
          </p:cNvPr>
          <p:cNvPicPr>
            <a:picLocks noChangeAspect="1"/>
          </p:cNvPicPr>
          <p:nvPr/>
        </p:nvPicPr>
        <p:blipFill rotWithShape="1">
          <a:blip r:embed="rId3">
            <a:extLst>
              <a:ext uri="{28A0092B-C50C-407E-A947-70E740481C1C}">
                <a14:useLocalDpi xmlns:a14="http://schemas.microsoft.com/office/drawing/2010/main" val="0"/>
              </a:ext>
            </a:extLst>
          </a:blip>
          <a:srcRect l="21875" t="19489" r="23750" b="3061"/>
          <a:stretch/>
        </p:blipFill>
        <p:spPr>
          <a:xfrm>
            <a:off x="2438400" y="554421"/>
            <a:ext cx="7578435" cy="5749158"/>
          </a:xfrm>
          <a:prstGeom prst="rect">
            <a:avLst/>
          </a:prstGeom>
        </p:spPr>
      </p:pic>
    </p:spTree>
    <p:extLst>
      <p:ext uri="{BB962C8B-B14F-4D97-AF65-F5344CB8AC3E}">
        <p14:creationId xmlns:p14="http://schemas.microsoft.com/office/powerpoint/2010/main" val="312304004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6473</TotalTime>
  <Words>2559</Words>
  <Application>Microsoft Office PowerPoint</Application>
  <PresentationFormat>Widescreen</PresentationFormat>
  <Paragraphs>187</Paragraphs>
  <Slides>23</Slides>
  <Notes>17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23</vt:i4>
      </vt:variant>
    </vt:vector>
  </HeadingPairs>
  <TitlesOfParts>
    <vt:vector size="35" baseType="lpstr">
      <vt:lpstr>Arial</vt:lpstr>
      <vt:lpstr>Arial Black</vt:lpstr>
      <vt:lpstr>Calibri</vt:lpstr>
      <vt:lpstr>Calibri Light</vt:lpstr>
      <vt:lpstr>Times</vt:lpstr>
      <vt:lpstr>Times New Roman</vt:lpstr>
      <vt:lpstr>Trebuchet MS</vt:lpstr>
      <vt:lpstr>Wingdings 3</vt:lpstr>
      <vt:lpstr>Default Design</vt:lpstr>
      <vt:lpstr>Blank</vt:lpstr>
      <vt:lpstr>Office Theme</vt:lpstr>
      <vt:lpstr>Facet</vt:lpstr>
      <vt:lpstr>METR/ENVS 113 Lecture 12: Indoor Air Pollution </vt:lpstr>
      <vt:lpstr>Lecture 12: Outline</vt:lpstr>
      <vt:lpstr>PowerPoint Presentation</vt:lpstr>
      <vt:lpstr>References / Acknowledgements</vt:lpstr>
      <vt:lpstr>PowerPoint Presentation</vt:lpstr>
      <vt:lpstr>Indoor Air Pollution (Overview)</vt:lpstr>
      <vt:lpstr>Time Spent Indoor vs. Outdoor</vt:lpstr>
      <vt:lpstr>Where do indoor pollutants come from?</vt:lpstr>
      <vt:lpstr>PowerPoint Presentation</vt:lpstr>
      <vt:lpstr>Indoor Air Quality: Regulations</vt:lpstr>
      <vt:lpstr>Indoor Air Pollution (Sources)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Indoor Air Pollution (Prevention &amp; Control)</vt:lpstr>
      <vt:lpstr>Preventative Measures / Controls</vt:lpstr>
      <vt:lpstr>Humidity &amp; Ventilation Control</vt:lpstr>
      <vt:lpstr>Basic Ventilation System</vt:lpstr>
      <vt:lpstr>Particle Filtration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frf0104</dc:creator>
  <cp:lastModifiedBy>Frank Freedman</cp:lastModifiedBy>
  <cp:revision>405</cp:revision>
  <dcterms:created xsi:type="dcterms:W3CDTF">1601-01-01T00:00:00Z</dcterms:created>
  <dcterms:modified xsi:type="dcterms:W3CDTF">2020-05-03T14:30:25Z</dcterms:modified>
</cp:coreProperties>
</file>