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24"/>
  </p:notesMasterIdLst>
  <p:sldIdLst>
    <p:sldId id="256" r:id="rId3"/>
    <p:sldId id="477" r:id="rId4"/>
    <p:sldId id="478" r:id="rId5"/>
    <p:sldId id="488" r:id="rId6"/>
    <p:sldId id="467" r:id="rId7"/>
    <p:sldId id="489" r:id="rId8"/>
    <p:sldId id="461" r:id="rId9"/>
    <p:sldId id="474" r:id="rId10"/>
    <p:sldId id="482" r:id="rId11"/>
    <p:sldId id="462" r:id="rId12"/>
    <p:sldId id="481" r:id="rId13"/>
    <p:sldId id="463" r:id="rId14"/>
    <p:sldId id="491" r:id="rId15"/>
    <p:sldId id="484" r:id="rId16"/>
    <p:sldId id="473" r:id="rId17"/>
    <p:sldId id="470" r:id="rId18"/>
    <p:sldId id="432" r:id="rId19"/>
    <p:sldId id="414" r:id="rId20"/>
    <p:sldId id="350" r:id="rId21"/>
    <p:sldId id="465" r:id="rId22"/>
    <p:sldId id="4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21" autoAdjust="0"/>
  </p:normalViewPr>
  <p:slideViewPr>
    <p:cSldViewPr snapToGrid="0">
      <p:cViewPr varScale="1">
        <p:scale>
          <a:sx n="53" d="100"/>
          <a:sy n="53" d="100"/>
        </p:scale>
        <p:origin x="131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30C8B-E0A8-4BF2-B5B4-4FE6B404AA86}"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90D33-E3EE-44AC-A6FC-8309B97C2889}" type="slidenum">
              <a:rPr lang="en-US" smtClean="0"/>
              <a:t>‹#›</a:t>
            </a:fld>
            <a:endParaRPr lang="en-US"/>
          </a:p>
        </p:txBody>
      </p:sp>
    </p:spTree>
    <p:extLst>
      <p:ext uri="{BB962C8B-B14F-4D97-AF65-F5344CB8AC3E}">
        <p14:creationId xmlns:p14="http://schemas.microsoft.com/office/powerpoint/2010/main" val="68599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this is METR113 Lecture 2, Atmospheric Radiation. This is the second lecture of Course Module 1 - The Natural, Unpolluted Atmosphere.</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1</a:t>
            </a:fld>
            <a:endParaRPr lang="en-US"/>
          </a:p>
        </p:txBody>
      </p:sp>
    </p:spTree>
    <p:extLst>
      <p:ext uri="{BB962C8B-B14F-4D97-AF65-F5344CB8AC3E}">
        <p14:creationId xmlns:p14="http://schemas.microsoft.com/office/powerpoint/2010/main" val="300682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we now apply some of the basic concepts of radiation we just covered to the sun and earth.</a:t>
            </a:r>
          </a:p>
          <a:p>
            <a:endParaRPr lang="en-US" dirty="0"/>
          </a:p>
          <a:p>
            <a:r>
              <a:rPr lang="en-US" dirty="0"/>
              <a:t>This plot is depiction of the radiation emitted by objects of different temperatures as a function of wavelength of radiation.</a:t>
            </a:r>
          </a:p>
          <a:p>
            <a:endParaRPr lang="en-US" dirty="0"/>
          </a:p>
          <a:p>
            <a:r>
              <a:rPr lang="en-US" dirty="0"/>
              <a:t>The vertical axis is the radiation intensity in units Watts/m2/micrometer, which is a measure of how much radiation is emitted at a certain wavelength.</a:t>
            </a:r>
          </a:p>
          <a:p>
            <a:endParaRPr lang="en-US" dirty="0"/>
          </a:p>
          <a:p>
            <a:r>
              <a:rPr lang="en-US" dirty="0"/>
              <a:t>The horizontal axis is the wavelength of radiation in micrometers, which is 10-6 meters, or one-millionth of a meter, increasing in wavelength going right across the axis.</a:t>
            </a:r>
          </a:p>
          <a:p>
            <a:endParaRPr lang="en-US" dirty="0"/>
          </a:p>
          <a:p>
            <a:r>
              <a:rPr lang="en-US" dirty="0"/>
              <a:t>Plots for four temperatures are shown, and as seen the amount of radiation emitted as a function of wavelength behaves as we described earlier.</a:t>
            </a:r>
          </a:p>
          <a:p>
            <a:endParaRPr lang="en-US" dirty="0"/>
          </a:p>
          <a:p>
            <a:r>
              <a:rPr lang="en-US" dirty="0"/>
              <a:t>First, more radiation is emitted from an object of warmer temperatures compared to colder at all wavelengths.</a:t>
            </a:r>
          </a:p>
          <a:p>
            <a:endParaRPr lang="en-US" dirty="0"/>
          </a:p>
          <a:p>
            <a:r>
              <a:rPr lang="en-US" dirty="0"/>
              <a:t>Second, the wavelength of peak emission increases (that is gets longer) as temperature gets colder. That is, warmer objects emit shorter wavelengths.</a:t>
            </a:r>
          </a:p>
          <a:p>
            <a:endParaRPr lang="en-US" dirty="0"/>
          </a:p>
          <a:p>
            <a:r>
              <a:rPr lang="en-US" dirty="0"/>
              <a:t>We highlight the importance of this by drawing attention to two of these lines.</a:t>
            </a:r>
          </a:p>
          <a:p>
            <a:endParaRPr lang="en-US" dirty="0"/>
          </a:p>
          <a:p>
            <a:r>
              <a:rPr lang="en-US" dirty="0"/>
              <a:t>The green line, corresponding to emissions for an object at around 6000 K, is very close to what the sun emits. The surface of the sun in fact is around 5780 K, close to 6000 K. Looking closely at this line, it is seen that the wavelength of peak emission is in the visible part of the spectrum.</a:t>
            </a:r>
          </a:p>
          <a:p>
            <a:endParaRPr lang="en-US" dirty="0"/>
          </a:p>
          <a:p>
            <a:r>
              <a:rPr lang="en-US" dirty="0"/>
              <a:t>The red line, corresponding to emissions for an object at around 300 K, is very close to what the earth emits. The surface of the earth globally averaged in fact is around 280 K, close to 300 K. Looking closely at this line, it is seen that the wavelength of peak emission is in the infrared part of the spectrum, longer wavelengths than the visible light the sun peaks at.</a:t>
            </a:r>
          </a:p>
          <a:p>
            <a:endParaRPr lang="en-US" dirty="0"/>
          </a:p>
          <a:p>
            <a:r>
              <a:rPr lang="en-US" dirty="0"/>
              <a:t>So some key points,</a:t>
            </a:r>
          </a:p>
          <a:p>
            <a:endParaRPr lang="en-US" dirty="0"/>
          </a:p>
          <a:p>
            <a:pPr marL="0" indent="0">
              <a:buFont typeface="Arial" panose="020B0604020202020204" pitchFamily="34" charset="0"/>
              <a:buNone/>
            </a:pPr>
            <a:r>
              <a:rPr lang="en-US" dirty="0"/>
              <a:t>Warmer bodies emit more radiation than cooler bodies at all wavelengths</a:t>
            </a:r>
          </a:p>
          <a:p>
            <a:pPr marL="0" indent="0">
              <a:buFont typeface="Arial" panose="020B0604020202020204" pitchFamily="34" charset="0"/>
              <a:buNone/>
            </a:pPr>
            <a:r>
              <a:rPr lang="en-US" dirty="0"/>
              <a:t>Warmer bodies emit at shorter wavelengths than cooler bodies</a:t>
            </a:r>
          </a:p>
          <a:p>
            <a:pPr marL="0" indent="0">
              <a:buFont typeface="Arial" panose="020B0604020202020204" pitchFamily="34" charset="0"/>
              <a:buNone/>
            </a:pPr>
            <a:r>
              <a:rPr lang="en-US" dirty="0"/>
              <a:t>The sun at around 6000 degrees K emits mostly in the </a:t>
            </a:r>
            <a:r>
              <a:rPr lang="en-US" u="none" dirty="0"/>
              <a:t>visible spectrum</a:t>
            </a:r>
            <a:r>
              <a:rPr lang="en-US" dirty="0"/>
              <a:t>. Will refer to emissions from the sun as “solar radiation”.</a:t>
            </a:r>
            <a:endParaRPr lang="en-US" u="sng" dirty="0"/>
          </a:p>
          <a:p>
            <a:pPr marL="0" indent="0">
              <a:buFont typeface="Arial" panose="020B0604020202020204" pitchFamily="34" charset="0"/>
              <a:buNone/>
            </a:pPr>
            <a:r>
              <a:rPr lang="en-US" dirty="0"/>
              <a:t>The earth at around 300 degrees K) emits mostly in the </a:t>
            </a:r>
            <a:r>
              <a:rPr lang="en-US" u="none" dirty="0"/>
              <a:t>infrared spectrum</a:t>
            </a:r>
            <a:r>
              <a:rPr lang="en-US" dirty="0"/>
              <a:t>. Will refer to emissions from the earth as “terrestrial radiation”.</a:t>
            </a:r>
            <a:endParaRPr lang="en-US" u="sng"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6841F6-EBA2-463F-AA29-23D0FEF42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16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now ask the question, what happens to radiation as it travels through the earth’s atmosphere, or any atmosphere for that matter. </a:t>
            </a:r>
          </a:p>
          <a:p>
            <a:endParaRPr lang="en-US" dirty="0"/>
          </a:p>
          <a:p>
            <a:r>
              <a:rPr lang="en-US" dirty="0"/>
              <a:t>These concepts apply to both sunlight as it travels from the top of the atmosphere downward towards the surface, and to terrestrial radiation from the earth as it travels upward from the surface towards the top of the atmosphere to outer space.</a:t>
            </a:r>
          </a:p>
          <a:p>
            <a:endParaRPr lang="en-US" dirty="0"/>
          </a:p>
          <a:p>
            <a:r>
              <a:rPr lang="en-US" dirty="0"/>
              <a:t>First, the gas molecules comprising air as well as the clouds in the atmosphere can scatter the radiation. This scattering can result in a reflection back to the space, in the case of solar radiation, or more subtly a change in path of the radiation in some other direction. In the case of air and visible sunlight, blue light from the sun is more efficiently scattered than reds – this is why the sky is blue. Clouds on the other hand reflect light equally across the color spectrum, and hence clouds are white.</a:t>
            </a:r>
          </a:p>
          <a:p>
            <a:endParaRPr lang="en-US" dirty="0"/>
          </a:p>
          <a:p>
            <a:r>
              <a:rPr lang="en-US" dirty="0"/>
              <a:t>Second, radiation can be absorbed by air gases and clouds. This absorbed energy then gets reemitted to space and the surface in the form of infrared energy, since air and clouds are at temperatures where mostly infrared energy is emitted. An important point that we will cover in more depth in the next slide concerns absorption of radiation by atmospheric gases. In this case, the amount of absorption of radiation depends on wavelength of radiation. This is an important concept, as we will cover in the next slide.</a:t>
            </a:r>
          </a:p>
          <a:p>
            <a:endParaRPr lang="en-US" dirty="0"/>
          </a:p>
          <a:p>
            <a:r>
              <a:rPr lang="en-US" dirty="0"/>
              <a:t>Finally, some radiation is neither scattered or absorbed, and therefore is transmitted unaltered directly to the surface for sunlight, and to outer space for terrestrial radiation.</a:t>
            </a:r>
          </a:p>
        </p:txBody>
      </p:sp>
      <p:sp>
        <p:nvSpPr>
          <p:cNvPr id="4" name="Slide Number Placeholder 3"/>
          <p:cNvSpPr>
            <a:spLocks noGrp="1"/>
          </p:cNvSpPr>
          <p:nvPr>
            <p:ph type="sldNum" sz="quarter" idx="5"/>
          </p:nvPr>
        </p:nvSpPr>
        <p:spPr/>
        <p:txBody>
          <a:bodyPr/>
          <a:lstStyle/>
          <a:p>
            <a:fld id="{D1B90D33-E3EE-44AC-A6FC-8309B97C2889}" type="slidenum">
              <a:rPr lang="en-US" smtClean="0"/>
              <a:t>11</a:t>
            </a:fld>
            <a:endParaRPr lang="en-US"/>
          </a:p>
        </p:txBody>
      </p:sp>
    </p:spTree>
    <p:extLst>
      <p:ext uri="{BB962C8B-B14F-4D97-AF65-F5344CB8AC3E}">
        <p14:creationId xmlns:p14="http://schemas.microsoft.com/office/powerpoint/2010/main" val="7520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absorption of radiation by atmospheric gases and its dependence on wavelength is shown here for selected important gases, and for the total atmosphere, in this graphic. This is rather complicated graphic, so we will spend some time to describe how to interpret it.</a:t>
            </a:r>
          </a:p>
          <a:p>
            <a:endParaRPr lang="en-US" dirty="0"/>
          </a:p>
          <a:p>
            <a:r>
              <a:rPr lang="en-US" dirty="0"/>
              <a:t>The top four panels depict the percentage of radiation passing through certain gases that gets absorbed by the gas. The vertical axes are the percentage absorbed, ranging from 0 to 100%. The horizontal axis is the wavelength of radiation, spanning the ultraviolet, visible and infrared part of the spectrum. </a:t>
            </a:r>
          </a:p>
          <a:p>
            <a:endParaRPr lang="en-US" dirty="0"/>
          </a:p>
          <a:p>
            <a:r>
              <a:rPr lang="en-US" dirty="0"/>
              <a:t>The four gases depicted from top to bottom are: methane (CH4), the combination of oxygen (O2) and ozone (O3), carbon dioxide (CO2), and water vapor (H2O).</a:t>
            </a:r>
          </a:p>
          <a:p>
            <a:endParaRPr lang="en-US" dirty="0"/>
          </a:p>
          <a:p>
            <a:r>
              <a:rPr lang="en-US" dirty="0"/>
              <a:t>The bottom panel is what we call the “total atmosphere” – which is the combined effect of these as well as other gases not shown on the graphic.</a:t>
            </a:r>
          </a:p>
          <a:p>
            <a:endParaRPr lang="en-US" dirty="0"/>
          </a:p>
          <a:p>
            <a:r>
              <a:rPr lang="en-US" dirty="0"/>
              <a:t>The key point from this graphic is that absorption of radiation by gases is strongly dependent on wavelength of radiation. For example for Carbon Dioxide, shown here in the middle, no radiation is absorbed for ultraviolet and visible light, but at certain wavelengths within the infrared portion all or most of the radiation is absorbed.</a:t>
            </a:r>
          </a:p>
          <a:p>
            <a:endParaRPr lang="en-US" dirty="0"/>
          </a:p>
          <a:p>
            <a:r>
              <a:rPr lang="en-US" dirty="0"/>
              <a:t>Other gases have similar behavior, but the spectrum looks different in that a different set of wavelengths are absorbed predominantly.</a:t>
            </a:r>
          </a:p>
          <a:p>
            <a:endParaRPr lang="en-US" dirty="0"/>
          </a:p>
          <a:p>
            <a:r>
              <a:rPr lang="en-US" dirty="0"/>
              <a:t>In fact, each gas has its own absorption signature in terms of which wavelengths are absorbed.</a:t>
            </a:r>
          </a:p>
          <a:p>
            <a:endParaRPr lang="en-US" dirty="0"/>
          </a:p>
          <a:p>
            <a:r>
              <a:rPr lang="en-US" dirty="0"/>
              <a:t>Looking more closely now we can see some important consequences.</a:t>
            </a:r>
          </a:p>
          <a:p>
            <a:endParaRPr lang="en-US" dirty="0"/>
          </a:p>
          <a:p>
            <a:r>
              <a:rPr lang="en-US" dirty="0"/>
              <a:t>First, we notice that the visible light emitted by the sun is not absorbed much by atmospheric gases, and therefore much of it passes through to the earth’s surface either as direct transmission or indirectly after scattering to the surface by gases. </a:t>
            </a:r>
          </a:p>
          <a:p>
            <a:endParaRPr lang="en-US" dirty="0"/>
          </a:p>
          <a:p>
            <a:r>
              <a:rPr lang="en-US" dirty="0"/>
              <a:t>Much of the earth, or terrestrial radiation, on the other hand is absorbed by atmospheric gases. The main gases responsible are water vapor, carbon dioxide and methane. These are called “greenhouse gases”, since they act to trap, through absorption, infrared radiation from the earth within the atmosphere, keeping the earth warmer than it otherwise would be.</a:t>
            </a:r>
          </a:p>
          <a:p>
            <a:endParaRPr lang="en-US" dirty="0"/>
          </a:p>
          <a:p>
            <a:r>
              <a:rPr lang="en-US" dirty="0"/>
              <a:t>Also, we point out that much of the ultraviolet radiation from the sun, powerful shortwave radiation, is absorbed by oxygen and ozone. This occurs in the stratosphere as we will discuss shortly, and provides a shield blocking this powerful, damaging radiation from reaching the surface.</a:t>
            </a:r>
          </a:p>
          <a:p>
            <a:endParaRPr lang="en-US" dirty="0"/>
          </a:p>
          <a:p>
            <a:r>
              <a:rPr lang="en-US" dirty="0"/>
              <a:t>So some key points:</a:t>
            </a:r>
          </a:p>
          <a:p>
            <a:endParaRPr lang="en-US" dirty="0"/>
          </a:p>
          <a:p>
            <a:pPr marL="0" indent="0">
              <a:buFont typeface="Arial" panose="020B0604020202020204" pitchFamily="34" charset="0"/>
              <a:buNone/>
            </a:pPr>
            <a:r>
              <a:rPr lang="en-US" dirty="0"/>
              <a:t>-   The plot indicates the percentage of radiation passing through various gases that is absorbed by the gas depending on the wavelength of radiation.</a:t>
            </a:r>
          </a:p>
          <a:p>
            <a:pPr marL="171450" indent="-171450">
              <a:buFontTx/>
              <a:buChar char="-"/>
            </a:pPr>
            <a:r>
              <a:rPr lang="en-US" dirty="0"/>
              <a:t>Visible light (“solar”) generally passes through gases without much absorption.</a:t>
            </a:r>
          </a:p>
          <a:p>
            <a:pPr marL="171450" indent="-171450">
              <a:buFontTx/>
              <a:buChar char="-"/>
            </a:pPr>
            <a:r>
              <a:rPr lang="en-US" dirty="0"/>
              <a:t>Substantial amount of infrared radiation  (between 1 – 30 microns) absorbed by CO2 and H2O. This acts to keep radiation from earth within atmosphere, keeping planet warmer than it otherwise would be (“greenhouse effect”).</a:t>
            </a:r>
          </a:p>
          <a:p>
            <a:pPr marL="171450" indent="-171450">
              <a:buFontTx/>
              <a:buChar char="-"/>
            </a:pPr>
            <a:r>
              <a:rPr lang="en-US" dirty="0"/>
              <a:t>O2 (atmospheric oxygen) and O3 (ozone) absorb most of the ultraviolet radiation (0.1 – 0.3 microns) this occurs in stratosphere (see next slides).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12</a:t>
            </a:fld>
            <a:endParaRPr lang="en-US"/>
          </a:p>
        </p:txBody>
      </p:sp>
    </p:spTree>
    <p:extLst>
      <p:ext uri="{BB962C8B-B14F-4D97-AF65-F5344CB8AC3E}">
        <p14:creationId xmlns:p14="http://schemas.microsoft.com/office/powerpoint/2010/main" val="3920190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links for further reading on these points are provided here.</a:t>
            </a:r>
          </a:p>
        </p:txBody>
      </p:sp>
      <p:sp>
        <p:nvSpPr>
          <p:cNvPr id="4" name="Slide Number Placeholder 3"/>
          <p:cNvSpPr>
            <a:spLocks noGrp="1"/>
          </p:cNvSpPr>
          <p:nvPr>
            <p:ph type="sldNum" sz="quarter" idx="5"/>
          </p:nvPr>
        </p:nvSpPr>
        <p:spPr/>
        <p:txBody>
          <a:bodyPr/>
          <a:lstStyle/>
          <a:p>
            <a:fld id="{D1B90D33-E3EE-44AC-A6FC-8309B97C2889}" type="slidenum">
              <a:rPr lang="en-US" smtClean="0"/>
              <a:t>13</a:t>
            </a:fld>
            <a:endParaRPr lang="en-US"/>
          </a:p>
        </p:txBody>
      </p:sp>
    </p:spTree>
    <p:extLst>
      <p:ext uri="{BB962C8B-B14F-4D97-AF65-F5344CB8AC3E}">
        <p14:creationId xmlns:p14="http://schemas.microsoft.com/office/powerpoint/2010/main" val="935244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Stratospheric Ozone Layer</a:t>
            </a:r>
          </a:p>
        </p:txBody>
      </p:sp>
      <p:sp>
        <p:nvSpPr>
          <p:cNvPr id="4" name="Slide Number Placeholder 3"/>
          <p:cNvSpPr>
            <a:spLocks noGrp="1"/>
          </p:cNvSpPr>
          <p:nvPr>
            <p:ph type="sldNum" sz="quarter" idx="5"/>
          </p:nvPr>
        </p:nvSpPr>
        <p:spPr/>
        <p:txBody>
          <a:bodyPr/>
          <a:lstStyle/>
          <a:p>
            <a:fld id="{D1B90D33-E3EE-44AC-A6FC-8309B97C2889}" type="slidenum">
              <a:rPr lang="en-US" smtClean="0"/>
              <a:t>14</a:t>
            </a:fld>
            <a:endParaRPr lang="en-US"/>
          </a:p>
        </p:txBody>
      </p:sp>
    </p:spTree>
    <p:extLst>
      <p:ext uri="{BB962C8B-B14F-4D97-AF65-F5344CB8AC3E}">
        <p14:creationId xmlns:p14="http://schemas.microsoft.com/office/powerpoint/2010/main" val="47755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 to the earlier slide on absorption of radiation by atmospheric gases, we highlight one of the key points – the absorption of short wavelength ultraviolet radiation by oxygen and ozone gas in the atmosphere. </a:t>
            </a:r>
          </a:p>
          <a:p>
            <a:endParaRPr lang="en-US" dirty="0"/>
          </a:p>
          <a:p>
            <a:r>
              <a:rPr lang="en-US" dirty="0"/>
              <a:t>This occurs in the stratosphere, and has several important consequences. </a:t>
            </a:r>
          </a:p>
          <a:p>
            <a:endParaRPr lang="en-US" dirty="0"/>
          </a:p>
          <a:p>
            <a:r>
              <a:rPr lang="en-US" dirty="0"/>
              <a:t>One is the formation of the stratospheric ozone layer and stratospheric temperature inversion, discussed in the previous lecture. </a:t>
            </a:r>
          </a:p>
          <a:p>
            <a:endParaRPr lang="en-US" dirty="0"/>
          </a:p>
          <a:p>
            <a:r>
              <a:rPr lang="en-US" dirty="0"/>
              <a:t>The other main consequence is the prevention of ultraviolet radiation from reaching the surface, where it can be damaging to surface life since this radiation is so powerful. This is because oxygen and ozone in the stratosphere are absorbing this radiation.</a:t>
            </a:r>
          </a:p>
          <a:p>
            <a:endParaRPr lang="en-US" dirty="0"/>
          </a:p>
          <a:p>
            <a:r>
              <a:rPr lang="en-US" dirty="0"/>
              <a:t>We will now cover these topics in more detail.</a:t>
            </a:r>
          </a:p>
        </p:txBody>
      </p:sp>
      <p:sp>
        <p:nvSpPr>
          <p:cNvPr id="4" name="Slide Number Placeholder 3"/>
          <p:cNvSpPr>
            <a:spLocks noGrp="1"/>
          </p:cNvSpPr>
          <p:nvPr>
            <p:ph type="sldNum" sz="quarter" idx="5"/>
          </p:nvPr>
        </p:nvSpPr>
        <p:spPr/>
        <p:txBody>
          <a:bodyPr/>
          <a:lstStyle/>
          <a:p>
            <a:fld id="{D1B90D33-E3EE-44AC-A6FC-8309B97C2889}" type="slidenum">
              <a:rPr lang="en-US" smtClean="0"/>
              <a:t>15</a:t>
            </a:fld>
            <a:endParaRPr lang="en-US"/>
          </a:p>
        </p:txBody>
      </p:sp>
    </p:spTree>
    <p:extLst>
      <p:ext uri="{BB962C8B-B14F-4D97-AF65-F5344CB8AC3E}">
        <p14:creationId xmlns:p14="http://schemas.microsoft.com/office/powerpoint/2010/main" val="747289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illustrates how shortwave radiation from the sun is absorbed in the stratosphere and does not reach the surface. </a:t>
            </a:r>
          </a:p>
          <a:p>
            <a:endParaRPr lang="en-US" dirty="0"/>
          </a:p>
          <a:p>
            <a:r>
              <a:rPr lang="en-US" dirty="0"/>
              <a:t>The graphic is a vertical cross section of the atmosphere spanning the four atmospheric layers: Troposphere, Stratosphere, Mesosphere, and Thermosphere.</a:t>
            </a:r>
          </a:p>
          <a:p>
            <a:endParaRPr lang="en-US" dirty="0"/>
          </a:p>
          <a:p>
            <a:r>
              <a:rPr lang="en-US" dirty="0"/>
              <a:t>The horizontal spans very short gamma and x-rays, through ultraviolet, and visible and longer infrared radiation.</a:t>
            </a:r>
          </a:p>
          <a:p>
            <a:endParaRPr lang="en-US" dirty="0"/>
          </a:p>
          <a:p>
            <a:r>
              <a:rPr lang="en-US" dirty="0"/>
              <a:t>The key points from this graphic are as follows: </a:t>
            </a:r>
          </a:p>
          <a:p>
            <a:endParaRPr lang="en-US" dirty="0"/>
          </a:p>
          <a:p>
            <a:pPr marL="0" indent="0">
              <a:buFont typeface="Arial" panose="020B0604020202020204" pitchFamily="34" charset="0"/>
              <a:buNone/>
            </a:pPr>
            <a:r>
              <a:rPr lang="en-US" sz="1200" dirty="0"/>
              <a:t>First, it can be seen that practically all high energy, short solar wavelengths (gamma, x-rays, ultraviolet) do not reach the surface.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This is because of absorption of this radiation by O</a:t>
            </a:r>
            <a:r>
              <a:rPr lang="en-US" sz="1200" baseline="-25000" dirty="0"/>
              <a:t>2</a:t>
            </a:r>
            <a:r>
              <a:rPr lang="en-US" sz="1200" dirty="0"/>
              <a:t> (atmospheric oxygen) and O</a:t>
            </a:r>
            <a:r>
              <a:rPr lang="en-US" sz="1200" baseline="-25000" dirty="0"/>
              <a:t>3</a:t>
            </a:r>
            <a:r>
              <a:rPr lang="en-US" sz="1200" dirty="0"/>
              <a:t> (ozone) absorb most of the shortwave and ultraviolet radiation (0.1 – 0.3 microns). This occurs in stratosphere.</a:t>
            </a:r>
          </a:p>
          <a:p>
            <a:endParaRPr lang="en-US" sz="1200" dirty="0"/>
          </a:p>
          <a:p>
            <a:pPr marL="0" indent="0">
              <a:buFont typeface="Arial" panose="020B0604020202020204" pitchFamily="34" charset="0"/>
              <a:buNone/>
            </a:pPr>
            <a:r>
              <a:rPr lang="en-US" sz="1200" dirty="0"/>
              <a:t>This is protective of life at surface since this prevents these very high energy wavelengths from reaching the surface.</a:t>
            </a:r>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Visible light, however, is unaffected since it is not absorbed by O</a:t>
            </a:r>
            <a:r>
              <a:rPr lang="en-US" sz="1200" baseline="-25000" dirty="0"/>
              <a:t>2</a:t>
            </a:r>
            <a:r>
              <a:rPr lang="en-US" sz="1200" dirty="0"/>
              <a:t> and O</a:t>
            </a:r>
            <a:r>
              <a:rPr lang="en-US" sz="1200" baseline="-25000" dirty="0"/>
              <a:t>3. </a:t>
            </a:r>
            <a:r>
              <a:rPr lang="en-US" sz="1200" dirty="0"/>
              <a:t>Visible light therefore reaches ground.</a:t>
            </a: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6841F6-EBA2-463F-AA29-23D0FEF42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327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itchFamily="34" charset="0"/>
              </a:rPr>
              <a:t>More specifics on this process is shown here. The vertical axis is altitude increasing upward to 60 km, around the top of the stratosphere.</a:t>
            </a:r>
          </a:p>
          <a:p>
            <a:pPr eaLnBrk="1" hangingPunct="1"/>
            <a:r>
              <a:rPr lang="en-US" altLang="en-US" dirty="0">
                <a:latin typeface="Calibri" pitchFamily="34" charset="0"/>
              </a:rPr>
              <a:t>The horizontal is an indicator of levels of ultraviolet radiation and O2 and O3 gas concentration, increasing to the right.</a:t>
            </a:r>
          </a:p>
          <a:p>
            <a:pPr eaLnBrk="1" hangingPunct="1"/>
            <a:endParaRPr lang="en-US" altLang="en-US" dirty="0">
              <a:latin typeface="Calibri" pitchFamily="34" charset="0"/>
            </a:endParaRPr>
          </a:p>
          <a:p>
            <a:pPr eaLnBrk="1" hangingPunct="1"/>
            <a:r>
              <a:rPr lang="en-US" altLang="en-US" dirty="0">
                <a:latin typeface="Calibri" pitchFamily="34" charset="0"/>
              </a:rPr>
              <a:t>The key points from this are</a:t>
            </a:r>
          </a:p>
          <a:p>
            <a:pPr eaLnBrk="1" hangingPunct="1"/>
            <a:endParaRPr lang="en-US" altLang="en-US" dirty="0">
              <a:latin typeface="Calibri" pitchFamily="34" charset="0"/>
            </a:endParaRPr>
          </a:p>
          <a:p>
            <a:pPr marL="171450" indent="-171450">
              <a:buFontTx/>
              <a:buChar char="-"/>
            </a:pPr>
            <a:r>
              <a:rPr lang="en-US" sz="1200" dirty="0">
                <a:latin typeface="Calibri" panose="020F0502020204030204" pitchFamily="34" charset="0"/>
                <a:cs typeface="Calibri" panose="020F0502020204030204" pitchFamily="34" charset="0"/>
              </a:rPr>
              <a:t>The removal of ultraviolet radiation by O</a:t>
            </a:r>
            <a:r>
              <a:rPr lang="en-US" sz="1200" baseline="-25000" dirty="0">
                <a:latin typeface="Calibri" panose="020F0502020204030204" pitchFamily="34" charset="0"/>
                <a:cs typeface="Calibri" panose="020F0502020204030204" pitchFamily="34" charset="0"/>
              </a:rPr>
              <a:t>2</a:t>
            </a:r>
            <a:r>
              <a:rPr lang="en-US" sz="1200" dirty="0">
                <a:latin typeface="Calibri" panose="020F0502020204030204" pitchFamily="34" charset="0"/>
                <a:cs typeface="Calibri" panose="020F0502020204030204" pitchFamily="34" charset="0"/>
              </a:rPr>
              <a:t> and O</a:t>
            </a:r>
            <a:r>
              <a:rPr lang="en-US" sz="1200" baseline="-25000" dirty="0">
                <a:latin typeface="Calibri" panose="020F0502020204030204" pitchFamily="34" charset="0"/>
                <a:cs typeface="Calibri" panose="020F0502020204030204" pitchFamily="34" charset="0"/>
              </a:rPr>
              <a:t>3</a:t>
            </a:r>
            <a:r>
              <a:rPr lang="en-US" sz="1200" dirty="0">
                <a:latin typeface="Calibri" panose="020F0502020204030204" pitchFamily="34" charset="0"/>
                <a:cs typeface="Calibri" panose="020F0502020204030204" pitchFamily="34" charset="0"/>
              </a:rPr>
              <a:t> as sunlight penetrates further into the stratosphere. This is seen by the red line, where ultraviolet is largely removed from the radiation stream by 30 km above the ground.</a:t>
            </a:r>
          </a:p>
          <a:p>
            <a:pPr marL="171450" indent="-171450">
              <a:buFontTx/>
              <a:buChar char="-"/>
            </a:pPr>
            <a:r>
              <a:rPr lang="en-US" sz="1200" dirty="0">
                <a:latin typeface="Calibri" panose="020F0502020204030204" pitchFamily="34" charset="0"/>
                <a:cs typeface="Calibri" panose="020F0502020204030204" pitchFamily="34" charset="0"/>
              </a:rPr>
              <a:t>Second, an ozone concentration maximum forms as a result of the ultraviolet absorption at around 30 km. This is the stratospheric ozone layer discussed in the last lecture and earlier in this. We will cover more specifics on how the ozone layer forms shortly.</a:t>
            </a:r>
          </a:p>
          <a:p>
            <a:pPr eaLnBrk="1" hangingPunct="1"/>
            <a:endParaRPr lang="en-US" altLang="en-US" dirty="0">
              <a:latin typeface="Calibri" pitchFamily="34" charset="0"/>
            </a:endParaRPr>
          </a:p>
        </p:txBody>
      </p:sp>
    </p:spTree>
    <p:extLst>
      <p:ext uri="{BB962C8B-B14F-4D97-AF65-F5344CB8AC3E}">
        <p14:creationId xmlns:p14="http://schemas.microsoft.com/office/powerpoint/2010/main" val="2451598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28" charset="0"/>
              </a:defRPr>
            </a:lvl1pPr>
            <a:lvl2pPr marL="742950" indent="-285750">
              <a:defRPr sz="2400">
                <a:solidFill>
                  <a:schemeClr val="tx1"/>
                </a:solidFill>
                <a:latin typeface="Times New Roman" pitchFamily="28" charset="0"/>
              </a:defRPr>
            </a:lvl2pPr>
            <a:lvl3pPr marL="1143000" indent="-228600">
              <a:defRPr sz="2400">
                <a:solidFill>
                  <a:schemeClr val="tx1"/>
                </a:solidFill>
                <a:latin typeface="Times New Roman" pitchFamily="28" charset="0"/>
              </a:defRPr>
            </a:lvl3pPr>
            <a:lvl4pPr marL="1600200" indent="-228600">
              <a:defRPr sz="2400">
                <a:solidFill>
                  <a:schemeClr val="tx1"/>
                </a:solidFill>
                <a:latin typeface="Times New Roman" pitchFamily="28" charset="0"/>
              </a:defRPr>
            </a:lvl4pPr>
            <a:lvl5pPr marL="2057400" indent="-228600">
              <a:defRPr sz="2400">
                <a:solidFill>
                  <a:schemeClr val="tx1"/>
                </a:solidFill>
                <a:latin typeface="Times New Roman" pitchFamily="28" charset="0"/>
              </a:defRPr>
            </a:lvl5pPr>
            <a:lvl6pPr marL="2514600" indent="-228600" eaLnBrk="0" fontAlgn="base" hangingPunct="0">
              <a:spcBef>
                <a:spcPct val="0"/>
              </a:spcBef>
              <a:spcAft>
                <a:spcPct val="0"/>
              </a:spcAft>
              <a:defRPr sz="2400">
                <a:solidFill>
                  <a:schemeClr val="tx1"/>
                </a:solidFill>
                <a:latin typeface="Times New Roman" pitchFamily="28" charset="0"/>
              </a:defRPr>
            </a:lvl6pPr>
            <a:lvl7pPr marL="2971800" indent="-228600" eaLnBrk="0" fontAlgn="base" hangingPunct="0">
              <a:spcBef>
                <a:spcPct val="0"/>
              </a:spcBef>
              <a:spcAft>
                <a:spcPct val="0"/>
              </a:spcAft>
              <a:defRPr sz="2400">
                <a:solidFill>
                  <a:schemeClr val="tx1"/>
                </a:solidFill>
                <a:latin typeface="Times New Roman" pitchFamily="28" charset="0"/>
              </a:defRPr>
            </a:lvl7pPr>
            <a:lvl8pPr marL="3429000" indent="-228600" eaLnBrk="0" fontAlgn="base" hangingPunct="0">
              <a:spcBef>
                <a:spcPct val="0"/>
              </a:spcBef>
              <a:spcAft>
                <a:spcPct val="0"/>
              </a:spcAft>
              <a:defRPr sz="2400">
                <a:solidFill>
                  <a:schemeClr val="tx1"/>
                </a:solidFill>
                <a:latin typeface="Times New Roman" pitchFamily="28" charset="0"/>
              </a:defRPr>
            </a:lvl8pPr>
            <a:lvl9pPr marL="3886200" indent="-228600" eaLnBrk="0" fontAlgn="base" hangingPunct="0">
              <a:spcBef>
                <a:spcPct val="0"/>
              </a:spcBef>
              <a:spcAft>
                <a:spcPct val="0"/>
              </a:spcAft>
              <a:defRPr sz="2400">
                <a:solidFill>
                  <a:schemeClr val="tx1"/>
                </a:solidFill>
                <a:latin typeface="Times New Roman" pitchFamily="2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76EDE63-2513-418A-8B91-A94D39173210}" type="slidenum">
              <a:rPr kumimoji="0" lang="en-US" altLang="en-US" sz="1200" b="0" i="0" u="none" strike="noStrike" kern="1200" cap="none" spc="0" normalizeH="0" baseline="0" noProof="0" smtClean="0">
                <a:ln>
                  <a:noFill/>
                </a:ln>
                <a:solidFill>
                  <a:srgbClr val="000000"/>
                </a:solidFill>
                <a:effectLst/>
                <a:uLnTx/>
                <a:uFillTx/>
                <a:latin typeface="Times New Roman" pitchFamily="2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itchFamily="28" charset="0"/>
              <a:ea typeface="+mn-ea"/>
              <a:cs typeface="+mn-cs"/>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t>Another key consequence of absorption of shortwave ultraviolet light in the stratosphere is the formation of the stratospheric temperature inversion.</a:t>
            </a:r>
          </a:p>
          <a:p>
            <a:pPr eaLnBrk="1" hangingPunct="1"/>
            <a:endParaRPr lang="en-US" altLang="en-US" dirty="0"/>
          </a:p>
          <a:p>
            <a:pPr eaLnBrk="1" hangingPunct="1"/>
            <a:r>
              <a:rPr lang="en-US" altLang="en-US" dirty="0"/>
              <a:t>Temperature is depicted by the red line in this plot, which like the last slide is a vertical cross section of the atmosphere extending up to 60 km.</a:t>
            </a:r>
          </a:p>
          <a:p>
            <a:pPr eaLnBrk="1" hangingPunct="1"/>
            <a:endParaRPr lang="en-US" altLang="en-US" dirty="0"/>
          </a:p>
          <a:p>
            <a:pPr eaLnBrk="1" hangingPunct="1"/>
            <a:r>
              <a:rPr lang="en-US" altLang="en-US" dirty="0"/>
              <a:t>Within the stratosphere temperature increases in value with height, which again is a temperature inversion. </a:t>
            </a:r>
          </a:p>
          <a:p>
            <a:pPr eaLnBrk="1" hangingPunct="1"/>
            <a:endParaRPr lang="en-US" altLang="en-US" dirty="0"/>
          </a:p>
          <a:p>
            <a:pPr eaLnBrk="1" hangingPunct="1"/>
            <a:r>
              <a:rPr lang="en-US" altLang="en-US" dirty="0"/>
              <a:t>The base of the inversion corresponds closely to the where the ozone layer is.</a:t>
            </a:r>
          </a:p>
        </p:txBody>
      </p:sp>
    </p:spTree>
    <p:extLst>
      <p:ext uri="{BB962C8B-B14F-4D97-AF65-F5344CB8AC3E}">
        <p14:creationId xmlns:p14="http://schemas.microsoft.com/office/powerpoint/2010/main" val="1842017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28" charset="0"/>
              </a:defRPr>
            </a:lvl1pPr>
            <a:lvl2pPr marL="742950" indent="-285750">
              <a:defRPr sz="2400">
                <a:solidFill>
                  <a:schemeClr val="tx1"/>
                </a:solidFill>
                <a:latin typeface="Times New Roman" pitchFamily="28" charset="0"/>
              </a:defRPr>
            </a:lvl2pPr>
            <a:lvl3pPr marL="1143000" indent="-228600">
              <a:defRPr sz="2400">
                <a:solidFill>
                  <a:schemeClr val="tx1"/>
                </a:solidFill>
                <a:latin typeface="Times New Roman" pitchFamily="28" charset="0"/>
              </a:defRPr>
            </a:lvl3pPr>
            <a:lvl4pPr marL="1600200" indent="-228600">
              <a:defRPr sz="2400">
                <a:solidFill>
                  <a:schemeClr val="tx1"/>
                </a:solidFill>
                <a:latin typeface="Times New Roman" pitchFamily="28" charset="0"/>
              </a:defRPr>
            </a:lvl4pPr>
            <a:lvl5pPr marL="2057400" indent="-228600">
              <a:defRPr sz="2400">
                <a:solidFill>
                  <a:schemeClr val="tx1"/>
                </a:solidFill>
                <a:latin typeface="Times New Roman" pitchFamily="28" charset="0"/>
              </a:defRPr>
            </a:lvl5pPr>
            <a:lvl6pPr marL="2514600" indent="-228600" eaLnBrk="0" fontAlgn="base" hangingPunct="0">
              <a:spcBef>
                <a:spcPct val="0"/>
              </a:spcBef>
              <a:spcAft>
                <a:spcPct val="0"/>
              </a:spcAft>
              <a:defRPr sz="2400">
                <a:solidFill>
                  <a:schemeClr val="tx1"/>
                </a:solidFill>
                <a:latin typeface="Times New Roman" pitchFamily="28" charset="0"/>
              </a:defRPr>
            </a:lvl6pPr>
            <a:lvl7pPr marL="2971800" indent="-228600" eaLnBrk="0" fontAlgn="base" hangingPunct="0">
              <a:spcBef>
                <a:spcPct val="0"/>
              </a:spcBef>
              <a:spcAft>
                <a:spcPct val="0"/>
              </a:spcAft>
              <a:defRPr sz="2400">
                <a:solidFill>
                  <a:schemeClr val="tx1"/>
                </a:solidFill>
                <a:latin typeface="Times New Roman" pitchFamily="28" charset="0"/>
              </a:defRPr>
            </a:lvl7pPr>
            <a:lvl8pPr marL="3429000" indent="-228600" eaLnBrk="0" fontAlgn="base" hangingPunct="0">
              <a:spcBef>
                <a:spcPct val="0"/>
              </a:spcBef>
              <a:spcAft>
                <a:spcPct val="0"/>
              </a:spcAft>
              <a:defRPr sz="2400">
                <a:solidFill>
                  <a:schemeClr val="tx1"/>
                </a:solidFill>
                <a:latin typeface="Times New Roman" pitchFamily="28" charset="0"/>
              </a:defRPr>
            </a:lvl8pPr>
            <a:lvl9pPr marL="3886200" indent="-228600" eaLnBrk="0" fontAlgn="base" hangingPunct="0">
              <a:spcBef>
                <a:spcPct val="0"/>
              </a:spcBef>
              <a:spcAft>
                <a:spcPct val="0"/>
              </a:spcAft>
              <a:defRPr sz="2400">
                <a:solidFill>
                  <a:schemeClr val="tx1"/>
                </a:solidFill>
                <a:latin typeface="Times New Roman" pitchFamily="2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EE02C8-018F-4D3A-9076-98BBEFA8DBFB}" type="slidenum">
              <a:rPr kumimoji="0" lang="en-US" altLang="en-US" sz="1200" b="0" i="0" u="none" strike="noStrike" kern="1200" cap="none" spc="0" normalizeH="0" baseline="0" noProof="0" smtClean="0">
                <a:ln>
                  <a:noFill/>
                </a:ln>
                <a:solidFill>
                  <a:srgbClr val="000000"/>
                </a:solidFill>
                <a:effectLst/>
                <a:uLnTx/>
                <a:uFillTx/>
                <a:latin typeface="Times New Roman" pitchFamily="2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28" charset="0"/>
              <a:ea typeface="+mn-ea"/>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beneficial effect of the </a:t>
            </a:r>
            <a:r>
              <a:rPr lang="en-US" altLang="en-US" dirty="0" err="1"/>
              <a:t>uv</a:t>
            </a:r>
            <a:r>
              <a:rPr lang="en-US" altLang="en-US" dirty="0"/>
              <a:t> absorption and ozone layer in the stratosphere is highlighted in this slide.</a:t>
            </a:r>
          </a:p>
          <a:p>
            <a:pPr eaLnBrk="1" hangingPunct="1"/>
            <a:endParaRPr lang="en-US" altLang="en-US" dirty="0"/>
          </a:p>
          <a:p>
            <a:pPr eaLnBrk="1" hangingPunct="1"/>
            <a:r>
              <a:rPr lang="en-US" altLang="en-US" baseline="0" dirty="0"/>
              <a:t>UV radiation can be divided into “near-UV”, the longer wavelength portion of </a:t>
            </a:r>
            <a:r>
              <a:rPr lang="en-US" altLang="en-US" baseline="0" dirty="0" err="1"/>
              <a:t>uv</a:t>
            </a:r>
            <a:r>
              <a:rPr lang="en-US" altLang="en-US" baseline="0" dirty="0"/>
              <a:t> closest in wavelength to visible light, and “far-UV”, the shorter wavelength portion of </a:t>
            </a:r>
            <a:r>
              <a:rPr lang="en-US" altLang="en-US" baseline="0" dirty="0" err="1"/>
              <a:t>uv</a:t>
            </a:r>
            <a:r>
              <a:rPr lang="en-US" altLang="en-US" baseline="0" dirty="0"/>
              <a:t> radiation. “near-UV” can be further subdivided into UV-A, B and C. </a:t>
            </a:r>
          </a:p>
          <a:p>
            <a:pPr eaLnBrk="1" hangingPunct="1"/>
            <a:endParaRPr lang="en-US" altLang="en-US" baseline="0" dirty="0"/>
          </a:p>
          <a:p>
            <a:pPr eaLnBrk="1" hangingPunct="1"/>
            <a:r>
              <a:rPr lang="en-US" altLang="en-US" baseline="0" dirty="0"/>
              <a:t>The far UV portion is absorbed oxygen, where as the near UV portion mainly by ozone.</a:t>
            </a:r>
          </a:p>
          <a:p>
            <a:pPr eaLnBrk="1" hangingPunct="1"/>
            <a:endParaRPr lang="en-US" altLang="en-US" baseline="0" dirty="0"/>
          </a:p>
          <a:p>
            <a:pPr eaLnBrk="1" hangingPunct="1"/>
            <a:r>
              <a:rPr lang="en-US" altLang="en-US" baseline="0" dirty="0"/>
              <a:t>Collectively, the effect is the prevent these powerful solar wavelengths from reaching the surface, since they are absorbed in the stratosphere.</a:t>
            </a:r>
          </a:p>
          <a:p>
            <a:pPr eaLnBrk="1" hangingPunct="1"/>
            <a:endParaRPr lang="en-US" altLang="en-US" baseline="0" dirty="0"/>
          </a:p>
          <a:p>
            <a:pPr eaLnBrk="1" hangingPunct="1"/>
            <a:r>
              <a:rPr lang="en-US" altLang="en-US" baseline="0" dirty="0"/>
              <a:t>This protects life at earth’s surface and lower atmosphere from these damaging rays.</a:t>
            </a:r>
            <a:endParaRPr lang="en-US" altLang="en-US" dirty="0"/>
          </a:p>
        </p:txBody>
      </p:sp>
    </p:spTree>
    <p:extLst>
      <p:ext uri="{BB962C8B-B14F-4D97-AF65-F5344CB8AC3E}">
        <p14:creationId xmlns:p14="http://schemas.microsoft.com/office/powerpoint/2010/main" val="383345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of this lecture is as follows. </a:t>
            </a:r>
          </a:p>
          <a:p>
            <a:endParaRPr lang="en-US" dirty="0"/>
          </a:p>
          <a:p>
            <a:r>
              <a:rPr lang="en-US" dirty="0"/>
              <a:t>First, we will cover the fundamentals of atmospheric radiation.</a:t>
            </a:r>
          </a:p>
          <a:p>
            <a:endParaRPr lang="en-US" dirty="0"/>
          </a:p>
          <a:p>
            <a:r>
              <a:rPr lang="en-US" dirty="0"/>
              <a:t>This will span four main topics: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First, we will define and present some main properties of radiation to lay the basis for later lecture material.</a:t>
            </a:r>
          </a:p>
          <a:p>
            <a:pPr marL="171450" indent="-171450">
              <a:buFontTx/>
              <a:buChar char="-"/>
            </a:pPr>
            <a:r>
              <a:rPr lang="en-US" dirty="0"/>
              <a:t>We will then cover the radiative emission spectra. This describes wavelengths of radiative emissions from an object, from shortest to longest across the spectra. Within this, familiar terms such as “ultraviolet, visible and infrared” radiation will be defined.</a:t>
            </a:r>
          </a:p>
          <a:p>
            <a:pPr marL="171450" indent="-171450">
              <a:buFontTx/>
              <a:buChar char="-"/>
            </a:pPr>
            <a:r>
              <a:rPr lang="en-US" dirty="0"/>
              <a:t>After this, we can then distinguish particular properties of  “solar radiation” – or radiation emitted by the sun that enters the earth’s atmosphere – and “terrestrial radiation” – or radiation emitted by the earth’s surface and atmosphere that propagates outward from the earth to space.</a:t>
            </a:r>
          </a:p>
          <a:p>
            <a:pPr marL="171450" indent="-171450">
              <a:buFontTx/>
              <a:buChar char="-"/>
            </a:pPr>
            <a:r>
              <a:rPr lang="en-US" dirty="0"/>
              <a:t>We will then present absorption of radiation by specific atmospheric gases, and its dependence on wavelengths of radiation for specific gases.</a:t>
            </a:r>
          </a:p>
          <a:p>
            <a:endParaRPr lang="en-US" dirty="0"/>
          </a:p>
          <a:p>
            <a:r>
              <a:rPr lang="en-US" dirty="0"/>
              <a:t>From covering these fundamental topics of atmospheric radiation, we can then proceed to covering the second main topic, which is the Stratospheric Ozone Layer. </a:t>
            </a:r>
          </a:p>
          <a:p>
            <a:endParaRPr lang="en-US" dirty="0"/>
          </a:p>
          <a:p>
            <a:r>
              <a:rPr lang="en-US" dirty="0"/>
              <a:t>We will describe what ozone is, how a high concentration layer of ozone forms in the stratosphere due to the specific interactions between ozone gas and sunlight, and why the ozone layer is important for maintaining a suitable environment for life at the surface.</a:t>
            </a:r>
          </a:p>
          <a:p>
            <a:endParaRPr lang="en-US" dirty="0"/>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2</a:t>
            </a:fld>
            <a:endParaRPr lang="en-US"/>
          </a:p>
        </p:txBody>
      </p:sp>
    </p:spTree>
    <p:extLst>
      <p:ext uri="{BB962C8B-B14F-4D97-AF65-F5344CB8AC3E}">
        <p14:creationId xmlns:p14="http://schemas.microsoft.com/office/powerpoint/2010/main" val="349082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specific chemical reactions of this process?</a:t>
            </a:r>
          </a:p>
          <a:p>
            <a:endParaRPr lang="en-US" dirty="0"/>
          </a:p>
          <a:p>
            <a:r>
              <a:rPr lang="en-US" dirty="0"/>
              <a:t>In red font text are the three main chemical reactions involved. Reactants are on the left side of the arrow, and products are on the right.  Notice that products of one reaction can be reactants of another.</a:t>
            </a:r>
          </a:p>
          <a:p>
            <a:endParaRPr lang="en-US" dirty="0"/>
          </a:p>
          <a:p>
            <a:r>
              <a:rPr lang="en-US" dirty="0"/>
              <a:t>Describing each of these reactions ...</a:t>
            </a:r>
          </a:p>
          <a:p>
            <a:endParaRPr lang="en-US" dirty="0"/>
          </a:p>
          <a:p>
            <a:r>
              <a:rPr lang="en-US" dirty="0"/>
              <a:t>- First, as sunlight propagates downwards into the upper atmosphere and stratosphere, the oxygen that is newly encountered absorbs the far-UV portion of sunlight. This breaks the oxygen molecule (O2) into two separate oxygen atoms (O). We call a separate oxygen atom “free oxygen”.</a:t>
            </a:r>
          </a:p>
          <a:p>
            <a:pPr marL="0" indent="0">
              <a:buFontTx/>
              <a:buNone/>
            </a:pPr>
            <a:endParaRPr lang="en-US" dirty="0"/>
          </a:p>
          <a:p>
            <a:pPr marL="0" indent="0">
              <a:buFontTx/>
              <a:buNone/>
            </a:pPr>
            <a:r>
              <a:rPr lang="en-US" dirty="0"/>
              <a:t>- Further down, peaking in the stratosphere, some of this free oxygen reacts molecular oxygen in the air (O2) to form O3 … ozone.</a:t>
            </a:r>
          </a:p>
          <a:p>
            <a:pPr marL="171450" indent="-171450">
              <a:buFontTx/>
              <a:buChar char="-"/>
            </a:pPr>
            <a:endParaRPr lang="en-US" dirty="0"/>
          </a:p>
          <a:p>
            <a:pPr marL="171450" indent="-171450">
              <a:buFontTx/>
              <a:buChar char="-"/>
            </a:pPr>
            <a:r>
              <a:rPr lang="en-US" dirty="0"/>
              <a:t>Once formed in the stratosphere, this ozone in turn absorbs the near-UV portion of ultraviolet light, dissociating the ozone molecule into molecular oxygen (O2) and free oxygen (O).</a:t>
            </a:r>
          </a:p>
          <a:p>
            <a:pPr marL="171450" indent="-171450">
              <a:buFontTx/>
              <a:buChar char="-"/>
            </a:pPr>
            <a:endParaRPr lang="en-US" dirty="0"/>
          </a:p>
          <a:p>
            <a:pPr marL="0" indent="0">
              <a:buFontTx/>
              <a:buNone/>
            </a:pPr>
            <a:r>
              <a:rPr lang="en-US" dirty="0"/>
              <a:t>This a basic description of the chemistry, and there are many other factors not discussed that can provide more details about the variation of ozone levels according to times of year and locations around the globe. </a:t>
            </a:r>
          </a:p>
          <a:p>
            <a:pPr marL="0" indent="0">
              <a:buFontTx/>
              <a:buNone/>
            </a:pPr>
            <a:endParaRPr lang="en-US" dirty="0"/>
          </a:p>
          <a:p>
            <a:pPr marL="0" indent="0">
              <a:buFontTx/>
              <a:buNone/>
            </a:pPr>
            <a:r>
              <a:rPr lang="en-US" dirty="0"/>
              <a:t>Also not discussed here is the important topic you may have heard about concerning ozone depletion, often termed the “ozone hole”, which relates to how human produced chemicals called CFCs can cause reduction and even depletion in some cases of ozone levels in the stratosphere. Fortunately, regulation several decades ago phasing out CFCs have been successful in controlling ozone depletion in recent years.</a:t>
            </a:r>
          </a:p>
          <a:p>
            <a:pPr marL="0" indent="0">
              <a:buFontTx/>
              <a:buNone/>
            </a:pPr>
            <a:endParaRPr lang="en-US" dirty="0"/>
          </a:p>
          <a:p>
            <a:pPr marL="0" indent="0">
              <a:buFontTx/>
              <a:buNone/>
            </a:pPr>
            <a:r>
              <a:rPr lang="en-US" dirty="0"/>
              <a:t>But highlighting again the three main consequences of these chemical reactions.</a:t>
            </a:r>
          </a:p>
          <a:p>
            <a:pPr marL="285750" indent="-285750">
              <a:buFontTx/>
              <a:buChar char="-"/>
            </a:pPr>
            <a:endParaRPr lang="en-US" sz="1800" kern="0" dirty="0">
              <a:latin typeface="Arial" panose="020B0604020202020204" pitchFamily="34" charset="0"/>
              <a:cs typeface="Arial" panose="020B0604020202020204" pitchFamily="34" charset="0"/>
            </a:endParaRPr>
          </a:p>
          <a:p>
            <a:pPr marL="285750" indent="-285750">
              <a:buFontTx/>
              <a:buChar char="-"/>
            </a:pPr>
            <a:r>
              <a:rPr lang="en-US" sz="1800" kern="0" dirty="0">
                <a:latin typeface="Arial" panose="020B0604020202020204" pitchFamily="34" charset="0"/>
                <a:cs typeface="Arial" panose="020B0604020202020204" pitchFamily="34" charset="0"/>
              </a:rPr>
              <a:t>The creation of “ozone layer” in stratosphere.</a:t>
            </a:r>
          </a:p>
          <a:p>
            <a:pPr marL="285750" indent="-285750">
              <a:buFontTx/>
              <a:buChar char="-"/>
            </a:pPr>
            <a:r>
              <a:rPr lang="en-US" sz="1800" kern="0" dirty="0">
                <a:latin typeface="Arial" panose="020B0604020202020204" pitchFamily="34" charset="0"/>
                <a:cs typeface="Arial" panose="020B0604020202020204" pitchFamily="34" charset="0"/>
              </a:rPr>
              <a:t>The creation of the stratospheric temperatures increase due to absorption of ultraviolet sunlight by O</a:t>
            </a:r>
            <a:r>
              <a:rPr lang="en-US" sz="1800" kern="0" baseline="-25000" dirty="0">
                <a:latin typeface="Arial" panose="020B0604020202020204" pitchFamily="34" charset="0"/>
                <a:cs typeface="Arial" panose="020B0604020202020204" pitchFamily="34" charset="0"/>
              </a:rPr>
              <a:t>2</a:t>
            </a:r>
            <a:r>
              <a:rPr lang="en-US" sz="1800" kern="0" dirty="0">
                <a:latin typeface="Arial" panose="020B0604020202020204" pitchFamily="34" charset="0"/>
                <a:cs typeface="Arial" panose="020B0604020202020204" pitchFamily="34" charset="0"/>
              </a:rPr>
              <a:t> and O</a:t>
            </a:r>
            <a:r>
              <a:rPr lang="en-US" sz="1800" kern="0" baseline="-25000" dirty="0">
                <a:latin typeface="Arial" panose="020B0604020202020204" pitchFamily="34" charset="0"/>
                <a:cs typeface="Arial" panose="020B0604020202020204" pitchFamily="34" charset="0"/>
              </a:rPr>
              <a:t>3</a:t>
            </a:r>
            <a:r>
              <a:rPr lang="en-US" sz="1800" kern="0" dirty="0">
                <a:latin typeface="Arial" panose="020B0604020202020204" pitchFamily="34" charset="0"/>
                <a:cs typeface="Arial" panose="020B0604020202020204" pitchFamily="34" charset="0"/>
              </a:rPr>
              <a:t>. This causes stratospheric temperature inversion (warming of air with height in stratosphere).</a:t>
            </a:r>
          </a:p>
          <a:p>
            <a:pPr marL="285750" indent="-285750">
              <a:buFontTx/>
              <a:buChar char="-"/>
            </a:pPr>
            <a:r>
              <a:rPr lang="en-US" sz="1800" kern="0" dirty="0">
                <a:latin typeface="Arial" panose="020B0604020202020204" pitchFamily="34" charset="0"/>
                <a:cs typeface="Arial" panose="020B0604020202020204" pitchFamily="34" charset="0"/>
              </a:rPr>
              <a:t>The prevention of ultraviolet sunlight from reaching the surface. This protects life at surface from damaging ultraviolet sunlight.</a:t>
            </a:r>
          </a:p>
          <a:p>
            <a:pPr marL="0" indent="0">
              <a:buFontTx/>
              <a:buNone/>
            </a:pPr>
            <a:endParaRPr lang="en-US" dirty="0"/>
          </a:p>
          <a:p>
            <a:pPr marL="0" indent="0">
              <a:buFontTx/>
              <a:buNone/>
            </a:pPr>
            <a:r>
              <a:rPr lang="en-US" dirty="0"/>
              <a:t> </a:t>
            </a:r>
          </a:p>
        </p:txBody>
      </p:sp>
      <p:sp>
        <p:nvSpPr>
          <p:cNvPr id="4" name="Slide Number Placeholder 3"/>
          <p:cNvSpPr>
            <a:spLocks noGrp="1"/>
          </p:cNvSpPr>
          <p:nvPr>
            <p:ph type="sldNum" sz="quarter" idx="5"/>
          </p:nvPr>
        </p:nvSpPr>
        <p:spPr/>
        <p:txBody>
          <a:bodyPr/>
          <a:lstStyle/>
          <a:p>
            <a:fld id="{D1B90D33-E3EE-44AC-A6FC-8309B97C2889}" type="slidenum">
              <a:rPr lang="en-US" smtClean="0"/>
              <a:t>20</a:t>
            </a:fld>
            <a:endParaRPr lang="en-US"/>
          </a:p>
        </p:txBody>
      </p:sp>
    </p:spTree>
    <p:extLst>
      <p:ext uri="{BB962C8B-B14F-4D97-AF65-F5344CB8AC3E}">
        <p14:creationId xmlns:p14="http://schemas.microsoft.com/office/powerpoint/2010/main" val="2841739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links for further reading on these points are provided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81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Atmospheric Radiation - Fundamentals</a:t>
            </a:r>
          </a:p>
        </p:txBody>
      </p:sp>
      <p:sp>
        <p:nvSpPr>
          <p:cNvPr id="4" name="Slide Number Placeholder 3"/>
          <p:cNvSpPr>
            <a:spLocks noGrp="1"/>
          </p:cNvSpPr>
          <p:nvPr>
            <p:ph type="sldNum" sz="quarter" idx="5"/>
          </p:nvPr>
        </p:nvSpPr>
        <p:spPr/>
        <p:txBody>
          <a:bodyPr/>
          <a:lstStyle/>
          <a:p>
            <a:fld id="{D1B90D33-E3EE-44AC-A6FC-8309B97C2889}" type="slidenum">
              <a:rPr lang="en-US" smtClean="0"/>
              <a:t>3</a:t>
            </a:fld>
            <a:endParaRPr lang="en-US"/>
          </a:p>
        </p:txBody>
      </p:sp>
    </p:spTree>
    <p:extLst>
      <p:ext uri="{BB962C8B-B14F-4D97-AF65-F5344CB8AC3E}">
        <p14:creationId xmlns:p14="http://schemas.microsoft.com/office/powerpoint/2010/main" val="296539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radiation?</a:t>
            </a:r>
          </a:p>
          <a:p>
            <a:endParaRPr lang="en-US" dirty="0"/>
          </a:p>
          <a:p>
            <a:r>
              <a:rPr lang="en-US" dirty="0"/>
              <a:t>In simple terms, it is the transfer of energy by propagation of electromagnetic waves.</a:t>
            </a:r>
          </a:p>
          <a:p>
            <a:endParaRPr lang="en-US" dirty="0"/>
          </a:p>
          <a:p>
            <a:r>
              <a:rPr lang="en-US" dirty="0"/>
              <a:t>Sometimes, scientists prefer to refer to radiation in terms of particles instead of waves … to be more suitable for different behavioral aspects of radiation – however for this lecture describing radiation as waves is most appropriate. One can read on their own about the interesting topic of “wave-particle” duality with respect to radiation if desired.</a:t>
            </a:r>
          </a:p>
          <a:p>
            <a:endParaRPr lang="en-US" dirty="0"/>
          </a:p>
          <a:p>
            <a:r>
              <a:rPr lang="en-US" dirty="0"/>
              <a:t>Radiation is among three ways energy is transferred from one object to another.</a:t>
            </a:r>
          </a:p>
          <a:p>
            <a:endParaRPr lang="en-US" dirty="0"/>
          </a:p>
          <a:p>
            <a:r>
              <a:rPr lang="en-US" dirty="0"/>
              <a:t>The first way is “conduction”, which is the transfer of energy by molecule to molecule contact. An example of conduction of the heat you feel in your hand when holding a warm cup of coffee or tea.</a:t>
            </a:r>
          </a:p>
          <a:p>
            <a:endParaRPr lang="en-US" dirty="0"/>
          </a:p>
          <a:p>
            <a:r>
              <a:rPr lang="en-US" dirty="0"/>
              <a:t>The second way is by convection, which is the transfer of energy by fluid motion. An example of convection is how a convective oven cooks food, or how a convective space heater warms a room. Convection is also how heat is transferred throughout the atmosphere by air currents, wind, storms and other weather systems.</a:t>
            </a:r>
          </a:p>
          <a:p>
            <a:endParaRPr lang="en-US" dirty="0"/>
          </a:p>
          <a:p>
            <a:r>
              <a:rPr lang="en-US" dirty="0"/>
              <a:t>Finally, radiation transfers heat by propagation of electromagnetic waves. The interesting and unique thing about radiation, compared to conduction and convection, is that radiation does not require matter … that is electromagnetic waves can transfer from one object to another even  if there is no form of matter between the objects. This is the reason radiation can transfer across outer space, for example from the sun to earth. Contrarily, conduction requires molecular contact for heat transfer, and therefore matter, and convection requires movement of a fluid, for example water or air, for heat transfer.</a:t>
            </a:r>
          </a:p>
        </p:txBody>
      </p:sp>
      <p:sp>
        <p:nvSpPr>
          <p:cNvPr id="4" name="Slide Number Placeholder 3"/>
          <p:cNvSpPr>
            <a:spLocks noGrp="1"/>
          </p:cNvSpPr>
          <p:nvPr>
            <p:ph type="sldNum" sz="quarter" idx="5"/>
          </p:nvPr>
        </p:nvSpPr>
        <p:spPr/>
        <p:txBody>
          <a:bodyPr/>
          <a:lstStyle/>
          <a:p>
            <a:fld id="{D1B90D33-E3EE-44AC-A6FC-8309B97C2889}" type="slidenum">
              <a:rPr lang="en-US" smtClean="0"/>
              <a:t>4</a:t>
            </a:fld>
            <a:endParaRPr lang="en-US"/>
          </a:p>
        </p:txBody>
      </p:sp>
    </p:spTree>
    <p:extLst>
      <p:ext uri="{BB962C8B-B14F-4D97-AF65-F5344CB8AC3E}">
        <p14:creationId xmlns:p14="http://schemas.microsoft.com/office/powerpoint/2010/main" val="219029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highlight some main properties of radiation.</a:t>
            </a:r>
          </a:p>
          <a:p>
            <a:endParaRPr lang="en-US" dirty="0"/>
          </a:p>
          <a:p>
            <a:r>
              <a:rPr lang="en-US" dirty="0"/>
              <a:t>First, as we mentioned in the last slide, radiation can transfer in a vacuum as well as through matter.</a:t>
            </a:r>
          </a:p>
          <a:p>
            <a:endParaRPr lang="en-US" dirty="0"/>
          </a:p>
          <a:p>
            <a:r>
              <a:rPr lang="en-US" dirty="0"/>
              <a:t>Second, all bodies with a temperature greater than absolute zero emit radiation.</a:t>
            </a:r>
          </a:p>
          <a:p>
            <a:endParaRPr lang="en-US" dirty="0"/>
          </a:p>
          <a:p>
            <a:r>
              <a:rPr lang="en-US" dirty="0"/>
              <a:t>Third, in a vacuum radiative waves travel at the speed of light, which is 3 times ten to the eight meters per second, or 300 million meters per second.</a:t>
            </a:r>
          </a:p>
          <a:p>
            <a:endParaRPr lang="en-US" dirty="0"/>
          </a:p>
          <a:p>
            <a:r>
              <a:rPr lang="en-US" dirty="0"/>
              <a:t>Fourth, radiative energy is transmitted as waves of various wavelengths, or various frequencies as it also is expressed. Ranges of radiative wavelengths are given different names, as we will see on the next slides.</a:t>
            </a:r>
          </a:p>
          <a:p>
            <a:endParaRPr lang="en-US" dirty="0"/>
          </a:p>
          <a:p>
            <a:r>
              <a:rPr lang="en-US" dirty="0"/>
              <a:t>Fifth, shorter, higher frequency waves are more energetic per wavelength than longer, lower frequency waves.</a:t>
            </a:r>
          </a:p>
          <a:p>
            <a:endParaRPr lang="en-US" dirty="0"/>
          </a:p>
          <a:p>
            <a:r>
              <a:rPr lang="en-US" dirty="0"/>
              <a:t>Sixth and finally, warmer objects emit more radiation at all wavelengths than colder objects.</a:t>
            </a:r>
          </a:p>
        </p:txBody>
      </p:sp>
      <p:sp>
        <p:nvSpPr>
          <p:cNvPr id="4" name="Slide Number Placeholder 3"/>
          <p:cNvSpPr>
            <a:spLocks noGrp="1"/>
          </p:cNvSpPr>
          <p:nvPr>
            <p:ph type="sldNum" sz="quarter" idx="5"/>
          </p:nvPr>
        </p:nvSpPr>
        <p:spPr/>
        <p:txBody>
          <a:bodyPr/>
          <a:lstStyle/>
          <a:p>
            <a:fld id="{D1B90D33-E3EE-44AC-A6FC-8309B97C2889}" type="slidenum">
              <a:rPr lang="en-US" smtClean="0"/>
              <a:t>5</a:t>
            </a:fld>
            <a:endParaRPr lang="en-US"/>
          </a:p>
        </p:txBody>
      </p:sp>
    </p:spTree>
    <p:extLst>
      <p:ext uri="{BB962C8B-B14F-4D97-AF65-F5344CB8AC3E}">
        <p14:creationId xmlns:p14="http://schemas.microsoft.com/office/powerpoint/2010/main" val="330565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point can be visualized through infrared camera images of the human body. </a:t>
            </a:r>
          </a:p>
          <a:p>
            <a:endParaRPr lang="en-US" dirty="0"/>
          </a:p>
          <a:p>
            <a:r>
              <a:rPr lang="en-US" dirty="0"/>
              <a:t>On the left is an image of the human body. The warmer parts of the body, around the neck, back and spinal areas shown here by the reds and yellows indicate warmer and thus more infrared radiation emission than the colder body extremities, shown by the blues.</a:t>
            </a:r>
          </a:p>
          <a:p>
            <a:endParaRPr lang="en-US" dirty="0"/>
          </a:p>
          <a:p>
            <a:r>
              <a:rPr lang="en-US" dirty="0"/>
              <a:t>On the right is a practical application of this – the infrared camera is used for night-vision.  The infrared energy emission from the person in this image shows up clearly against the colder surrounding air. This enables the person to be detected, although visibility is poor or barely existent because it is night.</a:t>
            </a:r>
          </a:p>
        </p:txBody>
      </p:sp>
      <p:sp>
        <p:nvSpPr>
          <p:cNvPr id="4" name="Slide Number Placeholder 3"/>
          <p:cNvSpPr>
            <a:spLocks noGrp="1"/>
          </p:cNvSpPr>
          <p:nvPr>
            <p:ph type="sldNum" sz="quarter" idx="5"/>
          </p:nvPr>
        </p:nvSpPr>
        <p:spPr/>
        <p:txBody>
          <a:bodyPr/>
          <a:lstStyle/>
          <a:p>
            <a:fld id="{D1B90D33-E3EE-44AC-A6FC-8309B97C2889}" type="slidenum">
              <a:rPr lang="en-US" smtClean="0"/>
              <a:t>6</a:t>
            </a:fld>
            <a:endParaRPr lang="en-US"/>
          </a:p>
        </p:txBody>
      </p:sp>
    </p:spTree>
    <p:extLst>
      <p:ext uri="{BB962C8B-B14F-4D97-AF65-F5344CB8AC3E}">
        <p14:creationId xmlns:p14="http://schemas.microsoft.com/office/powerpoint/2010/main" val="385440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 to the fundamentals of radiation, one of the main properties presented a couple slides ago is that the radiation emitted by an object is over a range of wavelengths. This slides illustrates this property.</a:t>
            </a:r>
          </a:p>
          <a:p>
            <a:endParaRPr lang="en-US" dirty="0"/>
          </a:p>
          <a:p>
            <a:r>
              <a:rPr lang="en-US" dirty="0"/>
              <a:t>At the top we indicate radiation wavelengths across increasingly longer wavelengths going left-to-right across the graphic. On the far left are the shortest wavelengths of radiation – gamma rays, x-rays and ultraviolet light. As presented a bit ago, these are the most powerful, energetic waves. On the far right are the longest wavelengths, infrared, microwaves and radio waves. </a:t>
            </a:r>
          </a:p>
          <a:p>
            <a:endParaRPr lang="en-US" dirty="0"/>
          </a:p>
          <a:p>
            <a:r>
              <a:rPr lang="en-US" dirty="0"/>
              <a:t>The wavelengths on this diagram span from as short as 10-12 m - – or one billionth of a millimeter - for gamma rays and similar types of very shortwave radiation, to as long as 100s of 1000s of meters, for microwave and radio waves.</a:t>
            </a:r>
          </a:p>
          <a:p>
            <a:endParaRPr lang="en-US" dirty="0"/>
          </a:p>
          <a:p>
            <a:r>
              <a:rPr lang="en-US" dirty="0"/>
              <a:t>In the middle of the horizontal is visible light, which our eyes can detect.</a:t>
            </a:r>
          </a:p>
          <a:p>
            <a:endParaRPr lang="en-US" dirty="0"/>
          </a:p>
          <a:p>
            <a:r>
              <a:rPr lang="en-US" dirty="0"/>
              <a:t>Seeing this, one is already familiar with this radiation in everyday life – from the x-rays that are part of normal medical procedures, to microwaves that are emitted by microwave ovens. </a:t>
            </a:r>
          </a:p>
          <a:p>
            <a:endParaRPr lang="en-US" dirty="0"/>
          </a:p>
          <a:p>
            <a:r>
              <a:rPr lang="en-US" dirty="0"/>
              <a:t>The middle graphic expresses this span in terms of frequency, in Hz, which is the number of waves that travel across a point per second. Since all waves travel at the speed of light, there will be more, and thus a higher frequency, of waves passing through a point for shorter waves, and vice-versa. Hence shorter wavelengths have high frequency, and longer wavelengths low frequency.</a:t>
            </a:r>
          </a:p>
          <a:p>
            <a:endParaRPr lang="en-US" dirty="0"/>
          </a:p>
          <a:p>
            <a:r>
              <a:rPr lang="en-US" dirty="0"/>
              <a:t>On the bottom graphic is an indication the temperature that an object would have to have to emit radiation primarily at these wavelengths. For example, the sun at around 6500 K, around here on the horizontal, emits primarily visible light. There will also be appreciable, although less ultraviolet and infrared emissions. We will discuss this more in later slides, comparing to earth emitted – or “terrestrial” – radiation.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6841F6-EBA2-463F-AA29-23D0FEF42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07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is as the previous, but emphasizes the ultraviolet, visible and infrared portion of the spectrum. We will focus primarily on these radiative waves in this class.</a:t>
            </a:r>
          </a:p>
          <a:p>
            <a:endParaRPr lang="en-US" dirty="0"/>
          </a:p>
          <a:p>
            <a:r>
              <a:rPr lang="en-US" dirty="0"/>
              <a:t>Visible light ranges from around 400 to 700 nanometers from blues to reds. 1000 nanometers is about one-one thousandth of a millimeter.</a:t>
            </a:r>
          </a:p>
          <a:p>
            <a:endParaRPr lang="en-US" dirty="0"/>
          </a:p>
          <a:p>
            <a:r>
              <a:rPr lang="en-US" dirty="0"/>
              <a:t>The familiar anacronym ROYGBIV spans the order of colors across the spectrum from reds-to-blues across the spectrum.</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8</a:t>
            </a:fld>
            <a:endParaRPr lang="en-US"/>
          </a:p>
        </p:txBody>
      </p:sp>
    </p:spTree>
    <p:extLst>
      <p:ext uri="{BB962C8B-B14F-4D97-AF65-F5344CB8AC3E}">
        <p14:creationId xmlns:p14="http://schemas.microsoft.com/office/powerpoint/2010/main" val="253833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some summary points of what we just covered,</a:t>
            </a:r>
          </a:p>
          <a:p>
            <a:endParaRPr lang="en-US" dirty="0"/>
          </a:p>
          <a:p>
            <a:pPr>
              <a:lnSpc>
                <a:spcPct val="120000"/>
              </a:lnSpc>
            </a:pPr>
            <a:r>
              <a:rPr lang="en-US" dirty="0"/>
              <a:t>Radiation is a form of energy emitted from a body or object</a:t>
            </a:r>
          </a:p>
          <a:p>
            <a:pPr>
              <a:lnSpc>
                <a:spcPct val="120000"/>
              </a:lnSpc>
            </a:pPr>
            <a:r>
              <a:rPr lang="en-US" dirty="0"/>
              <a:t>Propagates outward from object in the form of electromagnetic waves</a:t>
            </a:r>
          </a:p>
          <a:p>
            <a:pPr>
              <a:lnSpc>
                <a:spcPct val="120000"/>
              </a:lnSpc>
            </a:pPr>
            <a:r>
              <a:rPr lang="en-US" dirty="0"/>
              <a:t>Waves span a range of wavelengths</a:t>
            </a:r>
          </a:p>
          <a:p>
            <a:pPr>
              <a:lnSpc>
                <a:spcPct val="120000"/>
              </a:lnSpc>
            </a:pPr>
            <a:r>
              <a:rPr lang="en-US" dirty="0"/>
              <a:t>Short wavelengths are more powerful, and are emitted at higher temperatures</a:t>
            </a:r>
          </a:p>
          <a:p>
            <a:pPr>
              <a:lnSpc>
                <a:spcPct val="120000"/>
              </a:lnSpc>
            </a:pPr>
            <a:r>
              <a:rPr lang="en-US" dirty="0"/>
              <a:t>Long wavelengths are less powerful, and are emitted at cooler temperatures</a:t>
            </a:r>
          </a:p>
        </p:txBody>
      </p:sp>
      <p:sp>
        <p:nvSpPr>
          <p:cNvPr id="4" name="Slide Number Placeholder 3"/>
          <p:cNvSpPr>
            <a:spLocks noGrp="1"/>
          </p:cNvSpPr>
          <p:nvPr>
            <p:ph type="sldNum" sz="quarter" idx="5"/>
          </p:nvPr>
        </p:nvSpPr>
        <p:spPr/>
        <p:txBody>
          <a:bodyPr/>
          <a:lstStyle/>
          <a:p>
            <a:fld id="{D1B90D33-E3EE-44AC-A6FC-8309B97C2889}" type="slidenum">
              <a:rPr lang="en-US" smtClean="0"/>
              <a:t>9</a:t>
            </a:fld>
            <a:endParaRPr lang="en-US"/>
          </a:p>
        </p:txBody>
      </p:sp>
    </p:spTree>
    <p:extLst>
      <p:ext uri="{BB962C8B-B14F-4D97-AF65-F5344CB8AC3E}">
        <p14:creationId xmlns:p14="http://schemas.microsoft.com/office/powerpoint/2010/main" val="242031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C39A-2557-4FC0-9D6E-E2C6BA832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C6AC4-8737-46B6-8EE7-61747EB3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1617A-E08A-4A64-A0F0-DCD056772B2C}"/>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A3D80D3D-65EB-4969-8A80-0669E4BA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FB35-49E1-4CDE-82B2-3159DF161F51}"/>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70161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83A-F850-4CB9-A255-1104D646D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62BED-5C02-4A20-87FC-CCD923A0E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7E822-903C-4155-BD35-329F885B9C2C}"/>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CAAEBDEB-E1B4-41BD-A528-050DD042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62D2F-A7A8-48C1-99C6-EEA9DAEFA60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31185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C0FD4-5A0F-4B40-A38A-516EFC9CA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D8607-2AD1-4A0F-A621-A5B08DFC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0B59-0BA9-4152-8881-76F593A7A9DA}"/>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ABE8717C-5CAC-4F7B-B0DB-C896526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8907-C27F-4EC3-BE08-6F386EE47633}"/>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86875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CFE53D-F85E-403A-87AB-C7C48691774C}" type="slidenum">
              <a:rPr lang="en-US"/>
              <a:pPr>
                <a:defRPr/>
              </a:pPr>
              <a:t>‹#›</a:t>
            </a:fld>
            <a:endParaRPr lang="en-US"/>
          </a:p>
        </p:txBody>
      </p:sp>
    </p:spTree>
    <p:extLst>
      <p:ext uri="{BB962C8B-B14F-4D97-AF65-F5344CB8AC3E}">
        <p14:creationId xmlns:p14="http://schemas.microsoft.com/office/powerpoint/2010/main" val="2032610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EF7A9-9BFF-48F6-A871-8DB9BD61B5E6}" type="slidenum">
              <a:rPr lang="en-US"/>
              <a:pPr>
                <a:defRPr/>
              </a:pPr>
              <a:t>‹#›</a:t>
            </a:fld>
            <a:endParaRPr lang="en-US"/>
          </a:p>
        </p:txBody>
      </p:sp>
    </p:spTree>
    <p:extLst>
      <p:ext uri="{BB962C8B-B14F-4D97-AF65-F5344CB8AC3E}">
        <p14:creationId xmlns:p14="http://schemas.microsoft.com/office/powerpoint/2010/main" val="1944048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E6CFA8-4566-4118-B238-3634A9EB8467}" type="slidenum">
              <a:rPr lang="en-US"/>
              <a:pPr>
                <a:defRPr/>
              </a:pPr>
              <a:t>‹#›</a:t>
            </a:fld>
            <a:endParaRPr lang="en-US"/>
          </a:p>
        </p:txBody>
      </p:sp>
    </p:spTree>
    <p:extLst>
      <p:ext uri="{BB962C8B-B14F-4D97-AF65-F5344CB8AC3E}">
        <p14:creationId xmlns:p14="http://schemas.microsoft.com/office/powerpoint/2010/main" val="61229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781D41-392A-4078-B83C-10F30D278CEE}" type="slidenum">
              <a:rPr lang="en-US"/>
              <a:pPr>
                <a:defRPr/>
              </a:pPr>
              <a:t>‹#›</a:t>
            </a:fld>
            <a:endParaRPr lang="en-US"/>
          </a:p>
        </p:txBody>
      </p:sp>
    </p:spTree>
    <p:extLst>
      <p:ext uri="{BB962C8B-B14F-4D97-AF65-F5344CB8AC3E}">
        <p14:creationId xmlns:p14="http://schemas.microsoft.com/office/powerpoint/2010/main" val="1313312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7ECA2C-78DD-4BC4-8D7F-0FF28ABD6644}" type="slidenum">
              <a:rPr lang="en-US"/>
              <a:pPr>
                <a:defRPr/>
              </a:pPr>
              <a:t>‹#›</a:t>
            </a:fld>
            <a:endParaRPr lang="en-US"/>
          </a:p>
        </p:txBody>
      </p:sp>
    </p:spTree>
    <p:extLst>
      <p:ext uri="{BB962C8B-B14F-4D97-AF65-F5344CB8AC3E}">
        <p14:creationId xmlns:p14="http://schemas.microsoft.com/office/powerpoint/2010/main" val="1722770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3CF29A-1693-4603-B14C-1C9297F3A312}" type="slidenum">
              <a:rPr lang="en-US"/>
              <a:pPr>
                <a:defRPr/>
              </a:pPr>
              <a:t>‹#›</a:t>
            </a:fld>
            <a:endParaRPr lang="en-US"/>
          </a:p>
        </p:txBody>
      </p:sp>
    </p:spTree>
    <p:extLst>
      <p:ext uri="{BB962C8B-B14F-4D97-AF65-F5344CB8AC3E}">
        <p14:creationId xmlns:p14="http://schemas.microsoft.com/office/powerpoint/2010/main" val="3158818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3A23F3-5E55-4188-9C89-B5415B5DAAEC}" type="slidenum">
              <a:rPr lang="en-US"/>
              <a:pPr>
                <a:defRPr/>
              </a:pPr>
              <a:t>‹#›</a:t>
            </a:fld>
            <a:endParaRPr lang="en-US"/>
          </a:p>
        </p:txBody>
      </p:sp>
    </p:spTree>
    <p:extLst>
      <p:ext uri="{BB962C8B-B14F-4D97-AF65-F5344CB8AC3E}">
        <p14:creationId xmlns:p14="http://schemas.microsoft.com/office/powerpoint/2010/main" val="2693872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1E1D5F-A4B9-47FE-AAEA-F57F4F735F1B}" type="slidenum">
              <a:rPr lang="en-US"/>
              <a:pPr>
                <a:defRPr/>
              </a:pPr>
              <a:t>‹#›</a:t>
            </a:fld>
            <a:endParaRPr lang="en-US"/>
          </a:p>
        </p:txBody>
      </p:sp>
    </p:spTree>
    <p:extLst>
      <p:ext uri="{BB962C8B-B14F-4D97-AF65-F5344CB8AC3E}">
        <p14:creationId xmlns:p14="http://schemas.microsoft.com/office/powerpoint/2010/main" val="2803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6EF-9F80-4445-A1E1-A7C600397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4B90-DEAD-4A29-8590-1EFA877B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DEA15-FCA4-4CDF-88AC-CCAE196D53EA}"/>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EF962DFE-987A-402C-BC0F-70386501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2892-5B6B-409E-A18F-C88D780E65A5}"/>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325191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28B3C5-946E-43C1-9330-F6E7DD861F1F}" type="slidenum">
              <a:rPr lang="en-US"/>
              <a:pPr>
                <a:defRPr/>
              </a:pPr>
              <a:t>‹#›</a:t>
            </a:fld>
            <a:endParaRPr lang="en-US"/>
          </a:p>
        </p:txBody>
      </p:sp>
    </p:spTree>
    <p:extLst>
      <p:ext uri="{BB962C8B-B14F-4D97-AF65-F5344CB8AC3E}">
        <p14:creationId xmlns:p14="http://schemas.microsoft.com/office/powerpoint/2010/main" val="1875827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50BDEC-79EE-4A90-A525-B4D09ADD081D}" type="slidenum">
              <a:rPr lang="en-US"/>
              <a:pPr>
                <a:defRPr/>
              </a:pPr>
              <a:t>‹#›</a:t>
            </a:fld>
            <a:endParaRPr lang="en-US"/>
          </a:p>
        </p:txBody>
      </p:sp>
    </p:spTree>
    <p:extLst>
      <p:ext uri="{BB962C8B-B14F-4D97-AF65-F5344CB8AC3E}">
        <p14:creationId xmlns:p14="http://schemas.microsoft.com/office/powerpoint/2010/main" val="92431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6ADAF5-B87E-49D8-8FB3-38DD932355DB}" type="slidenum">
              <a:rPr lang="en-US"/>
              <a:pPr>
                <a:defRPr/>
              </a:pPr>
              <a:t>‹#›</a:t>
            </a:fld>
            <a:endParaRPr lang="en-US"/>
          </a:p>
        </p:txBody>
      </p:sp>
    </p:spTree>
    <p:extLst>
      <p:ext uri="{BB962C8B-B14F-4D97-AF65-F5344CB8AC3E}">
        <p14:creationId xmlns:p14="http://schemas.microsoft.com/office/powerpoint/2010/main" val="1197714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312186-F14A-4179-9A25-3D41C356B13A}" type="slidenum">
              <a:rPr lang="en-US"/>
              <a:pPr>
                <a:defRPr/>
              </a:pPr>
              <a:t>‹#›</a:t>
            </a:fld>
            <a:endParaRPr lang="en-US"/>
          </a:p>
        </p:txBody>
      </p:sp>
    </p:spTree>
    <p:extLst>
      <p:ext uri="{BB962C8B-B14F-4D97-AF65-F5344CB8AC3E}">
        <p14:creationId xmlns:p14="http://schemas.microsoft.com/office/powerpoint/2010/main" val="2668091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smtClean="0"/>
            </a:lvl1pPr>
          </a:lstStyle>
          <a:p>
            <a:fld id="{183F4AF5-83CF-574A-BED1-824C958E19E8}" type="slidenum">
              <a:rPr lang="en-US"/>
              <a:pPr/>
              <a:t>‹#›</a:t>
            </a:fld>
            <a:endParaRPr lang="en-US"/>
          </a:p>
        </p:txBody>
      </p:sp>
    </p:spTree>
    <p:extLst>
      <p:ext uri="{BB962C8B-B14F-4D97-AF65-F5344CB8AC3E}">
        <p14:creationId xmlns:p14="http://schemas.microsoft.com/office/powerpoint/2010/main" val="309785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4AE2-78E0-455A-B28C-DCBE7CC9C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AB4E8-3C6C-4E52-B34F-088583DB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73C7C-E76B-41BA-B1B5-B08E675F22EF}"/>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B89A79E4-0BA3-4037-97BB-191DCAB89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4196-4DA0-46D9-AED0-5A826E19A0D4}"/>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89048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6FF-5C26-4127-BBEF-4580006C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0EA2F-F8AA-4A35-ACB2-3C481A000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C05E-4CD3-4D1D-91BB-80EB88ABE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DA8CA-3636-4867-A39D-9099D2FBF820}"/>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6" name="Footer Placeholder 5">
            <a:extLst>
              <a:ext uri="{FF2B5EF4-FFF2-40B4-BE49-F238E27FC236}">
                <a16:creationId xmlns:a16="http://schemas.microsoft.com/office/drawing/2014/main" id="{6606B7D0-8F3B-4133-A370-5911A742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32980-19D4-4607-99D2-E0FDC36D667C}"/>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516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042-E579-4647-BBBC-4FEDE657D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8E554-D246-443F-9F96-FA70120A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E3C7C-16E2-4F0B-8E00-4792CDFDF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1A463-D767-45C4-8E7F-1684FDBC5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0170E-FE7C-4948-BB09-32422888C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02F4C-F9E0-4D65-BA04-C57742DABBD2}"/>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8" name="Footer Placeholder 7">
            <a:extLst>
              <a:ext uri="{FF2B5EF4-FFF2-40B4-BE49-F238E27FC236}">
                <a16:creationId xmlns:a16="http://schemas.microsoft.com/office/drawing/2014/main" id="{817D6822-2112-47F9-9C2B-6CAFEAF5D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A6A82-C928-4136-ABCD-77868E27B3D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59828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8942-C645-4F04-A23E-A84ABCCF3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50ED6-A1F8-403C-8CF4-FD3B70AC2FED}"/>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4" name="Footer Placeholder 3">
            <a:extLst>
              <a:ext uri="{FF2B5EF4-FFF2-40B4-BE49-F238E27FC236}">
                <a16:creationId xmlns:a16="http://schemas.microsoft.com/office/drawing/2014/main" id="{2CBBCE37-66DB-478F-8EAE-F304258D1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ADCE-54B3-462B-8171-C1C1741450E9}"/>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04484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D4EDC-6417-4BCA-8AEA-70B9247AF799}"/>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3" name="Footer Placeholder 2">
            <a:extLst>
              <a:ext uri="{FF2B5EF4-FFF2-40B4-BE49-F238E27FC236}">
                <a16:creationId xmlns:a16="http://schemas.microsoft.com/office/drawing/2014/main" id="{E7D35110-4B54-46F3-9356-6548D849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057E2-8D13-49DC-9D70-8EEDD619BDA6}"/>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19587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E9A-7B10-41EB-8496-9A9DF8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AD0F-94E8-4968-AE1A-3D635D70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9359C-A209-4418-912F-29747A45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0E0F1-2990-4836-96C6-DEF84F28A0C3}"/>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6" name="Footer Placeholder 5">
            <a:extLst>
              <a:ext uri="{FF2B5EF4-FFF2-40B4-BE49-F238E27FC236}">
                <a16:creationId xmlns:a16="http://schemas.microsoft.com/office/drawing/2014/main" id="{C9979E23-6FB5-4C3E-BFB0-40094EBE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FDA2-0E6B-4964-9688-0D5D4209ECBE}"/>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00762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881-27D6-4B63-8CA5-93B6D87C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04D3A-8191-4189-8620-1A482AC8D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96EA-C6D8-40BD-AD81-11022AC80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26E7-027A-45A5-AFA4-3082632923C7}"/>
              </a:ext>
            </a:extLst>
          </p:cNvPr>
          <p:cNvSpPr>
            <a:spLocks noGrp="1"/>
          </p:cNvSpPr>
          <p:nvPr>
            <p:ph type="dt" sz="half" idx="10"/>
          </p:nvPr>
        </p:nvSpPr>
        <p:spPr/>
        <p:txBody>
          <a:bodyPr/>
          <a:lstStyle/>
          <a:p>
            <a:fld id="{191FC4D4-1ABE-4744-83D7-AFEEFCCFF5CF}" type="datetimeFigureOut">
              <a:rPr lang="en-US" smtClean="0"/>
              <a:t>8/19/2020</a:t>
            </a:fld>
            <a:endParaRPr lang="en-US"/>
          </a:p>
        </p:txBody>
      </p:sp>
      <p:sp>
        <p:nvSpPr>
          <p:cNvPr id="6" name="Footer Placeholder 5">
            <a:extLst>
              <a:ext uri="{FF2B5EF4-FFF2-40B4-BE49-F238E27FC236}">
                <a16:creationId xmlns:a16="http://schemas.microsoft.com/office/drawing/2014/main" id="{6DE28181-C719-4DB3-A62C-CE0FC420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E583-3C9C-42EE-B0A8-E65F0E5EB197}"/>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45151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75ABA-F9C3-407E-B268-D5669BF86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4527F-A646-42DC-8FBC-408E50274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63877-0523-4912-9C73-9EBEA4B94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C4D4-1ABE-4744-83D7-AFEEFCCFF5CF}" type="datetimeFigureOut">
              <a:rPr lang="en-US" smtClean="0"/>
              <a:t>8/19/2020</a:t>
            </a:fld>
            <a:endParaRPr lang="en-US"/>
          </a:p>
        </p:txBody>
      </p:sp>
      <p:sp>
        <p:nvSpPr>
          <p:cNvPr id="5" name="Footer Placeholder 4">
            <a:extLst>
              <a:ext uri="{FF2B5EF4-FFF2-40B4-BE49-F238E27FC236}">
                <a16:creationId xmlns:a16="http://schemas.microsoft.com/office/drawing/2014/main" id="{4B20F7CD-CE76-452A-833F-48AEDA8C2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D9185-74CA-47F3-9E4C-A15812D77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82CF-55AC-457A-AD0E-664FDD21768A}" type="slidenum">
              <a:rPr lang="en-US" smtClean="0"/>
              <a:t>‹#›</a:t>
            </a:fld>
            <a:endParaRPr lang="en-US"/>
          </a:p>
        </p:txBody>
      </p:sp>
    </p:spTree>
    <p:extLst>
      <p:ext uri="{BB962C8B-B14F-4D97-AF65-F5344CB8AC3E}">
        <p14:creationId xmlns:p14="http://schemas.microsoft.com/office/powerpoint/2010/main" val="737689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778418-3144-44B3-8CBE-54CFD7F44D1B}" type="slidenum">
              <a:rPr lang="en-US"/>
              <a:pPr>
                <a:defRPr/>
              </a:pPr>
              <a:t>‹#›</a:t>
            </a:fld>
            <a:endParaRPr lang="en-US"/>
          </a:p>
        </p:txBody>
      </p:sp>
    </p:spTree>
    <p:extLst>
      <p:ext uri="{BB962C8B-B14F-4D97-AF65-F5344CB8AC3E}">
        <p14:creationId xmlns:p14="http://schemas.microsoft.com/office/powerpoint/2010/main" val="40668307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28" charset="0"/>
        </a:defRPr>
      </a:lvl2pPr>
      <a:lvl3pPr algn="ctr" rtl="0" eaLnBrk="0" fontAlgn="base" hangingPunct="0">
        <a:spcBef>
          <a:spcPct val="0"/>
        </a:spcBef>
        <a:spcAft>
          <a:spcPct val="0"/>
        </a:spcAft>
        <a:defRPr sz="4400">
          <a:solidFill>
            <a:schemeClr val="tx2"/>
          </a:solidFill>
          <a:latin typeface="Times New Roman" pitchFamily="28" charset="0"/>
        </a:defRPr>
      </a:lvl3pPr>
      <a:lvl4pPr algn="ctr" rtl="0" eaLnBrk="0" fontAlgn="base" hangingPunct="0">
        <a:spcBef>
          <a:spcPct val="0"/>
        </a:spcBef>
        <a:spcAft>
          <a:spcPct val="0"/>
        </a:spcAft>
        <a:defRPr sz="4400">
          <a:solidFill>
            <a:schemeClr val="tx2"/>
          </a:solidFill>
          <a:latin typeface="Times New Roman" pitchFamily="28" charset="0"/>
        </a:defRPr>
      </a:lvl4pPr>
      <a:lvl5pPr algn="ctr" rtl="0" eaLnBrk="0" fontAlgn="base" hangingPunct="0">
        <a:spcBef>
          <a:spcPct val="0"/>
        </a:spcBef>
        <a:spcAft>
          <a:spcPct val="0"/>
        </a:spcAft>
        <a:defRPr sz="4400">
          <a:solidFill>
            <a:schemeClr val="tx2"/>
          </a:solidFill>
          <a:latin typeface="Times New Roman" pitchFamily="28" charset="0"/>
        </a:defRPr>
      </a:lvl5pPr>
      <a:lvl6pPr marL="457200" algn="ctr" rtl="0" fontAlgn="base">
        <a:spcBef>
          <a:spcPct val="0"/>
        </a:spcBef>
        <a:spcAft>
          <a:spcPct val="0"/>
        </a:spcAft>
        <a:defRPr sz="4400">
          <a:solidFill>
            <a:schemeClr val="tx2"/>
          </a:solidFill>
          <a:latin typeface="Times New Roman" pitchFamily="28" charset="0"/>
        </a:defRPr>
      </a:lvl6pPr>
      <a:lvl7pPr marL="914400" algn="ctr" rtl="0" fontAlgn="base">
        <a:spcBef>
          <a:spcPct val="0"/>
        </a:spcBef>
        <a:spcAft>
          <a:spcPct val="0"/>
        </a:spcAft>
        <a:defRPr sz="4400">
          <a:solidFill>
            <a:schemeClr val="tx2"/>
          </a:solidFill>
          <a:latin typeface="Times New Roman" pitchFamily="28" charset="0"/>
        </a:defRPr>
      </a:lvl7pPr>
      <a:lvl8pPr marL="1371600" algn="ctr" rtl="0" fontAlgn="base">
        <a:spcBef>
          <a:spcPct val="0"/>
        </a:spcBef>
        <a:spcAft>
          <a:spcPct val="0"/>
        </a:spcAft>
        <a:defRPr sz="4400">
          <a:solidFill>
            <a:schemeClr val="tx2"/>
          </a:solidFill>
          <a:latin typeface="Times New Roman" pitchFamily="28" charset="0"/>
        </a:defRPr>
      </a:lvl8pPr>
      <a:lvl9pPr marL="1828800" algn="ctr" rtl="0" fontAlgn="base">
        <a:spcBef>
          <a:spcPct val="0"/>
        </a:spcBef>
        <a:spcAft>
          <a:spcPct val="0"/>
        </a:spcAft>
        <a:defRPr sz="4400">
          <a:solidFill>
            <a:schemeClr val="tx2"/>
          </a:solidFill>
          <a:latin typeface="Times New Roman" pitchFamily="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cied.ucar.edu/carbon-dioxide-absorbs-and-re-emits-infrared-radi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arthobservatory.nasa.gov/features/RemoteSensing/remote_04.ph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scied.ucar.edu/carbon-dioxide-absorbs-and-re-emits-infrared-radi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FF34-6036-4B26-8D13-679EC9DE4B3F}"/>
              </a:ext>
            </a:extLst>
          </p:cNvPr>
          <p:cNvSpPr>
            <a:spLocks noGrp="1"/>
          </p:cNvSpPr>
          <p:nvPr>
            <p:ph type="ctrTitle"/>
          </p:nvPr>
        </p:nvSpPr>
        <p:spPr>
          <a:xfrm>
            <a:off x="1658911" y="1600200"/>
            <a:ext cx="9144000" cy="2387600"/>
          </a:xfrm>
        </p:spPr>
        <p:txBody>
          <a:bodyPr>
            <a:normAutofit/>
          </a:bodyPr>
          <a:lstStyle/>
          <a:p>
            <a:r>
              <a:rPr lang="en-US" sz="4400" b="1" dirty="0"/>
              <a:t>METR/ENVS 113</a:t>
            </a:r>
            <a:br>
              <a:rPr lang="en-US" dirty="0"/>
            </a:br>
            <a:r>
              <a:rPr lang="en-US" sz="2700" dirty="0"/>
              <a:t>Lecture 2: Atmospheric Radiation</a:t>
            </a:r>
            <a:br>
              <a:rPr lang="en-US" dirty="0"/>
            </a:br>
            <a:endParaRPr lang="en-US" dirty="0"/>
          </a:p>
        </p:txBody>
      </p:sp>
      <p:sp>
        <p:nvSpPr>
          <p:cNvPr id="3" name="Subtitle 2">
            <a:extLst>
              <a:ext uri="{FF2B5EF4-FFF2-40B4-BE49-F238E27FC236}">
                <a16:creationId xmlns:a16="http://schemas.microsoft.com/office/drawing/2014/main" id="{4A904F86-646D-4811-A3F5-4544681B6F99}"/>
              </a:ext>
            </a:extLst>
          </p:cNvPr>
          <p:cNvSpPr>
            <a:spLocks noGrp="1"/>
          </p:cNvSpPr>
          <p:nvPr>
            <p:ph type="subTitle" idx="1"/>
          </p:nvPr>
        </p:nvSpPr>
        <p:spPr>
          <a:xfrm>
            <a:off x="1793823" y="3987800"/>
            <a:ext cx="9144000" cy="1655762"/>
          </a:xfrm>
        </p:spPr>
        <p:txBody>
          <a:bodyPr>
            <a:normAutofit/>
          </a:bodyPr>
          <a:lstStyle/>
          <a:p>
            <a:r>
              <a:rPr lang="en-US" dirty="0"/>
              <a:t>SJSU Fall Semester 2020</a:t>
            </a:r>
          </a:p>
          <a:p>
            <a:r>
              <a:rPr lang="en-US" dirty="0"/>
              <a:t>Module 1: The Natural, Unpolluted Atmosphere</a:t>
            </a:r>
          </a:p>
          <a:p>
            <a:r>
              <a:rPr lang="en-US" dirty="0"/>
              <a:t>Frank R. Freedman (Course Instructor)</a:t>
            </a:r>
          </a:p>
        </p:txBody>
      </p:sp>
    </p:spTree>
    <p:extLst>
      <p:ext uri="{BB962C8B-B14F-4D97-AF65-F5344CB8AC3E}">
        <p14:creationId xmlns:p14="http://schemas.microsoft.com/office/powerpoint/2010/main" val="138273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167E83-694D-42E6-818E-EDEA9ACD2668}"/>
              </a:ext>
            </a:extLst>
          </p:cNvPr>
          <p:cNvPicPr/>
          <p:nvPr/>
        </p:nvPicPr>
        <p:blipFill>
          <a:blip r:embed="rId3"/>
          <a:srcRect/>
          <a:stretch>
            <a:fillRect/>
          </a:stretch>
        </p:blipFill>
        <p:spPr bwMode="auto">
          <a:xfrm>
            <a:off x="194303" y="1443142"/>
            <a:ext cx="6680685" cy="4925879"/>
          </a:xfrm>
          <a:prstGeom prst="rect">
            <a:avLst/>
          </a:prstGeom>
          <a:noFill/>
          <a:ln w="9525">
            <a:noFill/>
            <a:miter lim="800000"/>
            <a:headEnd/>
            <a:tailEnd/>
          </a:ln>
        </p:spPr>
      </p:pic>
      <p:sp>
        <p:nvSpPr>
          <p:cNvPr id="3" name="TextBox 2">
            <a:extLst>
              <a:ext uri="{FF2B5EF4-FFF2-40B4-BE49-F238E27FC236}">
                <a16:creationId xmlns:a16="http://schemas.microsoft.com/office/drawing/2014/main" id="{3BE9273D-7C30-4F4F-8273-B79FBC03373B}"/>
              </a:ext>
            </a:extLst>
          </p:cNvPr>
          <p:cNvSpPr txBox="1"/>
          <p:nvPr/>
        </p:nvSpPr>
        <p:spPr>
          <a:xfrm>
            <a:off x="6979919" y="1762222"/>
            <a:ext cx="4912847" cy="4247317"/>
          </a:xfrm>
          <a:prstGeom prst="rect">
            <a:avLst/>
          </a:prstGeom>
          <a:noFill/>
        </p:spPr>
        <p:txBody>
          <a:bodyPr wrap="square" rtlCol="0">
            <a:spAutoFit/>
          </a:bodyPr>
          <a:lstStyle/>
          <a:p>
            <a:r>
              <a:rPr lang="en-US" b="1" dirty="0"/>
              <a:t>KEY POINTS</a:t>
            </a:r>
          </a:p>
          <a:p>
            <a:endParaRPr lang="en-US" dirty="0"/>
          </a:p>
          <a:p>
            <a:pPr marL="285750" indent="-285750">
              <a:buFont typeface="Arial" panose="020B0604020202020204" pitchFamily="34" charset="0"/>
              <a:buChar char="•"/>
            </a:pPr>
            <a:r>
              <a:rPr lang="en-US" dirty="0"/>
              <a:t>Warmer bodies emit more radiation than</a:t>
            </a:r>
          </a:p>
          <a:p>
            <a:r>
              <a:rPr lang="en-US" dirty="0"/>
              <a:t>cooler bodies at all wavelengths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Warmer bodies emit at shorter wavelengths</a:t>
            </a:r>
          </a:p>
          <a:p>
            <a:r>
              <a:rPr lang="en-US" dirty="0"/>
              <a:t>than cooler bodies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Green line (</a:t>
            </a:r>
            <a:r>
              <a:rPr lang="en-US" u="sng" dirty="0"/>
              <a:t>sun</a:t>
            </a:r>
            <a:r>
              <a:rPr lang="en-US" dirty="0"/>
              <a:t>, </a:t>
            </a:r>
            <a:r>
              <a:rPr lang="en-US" dirty="0">
                <a:latin typeface="Times New Roman" panose="02020603050405020304" pitchFamily="18" charset="0"/>
                <a:cs typeface="Times New Roman" panose="02020603050405020304" pitchFamily="18" charset="0"/>
              </a:rPr>
              <a:t>~</a:t>
            </a:r>
            <a:r>
              <a:rPr lang="en-US" dirty="0"/>
              <a:t> 6000 degrees K), emits</a:t>
            </a:r>
          </a:p>
          <a:p>
            <a:r>
              <a:rPr lang="en-US" dirty="0"/>
              <a:t>mostly in the </a:t>
            </a:r>
            <a:r>
              <a:rPr lang="en-US" u="sng" dirty="0"/>
              <a:t>visible spectrum</a:t>
            </a:r>
            <a:r>
              <a:rPr lang="en-US" dirty="0"/>
              <a:t>. Will refer to this as “solar radiation”.</a:t>
            </a:r>
            <a:endParaRPr lang="en-US" u="sng" dirty="0"/>
          </a:p>
          <a:p>
            <a:endParaRPr lang="en-US" dirty="0"/>
          </a:p>
          <a:p>
            <a:pPr marL="285750" indent="-285750">
              <a:buFont typeface="Arial" panose="020B0604020202020204" pitchFamily="34" charset="0"/>
              <a:buChar char="•"/>
            </a:pPr>
            <a:r>
              <a:rPr lang="en-US" dirty="0"/>
              <a:t>Red line (</a:t>
            </a:r>
            <a:r>
              <a:rPr lang="en-US" u="sng" dirty="0"/>
              <a:t>earth</a:t>
            </a:r>
            <a:r>
              <a:rPr lang="en-US" dirty="0"/>
              <a:t>, </a:t>
            </a:r>
            <a:r>
              <a:rPr lang="en-US" dirty="0">
                <a:latin typeface="Times New Roman" panose="02020603050405020304" pitchFamily="18" charset="0"/>
                <a:cs typeface="Times New Roman" panose="02020603050405020304" pitchFamily="18" charset="0"/>
              </a:rPr>
              <a:t>~</a:t>
            </a:r>
            <a:r>
              <a:rPr lang="en-US" dirty="0"/>
              <a:t> 300 degrees K), emits</a:t>
            </a:r>
          </a:p>
          <a:p>
            <a:r>
              <a:rPr lang="en-US" dirty="0"/>
              <a:t>mostly in the </a:t>
            </a:r>
            <a:r>
              <a:rPr lang="en-US" u="sng" dirty="0"/>
              <a:t>infrared spectrum</a:t>
            </a:r>
            <a:r>
              <a:rPr lang="en-US" dirty="0"/>
              <a:t>. Will refer to this as “terrestrial radiation”.</a:t>
            </a:r>
            <a:endParaRPr lang="en-US" u="sng" dirty="0"/>
          </a:p>
        </p:txBody>
      </p:sp>
      <p:sp>
        <p:nvSpPr>
          <p:cNvPr id="5" name="Title 1">
            <a:extLst>
              <a:ext uri="{FF2B5EF4-FFF2-40B4-BE49-F238E27FC236}">
                <a16:creationId xmlns:a16="http://schemas.microsoft.com/office/drawing/2014/main" id="{D6C5FD56-ED17-4F1C-949E-C3773EC99DFA}"/>
              </a:ext>
            </a:extLst>
          </p:cNvPr>
          <p:cNvSpPr>
            <a:spLocks noGrp="1"/>
          </p:cNvSpPr>
          <p:nvPr>
            <p:ph type="title"/>
          </p:nvPr>
        </p:nvSpPr>
        <p:spPr>
          <a:xfrm>
            <a:off x="475488" y="384048"/>
            <a:ext cx="10515600" cy="914400"/>
          </a:xfrm>
        </p:spPr>
        <p:txBody>
          <a:bodyPr>
            <a:normAutofit/>
          </a:bodyPr>
          <a:lstStyle/>
          <a:p>
            <a:r>
              <a:rPr lang="en-US" sz="3600" b="1" dirty="0"/>
              <a:t>Solar vs. Terrestrial Radiation</a:t>
            </a:r>
          </a:p>
        </p:txBody>
      </p:sp>
      <p:sp>
        <p:nvSpPr>
          <p:cNvPr id="6" name="TextBox 5">
            <a:extLst>
              <a:ext uri="{FF2B5EF4-FFF2-40B4-BE49-F238E27FC236}">
                <a16:creationId xmlns:a16="http://schemas.microsoft.com/office/drawing/2014/main" id="{35E280CD-99A0-4022-83D9-BE96135E8DF3}"/>
              </a:ext>
            </a:extLst>
          </p:cNvPr>
          <p:cNvSpPr txBox="1"/>
          <p:nvPr/>
        </p:nvSpPr>
        <p:spPr>
          <a:xfrm>
            <a:off x="2204356" y="4018894"/>
            <a:ext cx="606256" cy="307777"/>
          </a:xfrm>
          <a:prstGeom prst="rect">
            <a:avLst/>
          </a:prstGeom>
          <a:solidFill>
            <a:schemeClr val="bg1"/>
          </a:solidFill>
          <a:ln>
            <a:solidFill>
              <a:schemeClr val="tx1"/>
            </a:solidFill>
          </a:ln>
        </p:spPr>
        <p:txBody>
          <a:bodyPr wrap="none" rtlCol="0">
            <a:spAutoFit/>
          </a:bodyPr>
          <a:lstStyle/>
          <a:p>
            <a:r>
              <a:rPr lang="en-US" sz="1400" dirty="0"/>
              <a:t>“Sun”</a:t>
            </a:r>
          </a:p>
        </p:txBody>
      </p:sp>
      <p:sp>
        <p:nvSpPr>
          <p:cNvPr id="7" name="TextBox 6">
            <a:extLst>
              <a:ext uri="{FF2B5EF4-FFF2-40B4-BE49-F238E27FC236}">
                <a16:creationId xmlns:a16="http://schemas.microsoft.com/office/drawing/2014/main" id="{D4045352-A9DD-4239-A1CC-E24B5CCAD01B}"/>
              </a:ext>
            </a:extLst>
          </p:cNvPr>
          <p:cNvSpPr txBox="1"/>
          <p:nvPr/>
        </p:nvSpPr>
        <p:spPr>
          <a:xfrm>
            <a:off x="3196220" y="4337481"/>
            <a:ext cx="725135" cy="307777"/>
          </a:xfrm>
          <a:prstGeom prst="rect">
            <a:avLst/>
          </a:prstGeom>
          <a:solidFill>
            <a:schemeClr val="bg1"/>
          </a:solidFill>
          <a:ln>
            <a:solidFill>
              <a:schemeClr val="tx1"/>
            </a:solidFill>
          </a:ln>
        </p:spPr>
        <p:txBody>
          <a:bodyPr wrap="none" rtlCol="0">
            <a:spAutoFit/>
          </a:bodyPr>
          <a:lstStyle/>
          <a:p>
            <a:r>
              <a:rPr lang="en-US" sz="1400" dirty="0"/>
              <a:t>“Earth”</a:t>
            </a:r>
          </a:p>
        </p:txBody>
      </p:sp>
      <p:cxnSp>
        <p:nvCxnSpPr>
          <p:cNvPr id="9" name="Straight Arrow Connector 8">
            <a:extLst>
              <a:ext uri="{FF2B5EF4-FFF2-40B4-BE49-F238E27FC236}">
                <a16:creationId xmlns:a16="http://schemas.microsoft.com/office/drawing/2014/main" id="{F0FBFD6D-CB29-48ED-A9CF-7AC9EF44A32E}"/>
              </a:ext>
            </a:extLst>
          </p:cNvPr>
          <p:cNvCxnSpPr/>
          <p:nvPr/>
        </p:nvCxnSpPr>
        <p:spPr>
          <a:xfrm flipV="1">
            <a:off x="2809510" y="3324069"/>
            <a:ext cx="0" cy="436129"/>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465FD7A-06F3-48B3-8773-50F56DBF4B43}"/>
              </a:ext>
            </a:extLst>
          </p:cNvPr>
          <p:cNvCxnSpPr>
            <a:cxnSpLocks/>
          </p:cNvCxnSpPr>
          <p:nvPr/>
        </p:nvCxnSpPr>
        <p:spPr>
          <a:xfrm flipV="1">
            <a:off x="3172077" y="3324069"/>
            <a:ext cx="0" cy="5618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58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ABFCA-7445-4AB8-BC8C-DF0D3699DC63}"/>
              </a:ext>
            </a:extLst>
          </p:cNvPr>
          <p:cNvSpPr>
            <a:spLocks noGrp="1"/>
          </p:cNvSpPr>
          <p:nvPr>
            <p:ph idx="1"/>
          </p:nvPr>
        </p:nvSpPr>
        <p:spPr>
          <a:xfrm>
            <a:off x="429986" y="1383960"/>
            <a:ext cx="10515600" cy="4351338"/>
          </a:xfrm>
        </p:spPr>
        <p:txBody>
          <a:bodyPr>
            <a:noAutofit/>
          </a:bodyPr>
          <a:lstStyle/>
          <a:p>
            <a:pPr>
              <a:lnSpc>
                <a:spcPct val="110000"/>
              </a:lnSpc>
            </a:pPr>
            <a:r>
              <a:rPr lang="en-US" sz="2400" b="1" dirty="0"/>
              <a:t>Scattering</a:t>
            </a:r>
          </a:p>
          <a:p>
            <a:pPr lvl="1">
              <a:lnSpc>
                <a:spcPct val="100000"/>
              </a:lnSpc>
              <a:buFont typeface="Calibri" panose="020F0502020204030204" pitchFamily="34" charset="0"/>
              <a:buChar char="‒"/>
            </a:pPr>
            <a:r>
              <a:rPr lang="en-US" sz="2000" dirty="0"/>
              <a:t>Air molecules and clouds reflect or otherwise alter path of radiation</a:t>
            </a:r>
          </a:p>
          <a:p>
            <a:pPr lvl="1">
              <a:lnSpc>
                <a:spcPct val="100000"/>
              </a:lnSpc>
              <a:buFont typeface="Calibri" panose="020F0502020204030204" pitchFamily="34" charset="0"/>
              <a:buChar char="‒"/>
            </a:pPr>
            <a:r>
              <a:rPr lang="en-US" sz="2000" dirty="0"/>
              <a:t>Blue light more efficiently scattered by air molecules (why sky is blue) </a:t>
            </a:r>
          </a:p>
          <a:p>
            <a:pPr lvl="1">
              <a:lnSpc>
                <a:spcPct val="100000"/>
              </a:lnSpc>
              <a:buFont typeface="Calibri" panose="020F0502020204030204" pitchFamily="34" charset="0"/>
              <a:buChar char="‒"/>
            </a:pPr>
            <a:r>
              <a:rPr lang="en-US" sz="2000" dirty="0"/>
              <a:t>Clouds reflect all colors equally (why clouds are white)</a:t>
            </a:r>
          </a:p>
          <a:p>
            <a:pPr>
              <a:lnSpc>
                <a:spcPct val="110000"/>
              </a:lnSpc>
            </a:pPr>
            <a:r>
              <a:rPr lang="en-US" sz="2400" b="1" dirty="0"/>
              <a:t>Absorption</a:t>
            </a:r>
          </a:p>
          <a:p>
            <a:pPr lvl="1">
              <a:lnSpc>
                <a:spcPct val="100000"/>
              </a:lnSpc>
              <a:buFont typeface="Calibri" panose="020F0502020204030204" pitchFamily="34" charset="0"/>
              <a:buChar char="‒"/>
            </a:pPr>
            <a:r>
              <a:rPr lang="en-US" sz="2000" dirty="0"/>
              <a:t>Air molecules and clouds absorb radiation</a:t>
            </a:r>
          </a:p>
          <a:p>
            <a:pPr lvl="1">
              <a:lnSpc>
                <a:spcPct val="100000"/>
              </a:lnSpc>
              <a:buFont typeface="Calibri" panose="020F0502020204030204" pitchFamily="34" charset="0"/>
              <a:buChar char="‒"/>
            </a:pPr>
            <a:r>
              <a:rPr lang="en-US" sz="2000" dirty="0"/>
              <a:t>Reemitted to surface and to space as infrared radiation</a:t>
            </a:r>
          </a:p>
          <a:p>
            <a:pPr lvl="1">
              <a:lnSpc>
                <a:spcPct val="100000"/>
              </a:lnSpc>
              <a:buFont typeface="Calibri" panose="020F0502020204030204" pitchFamily="34" charset="0"/>
              <a:buChar char="‒"/>
            </a:pPr>
            <a:r>
              <a:rPr lang="en-US" sz="2000" dirty="0"/>
              <a:t>For gases, wavelength of absorption depends on wavelength</a:t>
            </a:r>
          </a:p>
          <a:p>
            <a:pPr>
              <a:lnSpc>
                <a:spcPct val="110000"/>
              </a:lnSpc>
            </a:pPr>
            <a:r>
              <a:rPr lang="en-US" sz="2400" b="1" dirty="0"/>
              <a:t>Transmission</a:t>
            </a:r>
          </a:p>
          <a:p>
            <a:pPr lvl="1">
              <a:lnSpc>
                <a:spcPct val="100000"/>
              </a:lnSpc>
              <a:buFont typeface="Calibri" panose="020F0502020204030204" pitchFamily="34" charset="0"/>
              <a:buChar char="‒"/>
            </a:pPr>
            <a:r>
              <a:rPr lang="en-US" sz="2000" dirty="0"/>
              <a:t>Some radiation not scattered or absorbed</a:t>
            </a:r>
          </a:p>
          <a:p>
            <a:pPr lvl="1">
              <a:lnSpc>
                <a:spcPct val="100000"/>
              </a:lnSpc>
              <a:buFont typeface="Calibri" panose="020F0502020204030204" pitchFamily="34" charset="0"/>
              <a:buChar char="‒"/>
            </a:pPr>
            <a:r>
              <a:rPr lang="en-US" sz="2000" dirty="0"/>
              <a:t>Sunlight travels directly to surface</a:t>
            </a:r>
          </a:p>
          <a:p>
            <a:pPr lvl="1">
              <a:lnSpc>
                <a:spcPct val="100000"/>
              </a:lnSpc>
              <a:buFont typeface="Calibri" panose="020F0502020204030204" pitchFamily="34" charset="0"/>
              <a:buChar char="‒"/>
            </a:pPr>
            <a:r>
              <a:rPr lang="en-US" sz="2000" dirty="0"/>
              <a:t>Terrestrial radiation from earth travels directly to space</a:t>
            </a:r>
          </a:p>
        </p:txBody>
      </p:sp>
      <p:sp>
        <p:nvSpPr>
          <p:cNvPr id="6" name="Title 1">
            <a:extLst>
              <a:ext uri="{FF2B5EF4-FFF2-40B4-BE49-F238E27FC236}">
                <a16:creationId xmlns:a16="http://schemas.microsoft.com/office/drawing/2014/main" id="{8B26D149-62E6-428A-A4AC-BD4A243CDD2B}"/>
              </a:ext>
            </a:extLst>
          </p:cNvPr>
          <p:cNvSpPr>
            <a:spLocks noGrp="1"/>
          </p:cNvSpPr>
          <p:nvPr>
            <p:ph type="title"/>
          </p:nvPr>
        </p:nvSpPr>
        <p:spPr>
          <a:xfrm>
            <a:off x="290432" y="223837"/>
            <a:ext cx="11155898" cy="914400"/>
          </a:xfrm>
        </p:spPr>
        <p:txBody>
          <a:bodyPr>
            <a:normAutofit/>
          </a:bodyPr>
          <a:lstStyle/>
          <a:p>
            <a:pPr>
              <a:lnSpc>
                <a:spcPct val="100000"/>
              </a:lnSpc>
            </a:pPr>
            <a:r>
              <a:rPr lang="en-US" sz="3200" b="1" dirty="0"/>
              <a:t>What happens to radiation through the earth’s atmosphere?</a:t>
            </a:r>
          </a:p>
        </p:txBody>
      </p:sp>
    </p:spTree>
    <p:extLst>
      <p:ext uri="{BB962C8B-B14F-4D97-AF65-F5344CB8AC3E}">
        <p14:creationId xmlns:p14="http://schemas.microsoft.com/office/powerpoint/2010/main" val="23871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7561239E-5AFB-4D4C-80F3-73D3E5041A19}"/>
              </a:ext>
            </a:extLst>
          </p:cNvPr>
          <p:cNvPicPr>
            <a:picLocks noChangeAspect="1"/>
          </p:cNvPicPr>
          <p:nvPr/>
        </p:nvPicPr>
        <p:blipFill rotWithShape="1">
          <a:blip r:embed="rId3">
            <a:extLst>
              <a:ext uri="{28A0092B-C50C-407E-A947-70E740481C1C}">
                <a14:useLocalDpi xmlns:a14="http://schemas.microsoft.com/office/drawing/2010/main" val="0"/>
              </a:ext>
            </a:extLst>
          </a:blip>
          <a:srcRect l="10984" r="11892"/>
          <a:stretch/>
        </p:blipFill>
        <p:spPr>
          <a:xfrm>
            <a:off x="482803" y="1044817"/>
            <a:ext cx="5971720" cy="5649897"/>
          </a:xfrm>
          <a:prstGeom prst="rect">
            <a:avLst/>
          </a:prstGeom>
        </p:spPr>
      </p:pic>
      <p:sp>
        <p:nvSpPr>
          <p:cNvPr id="4" name="TextBox 3">
            <a:extLst>
              <a:ext uri="{FF2B5EF4-FFF2-40B4-BE49-F238E27FC236}">
                <a16:creationId xmlns:a16="http://schemas.microsoft.com/office/drawing/2014/main" id="{7C50A925-71F9-40A9-9CDE-267166EC541C}"/>
              </a:ext>
            </a:extLst>
          </p:cNvPr>
          <p:cNvSpPr txBox="1"/>
          <p:nvPr/>
        </p:nvSpPr>
        <p:spPr>
          <a:xfrm>
            <a:off x="6730489" y="1106372"/>
            <a:ext cx="5181483" cy="5355312"/>
          </a:xfrm>
          <a:prstGeom prst="rect">
            <a:avLst/>
          </a:prstGeom>
          <a:noFill/>
        </p:spPr>
        <p:txBody>
          <a:bodyPr wrap="none" rtlCol="0">
            <a:spAutoFit/>
          </a:bodyPr>
          <a:lstStyle/>
          <a:p>
            <a:r>
              <a:rPr lang="en-US" b="1" dirty="0"/>
              <a:t>KEY POINTS</a:t>
            </a:r>
          </a:p>
          <a:p>
            <a:r>
              <a:rPr lang="en-US" dirty="0"/>
              <a:t> </a:t>
            </a:r>
          </a:p>
          <a:p>
            <a:pPr marL="285750" indent="-285750">
              <a:buFont typeface="Arial" panose="020B0604020202020204" pitchFamily="34" charset="0"/>
              <a:buChar char="•"/>
            </a:pPr>
            <a:r>
              <a:rPr lang="en-US" dirty="0"/>
              <a:t>Plot indicates the percentage of radiation</a:t>
            </a:r>
          </a:p>
          <a:p>
            <a:r>
              <a:rPr lang="en-US" dirty="0"/>
              <a:t>passing through various gases that is absorbed</a:t>
            </a:r>
          </a:p>
          <a:p>
            <a:r>
              <a:rPr lang="en-US" dirty="0"/>
              <a:t>by the gas depending on the wavelength of</a:t>
            </a:r>
          </a:p>
          <a:p>
            <a:r>
              <a:rPr lang="en-US" dirty="0"/>
              <a:t>radiation.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Visible light (“solar”) generally passes through</a:t>
            </a:r>
          </a:p>
          <a:p>
            <a:r>
              <a:rPr lang="en-US" dirty="0"/>
              <a:t>gases without much absorption.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Substantial amount of infrared radiation </a:t>
            </a:r>
          </a:p>
          <a:p>
            <a:r>
              <a:rPr lang="en-US" dirty="0"/>
              <a:t>(between 1 – 30 microns) absorbed by CO2 and H2O.</a:t>
            </a:r>
          </a:p>
          <a:p>
            <a:r>
              <a:rPr lang="en-US" dirty="0"/>
              <a:t>Acts to keep radiation from earth within atmosphere,</a:t>
            </a:r>
          </a:p>
          <a:p>
            <a:r>
              <a:rPr lang="en-US" dirty="0"/>
              <a:t>keeping planet warmer than it otherwise would be </a:t>
            </a:r>
            <a:br>
              <a:rPr lang="en-US" dirty="0"/>
            </a:br>
            <a:r>
              <a:rPr lang="en-US" dirty="0"/>
              <a:t>(“greenhouse effect”).</a:t>
            </a:r>
          </a:p>
          <a:p>
            <a:endParaRPr lang="en-US" dirty="0"/>
          </a:p>
          <a:p>
            <a:pPr marL="285750" indent="-285750">
              <a:buFont typeface="Arial" panose="020B0604020202020204" pitchFamily="34" charset="0"/>
              <a:buChar char="•"/>
            </a:pPr>
            <a:r>
              <a:rPr lang="en-US" dirty="0"/>
              <a:t>O2 (atmospheric oxygen) and O3 (ozone) absorb</a:t>
            </a:r>
          </a:p>
          <a:p>
            <a:r>
              <a:rPr lang="en-US" dirty="0"/>
              <a:t>most of the ultraviolet radiation (0.1 – 0.3 microns).</a:t>
            </a:r>
          </a:p>
          <a:p>
            <a:r>
              <a:rPr lang="en-US" dirty="0"/>
              <a:t>this occurs in stratosphere (see next slides).</a:t>
            </a:r>
          </a:p>
        </p:txBody>
      </p:sp>
      <p:sp>
        <p:nvSpPr>
          <p:cNvPr id="6" name="TextBox 5">
            <a:extLst>
              <a:ext uri="{FF2B5EF4-FFF2-40B4-BE49-F238E27FC236}">
                <a16:creationId xmlns:a16="http://schemas.microsoft.com/office/drawing/2014/main" id="{68B6B34A-CB41-46BA-B4BB-61F72FD96D23}"/>
              </a:ext>
            </a:extLst>
          </p:cNvPr>
          <p:cNvSpPr txBox="1"/>
          <p:nvPr/>
        </p:nvSpPr>
        <p:spPr>
          <a:xfrm>
            <a:off x="1890282" y="1106372"/>
            <a:ext cx="1355937" cy="400110"/>
          </a:xfrm>
          <a:prstGeom prst="rect">
            <a:avLst/>
          </a:prstGeom>
          <a:solidFill>
            <a:schemeClr val="bg1"/>
          </a:solidFill>
          <a:ln>
            <a:solidFill>
              <a:schemeClr val="tx1"/>
            </a:solidFill>
          </a:ln>
        </p:spPr>
        <p:txBody>
          <a:bodyPr wrap="square" rtlCol="0">
            <a:spAutoFit/>
          </a:bodyPr>
          <a:lstStyle/>
          <a:p>
            <a:pPr algn="ctr"/>
            <a:r>
              <a:rPr lang="en-US" sz="2000" dirty="0"/>
              <a:t>Solar</a:t>
            </a:r>
          </a:p>
        </p:txBody>
      </p:sp>
      <p:sp>
        <p:nvSpPr>
          <p:cNvPr id="11" name="Title 1">
            <a:extLst>
              <a:ext uri="{FF2B5EF4-FFF2-40B4-BE49-F238E27FC236}">
                <a16:creationId xmlns:a16="http://schemas.microsoft.com/office/drawing/2014/main" id="{40F20BDC-87C5-4E1B-AD0E-FD2CDC34F7AC}"/>
              </a:ext>
            </a:extLst>
          </p:cNvPr>
          <p:cNvSpPr txBox="1">
            <a:spLocks/>
          </p:cNvSpPr>
          <p:nvPr/>
        </p:nvSpPr>
        <p:spPr>
          <a:xfrm>
            <a:off x="160059" y="298650"/>
            <a:ext cx="10515600" cy="6607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Absorption of Radiation by Atmospheric Gases</a:t>
            </a:r>
          </a:p>
        </p:txBody>
      </p:sp>
      <p:sp>
        <p:nvSpPr>
          <p:cNvPr id="13" name="TextBox 12">
            <a:extLst>
              <a:ext uri="{FF2B5EF4-FFF2-40B4-BE49-F238E27FC236}">
                <a16:creationId xmlns:a16="http://schemas.microsoft.com/office/drawing/2014/main" id="{B564EC0D-6514-47EC-A9D8-A710B6CC678C}"/>
              </a:ext>
            </a:extLst>
          </p:cNvPr>
          <p:cNvSpPr txBox="1"/>
          <p:nvPr/>
        </p:nvSpPr>
        <p:spPr>
          <a:xfrm>
            <a:off x="4515523" y="1108034"/>
            <a:ext cx="1355937" cy="400110"/>
          </a:xfrm>
          <a:prstGeom prst="rect">
            <a:avLst/>
          </a:prstGeom>
          <a:solidFill>
            <a:schemeClr val="bg1"/>
          </a:solidFill>
          <a:ln>
            <a:solidFill>
              <a:schemeClr val="tx1"/>
            </a:solidFill>
          </a:ln>
        </p:spPr>
        <p:txBody>
          <a:bodyPr wrap="square" rtlCol="0">
            <a:spAutoFit/>
          </a:bodyPr>
          <a:lstStyle/>
          <a:p>
            <a:pPr algn="ctr"/>
            <a:r>
              <a:rPr lang="en-US" sz="2000" dirty="0"/>
              <a:t>Terrestrial</a:t>
            </a:r>
          </a:p>
        </p:txBody>
      </p:sp>
    </p:spTree>
    <p:extLst>
      <p:ext uri="{BB962C8B-B14F-4D97-AF65-F5344CB8AC3E}">
        <p14:creationId xmlns:p14="http://schemas.microsoft.com/office/powerpoint/2010/main" val="11305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64AE-6952-4CD6-86CB-2679ECB99AC0}"/>
              </a:ext>
            </a:extLst>
          </p:cNvPr>
          <p:cNvSpPr>
            <a:spLocks noGrp="1"/>
          </p:cNvSpPr>
          <p:nvPr>
            <p:ph type="title"/>
          </p:nvPr>
        </p:nvSpPr>
        <p:spPr>
          <a:xfrm>
            <a:off x="475488" y="384048"/>
            <a:ext cx="10515600" cy="914400"/>
          </a:xfrm>
        </p:spPr>
        <p:txBody>
          <a:bodyPr>
            <a:normAutofit/>
          </a:bodyPr>
          <a:lstStyle/>
          <a:p>
            <a:r>
              <a:rPr lang="en-US" sz="3600" b="1" dirty="0"/>
              <a:t>Further Reading …</a:t>
            </a:r>
          </a:p>
        </p:txBody>
      </p:sp>
      <p:sp>
        <p:nvSpPr>
          <p:cNvPr id="3" name="Content Placeholder 2">
            <a:extLst>
              <a:ext uri="{FF2B5EF4-FFF2-40B4-BE49-F238E27FC236}">
                <a16:creationId xmlns:a16="http://schemas.microsoft.com/office/drawing/2014/main" id="{4EB7C14B-621F-464B-AF61-073AD71A1166}"/>
              </a:ext>
            </a:extLst>
          </p:cNvPr>
          <p:cNvSpPr>
            <a:spLocks noGrp="1"/>
          </p:cNvSpPr>
          <p:nvPr>
            <p:ph idx="1"/>
          </p:nvPr>
        </p:nvSpPr>
        <p:spPr>
          <a:xfrm>
            <a:off x="475488" y="1533692"/>
            <a:ext cx="10515600" cy="1334670"/>
          </a:xfrm>
        </p:spPr>
        <p:txBody>
          <a:bodyPr>
            <a:normAutofit fontScale="92500"/>
          </a:bodyPr>
          <a:lstStyle/>
          <a:p>
            <a:r>
              <a:rPr lang="en-US" sz="2400" dirty="0">
                <a:hlinkClick r:id="rId3"/>
              </a:rPr>
              <a:t>http://www.physicalgeography.net/fundamentals/7f.html</a:t>
            </a:r>
          </a:p>
          <a:p>
            <a:r>
              <a:rPr lang="en-US" sz="2400" dirty="0">
                <a:hlinkClick r:id="rId3"/>
              </a:rPr>
              <a:t>https://scied.ucar.edu/carbon-dioxide-absorbs-and-re-emits-infrared-radiation</a:t>
            </a:r>
            <a:endParaRPr lang="en-US" sz="2400" dirty="0"/>
          </a:p>
          <a:p>
            <a:r>
              <a:rPr lang="en-US" sz="2400" dirty="0">
                <a:hlinkClick r:id="rId4"/>
              </a:rPr>
              <a:t>https://www.earthobservatory.nasa.gov/features/RemoteSensing/remote_04.php</a:t>
            </a:r>
            <a:endParaRPr lang="en-US" sz="2400" dirty="0"/>
          </a:p>
        </p:txBody>
      </p:sp>
    </p:spTree>
    <p:extLst>
      <p:ext uri="{BB962C8B-B14F-4D97-AF65-F5344CB8AC3E}">
        <p14:creationId xmlns:p14="http://schemas.microsoft.com/office/powerpoint/2010/main" val="258956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731520" y="2651125"/>
            <a:ext cx="10515600" cy="1325563"/>
          </a:xfrm>
        </p:spPr>
        <p:txBody>
          <a:bodyPr>
            <a:normAutofit/>
          </a:bodyPr>
          <a:lstStyle/>
          <a:p>
            <a:pPr algn="ctr"/>
            <a:r>
              <a:rPr lang="en-US" sz="3600" i="1" dirty="0"/>
              <a:t>Stratospheric Ozone Layer</a:t>
            </a:r>
            <a:endParaRPr lang="en-US" sz="3200" i="1" dirty="0"/>
          </a:p>
        </p:txBody>
      </p:sp>
    </p:spTree>
    <p:extLst>
      <p:ext uri="{BB962C8B-B14F-4D97-AF65-F5344CB8AC3E}">
        <p14:creationId xmlns:p14="http://schemas.microsoft.com/office/powerpoint/2010/main" val="401302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50A925-71F9-40A9-9CDE-267166EC541C}"/>
              </a:ext>
            </a:extLst>
          </p:cNvPr>
          <p:cNvSpPr txBox="1"/>
          <p:nvPr/>
        </p:nvSpPr>
        <p:spPr>
          <a:xfrm>
            <a:off x="6627463" y="1106372"/>
            <a:ext cx="5259737" cy="2246769"/>
          </a:xfrm>
          <a:prstGeom prst="rect">
            <a:avLst/>
          </a:prstGeom>
          <a:noFill/>
        </p:spPr>
        <p:txBody>
          <a:bodyPr wrap="square" rtlCol="0">
            <a:spAutoFit/>
          </a:bodyPr>
          <a:lstStyle/>
          <a:p>
            <a:r>
              <a:rPr lang="en-US" sz="2000" b="1" dirty="0"/>
              <a:t>Recall One of the Key Points …</a:t>
            </a:r>
          </a:p>
          <a:p>
            <a:r>
              <a:rPr lang="en-US" sz="2000" dirty="0"/>
              <a:t> </a:t>
            </a:r>
          </a:p>
          <a:p>
            <a:pPr marL="285750" indent="-285750">
              <a:buFont typeface="Arial" panose="020B0604020202020204" pitchFamily="34" charset="0"/>
              <a:buChar char="•"/>
            </a:pPr>
            <a:r>
              <a:rPr lang="en-US" sz="2000" dirty="0"/>
              <a:t>O2 (atmospheric oxygen) and O3 (ozone) absorb most of the ultraviolet radiation (0.1 – 0.3 microns). </a:t>
            </a:r>
          </a:p>
          <a:p>
            <a:endParaRPr lang="en-US" sz="2000" dirty="0"/>
          </a:p>
          <a:p>
            <a:pPr marL="285750" indent="-285750">
              <a:buFont typeface="Arial" panose="020B0604020202020204" pitchFamily="34" charset="0"/>
              <a:buChar char="•"/>
            </a:pPr>
            <a:r>
              <a:rPr lang="en-US" sz="2000" dirty="0"/>
              <a:t>This occurs in stratosphere (see next slides).</a:t>
            </a:r>
          </a:p>
        </p:txBody>
      </p:sp>
      <p:pic>
        <p:nvPicPr>
          <p:cNvPr id="9" name="Picture 8" descr="A picture containing drawing&#10;&#10;Description automatically generated">
            <a:extLst>
              <a:ext uri="{FF2B5EF4-FFF2-40B4-BE49-F238E27FC236}">
                <a16:creationId xmlns:a16="http://schemas.microsoft.com/office/drawing/2014/main" id="{391FFFD6-8B2A-4A15-B127-62A40FABDDE0}"/>
              </a:ext>
            </a:extLst>
          </p:cNvPr>
          <p:cNvPicPr>
            <a:picLocks noChangeAspect="1"/>
          </p:cNvPicPr>
          <p:nvPr/>
        </p:nvPicPr>
        <p:blipFill rotWithShape="1">
          <a:blip r:embed="rId3">
            <a:extLst>
              <a:ext uri="{28A0092B-C50C-407E-A947-70E740481C1C}">
                <a14:useLocalDpi xmlns:a14="http://schemas.microsoft.com/office/drawing/2010/main" val="0"/>
              </a:ext>
            </a:extLst>
          </a:blip>
          <a:srcRect l="10984" r="11892"/>
          <a:stretch/>
        </p:blipFill>
        <p:spPr>
          <a:xfrm>
            <a:off x="482803" y="1044817"/>
            <a:ext cx="5971720" cy="5649897"/>
          </a:xfrm>
          <a:prstGeom prst="rect">
            <a:avLst/>
          </a:prstGeom>
        </p:spPr>
      </p:pic>
      <p:sp>
        <p:nvSpPr>
          <p:cNvPr id="10" name="TextBox 9">
            <a:extLst>
              <a:ext uri="{FF2B5EF4-FFF2-40B4-BE49-F238E27FC236}">
                <a16:creationId xmlns:a16="http://schemas.microsoft.com/office/drawing/2014/main" id="{519177B9-7966-4220-8C43-BE7DC4058143}"/>
              </a:ext>
            </a:extLst>
          </p:cNvPr>
          <p:cNvSpPr txBox="1"/>
          <p:nvPr/>
        </p:nvSpPr>
        <p:spPr>
          <a:xfrm>
            <a:off x="1890282" y="1106372"/>
            <a:ext cx="1355937" cy="400110"/>
          </a:xfrm>
          <a:prstGeom prst="rect">
            <a:avLst/>
          </a:prstGeom>
          <a:solidFill>
            <a:schemeClr val="bg1"/>
          </a:solidFill>
          <a:ln>
            <a:solidFill>
              <a:schemeClr val="tx1"/>
            </a:solidFill>
          </a:ln>
        </p:spPr>
        <p:txBody>
          <a:bodyPr wrap="square" rtlCol="0">
            <a:spAutoFit/>
          </a:bodyPr>
          <a:lstStyle/>
          <a:p>
            <a:pPr algn="ctr"/>
            <a:r>
              <a:rPr lang="en-US" sz="2000" dirty="0"/>
              <a:t>Solar</a:t>
            </a:r>
          </a:p>
        </p:txBody>
      </p:sp>
      <p:sp>
        <p:nvSpPr>
          <p:cNvPr id="11" name="TextBox 10">
            <a:extLst>
              <a:ext uri="{FF2B5EF4-FFF2-40B4-BE49-F238E27FC236}">
                <a16:creationId xmlns:a16="http://schemas.microsoft.com/office/drawing/2014/main" id="{445124D6-542A-4D04-9524-55EAD54ED0BD}"/>
              </a:ext>
            </a:extLst>
          </p:cNvPr>
          <p:cNvSpPr txBox="1"/>
          <p:nvPr/>
        </p:nvSpPr>
        <p:spPr>
          <a:xfrm>
            <a:off x="4515523" y="1108034"/>
            <a:ext cx="1355937" cy="400110"/>
          </a:xfrm>
          <a:prstGeom prst="rect">
            <a:avLst/>
          </a:prstGeom>
          <a:solidFill>
            <a:schemeClr val="bg1"/>
          </a:solidFill>
          <a:ln>
            <a:solidFill>
              <a:schemeClr val="tx1"/>
            </a:solidFill>
          </a:ln>
        </p:spPr>
        <p:txBody>
          <a:bodyPr wrap="square" rtlCol="0">
            <a:spAutoFit/>
          </a:bodyPr>
          <a:lstStyle/>
          <a:p>
            <a:pPr algn="ctr"/>
            <a:r>
              <a:rPr lang="en-US" sz="2000" dirty="0"/>
              <a:t>Terrestrial</a:t>
            </a:r>
          </a:p>
        </p:txBody>
      </p:sp>
      <p:sp>
        <p:nvSpPr>
          <p:cNvPr id="12" name="Title 1">
            <a:extLst>
              <a:ext uri="{FF2B5EF4-FFF2-40B4-BE49-F238E27FC236}">
                <a16:creationId xmlns:a16="http://schemas.microsoft.com/office/drawing/2014/main" id="{3F2C2CBB-3211-43BA-9188-EAF86096E206}"/>
              </a:ext>
            </a:extLst>
          </p:cNvPr>
          <p:cNvSpPr txBox="1">
            <a:spLocks/>
          </p:cNvSpPr>
          <p:nvPr/>
        </p:nvSpPr>
        <p:spPr>
          <a:xfrm>
            <a:off x="160059" y="298650"/>
            <a:ext cx="10515600" cy="6607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Absorption of Radiation: Oxygen (O</a:t>
            </a:r>
            <a:r>
              <a:rPr lang="en-US" sz="3600" b="1" baseline="-25000" dirty="0"/>
              <a:t>2</a:t>
            </a:r>
            <a:r>
              <a:rPr lang="en-US" sz="3600" b="1" dirty="0"/>
              <a:t>) and Ozone (O</a:t>
            </a:r>
            <a:r>
              <a:rPr lang="en-US" sz="3600" b="1" baseline="-25000" dirty="0"/>
              <a:t>3</a:t>
            </a:r>
            <a:r>
              <a:rPr lang="en-US" sz="3600" b="1" dirty="0"/>
              <a:t>)</a:t>
            </a:r>
          </a:p>
        </p:txBody>
      </p:sp>
      <p:sp>
        <p:nvSpPr>
          <p:cNvPr id="3" name="Rectangle 2">
            <a:extLst>
              <a:ext uri="{FF2B5EF4-FFF2-40B4-BE49-F238E27FC236}">
                <a16:creationId xmlns:a16="http://schemas.microsoft.com/office/drawing/2014/main" id="{A51A478F-4715-4F3D-AFD4-8FC3758ACB4A}"/>
              </a:ext>
            </a:extLst>
          </p:cNvPr>
          <p:cNvSpPr/>
          <p:nvPr/>
        </p:nvSpPr>
        <p:spPr>
          <a:xfrm>
            <a:off x="482803" y="2237014"/>
            <a:ext cx="2031797" cy="11919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23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ine.gsfc.nasa.gov/Images/science/EM_spectrum_atmosphere.jpg">
            <a:extLst>
              <a:ext uri="{FF2B5EF4-FFF2-40B4-BE49-F238E27FC236}">
                <a16:creationId xmlns:a16="http://schemas.microsoft.com/office/drawing/2014/main" id="{B514A431-AB9D-4C27-BF18-2F215DBF65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357"/>
          <a:stretch/>
        </p:blipFill>
        <p:spPr bwMode="auto">
          <a:xfrm>
            <a:off x="376211" y="1071714"/>
            <a:ext cx="3451409" cy="5387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E77603-8E3A-4108-9BB3-B3013761EF60}"/>
              </a:ext>
            </a:extLst>
          </p:cNvPr>
          <p:cNvSpPr txBox="1"/>
          <p:nvPr/>
        </p:nvSpPr>
        <p:spPr>
          <a:xfrm>
            <a:off x="4143651" y="1071714"/>
            <a:ext cx="7543801" cy="4708981"/>
          </a:xfrm>
          <a:prstGeom prst="rect">
            <a:avLst/>
          </a:prstGeom>
          <a:noFill/>
        </p:spPr>
        <p:txBody>
          <a:bodyPr wrap="square" rtlCol="0">
            <a:spAutoFit/>
          </a:bodyPr>
          <a:lstStyle/>
          <a:p>
            <a:r>
              <a:rPr lang="en-US" sz="2000" b="1" dirty="0"/>
              <a:t>KEY POINTS</a:t>
            </a:r>
          </a:p>
          <a:p>
            <a:r>
              <a:rPr lang="en-US" sz="2000" dirty="0"/>
              <a:t> </a:t>
            </a:r>
          </a:p>
          <a:p>
            <a:pPr marL="285750" indent="-285750">
              <a:buFont typeface="Arial" panose="020B0604020202020204" pitchFamily="34" charset="0"/>
              <a:buChar char="•"/>
            </a:pPr>
            <a:r>
              <a:rPr lang="en-US" sz="2000" dirty="0"/>
              <a:t>Practically all high energy, short solar wavelengths (gamma, x-rays, ultraviolet) do not reach the surface.</a:t>
            </a:r>
          </a:p>
          <a:p>
            <a:endParaRPr lang="en-US" sz="2000" dirty="0"/>
          </a:p>
          <a:p>
            <a:pPr marL="285750" indent="-285750">
              <a:buFont typeface="Arial" panose="020B0604020202020204" pitchFamily="34" charset="0"/>
              <a:buChar char="•"/>
            </a:pPr>
            <a:r>
              <a:rPr lang="en-US" sz="2000" dirty="0"/>
              <a:t>This is because of absorption of this radiation by O</a:t>
            </a:r>
            <a:r>
              <a:rPr lang="en-US" sz="2000" baseline="-25000" dirty="0"/>
              <a:t>2</a:t>
            </a:r>
            <a:r>
              <a:rPr lang="en-US" sz="2000" dirty="0"/>
              <a:t> (atmospheric oxygen) and O</a:t>
            </a:r>
            <a:r>
              <a:rPr lang="en-US" sz="2000" baseline="-25000" dirty="0"/>
              <a:t>3</a:t>
            </a:r>
            <a:r>
              <a:rPr lang="en-US" sz="2000" dirty="0"/>
              <a:t> (ozone) absorb most of the shortwave and ultraviolet radiation (0.1 – 0.3 microns). This occurs in stratosphere. Details of process on next slides.</a:t>
            </a:r>
          </a:p>
          <a:p>
            <a:endParaRPr lang="en-US" sz="2000" dirty="0"/>
          </a:p>
          <a:p>
            <a:pPr marL="285750" indent="-285750">
              <a:buFont typeface="Arial" panose="020B0604020202020204" pitchFamily="34" charset="0"/>
              <a:buChar char="•"/>
            </a:pPr>
            <a:r>
              <a:rPr lang="en-US" sz="2000" dirty="0"/>
              <a:t>Protective of life at surface since these are very high energy, damaging wavelengths.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Visible light not absorbed since O</a:t>
            </a:r>
            <a:r>
              <a:rPr lang="en-US" sz="2000" baseline="-25000" dirty="0"/>
              <a:t>2</a:t>
            </a:r>
            <a:r>
              <a:rPr lang="en-US" sz="2000" dirty="0"/>
              <a:t> and O</a:t>
            </a:r>
            <a:r>
              <a:rPr lang="en-US" sz="2000" baseline="-25000" dirty="0"/>
              <a:t>3</a:t>
            </a:r>
            <a:r>
              <a:rPr lang="en-US" sz="2000" dirty="0"/>
              <a:t> do not absorb visible light. Visible light therefore reaches ground.</a:t>
            </a:r>
          </a:p>
        </p:txBody>
      </p:sp>
      <p:sp>
        <p:nvSpPr>
          <p:cNvPr id="5" name="Title 1">
            <a:extLst>
              <a:ext uri="{FF2B5EF4-FFF2-40B4-BE49-F238E27FC236}">
                <a16:creationId xmlns:a16="http://schemas.microsoft.com/office/drawing/2014/main" id="{57FA3A3A-93EF-488F-8AC1-0DEC93CEDD35}"/>
              </a:ext>
            </a:extLst>
          </p:cNvPr>
          <p:cNvSpPr txBox="1">
            <a:spLocks/>
          </p:cNvSpPr>
          <p:nvPr/>
        </p:nvSpPr>
        <p:spPr>
          <a:xfrm>
            <a:off x="160059" y="266694"/>
            <a:ext cx="10515600" cy="6607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Absorption of Sunlight in Stratosphere</a:t>
            </a:r>
          </a:p>
        </p:txBody>
      </p:sp>
    </p:spTree>
    <p:extLst>
      <p:ext uri="{BB962C8B-B14F-4D97-AF65-F5344CB8AC3E}">
        <p14:creationId xmlns:p14="http://schemas.microsoft.com/office/powerpoint/2010/main" val="1830273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956" name="Picture 4" descr="02161fig11_7"/>
          <p:cNvPicPr>
            <a:picLocks noChangeAspect="1" noChangeArrowheads="1"/>
          </p:cNvPicPr>
          <p:nvPr/>
        </p:nvPicPr>
        <p:blipFill rotWithShape="1">
          <a:blip r:embed="rId3">
            <a:extLst>
              <a:ext uri="{28A0092B-C50C-407E-A947-70E740481C1C}">
                <a14:useLocalDpi xmlns:a14="http://schemas.microsoft.com/office/drawing/2010/main" val="0"/>
              </a:ext>
            </a:extLst>
          </a:blip>
          <a:srcRect b="7735"/>
          <a:stretch/>
        </p:blipFill>
        <p:spPr bwMode="auto">
          <a:xfrm>
            <a:off x="364891" y="1265664"/>
            <a:ext cx="4412993" cy="432667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cxnSpLocks/>
          </p:cNvCxnSpPr>
          <p:nvPr/>
        </p:nvCxnSpPr>
        <p:spPr bwMode="auto">
          <a:xfrm flipH="1" flipV="1">
            <a:off x="4186441" y="3834063"/>
            <a:ext cx="704285" cy="51334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Box 1">
            <a:extLst>
              <a:ext uri="{FF2B5EF4-FFF2-40B4-BE49-F238E27FC236}">
                <a16:creationId xmlns:a16="http://schemas.microsoft.com/office/drawing/2014/main" id="{DC45395B-EC1B-4BDF-8311-FE7DC788DFB1}"/>
              </a:ext>
            </a:extLst>
          </p:cNvPr>
          <p:cNvSpPr txBox="1"/>
          <p:nvPr/>
        </p:nvSpPr>
        <p:spPr>
          <a:xfrm>
            <a:off x="5003569" y="2655874"/>
            <a:ext cx="682354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Ozone maximum at </a:t>
            </a:r>
            <a:r>
              <a:rPr lang="en-US" sz="2000" dirty="0">
                <a:latin typeface="Times New Roman" panose="02020603050405020304" pitchFamily="18" charset="0"/>
                <a:cs typeface="Times New Roman" panose="02020603050405020304" pitchFamily="18" charset="0"/>
              </a:rPr>
              <a:t>~ </a:t>
            </a:r>
            <a:r>
              <a:rPr lang="en-US" sz="2000" dirty="0">
                <a:latin typeface="Calibri" panose="020F0502020204030204" pitchFamily="34" charset="0"/>
                <a:cs typeface="Calibri" panose="020F0502020204030204" pitchFamily="34" charset="0"/>
              </a:rPr>
              <a:t>30 km above surface</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Ozone forms from absorption of ultraviolet radiation. Specifics on next slide.  </a:t>
            </a:r>
          </a:p>
        </p:txBody>
      </p:sp>
      <p:sp>
        <p:nvSpPr>
          <p:cNvPr id="8" name="TextBox 7">
            <a:extLst>
              <a:ext uri="{FF2B5EF4-FFF2-40B4-BE49-F238E27FC236}">
                <a16:creationId xmlns:a16="http://schemas.microsoft.com/office/drawing/2014/main" id="{35A44973-F1C5-4B23-B6A2-137C68256D31}"/>
              </a:ext>
            </a:extLst>
          </p:cNvPr>
          <p:cNvSpPr txBox="1"/>
          <p:nvPr/>
        </p:nvSpPr>
        <p:spPr>
          <a:xfrm>
            <a:off x="5003569" y="1383865"/>
            <a:ext cx="6823540" cy="1323439"/>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KEY POINTS</a:t>
            </a:r>
          </a:p>
          <a:p>
            <a:endParaRPr lang="en-US"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Removal of ultraviolet radiation by O</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and O</a:t>
            </a:r>
            <a:r>
              <a:rPr lang="en-US" sz="2000" baseline="-25000" dirty="0">
                <a:latin typeface="Calibri" panose="020F0502020204030204" pitchFamily="34" charset="0"/>
                <a:cs typeface="Calibri" panose="020F0502020204030204" pitchFamily="34" charset="0"/>
              </a:rPr>
              <a:t>3</a:t>
            </a:r>
            <a:r>
              <a:rPr lang="en-US" sz="2000" dirty="0">
                <a:latin typeface="Calibri" panose="020F0502020204030204" pitchFamily="34" charset="0"/>
                <a:cs typeface="Calibri" panose="020F0502020204030204" pitchFamily="34" charset="0"/>
              </a:rPr>
              <a:t> as sunlight penetrates further into the stratosphere. </a:t>
            </a:r>
          </a:p>
        </p:txBody>
      </p:sp>
      <p:sp>
        <p:nvSpPr>
          <p:cNvPr id="10" name="Title 1">
            <a:extLst>
              <a:ext uri="{FF2B5EF4-FFF2-40B4-BE49-F238E27FC236}">
                <a16:creationId xmlns:a16="http://schemas.microsoft.com/office/drawing/2014/main" id="{23168656-1B77-4306-8AB7-95775047610E}"/>
              </a:ext>
            </a:extLst>
          </p:cNvPr>
          <p:cNvSpPr txBox="1">
            <a:spLocks/>
          </p:cNvSpPr>
          <p:nvPr/>
        </p:nvSpPr>
        <p:spPr>
          <a:xfrm>
            <a:off x="240269" y="395955"/>
            <a:ext cx="10515600" cy="6607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black"/>
                </a:solidFill>
                <a:latin typeface="Calibri Light" panose="020F0302020204030204"/>
              </a:rPr>
              <a:t>Stratospheric Profiles: Ultraviolet, O</a:t>
            </a:r>
            <a:r>
              <a:rPr lang="en-US" sz="3600" b="1" baseline="-25000" dirty="0">
                <a:solidFill>
                  <a:prstClr val="black"/>
                </a:solidFill>
                <a:latin typeface="Calibri Light" panose="020F0302020204030204"/>
              </a:rPr>
              <a:t>2</a:t>
            </a:r>
            <a:r>
              <a:rPr lang="en-US" sz="3600" b="1" dirty="0">
                <a:solidFill>
                  <a:prstClr val="black"/>
                </a:solidFill>
                <a:latin typeface="Calibri Light" panose="020F0302020204030204"/>
              </a:rPr>
              <a:t> and O</a:t>
            </a:r>
            <a:r>
              <a:rPr lang="en-US" sz="3600" b="1" baseline="-25000" dirty="0">
                <a:solidFill>
                  <a:prstClr val="black"/>
                </a:solidFill>
                <a:latin typeface="Calibri Light" panose="020F0302020204030204"/>
              </a:rPr>
              <a:t>3</a:t>
            </a:r>
          </a:p>
        </p:txBody>
      </p:sp>
      <p:sp>
        <p:nvSpPr>
          <p:cNvPr id="5" name="TextBox 4">
            <a:extLst>
              <a:ext uri="{FF2B5EF4-FFF2-40B4-BE49-F238E27FC236}">
                <a16:creationId xmlns:a16="http://schemas.microsoft.com/office/drawing/2014/main" id="{2E35E9B6-4B0C-4CD2-B3C7-F79BA38657C3}"/>
              </a:ext>
            </a:extLst>
          </p:cNvPr>
          <p:cNvSpPr txBox="1"/>
          <p:nvPr/>
        </p:nvSpPr>
        <p:spPr>
          <a:xfrm>
            <a:off x="1017100" y="5648693"/>
            <a:ext cx="201850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Increasing to right</a:t>
            </a:r>
          </a:p>
        </p:txBody>
      </p:sp>
      <p:cxnSp>
        <p:nvCxnSpPr>
          <p:cNvPr id="13" name="Straight Arrow Connector 12">
            <a:extLst>
              <a:ext uri="{FF2B5EF4-FFF2-40B4-BE49-F238E27FC236}">
                <a16:creationId xmlns:a16="http://schemas.microsoft.com/office/drawing/2014/main" id="{52AF12AB-6F72-429E-919F-01EE25054AF2}"/>
              </a:ext>
            </a:extLst>
          </p:cNvPr>
          <p:cNvCxnSpPr/>
          <p:nvPr/>
        </p:nvCxnSpPr>
        <p:spPr bwMode="auto">
          <a:xfrm>
            <a:off x="3035601" y="5801275"/>
            <a:ext cx="107482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6C7A35CB-ACA3-4D28-9831-A0D5C67FD9EF}"/>
              </a:ext>
            </a:extLst>
          </p:cNvPr>
          <p:cNvSpPr txBox="1"/>
          <p:nvPr/>
        </p:nvSpPr>
        <p:spPr>
          <a:xfrm>
            <a:off x="5181600" y="4411579"/>
            <a:ext cx="3361241" cy="400110"/>
          </a:xfrm>
          <a:prstGeom prst="rect">
            <a:avLst/>
          </a:prstGeom>
          <a:noFill/>
        </p:spPr>
        <p:txBody>
          <a:bodyPr wrap="none" rtlCol="0">
            <a:spAutoFit/>
          </a:bodyPr>
          <a:lstStyle/>
          <a:p>
            <a:r>
              <a:rPr lang="en-US" sz="2000" i="1" dirty="0">
                <a:highlight>
                  <a:srgbClr val="FFFF00"/>
                </a:highlight>
                <a:latin typeface="Calibri" panose="020F0502020204030204" pitchFamily="34" charset="0"/>
                <a:cs typeface="Calibri" panose="020F0502020204030204" pitchFamily="34" charset="0"/>
              </a:rPr>
              <a:t>“ozone layer” at around 30 km</a:t>
            </a:r>
          </a:p>
        </p:txBody>
      </p:sp>
    </p:spTree>
    <p:extLst>
      <p:ext uri="{BB962C8B-B14F-4D97-AF65-F5344CB8AC3E}">
        <p14:creationId xmlns:p14="http://schemas.microsoft.com/office/powerpoint/2010/main" val="1093811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l="8824" t="7886" r="11765" b="12953"/>
          <a:stretch>
            <a:fillRect/>
          </a:stretch>
        </p:blipFill>
        <p:spPr>
          <a:xfrm>
            <a:off x="354263" y="2095340"/>
            <a:ext cx="6264560" cy="4254411"/>
          </a:xfrm>
        </p:spPr>
      </p:pic>
      <p:sp>
        <p:nvSpPr>
          <p:cNvPr id="8196" name="Rectangle 4"/>
          <p:cNvSpPr>
            <a:spLocks noChangeArrowheads="1"/>
          </p:cNvSpPr>
          <p:nvPr/>
        </p:nvSpPr>
        <p:spPr bwMode="auto">
          <a:xfrm>
            <a:off x="354263" y="914572"/>
            <a:ext cx="8153400" cy="9787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28" charset="0"/>
              </a:defRPr>
            </a:lvl1pPr>
            <a:lvl2pPr marL="742950" indent="-285750">
              <a:defRPr sz="2400">
                <a:solidFill>
                  <a:schemeClr val="tx1"/>
                </a:solidFill>
                <a:latin typeface="Times New Roman" pitchFamily="28" charset="0"/>
              </a:defRPr>
            </a:lvl2pPr>
            <a:lvl3pPr marL="1143000" indent="-228600">
              <a:defRPr sz="2400">
                <a:solidFill>
                  <a:schemeClr val="tx1"/>
                </a:solidFill>
                <a:latin typeface="Times New Roman" pitchFamily="28" charset="0"/>
              </a:defRPr>
            </a:lvl3pPr>
            <a:lvl4pPr marL="1600200" indent="-228600">
              <a:defRPr sz="2400">
                <a:solidFill>
                  <a:schemeClr val="tx1"/>
                </a:solidFill>
                <a:latin typeface="Times New Roman" pitchFamily="28" charset="0"/>
              </a:defRPr>
            </a:lvl4pPr>
            <a:lvl5pPr marL="2057400" indent="-228600">
              <a:defRPr sz="2400">
                <a:solidFill>
                  <a:schemeClr val="tx1"/>
                </a:solidFill>
                <a:latin typeface="Times New Roman" pitchFamily="28" charset="0"/>
              </a:defRPr>
            </a:lvl5pPr>
            <a:lvl6pPr marL="2514600" indent="-228600" eaLnBrk="0" fontAlgn="base" hangingPunct="0">
              <a:spcBef>
                <a:spcPct val="0"/>
              </a:spcBef>
              <a:spcAft>
                <a:spcPct val="0"/>
              </a:spcAft>
              <a:defRPr sz="2400">
                <a:solidFill>
                  <a:schemeClr val="tx1"/>
                </a:solidFill>
                <a:latin typeface="Times New Roman" pitchFamily="28" charset="0"/>
              </a:defRPr>
            </a:lvl6pPr>
            <a:lvl7pPr marL="2971800" indent="-228600" eaLnBrk="0" fontAlgn="base" hangingPunct="0">
              <a:spcBef>
                <a:spcPct val="0"/>
              </a:spcBef>
              <a:spcAft>
                <a:spcPct val="0"/>
              </a:spcAft>
              <a:defRPr sz="2400">
                <a:solidFill>
                  <a:schemeClr val="tx1"/>
                </a:solidFill>
                <a:latin typeface="Times New Roman" pitchFamily="28" charset="0"/>
              </a:defRPr>
            </a:lvl7pPr>
            <a:lvl8pPr marL="3429000" indent="-228600" eaLnBrk="0" fontAlgn="base" hangingPunct="0">
              <a:spcBef>
                <a:spcPct val="0"/>
              </a:spcBef>
              <a:spcAft>
                <a:spcPct val="0"/>
              </a:spcAft>
              <a:defRPr sz="2400">
                <a:solidFill>
                  <a:schemeClr val="tx1"/>
                </a:solidFill>
                <a:latin typeface="Times New Roman" pitchFamily="28" charset="0"/>
              </a:defRPr>
            </a:lvl8pPr>
            <a:lvl9pPr marL="3886200" indent="-228600" eaLnBrk="0" fontAlgn="base" hangingPunct="0">
              <a:spcBef>
                <a:spcPct val="0"/>
              </a:spcBef>
              <a:spcAft>
                <a:spcPct val="0"/>
              </a:spcAft>
              <a:defRPr sz="2400">
                <a:solidFill>
                  <a:schemeClr val="tx1"/>
                </a:solidFill>
                <a:latin typeface="Times New Roman" pitchFamily="28" charset="0"/>
              </a:defRPr>
            </a:lvl9pPr>
          </a:lstStyle>
          <a:p>
            <a:pPr eaLnBrk="0" fontAlgn="base" hangingPunct="0">
              <a:lnSpc>
                <a:spcPct val="80000"/>
              </a:lnSpc>
              <a:spcBef>
                <a:spcPct val="0"/>
              </a:spcBef>
              <a:spcAft>
                <a:spcPct val="0"/>
              </a:spcAft>
            </a:pPr>
            <a:r>
              <a:rPr lang="en-US" altLang="en-US" dirty="0">
                <a:solidFill>
                  <a:srgbClr val="000000"/>
                </a:solidFill>
              </a:rPr>
              <a:t>Maximum ozone concentrations occur in the stratosphere, with a peak in the lower to middle stratosphere. Formation of ozone layer causes a global-scale temperature inversion to form.</a:t>
            </a:r>
          </a:p>
        </p:txBody>
      </p:sp>
      <p:sp>
        <p:nvSpPr>
          <p:cNvPr id="5" name="Title 1">
            <a:extLst>
              <a:ext uri="{FF2B5EF4-FFF2-40B4-BE49-F238E27FC236}">
                <a16:creationId xmlns:a16="http://schemas.microsoft.com/office/drawing/2014/main" id="{F8B9BB06-50B0-45EA-AD6D-F1801FED3F86}"/>
              </a:ext>
            </a:extLst>
          </p:cNvPr>
          <p:cNvSpPr txBox="1">
            <a:spLocks/>
          </p:cNvSpPr>
          <p:nvPr/>
        </p:nvSpPr>
        <p:spPr>
          <a:xfrm>
            <a:off x="240269" y="223774"/>
            <a:ext cx="10515600" cy="6607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black"/>
                </a:solidFill>
                <a:latin typeface="Calibri Light" panose="020F0302020204030204"/>
              </a:rPr>
              <a:t>Stratospheric Profiles: O</a:t>
            </a:r>
            <a:r>
              <a:rPr lang="en-US" sz="3600" b="1" baseline="-25000" dirty="0">
                <a:solidFill>
                  <a:prstClr val="black"/>
                </a:solidFill>
                <a:latin typeface="Calibri Light" panose="020F0302020204030204"/>
              </a:rPr>
              <a:t>3</a:t>
            </a:r>
            <a:r>
              <a:rPr lang="en-US" sz="3600" b="1" dirty="0">
                <a:solidFill>
                  <a:prstClr val="black"/>
                </a:solidFill>
                <a:latin typeface="Calibri Light" panose="020F0302020204030204"/>
              </a:rPr>
              <a:t> and Temperature</a:t>
            </a:r>
          </a:p>
        </p:txBody>
      </p:sp>
      <p:cxnSp>
        <p:nvCxnSpPr>
          <p:cNvPr id="3" name="Straight Arrow Connector 2">
            <a:extLst>
              <a:ext uri="{FF2B5EF4-FFF2-40B4-BE49-F238E27FC236}">
                <a16:creationId xmlns:a16="http://schemas.microsoft.com/office/drawing/2014/main" id="{20588BBD-848F-4F95-B5D5-CAEAA8B29191}"/>
              </a:ext>
            </a:extLst>
          </p:cNvPr>
          <p:cNvCxnSpPr>
            <a:cxnSpLocks/>
          </p:cNvCxnSpPr>
          <p:nvPr/>
        </p:nvCxnSpPr>
        <p:spPr bwMode="auto">
          <a:xfrm flipH="1" flipV="1">
            <a:off x="4058654" y="3899381"/>
            <a:ext cx="1439415" cy="32316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7" name="TextBox 6">
            <a:extLst>
              <a:ext uri="{FF2B5EF4-FFF2-40B4-BE49-F238E27FC236}">
                <a16:creationId xmlns:a16="http://schemas.microsoft.com/office/drawing/2014/main" id="{700B4923-BACD-44EB-A9D2-B13AA935D28C}"/>
              </a:ext>
            </a:extLst>
          </p:cNvPr>
          <p:cNvSpPr txBox="1"/>
          <p:nvPr/>
        </p:nvSpPr>
        <p:spPr>
          <a:xfrm>
            <a:off x="5823284" y="3514659"/>
            <a:ext cx="4243469" cy="707886"/>
          </a:xfrm>
          <a:prstGeom prst="rect">
            <a:avLst/>
          </a:prstGeom>
          <a:solidFill>
            <a:schemeClr val="bg1"/>
          </a:solidFill>
          <a:ln>
            <a:solidFill>
              <a:schemeClr val="tx1"/>
            </a:solidFill>
          </a:ln>
        </p:spPr>
        <p:txBody>
          <a:bodyPr wrap="none" rtlCol="0">
            <a:spAutoFit/>
          </a:bodyPr>
          <a:lstStyle/>
          <a:p>
            <a:r>
              <a:rPr lang="en-US" sz="2000" dirty="0">
                <a:latin typeface="Arial" panose="020B0604020202020204" pitchFamily="34" charset="0"/>
                <a:cs typeface="Arial" panose="020B0604020202020204" pitchFamily="34" charset="0"/>
              </a:rPr>
              <a:t>Stratospheric temperature inversion</a:t>
            </a:r>
          </a:p>
          <a:p>
            <a:r>
              <a:rPr lang="en-US" sz="2000" dirty="0">
                <a:latin typeface="Arial" panose="020B0604020202020204" pitchFamily="34" charset="0"/>
                <a:cs typeface="Arial" panose="020B0604020202020204" pitchFamily="34" charset="0"/>
              </a:rPr>
              <a:t>(warm air atop cold)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0269" y="1876479"/>
            <a:ext cx="6557167" cy="4387516"/>
          </a:xfrm>
        </p:spPr>
      </p:pic>
      <p:sp>
        <p:nvSpPr>
          <p:cNvPr id="11268" name="Text Box 6"/>
          <p:cNvSpPr txBox="1">
            <a:spLocks noChangeArrowheads="1"/>
          </p:cNvSpPr>
          <p:nvPr/>
        </p:nvSpPr>
        <p:spPr bwMode="auto">
          <a:xfrm>
            <a:off x="240269" y="884543"/>
            <a:ext cx="8839200" cy="863600"/>
          </a:xfrm>
          <a:prstGeom prst="rect">
            <a:avLst/>
          </a:prstGeom>
          <a:solidFill>
            <a:srgbClr val="FF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28" charset="0"/>
              </a:defRPr>
            </a:lvl1pPr>
            <a:lvl2pPr marL="742950" indent="-285750">
              <a:defRPr sz="2400">
                <a:solidFill>
                  <a:schemeClr val="tx1"/>
                </a:solidFill>
                <a:latin typeface="Times New Roman" pitchFamily="28" charset="0"/>
              </a:defRPr>
            </a:lvl2pPr>
            <a:lvl3pPr marL="1143000" indent="-228600">
              <a:defRPr sz="2400">
                <a:solidFill>
                  <a:schemeClr val="tx1"/>
                </a:solidFill>
                <a:latin typeface="Times New Roman" pitchFamily="28" charset="0"/>
              </a:defRPr>
            </a:lvl3pPr>
            <a:lvl4pPr marL="1600200" indent="-228600">
              <a:defRPr sz="2400">
                <a:solidFill>
                  <a:schemeClr val="tx1"/>
                </a:solidFill>
                <a:latin typeface="Times New Roman" pitchFamily="28" charset="0"/>
              </a:defRPr>
            </a:lvl4pPr>
            <a:lvl5pPr marL="2057400" indent="-228600">
              <a:defRPr sz="2400">
                <a:solidFill>
                  <a:schemeClr val="tx1"/>
                </a:solidFill>
                <a:latin typeface="Times New Roman" pitchFamily="28" charset="0"/>
              </a:defRPr>
            </a:lvl5pPr>
            <a:lvl6pPr marL="2514600" indent="-228600" eaLnBrk="0" fontAlgn="base" hangingPunct="0">
              <a:spcBef>
                <a:spcPct val="0"/>
              </a:spcBef>
              <a:spcAft>
                <a:spcPct val="0"/>
              </a:spcAft>
              <a:defRPr sz="2400">
                <a:solidFill>
                  <a:schemeClr val="tx1"/>
                </a:solidFill>
                <a:latin typeface="Times New Roman" pitchFamily="28" charset="0"/>
              </a:defRPr>
            </a:lvl6pPr>
            <a:lvl7pPr marL="2971800" indent="-228600" eaLnBrk="0" fontAlgn="base" hangingPunct="0">
              <a:spcBef>
                <a:spcPct val="0"/>
              </a:spcBef>
              <a:spcAft>
                <a:spcPct val="0"/>
              </a:spcAft>
              <a:defRPr sz="2400">
                <a:solidFill>
                  <a:schemeClr val="tx1"/>
                </a:solidFill>
                <a:latin typeface="Times New Roman" pitchFamily="28" charset="0"/>
              </a:defRPr>
            </a:lvl7pPr>
            <a:lvl8pPr marL="3429000" indent="-228600" eaLnBrk="0" fontAlgn="base" hangingPunct="0">
              <a:spcBef>
                <a:spcPct val="0"/>
              </a:spcBef>
              <a:spcAft>
                <a:spcPct val="0"/>
              </a:spcAft>
              <a:defRPr sz="2400">
                <a:solidFill>
                  <a:schemeClr val="tx1"/>
                </a:solidFill>
                <a:latin typeface="Times New Roman" pitchFamily="28" charset="0"/>
              </a:defRPr>
            </a:lvl8pPr>
            <a:lvl9pPr marL="3886200" indent="-228600" eaLnBrk="0" fontAlgn="base" hangingPunct="0">
              <a:spcBef>
                <a:spcPct val="0"/>
              </a:spcBef>
              <a:spcAft>
                <a:spcPct val="0"/>
              </a:spcAft>
              <a:defRPr sz="2400">
                <a:solidFill>
                  <a:schemeClr val="tx1"/>
                </a:solidFill>
                <a:latin typeface="Times New Roman" pitchFamily="28" charset="0"/>
              </a:defRPr>
            </a:lvl9pPr>
          </a:lstStyle>
          <a:p>
            <a:pPr eaLnBrk="0" fontAlgn="base" hangingPunct="0">
              <a:lnSpc>
                <a:spcPct val="80000"/>
              </a:lnSpc>
              <a:spcBef>
                <a:spcPct val="0"/>
              </a:spcBef>
              <a:spcAft>
                <a:spcPct val="0"/>
              </a:spcAft>
            </a:pPr>
            <a:r>
              <a:rPr lang="en-US" altLang="en-US" sz="2100" dirty="0">
                <a:solidFill>
                  <a:srgbClr val="000000"/>
                </a:solidFill>
              </a:rPr>
              <a:t>The overlying ozone  absorbs UV solar radiation, filtering it from the solar spectrum and preventing the most harmful UV-C rays from reaching the ground. Some UV-B, and most UV-A radiation penetrates to the surface.</a:t>
            </a:r>
          </a:p>
        </p:txBody>
      </p:sp>
      <p:sp>
        <p:nvSpPr>
          <p:cNvPr id="5" name="Title 1">
            <a:extLst>
              <a:ext uri="{FF2B5EF4-FFF2-40B4-BE49-F238E27FC236}">
                <a16:creationId xmlns:a16="http://schemas.microsoft.com/office/drawing/2014/main" id="{400F0604-397E-43AF-9654-0978D7FB0A18}"/>
              </a:ext>
            </a:extLst>
          </p:cNvPr>
          <p:cNvSpPr txBox="1">
            <a:spLocks/>
          </p:cNvSpPr>
          <p:nvPr/>
        </p:nvSpPr>
        <p:spPr>
          <a:xfrm>
            <a:off x="240269" y="223774"/>
            <a:ext cx="10515600" cy="6607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black"/>
                </a:solidFill>
                <a:latin typeface="Calibri Light" panose="020F0302020204030204"/>
              </a:rPr>
              <a:t>Stratospheric Profiles: O</a:t>
            </a:r>
            <a:r>
              <a:rPr lang="en-US" sz="3600" b="1" baseline="-25000" dirty="0">
                <a:solidFill>
                  <a:prstClr val="black"/>
                </a:solidFill>
                <a:latin typeface="Calibri Light" panose="020F0302020204030204"/>
              </a:rPr>
              <a:t>3</a:t>
            </a:r>
            <a:r>
              <a:rPr lang="en-US" sz="3600" b="1" dirty="0">
                <a:solidFill>
                  <a:prstClr val="black"/>
                </a:solidFill>
                <a:latin typeface="Calibri Light" panose="020F0302020204030204"/>
              </a:rPr>
              <a:t> and Temperature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571625"/>
            <a:ext cx="10515600" cy="4351338"/>
          </a:xfrm>
        </p:spPr>
        <p:txBody>
          <a:bodyPr>
            <a:normAutofit/>
          </a:bodyPr>
          <a:lstStyle/>
          <a:p>
            <a:r>
              <a:rPr lang="en-US" sz="3200" dirty="0"/>
              <a:t>Fundamentals</a:t>
            </a:r>
          </a:p>
          <a:p>
            <a:pPr lvl="1">
              <a:buFont typeface="Calibri" panose="020F0502020204030204" pitchFamily="34" charset="0"/>
              <a:buChar char="‒"/>
            </a:pPr>
            <a:r>
              <a:rPr lang="en-US" sz="2800" dirty="0"/>
              <a:t>Radiation: Definition and Basic Properties</a:t>
            </a:r>
          </a:p>
          <a:p>
            <a:pPr lvl="1">
              <a:buFont typeface="Calibri" panose="020F0502020204030204" pitchFamily="34" charset="0"/>
              <a:buChar char="‒"/>
            </a:pPr>
            <a:r>
              <a:rPr lang="en-US" sz="2800" dirty="0"/>
              <a:t>Radiative Emission Spectra</a:t>
            </a:r>
          </a:p>
          <a:p>
            <a:pPr lvl="1">
              <a:buFont typeface="Calibri" panose="020F0502020204030204" pitchFamily="34" charset="0"/>
              <a:buChar char="‒"/>
            </a:pPr>
            <a:r>
              <a:rPr lang="en-US" sz="2800" dirty="0"/>
              <a:t>Solar versus Terrestrial Radiation</a:t>
            </a:r>
          </a:p>
          <a:p>
            <a:pPr lvl="1">
              <a:buFont typeface="Calibri" panose="020F0502020204030204" pitchFamily="34" charset="0"/>
              <a:buChar char="‒"/>
            </a:pPr>
            <a:r>
              <a:rPr lang="en-US" sz="2800" dirty="0"/>
              <a:t>Absorption of Radiation by Atmospheric Gases</a:t>
            </a:r>
          </a:p>
          <a:p>
            <a:pPr marL="457200" lvl="1" indent="0">
              <a:buNone/>
            </a:pPr>
            <a:endParaRPr lang="en-US" dirty="0"/>
          </a:p>
          <a:p>
            <a:r>
              <a:rPr lang="en-US" sz="3200" dirty="0"/>
              <a:t>Stratospheric Ozone Layer</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379171"/>
            <a:ext cx="10515600" cy="914400"/>
          </a:xfrm>
        </p:spPr>
        <p:txBody>
          <a:bodyPr>
            <a:normAutofit/>
          </a:bodyPr>
          <a:lstStyle/>
          <a:p>
            <a:r>
              <a:rPr lang="en-US" sz="3600" b="1" dirty="0"/>
              <a:t>Outline</a:t>
            </a:r>
          </a:p>
        </p:txBody>
      </p:sp>
    </p:spTree>
    <p:extLst>
      <p:ext uri="{BB962C8B-B14F-4D97-AF65-F5344CB8AC3E}">
        <p14:creationId xmlns:p14="http://schemas.microsoft.com/office/powerpoint/2010/main" val="386375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A02B5-34DD-440D-BCE4-BBF57ED29801}"/>
              </a:ext>
            </a:extLst>
          </p:cNvPr>
          <p:cNvSpPr>
            <a:spLocks noGrp="1"/>
          </p:cNvSpPr>
          <p:nvPr>
            <p:ph/>
          </p:nvPr>
        </p:nvSpPr>
        <p:spPr>
          <a:xfrm>
            <a:off x="312459" y="1056698"/>
            <a:ext cx="10363200" cy="2830629"/>
          </a:xfrm>
        </p:spPr>
        <p:txBody>
          <a:bodyPr/>
          <a:lstStyle/>
          <a:p>
            <a:pPr marL="0" indent="0">
              <a:buNone/>
            </a:pPr>
            <a:r>
              <a:rPr lang="en-US" sz="2400" dirty="0">
                <a:solidFill>
                  <a:srgbClr val="C00000"/>
                </a:solidFill>
                <a:latin typeface="Arial" panose="020B0604020202020204" pitchFamily="34" charset="0"/>
                <a:cs typeface="Arial" panose="020B0604020202020204" pitchFamily="34" charset="0"/>
              </a:rPr>
              <a:t>O</a:t>
            </a:r>
            <a:r>
              <a:rPr lang="en-US" sz="2400" baseline="-25000" dirty="0">
                <a:solidFill>
                  <a:srgbClr val="C00000"/>
                </a:solidFill>
                <a:latin typeface="Arial" panose="020B0604020202020204" pitchFamily="34" charset="0"/>
                <a:cs typeface="Arial" panose="020B0604020202020204" pitchFamily="34" charset="0"/>
              </a:rPr>
              <a:t>2</a:t>
            </a:r>
            <a:r>
              <a:rPr lang="en-US" sz="2400" dirty="0">
                <a:solidFill>
                  <a:srgbClr val="C00000"/>
                </a:solidFill>
                <a:latin typeface="Arial" panose="020B0604020202020204" pitchFamily="34" charset="0"/>
                <a:cs typeface="Arial" panose="020B0604020202020204" pitchFamily="34" charset="0"/>
              </a:rPr>
              <a:t> + ultraviolet sunlight → O + O </a:t>
            </a:r>
            <a:r>
              <a:rPr lang="en-US"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absorbs ultraviolet sunlight and breaks up 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into two separate oxygen atoms)</a:t>
            </a:r>
            <a:endParaRPr lang="en-US" dirty="0">
              <a:latin typeface="Arial" panose="020B0604020202020204" pitchFamily="34" charset="0"/>
              <a:cs typeface="Arial" panose="020B0604020202020204" pitchFamily="34" charset="0"/>
            </a:endParaRPr>
          </a:p>
          <a:p>
            <a:pPr marL="0" indent="0">
              <a:buNone/>
            </a:pPr>
            <a:r>
              <a:rPr lang="en-US" sz="2400" dirty="0">
                <a:solidFill>
                  <a:srgbClr val="C00000"/>
                </a:solidFill>
                <a:latin typeface="Arial" panose="020B0604020202020204" pitchFamily="34" charset="0"/>
                <a:cs typeface="Arial" panose="020B0604020202020204" pitchFamily="34" charset="0"/>
              </a:rPr>
              <a:t>O</a:t>
            </a:r>
            <a:r>
              <a:rPr lang="en-US" sz="2400" baseline="-25000" dirty="0">
                <a:solidFill>
                  <a:srgbClr val="C00000"/>
                </a:solidFill>
                <a:latin typeface="Arial" panose="020B0604020202020204" pitchFamily="34" charset="0"/>
                <a:cs typeface="Arial" panose="020B0604020202020204" pitchFamily="34" charset="0"/>
              </a:rPr>
              <a:t>2</a:t>
            </a:r>
            <a:r>
              <a:rPr lang="en-US" sz="2400" dirty="0">
                <a:solidFill>
                  <a:srgbClr val="C00000"/>
                </a:solidFill>
                <a:latin typeface="Arial" panose="020B0604020202020204" pitchFamily="34" charset="0"/>
                <a:cs typeface="Arial" panose="020B0604020202020204" pitchFamily="34" charset="0"/>
              </a:rPr>
              <a:t> + O → O</a:t>
            </a:r>
            <a:r>
              <a:rPr lang="en-US" sz="2400" baseline="-25000" dirty="0">
                <a:solidFill>
                  <a:srgbClr val="C00000"/>
                </a:solidFill>
                <a:latin typeface="Arial" panose="020B0604020202020204" pitchFamily="34" charset="0"/>
                <a:cs typeface="Arial" panose="020B0604020202020204" pitchFamily="34" charset="0"/>
              </a:rPr>
              <a:t>3</a:t>
            </a:r>
          </a:p>
          <a:p>
            <a:pPr marL="0" indent="0">
              <a:buNone/>
            </a:pP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recombines with O formed from reaction above to form ozone, 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a:t>
            </a:r>
          </a:p>
          <a:p>
            <a:pPr marL="0" indent="0">
              <a:buNone/>
            </a:pPr>
            <a:r>
              <a:rPr lang="en-US" sz="2400" dirty="0">
                <a:solidFill>
                  <a:srgbClr val="C00000"/>
                </a:solidFill>
                <a:latin typeface="Arial" panose="020B0604020202020204" pitchFamily="34" charset="0"/>
                <a:cs typeface="Arial" panose="020B0604020202020204" pitchFamily="34" charset="0"/>
              </a:rPr>
              <a:t>O</a:t>
            </a:r>
            <a:r>
              <a:rPr lang="en-US" sz="2400" baseline="-25000" dirty="0">
                <a:solidFill>
                  <a:srgbClr val="C00000"/>
                </a:solidFill>
                <a:latin typeface="Arial" panose="020B0604020202020204" pitchFamily="34" charset="0"/>
                <a:cs typeface="Arial" panose="020B0604020202020204" pitchFamily="34" charset="0"/>
              </a:rPr>
              <a:t>3</a:t>
            </a:r>
            <a:r>
              <a:rPr lang="en-US" sz="2400" dirty="0">
                <a:solidFill>
                  <a:srgbClr val="C00000"/>
                </a:solidFill>
                <a:latin typeface="Arial" panose="020B0604020202020204" pitchFamily="34" charset="0"/>
                <a:cs typeface="Arial" panose="020B0604020202020204" pitchFamily="34" charset="0"/>
              </a:rPr>
              <a:t> + ultraviolet sunlight → O</a:t>
            </a:r>
            <a:r>
              <a:rPr lang="en-US" sz="2400" baseline="-25000" dirty="0">
                <a:solidFill>
                  <a:srgbClr val="C00000"/>
                </a:solidFill>
                <a:latin typeface="Arial" panose="020B0604020202020204" pitchFamily="34" charset="0"/>
                <a:cs typeface="Arial" panose="020B0604020202020204" pitchFamily="34" charset="0"/>
              </a:rPr>
              <a:t>2</a:t>
            </a:r>
            <a:r>
              <a:rPr lang="en-US" sz="2400" dirty="0">
                <a:solidFill>
                  <a:srgbClr val="C00000"/>
                </a:solidFill>
                <a:latin typeface="Arial" panose="020B0604020202020204" pitchFamily="34" charset="0"/>
                <a:cs typeface="Arial" panose="020B0604020202020204" pitchFamily="34" charset="0"/>
              </a:rPr>
              <a:t> + O</a:t>
            </a:r>
          </a:p>
          <a:p>
            <a:pPr marL="0" indent="0">
              <a:buNone/>
            </a:pP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absorbs ultraviolet sunlight and breaks up 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into 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and O)</a:t>
            </a:r>
          </a:p>
        </p:txBody>
      </p:sp>
      <p:sp>
        <p:nvSpPr>
          <p:cNvPr id="5" name="Title 1">
            <a:extLst>
              <a:ext uri="{FF2B5EF4-FFF2-40B4-BE49-F238E27FC236}">
                <a16:creationId xmlns:a16="http://schemas.microsoft.com/office/drawing/2014/main" id="{4D225DA1-7211-47F0-B756-8E167DEAA7A6}"/>
              </a:ext>
            </a:extLst>
          </p:cNvPr>
          <p:cNvSpPr txBox="1">
            <a:spLocks/>
          </p:cNvSpPr>
          <p:nvPr/>
        </p:nvSpPr>
        <p:spPr>
          <a:xfrm>
            <a:off x="160059" y="266694"/>
            <a:ext cx="10515600" cy="6607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black"/>
                </a:solidFill>
                <a:latin typeface="Calibri Light" panose="020F0302020204030204"/>
              </a:rPr>
              <a:t>Stratospheric Ozone Formation</a:t>
            </a:r>
          </a:p>
        </p:txBody>
      </p:sp>
      <p:sp>
        <p:nvSpPr>
          <p:cNvPr id="6" name="Content Placeholder 1">
            <a:extLst>
              <a:ext uri="{FF2B5EF4-FFF2-40B4-BE49-F238E27FC236}">
                <a16:creationId xmlns:a16="http://schemas.microsoft.com/office/drawing/2014/main" id="{855EBA0C-156D-4F2C-B54F-CFF22F928ECF}"/>
              </a:ext>
            </a:extLst>
          </p:cNvPr>
          <p:cNvSpPr txBox="1">
            <a:spLocks/>
          </p:cNvSpPr>
          <p:nvPr/>
        </p:nvSpPr>
        <p:spPr bwMode="auto">
          <a:xfrm>
            <a:off x="236259" y="3887327"/>
            <a:ext cx="10363200" cy="24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latin typeface="Arial" panose="020B0604020202020204" pitchFamily="34" charset="0"/>
                <a:cs typeface="Arial" panose="020B0604020202020204" pitchFamily="34" charset="0"/>
              </a:rPr>
              <a:t>These reactions occur in stratosphere</a:t>
            </a:r>
          </a:p>
          <a:p>
            <a:r>
              <a:rPr lang="en-US" sz="2400" kern="0" dirty="0">
                <a:latin typeface="Arial" panose="020B0604020202020204" pitchFamily="34" charset="0"/>
                <a:cs typeface="Arial" panose="020B0604020202020204" pitchFamily="34" charset="0"/>
              </a:rPr>
              <a:t>Three main consequences</a:t>
            </a:r>
          </a:p>
          <a:p>
            <a:pPr marL="914400" lvl="1" indent="-457200">
              <a:buFont typeface="+mj-lt"/>
              <a:buAutoNum type="arabicPeriod"/>
            </a:pPr>
            <a:r>
              <a:rPr lang="en-US" sz="1800" kern="0" dirty="0">
                <a:latin typeface="Arial" panose="020B0604020202020204" pitchFamily="34" charset="0"/>
                <a:cs typeface="Arial" panose="020B0604020202020204" pitchFamily="34" charset="0"/>
              </a:rPr>
              <a:t>Creation of “ozone layer” in stratosphere.</a:t>
            </a:r>
          </a:p>
          <a:p>
            <a:pPr marL="914400" lvl="1" indent="-457200">
              <a:buFont typeface="+mj-lt"/>
              <a:buAutoNum type="arabicPeriod"/>
            </a:pPr>
            <a:r>
              <a:rPr lang="en-US" sz="1800" kern="0" dirty="0">
                <a:latin typeface="Arial" panose="020B0604020202020204" pitchFamily="34" charset="0"/>
                <a:cs typeface="Arial" panose="020B0604020202020204" pitchFamily="34" charset="0"/>
              </a:rPr>
              <a:t>Stratospheric temperatures increase due to absorption of ultraviolet sunlight by O</a:t>
            </a:r>
            <a:r>
              <a:rPr lang="en-US" sz="1800" kern="0" baseline="-25000" dirty="0">
                <a:latin typeface="Arial" panose="020B0604020202020204" pitchFamily="34" charset="0"/>
                <a:cs typeface="Arial" panose="020B0604020202020204" pitchFamily="34" charset="0"/>
              </a:rPr>
              <a:t>2</a:t>
            </a:r>
            <a:r>
              <a:rPr lang="en-US" sz="1800" kern="0" dirty="0">
                <a:latin typeface="Arial" panose="020B0604020202020204" pitchFamily="34" charset="0"/>
                <a:cs typeface="Arial" panose="020B0604020202020204" pitchFamily="34" charset="0"/>
              </a:rPr>
              <a:t> and O</a:t>
            </a:r>
            <a:r>
              <a:rPr lang="en-US" sz="1800" kern="0" baseline="-25000" dirty="0">
                <a:latin typeface="Arial" panose="020B0604020202020204" pitchFamily="34" charset="0"/>
                <a:cs typeface="Arial" panose="020B0604020202020204" pitchFamily="34" charset="0"/>
              </a:rPr>
              <a:t>3</a:t>
            </a:r>
            <a:r>
              <a:rPr lang="en-US" sz="1800" kern="0" dirty="0">
                <a:latin typeface="Arial" panose="020B0604020202020204" pitchFamily="34" charset="0"/>
                <a:cs typeface="Arial" panose="020B0604020202020204" pitchFamily="34" charset="0"/>
              </a:rPr>
              <a:t>. Causes stratospheric temperature inversion (warming of air with height in stratosphere).</a:t>
            </a:r>
          </a:p>
          <a:p>
            <a:pPr marL="914400" lvl="1" indent="-457200">
              <a:buFont typeface="+mj-lt"/>
              <a:buAutoNum type="arabicPeriod"/>
            </a:pPr>
            <a:r>
              <a:rPr lang="en-US" sz="1800" kern="0" dirty="0">
                <a:latin typeface="Arial" panose="020B0604020202020204" pitchFamily="34" charset="0"/>
                <a:cs typeface="Arial" panose="020B0604020202020204" pitchFamily="34" charset="0"/>
              </a:rPr>
              <a:t>Ultraviolet sunlight does not penetrate in great amount to surface. Protects life at surface from damaging ultraviolet sunlight.</a:t>
            </a:r>
          </a:p>
          <a:p>
            <a:pPr marL="0" indent="0">
              <a:buFontTx/>
              <a:buNone/>
            </a:pPr>
            <a:endParaRPr lang="en-US" kern="0" dirty="0"/>
          </a:p>
        </p:txBody>
      </p:sp>
    </p:spTree>
    <p:extLst>
      <p:ext uri="{BB962C8B-B14F-4D97-AF65-F5344CB8AC3E}">
        <p14:creationId xmlns:p14="http://schemas.microsoft.com/office/powerpoint/2010/main" val="66072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64AE-6952-4CD6-86CB-2679ECB99AC0}"/>
              </a:ext>
            </a:extLst>
          </p:cNvPr>
          <p:cNvSpPr>
            <a:spLocks noGrp="1"/>
          </p:cNvSpPr>
          <p:nvPr>
            <p:ph type="title"/>
          </p:nvPr>
        </p:nvSpPr>
        <p:spPr>
          <a:xfrm>
            <a:off x="475488" y="384048"/>
            <a:ext cx="10515600" cy="914400"/>
          </a:xfrm>
        </p:spPr>
        <p:txBody>
          <a:bodyPr>
            <a:normAutofit/>
          </a:bodyPr>
          <a:lstStyle/>
          <a:p>
            <a:r>
              <a:rPr lang="en-US" sz="3600" b="1" dirty="0"/>
              <a:t>Further Reading …</a:t>
            </a:r>
          </a:p>
        </p:txBody>
      </p:sp>
      <p:sp>
        <p:nvSpPr>
          <p:cNvPr id="3" name="Content Placeholder 2">
            <a:extLst>
              <a:ext uri="{FF2B5EF4-FFF2-40B4-BE49-F238E27FC236}">
                <a16:creationId xmlns:a16="http://schemas.microsoft.com/office/drawing/2014/main" id="{4EB7C14B-621F-464B-AF61-073AD71A1166}"/>
              </a:ext>
            </a:extLst>
          </p:cNvPr>
          <p:cNvSpPr>
            <a:spLocks noGrp="1"/>
          </p:cNvSpPr>
          <p:nvPr>
            <p:ph idx="1"/>
          </p:nvPr>
        </p:nvSpPr>
        <p:spPr>
          <a:xfrm>
            <a:off x="475488" y="1533692"/>
            <a:ext cx="10515600" cy="1334670"/>
          </a:xfrm>
        </p:spPr>
        <p:txBody>
          <a:bodyPr>
            <a:normAutofit/>
          </a:bodyPr>
          <a:lstStyle/>
          <a:p>
            <a:r>
              <a:rPr lang="en-US" sz="2400" dirty="0">
                <a:hlinkClick r:id="rId3"/>
              </a:rPr>
              <a:t>https://www.ozonelayer.noaa.gov/</a:t>
            </a:r>
          </a:p>
          <a:p>
            <a:r>
              <a:rPr lang="en-US" sz="2400" dirty="0">
                <a:hlinkClick r:id="rId3"/>
              </a:rPr>
              <a:t>https://aura.gsfc.nasa.gov/ozone.html</a:t>
            </a:r>
          </a:p>
        </p:txBody>
      </p:sp>
    </p:spTree>
    <p:extLst>
      <p:ext uri="{BB962C8B-B14F-4D97-AF65-F5344CB8AC3E}">
        <p14:creationId xmlns:p14="http://schemas.microsoft.com/office/powerpoint/2010/main" val="71382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731520" y="2651125"/>
            <a:ext cx="10515600" cy="1325563"/>
          </a:xfrm>
        </p:spPr>
        <p:txBody>
          <a:bodyPr>
            <a:normAutofit/>
          </a:bodyPr>
          <a:lstStyle/>
          <a:p>
            <a:pPr algn="ctr"/>
            <a:r>
              <a:rPr lang="en-US" sz="3600" i="1" dirty="0"/>
              <a:t>Atmospheric Radiation</a:t>
            </a:r>
            <a:br>
              <a:rPr lang="en-US" sz="3600" i="1" dirty="0"/>
            </a:br>
            <a:r>
              <a:rPr lang="en-US" sz="3200" i="1" dirty="0"/>
              <a:t>(Fundamentals)</a:t>
            </a:r>
          </a:p>
        </p:txBody>
      </p:sp>
    </p:spTree>
    <p:extLst>
      <p:ext uri="{BB962C8B-B14F-4D97-AF65-F5344CB8AC3E}">
        <p14:creationId xmlns:p14="http://schemas.microsoft.com/office/powerpoint/2010/main" val="185791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B2148-2043-465D-82D5-478F79BA744F}"/>
              </a:ext>
            </a:extLst>
          </p:cNvPr>
          <p:cNvSpPr>
            <a:spLocks noGrp="1"/>
          </p:cNvSpPr>
          <p:nvPr>
            <p:ph idx="1"/>
          </p:nvPr>
        </p:nvSpPr>
        <p:spPr>
          <a:xfrm>
            <a:off x="472440" y="1673225"/>
            <a:ext cx="10900410" cy="4351338"/>
          </a:xfrm>
        </p:spPr>
        <p:txBody>
          <a:bodyPr/>
          <a:lstStyle/>
          <a:p>
            <a:pPr>
              <a:lnSpc>
                <a:spcPct val="100000"/>
              </a:lnSpc>
            </a:pPr>
            <a:r>
              <a:rPr lang="en-US" dirty="0"/>
              <a:t>Transfer of energy by propagation of electromagnetic waves.</a:t>
            </a:r>
          </a:p>
          <a:p>
            <a:pPr>
              <a:lnSpc>
                <a:spcPct val="100000"/>
              </a:lnSpc>
            </a:pPr>
            <a:r>
              <a:rPr lang="en-US" dirty="0"/>
              <a:t>Sometimes referred to as “particles” (“wave-particle” duality)</a:t>
            </a:r>
          </a:p>
          <a:p>
            <a:pPr>
              <a:lnSpc>
                <a:spcPct val="100000"/>
              </a:lnSpc>
              <a:spcAft>
                <a:spcPts val="300"/>
              </a:spcAft>
            </a:pPr>
            <a:r>
              <a:rPr lang="en-US" dirty="0"/>
              <a:t>Among the three ways energy is transferred</a:t>
            </a:r>
          </a:p>
          <a:p>
            <a:pPr lvl="1">
              <a:lnSpc>
                <a:spcPct val="100000"/>
              </a:lnSpc>
              <a:spcAft>
                <a:spcPts val="200"/>
              </a:spcAft>
              <a:buFont typeface="Calibri" panose="020F0502020204030204" pitchFamily="34" charset="0"/>
              <a:buChar char="‒"/>
            </a:pPr>
            <a:r>
              <a:rPr lang="en-US" u="sng" dirty="0"/>
              <a:t>Conduction</a:t>
            </a:r>
            <a:r>
              <a:rPr lang="en-US" dirty="0"/>
              <a:t>: molecular by molecule</a:t>
            </a:r>
          </a:p>
          <a:p>
            <a:pPr lvl="1">
              <a:lnSpc>
                <a:spcPct val="100000"/>
              </a:lnSpc>
              <a:spcAft>
                <a:spcPts val="200"/>
              </a:spcAft>
              <a:buFont typeface="Calibri" panose="020F0502020204030204" pitchFamily="34" charset="0"/>
              <a:buChar char="‒"/>
            </a:pPr>
            <a:r>
              <a:rPr lang="en-US" u="sng" dirty="0"/>
              <a:t>Convection</a:t>
            </a:r>
            <a:r>
              <a:rPr lang="en-US" dirty="0"/>
              <a:t>: fluid motion</a:t>
            </a:r>
          </a:p>
          <a:p>
            <a:pPr lvl="1">
              <a:lnSpc>
                <a:spcPct val="100000"/>
              </a:lnSpc>
              <a:spcAft>
                <a:spcPts val="200"/>
              </a:spcAft>
              <a:buFont typeface="Calibri" panose="020F0502020204030204" pitchFamily="34" charset="0"/>
              <a:buChar char="‒"/>
            </a:pPr>
            <a:r>
              <a:rPr lang="en-US" b="1" u="sng" dirty="0"/>
              <a:t>Radiation</a:t>
            </a:r>
            <a:r>
              <a:rPr lang="en-US" b="1" dirty="0"/>
              <a:t>: electromagnetic waves</a:t>
            </a:r>
          </a:p>
        </p:txBody>
      </p:sp>
      <p:sp>
        <p:nvSpPr>
          <p:cNvPr id="6" name="Title 1">
            <a:extLst>
              <a:ext uri="{FF2B5EF4-FFF2-40B4-BE49-F238E27FC236}">
                <a16:creationId xmlns:a16="http://schemas.microsoft.com/office/drawing/2014/main" id="{39F18441-AB08-43D6-86F1-0985642D2AFD}"/>
              </a:ext>
            </a:extLst>
          </p:cNvPr>
          <p:cNvSpPr>
            <a:spLocks noGrp="1"/>
          </p:cNvSpPr>
          <p:nvPr>
            <p:ph type="title"/>
          </p:nvPr>
        </p:nvSpPr>
        <p:spPr>
          <a:xfrm>
            <a:off x="472440" y="379171"/>
            <a:ext cx="10515600" cy="914400"/>
          </a:xfrm>
        </p:spPr>
        <p:txBody>
          <a:bodyPr>
            <a:normAutofit/>
          </a:bodyPr>
          <a:lstStyle/>
          <a:p>
            <a:r>
              <a:rPr lang="en-US" sz="3600" b="1" dirty="0"/>
              <a:t>What is radiation?</a:t>
            </a:r>
          </a:p>
        </p:txBody>
      </p:sp>
    </p:spTree>
    <p:extLst>
      <p:ext uri="{BB962C8B-B14F-4D97-AF65-F5344CB8AC3E}">
        <p14:creationId xmlns:p14="http://schemas.microsoft.com/office/powerpoint/2010/main" val="355774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0B67-0142-49E5-9D34-D83A6ACCA37B}"/>
              </a:ext>
            </a:extLst>
          </p:cNvPr>
          <p:cNvSpPr>
            <a:spLocks noGrp="1"/>
          </p:cNvSpPr>
          <p:nvPr>
            <p:ph type="title"/>
          </p:nvPr>
        </p:nvSpPr>
        <p:spPr>
          <a:xfrm>
            <a:off x="475488" y="384048"/>
            <a:ext cx="10515600" cy="914400"/>
          </a:xfrm>
        </p:spPr>
        <p:txBody>
          <a:bodyPr>
            <a:normAutofit/>
          </a:bodyPr>
          <a:lstStyle/>
          <a:p>
            <a:r>
              <a:rPr lang="en-US" sz="3600" b="1" dirty="0"/>
              <a:t>Properties of Radiation</a:t>
            </a:r>
          </a:p>
        </p:txBody>
      </p:sp>
      <p:sp>
        <p:nvSpPr>
          <p:cNvPr id="3" name="Content Placeholder 2">
            <a:extLst>
              <a:ext uri="{FF2B5EF4-FFF2-40B4-BE49-F238E27FC236}">
                <a16:creationId xmlns:a16="http://schemas.microsoft.com/office/drawing/2014/main" id="{04A87198-217F-4BFE-ACB0-0E33DA17955A}"/>
              </a:ext>
            </a:extLst>
          </p:cNvPr>
          <p:cNvSpPr>
            <a:spLocks noGrp="1"/>
          </p:cNvSpPr>
          <p:nvPr>
            <p:ph idx="1"/>
          </p:nvPr>
        </p:nvSpPr>
        <p:spPr>
          <a:xfrm>
            <a:off x="475488" y="1511428"/>
            <a:ext cx="11210544" cy="4351338"/>
          </a:xfrm>
        </p:spPr>
        <p:txBody>
          <a:bodyPr>
            <a:normAutofit fontScale="85000" lnSpcReduction="20000"/>
          </a:bodyPr>
          <a:lstStyle/>
          <a:p>
            <a:pPr marL="514350" indent="-514350">
              <a:lnSpc>
                <a:spcPct val="120000"/>
              </a:lnSpc>
              <a:spcAft>
                <a:spcPts val="300"/>
              </a:spcAft>
              <a:buFont typeface="+mj-lt"/>
              <a:buAutoNum type="arabicPeriod"/>
            </a:pPr>
            <a:r>
              <a:rPr lang="en-US" dirty="0"/>
              <a:t>Can transmit energy through a vacuum (e.g. outer space) as well as through matter (e.g. air, water, earth, objects).</a:t>
            </a:r>
          </a:p>
          <a:p>
            <a:pPr marL="514350" indent="-514350">
              <a:lnSpc>
                <a:spcPct val="120000"/>
              </a:lnSpc>
              <a:spcAft>
                <a:spcPts val="300"/>
              </a:spcAft>
              <a:buFont typeface="+mj-lt"/>
              <a:buAutoNum type="arabicPeriod"/>
            </a:pPr>
            <a:r>
              <a:rPr lang="en-US" dirty="0"/>
              <a:t>All bodies with temperature greater than absolute zero (0 deg K) emit radiation</a:t>
            </a:r>
          </a:p>
          <a:p>
            <a:pPr marL="514350" indent="-514350">
              <a:lnSpc>
                <a:spcPct val="120000"/>
              </a:lnSpc>
              <a:spcAft>
                <a:spcPts val="300"/>
              </a:spcAft>
              <a:buFont typeface="+mj-lt"/>
              <a:buAutoNum type="arabicPeriod"/>
            </a:pPr>
            <a:r>
              <a:rPr lang="en-US" dirty="0"/>
              <a:t>In a vacuum, all waves travel at speed of light (= 3.0 x 10</a:t>
            </a:r>
            <a:r>
              <a:rPr lang="en-US" baseline="30000" dirty="0"/>
              <a:t>8</a:t>
            </a:r>
            <a:r>
              <a:rPr lang="en-US" dirty="0"/>
              <a:t> m/s). </a:t>
            </a:r>
          </a:p>
          <a:p>
            <a:pPr marL="514350" indent="-514350">
              <a:lnSpc>
                <a:spcPct val="120000"/>
              </a:lnSpc>
              <a:spcAft>
                <a:spcPts val="300"/>
              </a:spcAft>
              <a:buFont typeface="+mj-lt"/>
              <a:buAutoNum type="arabicPeriod"/>
            </a:pPr>
            <a:r>
              <a:rPr lang="en-US" dirty="0"/>
              <a:t>Energy is transmitted as waves of various wavelengths (or frequencies). Radiation of different wavelengths (or frequencies) are given different names (see next slides)</a:t>
            </a:r>
          </a:p>
          <a:p>
            <a:pPr marL="514350" indent="-514350">
              <a:lnSpc>
                <a:spcPct val="120000"/>
              </a:lnSpc>
              <a:spcAft>
                <a:spcPts val="300"/>
              </a:spcAft>
              <a:buFont typeface="+mj-lt"/>
              <a:buAutoNum type="arabicPeriod"/>
            </a:pPr>
            <a:r>
              <a:rPr lang="en-US" dirty="0"/>
              <a:t>Shorter (higher frequency) waves are more energetic than longer (lower frequency) waves.</a:t>
            </a:r>
          </a:p>
          <a:p>
            <a:pPr marL="514350" indent="-514350">
              <a:lnSpc>
                <a:spcPct val="120000"/>
              </a:lnSpc>
              <a:spcAft>
                <a:spcPts val="300"/>
              </a:spcAft>
              <a:buFont typeface="+mj-lt"/>
              <a:buAutoNum type="arabicPeriod"/>
            </a:pPr>
            <a:r>
              <a:rPr lang="en-US" dirty="0"/>
              <a:t>Warmer objects emit more radiation (across all wavelengths) than colder objects.</a:t>
            </a:r>
          </a:p>
          <a:p>
            <a:endParaRPr lang="en-US" dirty="0"/>
          </a:p>
        </p:txBody>
      </p:sp>
    </p:spTree>
    <p:extLst>
      <p:ext uri="{BB962C8B-B14F-4D97-AF65-F5344CB8AC3E}">
        <p14:creationId xmlns:p14="http://schemas.microsoft.com/office/powerpoint/2010/main" val="7874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olcosmos.ipac.caltech.edu/cosmic_classroom/ir_tutorial/images/irbody.jpg">
            <a:extLst>
              <a:ext uri="{FF2B5EF4-FFF2-40B4-BE49-F238E27FC236}">
                <a16:creationId xmlns:a16="http://schemas.microsoft.com/office/drawing/2014/main" id="{CF1ED72A-811B-46CD-BF1D-AFBB8F79D9E6}"/>
              </a:ext>
            </a:extLst>
          </p:cNvPr>
          <p:cNvPicPr>
            <a:picLocks noChangeAspect="1" noChangeArrowheads="1"/>
          </p:cNvPicPr>
          <p:nvPr/>
        </p:nvPicPr>
        <p:blipFill>
          <a:blip r:embed="rId3" cstate="print"/>
          <a:srcRect/>
          <a:stretch>
            <a:fillRect/>
          </a:stretch>
        </p:blipFill>
        <p:spPr bwMode="auto">
          <a:xfrm>
            <a:off x="680545" y="1468929"/>
            <a:ext cx="3962400" cy="4251160"/>
          </a:xfrm>
          <a:prstGeom prst="rect">
            <a:avLst/>
          </a:prstGeom>
          <a:noFill/>
        </p:spPr>
      </p:pic>
      <p:pic>
        <p:nvPicPr>
          <p:cNvPr id="5" name="Picture 5" descr="Bloom-Fig-03-28-0">
            <a:extLst>
              <a:ext uri="{FF2B5EF4-FFF2-40B4-BE49-F238E27FC236}">
                <a16:creationId xmlns:a16="http://schemas.microsoft.com/office/drawing/2014/main" id="{CE1F3CF2-E66E-4C33-882F-21BD6CC93DAF}"/>
              </a:ext>
            </a:extLst>
          </p:cNvPr>
          <p:cNvPicPr preferRelativeResize="0">
            <a:picLocks noChangeAspect="1" noChangeArrowheads="1"/>
          </p:cNvPicPr>
          <p:nvPr/>
        </p:nvPicPr>
        <p:blipFill rotWithShape="1">
          <a:blip r:embed="rId4">
            <a:extLst>
              <a:ext uri="{28A0092B-C50C-407E-A947-70E740481C1C}">
                <a14:useLocalDpi xmlns:a14="http://schemas.microsoft.com/office/drawing/2010/main" val="0"/>
              </a:ext>
            </a:extLst>
          </a:blip>
          <a:srcRect b="8962"/>
          <a:stretch/>
        </p:blipFill>
        <p:spPr bwMode="auto">
          <a:xfrm>
            <a:off x="4893597" y="1298448"/>
            <a:ext cx="6463942" cy="442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26BDA820-1C06-47AE-AF61-592F0FAF5B3E}"/>
              </a:ext>
            </a:extLst>
          </p:cNvPr>
          <p:cNvSpPr>
            <a:spLocks noGrp="1"/>
          </p:cNvSpPr>
          <p:nvPr>
            <p:ph type="title"/>
          </p:nvPr>
        </p:nvSpPr>
        <p:spPr>
          <a:xfrm>
            <a:off x="475488" y="384048"/>
            <a:ext cx="10515600" cy="914400"/>
          </a:xfrm>
        </p:spPr>
        <p:txBody>
          <a:bodyPr>
            <a:normAutofit/>
          </a:bodyPr>
          <a:lstStyle/>
          <a:p>
            <a:r>
              <a:rPr lang="en-US" sz="3600" b="1" dirty="0"/>
              <a:t>Infrared (“heat”) radiation from human body …</a:t>
            </a:r>
          </a:p>
        </p:txBody>
      </p:sp>
      <p:sp>
        <p:nvSpPr>
          <p:cNvPr id="3" name="TextBox 2">
            <a:extLst>
              <a:ext uri="{FF2B5EF4-FFF2-40B4-BE49-F238E27FC236}">
                <a16:creationId xmlns:a16="http://schemas.microsoft.com/office/drawing/2014/main" id="{D4DB384B-44DD-4833-8826-07554E35F80F}"/>
              </a:ext>
            </a:extLst>
          </p:cNvPr>
          <p:cNvSpPr txBox="1"/>
          <p:nvPr/>
        </p:nvSpPr>
        <p:spPr>
          <a:xfrm>
            <a:off x="252248" y="5890570"/>
            <a:ext cx="4409862" cy="646331"/>
          </a:xfrm>
          <a:prstGeom prst="rect">
            <a:avLst/>
          </a:prstGeom>
          <a:noFill/>
        </p:spPr>
        <p:txBody>
          <a:bodyPr wrap="none" rtlCol="0">
            <a:spAutoFit/>
          </a:bodyPr>
          <a:lstStyle/>
          <a:p>
            <a:r>
              <a:rPr lang="en-US" i="1" dirty="0"/>
              <a:t>Warmer body parts (red, yellow) emit </a:t>
            </a:r>
          </a:p>
          <a:p>
            <a:r>
              <a:rPr lang="en-US" i="1" dirty="0"/>
              <a:t>more infrared energy than cooler (blue) parts</a:t>
            </a:r>
          </a:p>
        </p:txBody>
      </p:sp>
      <p:sp>
        <p:nvSpPr>
          <p:cNvPr id="7" name="TextBox 6">
            <a:extLst>
              <a:ext uri="{FF2B5EF4-FFF2-40B4-BE49-F238E27FC236}">
                <a16:creationId xmlns:a16="http://schemas.microsoft.com/office/drawing/2014/main" id="{F5A9ABBC-80D1-45C6-A108-6D313E00ADA5}"/>
              </a:ext>
            </a:extLst>
          </p:cNvPr>
          <p:cNvSpPr txBox="1"/>
          <p:nvPr/>
        </p:nvSpPr>
        <p:spPr>
          <a:xfrm>
            <a:off x="4893597" y="5890569"/>
            <a:ext cx="5335115" cy="646331"/>
          </a:xfrm>
          <a:prstGeom prst="rect">
            <a:avLst/>
          </a:prstGeom>
          <a:noFill/>
        </p:spPr>
        <p:txBody>
          <a:bodyPr wrap="none" rtlCol="0">
            <a:spAutoFit/>
          </a:bodyPr>
          <a:lstStyle/>
          <a:p>
            <a:r>
              <a:rPr lang="en-US" i="1" dirty="0"/>
              <a:t>Practical Application - Infrared Camera for night-vision:</a:t>
            </a:r>
          </a:p>
          <a:p>
            <a:r>
              <a:rPr lang="en-US" i="1" dirty="0"/>
              <a:t>Person detected by infrared energy emissions</a:t>
            </a:r>
          </a:p>
        </p:txBody>
      </p:sp>
    </p:spTree>
    <p:extLst>
      <p:ext uri="{BB962C8B-B14F-4D97-AF65-F5344CB8AC3E}">
        <p14:creationId xmlns:p14="http://schemas.microsoft.com/office/powerpoint/2010/main" val="316612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lated image">
            <a:extLst>
              <a:ext uri="{FF2B5EF4-FFF2-40B4-BE49-F238E27FC236}">
                <a16:creationId xmlns:a16="http://schemas.microsoft.com/office/drawing/2014/main" id="{BB82A414-4F6F-4C85-B212-D0135C9026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68" r="16252" b="4328"/>
          <a:stretch/>
        </p:blipFill>
        <p:spPr bwMode="auto">
          <a:xfrm>
            <a:off x="510540" y="1474903"/>
            <a:ext cx="7471410" cy="4620207"/>
          </a:xfrm>
          <a:prstGeom prst="rect">
            <a:avLst/>
          </a:prstGeom>
          <a:noFill/>
        </p:spPr>
      </p:pic>
      <p:sp>
        <p:nvSpPr>
          <p:cNvPr id="4" name="Title 1">
            <a:extLst>
              <a:ext uri="{FF2B5EF4-FFF2-40B4-BE49-F238E27FC236}">
                <a16:creationId xmlns:a16="http://schemas.microsoft.com/office/drawing/2014/main" id="{013DD22E-635C-4534-98A9-FFD64B52077E}"/>
              </a:ext>
            </a:extLst>
          </p:cNvPr>
          <p:cNvSpPr txBox="1">
            <a:spLocks/>
          </p:cNvSpPr>
          <p:nvPr/>
        </p:nvSpPr>
        <p:spPr>
          <a:xfrm>
            <a:off x="510540" y="481609"/>
            <a:ext cx="10515600" cy="562562"/>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Radiative Emission Spectra</a:t>
            </a:r>
          </a:p>
        </p:txBody>
      </p:sp>
      <p:pic>
        <p:nvPicPr>
          <p:cNvPr id="5" name="Picture 4" descr="Related image">
            <a:extLst>
              <a:ext uri="{FF2B5EF4-FFF2-40B4-BE49-F238E27FC236}">
                <a16:creationId xmlns:a16="http://schemas.microsoft.com/office/drawing/2014/main" id="{1CB72F3E-F104-462E-898E-75AC91F2D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747" t="67261" b="26975"/>
          <a:stretch/>
        </p:blipFill>
        <p:spPr bwMode="auto">
          <a:xfrm>
            <a:off x="7760707" y="3910855"/>
            <a:ext cx="2762193" cy="580398"/>
          </a:xfrm>
          <a:prstGeom prst="rect">
            <a:avLst/>
          </a:prstGeom>
          <a:noFill/>
        </p:spPr>
      </p:pic>
      <p:pic>
        <p:nvPicPr>
          <p:cNvPr id="7" name="Picture 6" descr="Related image">
            <a:extLst>
              <a:ext uri="{FF2B5EF4-FFF2-40B4-BE49-F238E27FC236}">
                <a16:creationId xmlns:a16="http://schemas.microsoft.com/office/drawing/2014/main" id="{7EBF67BC-9FB5-414A-A696-5402B8F5EB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747" t="23313" b="65931"/>
          <a:stretch/>
        </p:blipFill>
        <p:spPr bwMode="auto">
          <a:xfrm>
            <a:off x="7760707" y="1273134"/>
            <a:ext cx="2825733" cy="1108048"/>
          </a:xfrm>
          <a:prstGeom prst="rect">
            <a:avLst/>
          </a:prstGeom>
          <a:noFill/>
        </p:spPr>
      </p:pic>
      <p:pic>
        <p:nvPicPr>
          <p:cNvPr id="8" name="Picture 7" descr="Related image">
            <a:extLst>
              <a:ext uri="{FF2B5EF4-FFF2-40B4-BE49-F238E27FC236}">
                <a16:creationId xmlns:a16="http://schemas.microsoft.com/office/drawing/2014/main" id="{DABC4A6F-7769-487F-9557-8B0DF205FA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747" t="35111" b="54990"/>
          <a:stretch/>
        </p:blipFill>
        <p:spPr bwMode="auto">
          <a:xfrm>
            <a:off x="8995467" y="2647652"/>
            <a:ext cx="2762193" cy="996733"/>
          </a:xfrm>
          <a:prstGeom prst="rect">
            <a:avLst/>
          </a:prstGeom>
          <a:noFill/>
        </p:spPr>
      </p:pic>
      <p:pic>
        <p:nvPicPr>
          <p:cNvPr id="9" name="Picture 8" descr="Related image">
            <a:extLst>
              <a:ext uri="{FF2B5EF4-FFF2-40B4-BE49-F238E27FC236}">
                <a16:creationId xmlns:a16="http://schemas.microsoft.com/office/drawing/2014/main" id="{7B042A3C-DDCA-4D29-9DF5-9B69E69AD3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747" t="73132" b="7968"/>
          <a:stretch/>
        </p:blipFill>
        <p:spPr bwMode="auto">
          <a:xfrm>
            <a:off x="9288141" y="4528334"/>
            <a:ext cx="2469519" cy="1701592"/>
          </a:xfrm>
          <a:prstGeom prst="rect">
            <a:avLst/>
          </a:prstGeom>
          <a:noFill/>
        </p:spPr>
      </p:pic>
      <p:cxnSp>
        <p:nvCxnSpPr>
          <p:cNvPr id="12" name="Straight Arrow Connector 11">
            <a:extLst>
              <a:ext uri="{FF2B5EF4-FFF2-40B4-BE49-F238E27FC236}">
                <a16:creationId xmlns:a16="http://schemas.microsoft.com/office/drawing/2014/main" id="{3D02FC1B-BA1D-4218-852A-47E88EACBE5C}"/>
              </a:ext>
            </a:extLst>
          </p:cNvPr>
          <p:cNvCxnSpPr>
            <a:cxnSpLocks/>
          </p:cNvCxnSpPr>
          <p:nvPr/>
        </p:nvCxnSpPr>
        <p:spPr>
          <a:xfrm flipH="1">
            <a:off x="8286750" y="5379130"/>
            <a:ext cx="8550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86DAF57-EEEA-43D0-9963-1AFB05928CBB}"/>
              </a:ext>
            </a:extLst>
          </p:cNvPr>
          <p:cNvCxnSpPr>
            <a:cxnSpLocks/>
          </p:cNvCxnSpPr>
          <p:nvPr/>
        </p:nvCxnSpPr>
        <p:spPr>
          <a:xfrm flipH="1">
            <a:off x="8286750" y="3359830"/>
            <a:ext cx="8550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35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5FAECB6-EE81-4F03-A341-8F0EAEB90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48" y="1484809"/>
            <a:ext cx="9357360" cy="4466520"/>
          </a:xfrm>
          <a:prstGeom prst="rect">
            <a:avLst/>
          </a:prstGeom>
        </p:spPr>
      </p:pic>
      <p:sp>
        <p:nvSpPr>
          <p:cNvPr id="4" name="Title 1">
            <a:extLst>
              <a:ext uri="{FF2B5EF4-FFF2-40B4-BE49-F238E27FC236}">
                <a16:creationId xmlns:a16="http://schemas.microsoft.com/office/drawing/2014/main" id="{F469B607-811A-454B-A40C-2AC67E16A36E}"/>
              </a:ext>
            </a:extLst>
          </p:cNvPr>
          <p:cNvSpPr txBox="1">
            <a:spLocks/>
          </p:cNvSpPr>
          <p:nvPr/>
        </p:nvSpPr>
        <p:spPr>
          <a:xfrm>
            <a:off x="306498" y="321609"/>
            <a:ext cx="10515600" cy="5625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Radiative Emission Spectra</a:t>
            </a:r>
          </a:p>
          <a:p>
            <a:r>
              <a:rPr lang="en-US" sz="2800" b="1" dirty="0"/>
              <a:t>(focused on ultraviolet, visible and infrared)</a:t>
            </a:r>
          </a:p>
        </p:txBody>
      </p:sp>
      <p:sp>
        <p:nvSpPr>
          <p:cNvPr id="5" name="TextBox 4">
            <a:extLst>
              <a:ext uri="{FF2B5EF4-FFF2-40B4-BE49-F238E27FC236}">
                <a16:creationId xmlns:a16="http://schemas.microsoft.com/office/drawing/2014/main" id="{461FE17C-047D-4D49-8C2B-570B8DFD30AC}"/>
              </a:ext>
            </a:extLst>
          </p:cNvPr>
          <p:cNvSpPr txBox="1"/>
          <p:nvPr/>
        </p:nvSpPr>
        <p:spPr>
          <a:xfrm>
            <a:off x="1434973" y="6074726"/>
            <a:ext cx="7862409" cy="461665"/>
          </a:xfrm>
          <a:prstGeom prst="rect">
            <a:avLst/>
          </a:prstGeom>
          <a:noFill/>
        </p:spPr>
        <p:txBody>
          <a:bodyPr wrap="none" rtlCol="0">
            <a:spAutoFit/>
          </a:bodyPr>
          <a:lstStyle/>
          <a:p>
            <a:r>
              <a:rPr lang="en-US" sz="2400" dirty="0"/>
              <a:t>“ROY G BIV” – </a:t>
            </a:r>
            <a:r>
              <a:rPr lang="en-US" sz="2400" b="1" dirty="0"/>
              <a:t>R</a:t>
            </a:r>
            <a:r>
              <a:rPr lang="en-US" sz="2400" dirty="0"/>
              <a:t>ed, </a:t>
            </a:r>
            <a:r>
              <a:rPr lang="en-US" sz="2400" b="1" dirty="0"/>
              <a:t>O</a:t>
            </a:r>
            <a:r>
              <a:rPr lang="en-US" sz="2400" dirty="0"/>
              <a:t>range, </a:t>
            </a:r>
            <a:r>
              <a:rPr lang="en-US" sz="2400" b="1" dirty="0"/>
              <a:t>Y</a:t>
            </a:r>
            <a:r>
              <a:rPr lang="en-US" sz="2400" dirty="0"/>
              <a:t>ellow, </a:t>
            </a:r>
            <a:r>
              <a:rPr lang="en-US" sz="2400" b="1" dirty="0"/>
              <a:t>G</a:t>
            </a:r>
            <a:r>
              <a:rPr lang="en-US" sz="2400" dirty="0"/>
              <a:t>reen, </a:t>
            </a:r>
            <a:r>
              <a:rPr lang="en-US" sz="2400" b="1" dirty="0"/>
              <a:t>B</a:t>
            </a:r>
            <a:r>
              <a:rPr lang="en-US" sz="2400" dirty="0"/>
              <a:t>lue, </a:t>
            </a:r>
            <a:r>
              <a:rPr lang="en-US" sz="2400" b="1" dirty="0"/>
              <a:t>I</a:t>
            </a:r>
            <a:r>
              <a:rPr lang="en-US" sz="2400" dirty="0"/>
              <a:t>ndigo, </a:t>
            </a:r>
            <a:r>
              <a:rPr lang="en-US" sz="2400" b="1" dirty="0"/>
              <a:t>V</a:t>
            </a:r>
            <a:r>
              <a:rPr lang="en-US" sz="2400" dirty="0"/>
              <a:t>iolet</a:t>
            </a:r>
          </a:p>
        </p:txBody>
      </p:sp>
    </p:spTree>
    <p:extLst>
      <p:ext uri="{BB962C8B-B14F-4D97-AF65-F5344CB8AC3E}">
        <p14:creationId xmlns:p14="http://schemas.microsoft.com/office/powerpoint/2010/main" val="257896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0B67-0142-49E5-9D34-D83A6ACCA37B}"/>
              </a:ext>
            </a:extLst>
          </p:cNvPr>
          <p:cNvSpPr>
            <a:spLocks noGrp="1"/>
          </p:cNvSpPr>
          <p:nvPr>
            <p:ph type="title"/>
          </p:nvPr>
        </p:nvSpPr>
        <p:spPr>
          <a:xfrm>
            <a:off x="475488" y="384048"/>
            <a:ext cx="10515600" cy="914400"/>
          </a:xfrm>
        </p:spPr>
        <p:txBody>
          <a:bodyPr>
            <a:normAutofit/>
          </a:bodyPr>
          <a:lstStyle/>
          <a:p>
            <a:r>
              <a:rPr lang="en-US" sz="3600" b="1" dirty="0"/>
              <a:t>Summary: Radiation Fundamentals</a:t>
            </a:r>
          </a:p>
        </p:txBody>
      </p:sp>
      <p:sp>
        <p:nvSpPr>
          <p:cNvPr id="3" name="Content Placeholder 2">
            <a:extLst>
              <a:ext uri="{FF2B5EF4-FFF2-40B4-BE49-F238E27FC236}">
                <a16:creationId xmlns:a16="http://schemas.microsoft.com/office/drawing/2014/main" id="{04A87198-217F-4BFE-ACB0-0E33DA17955A}"/>
              </a:ext>
            </a:extLst>
          </p:cNvPr>
          <p:cNvSpPr>
            <a:spLocks noGrp="1"/>
          </p:cNvSpPr>
          <p:nvPr>
            <p:ph idx="1"/>
          </p:nvPr>
        </p:nvSpPr>
        <p:spPr>
          <a:xfrm>
            <a:off x="475488" y="1540786"/>
            <a:ext cx="10515600" cy="4351338"/>
          </a:xfrm>
        </p:spPr>
        <p:txBody>
          <a:bodyPr>
            <a:normAutofit lnSpcReduction="10000"/>
          </a:bodyPr>
          <a:lstStyle/>
          <a:p>
            <a:pPr>
              <a:lnSpc>
                <a:spcPct val="120000"/>
              </a:lnSpc>
            </a:pPr>
            <a:r>
              <a:rPr lang="en-US" dirty="0"/>
              <a:t>Radiation is a form of energy emitted from a body or object</a:t>
            </a:r>
          </a:p>
          <a:p>
            <a:pPr>
              <a:lnSpc>
                <a:spcPct val="120000"/>
              </a:lnSpc>
            </a:pPr>
            <a:r>
              <a:rPr lang="en-US" dirty="0"/>
              <a:t>Propagates outward from object in the form of electromagnetic waves</a:t>
            </a:r>
          </a:p>
          <a:p>
            <a:pPr>
              <a:lnSpc>
                <a:spcPct val="120000"/>
              </a:lnSpc>
            </a:pPr>
            <a:r>
              <a:rPr lang="en-US" dirty="0"/>
              <a:t>Waves span a range of wavelengths</a:t>
            </a:r>
          </a:p>
          <a:p>
            <a:pPr>
              <a:lnSpc>
                <a:spcPct val="120000"/>
              </a:lnSpc>
            </a:pPr>
            <a:r>
              <a:rPr lang="en-US" dirty="0"/>
              <a:t>Short wavelengths are more powerful, and are emitted at higher temperatures</a:t>
            </a:r>
          </a:p>
          <a:p>
            <a:pPr>
              <a:lnSpc>
                <a:spcPct val="120000"/>
              </a:lnSpc>
            </a:pPr>
            <a:r>
              <a:rPr lang="en-US" dirty="0"/>
              <a:t>Long wavelengths are less powerful, and are emitted at cooler temperatures</a:t>
            </a:r>
          </a:p>
        </p:txBody>
      </p:sp>
    </p:spTree>
    <p:extLst>
      <p:ext uri="{BB962C8B-B14F-4D97-AF65-F5344CB8AC3E}">
        <p14:creationId xmlns:p14="http://schemas.microsoft.com/office/powerpoint/2010/main" val="3130719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4662</TotalTime>
  <Words>4858</Words>
  <Application>Microsoft Office PowerPoint</Application>
  <PresentationFormat>Widescreen</PresentationFormat>
  <Paragraphs>375</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Times New Roman</vt:lpstr>
      <vt:lpstr>Office Theme</vt:lpstr>
      <vt:lpstr>Blank Presentation</vt:lpstr>
      <vt:lpstr>METR/ENVS 113 Lecture 2: Atmospheric Radiation </vt:lpstr>
      <vt:lpstr>Outline</vt:lpstr>
      <vt:lpstr>Atmospheric Radiation (Fundamentals)</vt:lpstr>
      <vt:lpstr>What is radiation?</vt:lpstr>
      <vt:lpstr>Properties of Radiation</vt:lpstr>
      <vt:lpstr>Infrared (“heat”) radiation from human body …</vt:lpstr>
      <vt:lpstr>PowerPoint Presentation</vt:lpstr>
      <vt:lpstr>PowerPoint Presentation</vt:lpstr>
      <vt:lpstr>Summary: Radiation Fundamentals</vt:lpstr>
      <vt:lpstr>Solar vs. Terrestrial Radiation</vt:lpstr>
      <vt:lpstr>What happens to radiation through the earth’s atmosphere?</vt:lpstr>
      <vt:lpstr>PowerPoint Presentation</vt:lpstr>
      <vt:lpstr>Further Reading …</vt:lpstr>
      <vt:lpstr>Stratospheric Ozone Layer</vt:lpstr>
      <vt:lpstr>PowerPoint Presentation</vt:lpstr>
      <vt:lpstr>PowerPoint Presentation</vt:lpstr>
      <vt:lpstr>PowerPoint Presentation</vt:lpstr>
      <vt:lpstr>PowerPoint Presentation</vt:lpstr>
      <vt:lpstr>PowerPoint Presentation</vt:lpstr>
      <vt:lpstr>PowerPoint Presentation</vt:lpstr>
      <vt:lpstr>Further Reading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METR/ENVS 113 Welcome </dc:title>
  <dc:creator>Frank Freedman</dc:creator>
  <cp:lastModifiedBy>Frank Freedman</cp:lastModifiedBy>
  <cp:revision>172</cp:revision>
  <cp:lastPrinted>2019-08-21T04:29:52Z</cp:lastPrinted>
  <dcterms:created xsi:type="dcterms:W3CDTF">2019-08-20T20:45:41Z</dcterms:created>
  <dcterms:modified xsi:type="dcterms:W3CDTF">2020-08-19T12:39:06Z</dcterms:modified>
</cp:coreProperties>
</file>