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7"/>
  </p:notesMasterIdLst>
  <p:sldIdLst>
    <p:sldId id="256" r:id="rId2"/>
    <p:sldId id="684" r:id="rId3"/>
    <p:sldId id="278" r:id="rId4"/>
    <p:sldId id="283" r:id="rId5"/>
    <p:sldId id="475" r:id="rId6"/>
    <p:sldId id="287" r:id="rId7"/>
    <p:sldId id="293" r:id="rId8"/>
    <p:sldId id="284" r:id="rId9"/>
    <p:sldId id="686" r:id="rId10"/>
    <p:sldId id="689" r:id="rId11"/>
    <p:sldId id="688" r:id="rId12"/>
    <p:sldId id="292" r:id="rId13"/>
    <p:sldId id="685" r:id="rId14"/>
    <p:sldId id="531" r:id="rId15"/>
    <p:sldId id="6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A54CCA-3168-4F69-B89C-55E6D8F2AD3A}">
          <p14:sldIdLst>
            <p14:sldId id="256"/>
            <p14:sldId id="684"/>
            <p14:sldId id="278"/>
            <p14:sldId id="283"/>
            <p14:sldId id="475"/>
            <p14:sldId id="287"/>
            <p14:sldId id="293"/>
            <p14:sldId id="284"/>
            <p14:sldId id="686"/>
            <p14:sldId id="689"/>
            <p14:sldId id="688"/>
            <p14:sldId id="292"/>
            <p14:sldId id="685"/>
            <p14:sldId id="531"/>
            <p14:sldId id="6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633" autoAdjust="0"/>
  </p:normalViewPr>
  <p:slideViewPr>
    <p:cSldViewPr snapToGrid="0">
      <p:cViewPr varScale="1">
        <p:scale>
          <a:sx n="55" d="100"/>
          <a:sy n="55" d="100"/>
        </p:scale>
        <p:origin x="126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D9602-20D1-4200-AC03-D76202A119D8}"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9EB6-F0B4-4FBE-994B-2C6AA52EF8BE}" type="slidenum">
              <a:rPr lang="en-US" smtClean="0"/>
              <a:t>‹#›</a:t>
            </a:fld>
            <a:endParaRPr lang="en-US"/>
          </a:p>
        </p:txBody>
      </p:sp>
    </p:spTree>
    <p:extLst>
      <p:ext uri="{BB962C8B-B14F-4D97-AF65-F5344CB8AC3E}">
        <p14:creationId xmlns:p14="http://schemas.microsoft.com/office/powerpoint/2010/main" val="308897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this is METR113 Lecture 3, Atmospheric Carbon, Nitrogen and Sulfur Cycles. This is the third lecture of Course Module 1 - The Natural, Unpolluted Atmosphere.</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1</a:t>
            </a:fld>
            <a:endParaRPr lang="en-US"/>
          </a:p>
        </p:txBody>
      </p:sp>
    </p:spTree>
    <p:extLst>
      <p:ext uri="{BB962C8B-B14F-4D97-AF65-F5344CB8AC3E}">
        <p14:creationId xmlns:p14="http://schemas.microsoft.com/office/powerpoint/2010/main" val="300682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a visual of the sulfur cycle through the earth system.</a:t>
            </a:r>
          </a:p>
          <a:p>
            <a:endParaRPr lang="en-US" dirty="0"/>
          </a:p>
          <a:p>
            <a:r>
              <a:rPr lang="en-US" dirty="0"/>
              <a:t>Unlike nitrogen, there is no large repository of sulfur in the air. Instead various sources emit sulfur into the air, maintaining trace air concentration levels of sulfur in various species.</a:t>
            </a:r>
          </a:p>
          <a:p>
            <a:endParaRPr lang="en-US" dirty="0"/>
          </a:p>
          <a:p>
            <a:r>
              <a:rPr lang="en-US" dirty="0"/>
              <a:t>From an air pollution perspective, sulfur dioxide (SO2) enters the air mainly from coal combustion – historically and is still among the primarily ways of generating electricity. </a:t>
            </a:r>
          </a:p>
          <a:p>
            <a:endParaRPr lang="en-US" dirty="0"/>
          </a:p>
          <a:p>
            <a:r>
              <a:rPr lang="en-US" dirty="0"/>
              <a:t>Natural sources of SO2 also exist however, most importantly volcanoes.</a:t>
            </a:r>
          </a:p>
          <a:p>
            <a:endParaRPr lang="en-US" dirty="0"/>
          </a:p>
          <a:p>
            <a:r>
              <a:rPr lang="en-US" dirty="0"/>
              <a:t>Once in the air over several days, SO2 converts to sulfate particles and within precipitation can dissolve into sulfuric acid. High levels of SO2 dissolution into rainwater in fact can cause rainwater to be high in acidity, leading to “acid raid” which you may have heard of.</a:t>
            </a:r>
          </a:p>
          <a:p>
            <a:endParaRPr lang="en-US" dirty="0"/>
          </a:p>
          <a:p>
            <a:r>
              <a:rPr lang="en-US" dirty="0"/>
              <a:t>The main repository of sulfur in the earth-atmosphere system, instead, is in the earth and living organisms. Degradation of living matter then releases sulfur to the air in the form of SO2 and also various “reduced” compounds, for example hydrogen sulfide (H2S), which has a familiar rotten egg smell. Landfills, wastewater treatment and composting facilities, in fact, can produce large emissions of smelly sulfur gas as organic matter decomposes within these facilities. Students in this class may be familiar with these smells driving along H880 and H237 near Milpitas and Fremont, where many such facilities exist.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10</a:t>
            </a:fld>
            <a:endParaRPr lang="en-US"/>
          </a:p>
        </p:txBody>
      </p:sp>
    </p:spTree>
    <p:extLst>
      <p:ext uri="{BB962C8B-B14F-4D97-AF65-F5344CB8AC3E}">
        <p14:creationId xmlns:p14="http://schemas.microsoft.com/office/powerpoint/2010/main" val="426467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Cycle</a:t>
            </a:r>
          </a:p>
        </p:txBody>
      </p:sp>
      <p:sp>
        <p:nvSpPr>
          <p:cNvPr id="4" name="Slide Number Placeholder 3"/>
          <p:cNvSpPr>
            <a:spLocks noGrp="1"/>
          </p:cNvSpPr>
          <p:nvPr>
            <p:ph type="sldNum" sz="quarter" idx="5"/>
          </p:nvPr>
        </p:nvSpPr>
        <p:spPr/>
        <p:txBody>
          <a:bodyPr/>
          <a:lstStyle/>
          <a:p>
            <a:fld id="{C7CA9EB6-F0B4-4FBE-994B-2C6AA52EF8BE}" type="slidenum">
              <a:rPr lang="en-US" smtClean="0"/>
              <a:t>11</a:t>
            </a:fld>
            <a:endParaRPr lang="en-US"/>
          </a:p>
        </p:txBody>
      </p:sp>
    </p:spTree>
    <p:extLst>
      <p:ext uri="{BB962C8B-B14F-4D97-AF65-F5344CB8AC3E}">
        <p14:creationId xmlns:p14="http://schemas.microsoft.com/office/powerpoint/2010/main" val="289036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a visual of the carbon cycle through the earth system.</a:t>
            </a:r>
          </a:p>
          <a:p>
            <a:endParaRPr lang="en-US" dirty="0"/>
          </a:p>
          <a:p>
            <a:r>
              <a:rPr lang="en-US" dirty="0"/>
              <a:t>The main repository of carbon – in many different chemical compounds - is the earth, oceans and plants. Carbon is stored in all living matter. Carbon buried deep underground over millions of years, in fact, provides the fossil fuel resource in the form of oil, natural gas and coal that modern society has powered itself by over the industrial era. </a:t>
            </a:r>
          </a:p>
          <a:p>
            <a:endParaRPr lang="en-US" dirty="0"/>
          </a:p>
          <a:p>
            <a:r>
              <a:rPr lang="en-US" dirty="0"/>
              <a:t>In the air, carbon is mainly in the form of carbon dioxide (CO2) – at trace levels of a few hundred ppm over the last thousands of years. The maintenance of this small, background CO2 level in the air arises from roughly an equal balance between photosynthesis removing CO2 from the air and respiration releasing CO2 back to the air. Oceanic removal processes also are involved in this natural cycling.</a:t>
            </a:r>
          </a:p>
          <a:p>
            <a:endParaRPr lang="en-US" dirty="0"/>
          </a:p>
          <a:p>
            <a:r>
              <a:rPr lang="en-US" dirty="0"/>
              <a:t>We also note, methane (CH4) – another carbon containing compound and important greenhouse gas – is released from biological degradation, livestock and other agricultural emissions. Levels of methane in the air are currently at trace values of around a couple ppm, 100 times less than CO2.</a:t>
            </a:r>
          </a:p>
          <a:p>
            <a:endParaRPr lang="en-US" dirty="0"/>
          </a:p>
          <a:p>
            <a:r>
              <a:rPr lang="en-US" dirty="0"/>
              <a:t>In terms of air pollution, the main source of additional carbon in the air is due to fossil fuel combustion, for example from automobiles and other mobile sources, and industrial factories, powerplants and other stationary sources.  Combustion releases carbon to the air mainly as CO2. This is not an air pollutant in the traditional sense since it does not pose a health hazard to breath at normal concentrations encountered.</a:t>
            </a:r>
          </a:p>
          <a:p>
            <a:endParaRPr lang="en-US" dirty="0"/>
          </a:p>
          <a:p>
            <a:r>
              <a:rPr lang="en-US" dirty="0"/>
              <a:t>Instead, the main carbon-based air pollutants due to combustion, in terms of respiratory hazards, are carbon monoxide (CO), smoke particles and various hydrocarbon gases. We will cover these in more details later in the semester. Concentrations of these other species in air are much less than CO2.</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12</a:t>
            </a:fld>
            <a:endParaRPr lang="en-US"/>
          </a:p>
        </p:txBody>
      </p:sp>
    </p:spTree>
    <p:extLst>
      <p:ext uri="{BB962C8B-B14F-4D97-AF65-F5344CB8AC3E}">
        <p14:creationId xmlns:p14="http://schemas.microsoft.com/office/powerpoint/2010/main" val="85205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natural processing of carbon, nitrogen and sulfur through the earth system gives rise to small, trace levels of chemical species associated with air pollution in nature. That is, in most cases there is a natural non-zero concentration level of a species in the air even if no major air pollution source exists nearby. In environmental science terminology, these natural levels are called “background” concentration levels.</a:t>
            </a:r>
          </a:p>
          <a:p>
            <a:endParaRPr lang="en-US" dirty="0"/>
          </a:p>
          <a:p>
            <a:r>
              <a:rPr lang="en-US" dirty="0"/>
              <a:t>Background levels of four species noted in previous slides are shown here.</a:t>
            </a:r>
          </a:p>
          <a:p>
            <a:endParaRPr lang="en-US" dirty="0"/>
          </a:p>
          <a:p>
            <a:r>
              <a:rPr lang="en-US" dirty="0"/>
              <a:t>Background concentration levels of carbon dioxide are currently around 410 ppm, with levels increasing over recent decades as we will show shortly.</a:t>
            </a:r>
          </a:p>
          <a:p>
            <a:endParaRPr lang="en-US" dirty="0"/>
          </a:p>
          <a:p>
            <a:r>
              <a:rPr lang="en-US" dirty="0"/>
              <a:t>The next three species are among the main air pollutants we will cover later in the class.</a:t>
            </a:r>
          </a:p>
          <a:p>
            <a:endParaRPr lang="en-US" dirty="0"/>
          </a:p>
          <a:p>
            <a:r>
              <a:rPr lang="en-US" dirty="0"/>
              <a:t>Carbon Monoxide background concentrations are around 100 ppb.</a:t>
            </a:r>
          </a:p>
          <a:p>
            <a:r>
              <a:rPr lang="en-US" dirty="0"/>
              <a:t>Nitrogen Dioxide background concentration are a few ppb.</a:t>
            </a:r>
          </a:p>
          <a:p>
            <a:r>
              <a:rPr lang="en-US" dirty="0"/>
              <a:t>And Sulfur Dioxide levels in fact are quite small in the background air, less than 1 ppb.</a:t>
            </a:r>
          </a:p>
          <a:p>
            <a:endParaRPr lang="en-US" dirty="0"/>
          </a:p>
          <a:p>
            <a:r>
              <a:rPr lang="en-US" dirty="0"/>
              <a:t>Memorizing precise values is not important. Instead the focus is on two main points:</a:t>
            </a:r>
          </a:p>
          <a:p>
            <a:pPr marL="171450" indent="-171450">
              <a:buFontTx/>
              <a:buChar char="-"/>
            </a:pPr>
            <a:r>
              <a:rPr lang="en-US" dirty="0"/>
              <a:t>First that a non-zero background concentration level of species exists independent of any major air pollution source.</a:t>
            </a:r>
          </a:p>
          <a:p>
            <a:pPr marL="171450" indent="-171450">
              <a:buFontTx/>
              <a:buChar char="-"/>
            </a:pPr>
            <a:r>
              <a:rPr lang="en-US" dirty="0"/>
              <a:t>And second that these background levels are usually very small, often in the ppb range or less.</a:t>
            </a:r>
          </a:p>
          <a:p>
            <a:pPr marL="171450" indent="-171450">
              <a:buFontTx/>
              <a:buChar char="-"/>
            </a:pPr>
            <a:endParaRPr lang="en-US" dirty="0"/>
          </a:p>
          <a:p>
            <a:pPr marL="0" indent="0">
              <a:buFontTx/>
              <a:buNone/>
            </a:pPr>
            <a:r>
              <a:rPr lang="en-US" dirty="0"/>
              <a:t>The previously presented slides describe the main processes by which these small levels exist in the air through cycling of the nitrogen, sulfur and carbon in these species within the earth atmosphere system. The student should be familiar with </a:t>
            </a:r>
            <a:r>
              <a:rPr lang="en-US" dirty="0" err="1"/>
              <a:t>th</a:t>
            </a:r>
            <a:r>
              <a:rPr lang="en-US" dirty="0"/>
              <a:t> main processes presented on these slides.</a:t>
            </a:r>
          </a:p>
        </p:txBody>
      </p:sp>
      <p:sp>
        <p:nvSpPr>
          <p:cNvPr id="4" name="Slide Number Placeholder 3"/>
          <p:cNvSpPr>
            <a:spLocks noGrp="1"/>
          </p:cNvSpPr>
          <p:nvPr>
            <p:ph type="sldNum" sz="quarter" idx="5"/>
          </p:nvPr>
        </p:nvSpPr>
        <p:spPr/>
        <p:txBody>
          <a:bodyPr/>
          <a:lstStyle/>
          <a:p>
            <a:fld id="{C7CA9EB6-F0B4-4FBE-994B-2C6AA52EF8BE}" type="slidenum">
              <a:rPr lang="en-US" smtClean="0"/>
              <a:t>13</a:t>
            </a:fld>
            <a:endParaRPr lang="en-US"/>
          </a:p>
        </p:txBody>
      </p:sp>
    </p:spTree>
    <p:extLst>
      <p:ext uri="{BB962C8B-B14F-4D97-AF65-F5344CB8AC3E}">
        <p14:creationId xmlns:p14="http://schemas.microsoft.com/office/powerpoint/2010/main" val="101525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just mentioned, carbon Dioxide concentrations in the air have been strongly increasing over the industrial era as a result of fossil fuel combustion. </a:t>
            </a:r>
          </a:p>
          <a:p>
            <a:endParaRPr lang="en-US" dirty="0"/>
          </a:p>
          <a:p>
            <a:r>
              <a:rPr lang="en-US" dirty="0"/>
              <a:t>This slide shows CO2 from the Mauna Loa observatory atop the Mauna Loa volcano on the big island of Hawaii (11,000 ft </a:t>
            </a:r>
            <a:r>
              <a:rPr lang="en-US" dirty="0" err="1"/>
              <a:t>asl</a:t>
            </a:r>
            <a:r>
              <a:rPr lang="en-US" dirty="0"/>
              <a:t>). Being so high in elevation and in the middle of the Pacific Ocean, </a:t>
            </a:r>
            <a:r>
              <a:rPr lang="en-US" dirty="0" err="1"/>
              <a:t>Muana</a:t>
            </a:r>
            <a:r>
              <a:rPr lang="en-US" dirty="0"/>
              <a:t> Loa is a place where clean, remote air can be sampled, away from cities for example.</a:t>
            </a:r>
          </a:p>
          <a:p>
            <a:endParaRPr lang="en-US" dirty="0"/>
          </a:p>
          <a:p>
            <a:r>
              <a:rPr lang="en-US" dirty="0"/>
              <a:t>Along the vertical axis is air concentrations in ppm, and along the horizontal is year starting in the 1950s, when measurements began, to current day. </a:t>
            </a:r>
          </a:p>
          <a:p>
            <a:endParaRPr lang="en-US" dirty="0"/>
          </a:p>
          <a:p>
            <a:r>
              <a:rPr lang="en-US" dirty="0"/>
              <a:t>There is other monitoring of CO2 further in the past from indirect methods … which are not shown on this slide.</a:t>
            </a:r>
          </a:p>
          <a:p>
            <a:endParaRPr lang="en-US" dirty="0"/>
          </a:p>
          <a:p>
            <a:r>
              <a:rPr lang="en-US" dirty="0"/>
              <a:t>Looking at the graphic, one can see the steady rise in CO2 levels, increasing from around 320 ppm in 1960 to current day values of 410 ppm. In fact, levels were fairly steady at 280 ppm for much of the last thousands of years prior to the industrial era. Fossil fuel combustion over the industrial era then proceeded to release much additional carbon to the air over the next couple centuries and continues to today. This has raised CO2 concentration levels in the year steadily over this period.</a:t>
            </a:r>
          </a:p>
          <a:p>
            <a:endParaRPr lang="en-US" dirty="0"/>
          </a:p>
          <a:p>
            <a:r>
              <a:rPr lang="en-US" dirty="0"/>
              <a:t>The additional CO2 in the air is in turn being found to be the primary driver for the global temperature rise and climate change we are experiencing. This topic will not be covered much further in this class … METR112 instead is dedicated to global climate change. Global climate change, however, is a related topic, and important to bring up here for context as we further study traditional air pollutants – those that directly cause human health problems during respiration.</a:t>
            </a:r>
          </a:p>
          <a:p>
            <a:endParaRPr lang="en-US" dirty="0"/>
          </a:p>
          <a:p>
            <a:r>
              <a:rPr lang="en-US" dirty="0"/>
              <a:t>The right side of this graphic explains the reasons for the annual rises and drops in CO2 levels indicated by the jagged behavior of the red line on the left-hand graphic. During spring and summer, CO2 levels drop by a few tens of ppm due to photosynthesis removing CO2 from the air during plant growth. In fall and winter, contrarily, when the growing season ends, CO2 levels rise by a few tens of ppm as plant biomass dies off and carbon is released back to the atmosphere, and as respiration exceeds photosynthesis due to reduced plant growth </a:t>
            </a:r>
            <a:r>
              <a:rPr lang="en-US"/>
              <a:t>during </a:t>
            </a:r>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14</a:t>
            </a:fld>
            <a:endParaRPr lang="en-US"/>
          </a:p>
        </p:txBody>
      </p:sp>
    </p:spTree>
    <p:extLst>
      <p:ext uri="{BB962C8B-B14F-4D97-AF65-F5344CB8AC3E}">
        <p14:creationId xmlns:p14="http://schemas.microsoft.com/office/powerpoint/2010/main" val="207274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Mauna Loa Observatory, where natural background levels of Carbon Dioxide and other atmospheric trace gases are routinely monitored, is shown on this slide … </a:t>
            </a:r>
          </a:p>
        </p:txBody>
      </p:sp>
      <p:sp>
        <p:nvSpPr>
          <p:cNvPr id="4" name="Slide Number Placeholder 3"/>
          <p:cNvSpPr>
            <a:spLocks noGrp="1"/>
          </p:cNvSpPr>
          <p:nvPr>
            <p:ph type="sldNum" sz="quarter" idx="5"/>
          </p:nvPr>
        </p:nvSpPr>
        <p:spPr/>
        <p:txBody>
          <a:bodyPr/>
          <a:lstStyle/>
          <a:p>
            <a:fld id="{C7CA9EB6-F0B4-4FBE-994B-2C6AA52EF8BE}" type="slidenum">
              <a:rPr lang="en-US" smtClean="0"/>
              <a:t>15</a:t>
            </a:fld>
            <a:endParaRPr lang="en-US"/>
          </a:p>
        </p:txBody>
      </p:sp>
    </p:spTree>
    <p:extLst>
      <p:ext uri="{BB962C8B-B14F-4D97-AF65-F5344CB8AC3E}">
        <p14:creationId xmlns:p14="http://schemas.microsoft.com/office/powerpoint/2010/main" val="247845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motivate this lecture, we return to a slide from Lecture 1 showing the composition of gases in the atmosphere.</a:t>
            </a:r>
          </a:p>
          <a:p>
            <a:endParaRPr lang="en-US" dirty="0"/>
          </a:p>
          <a:p>
            <a:r>
              <a:rPr lang="en-US" dirty="0"/>
              <a:t>Outside the main gases - nitrogen, oxygen and water vapor - there are several trace gases that were pointed out. Among these are several important air pollutants, which are noted in the blue font, and two important greenhouse gases - carbon dioxide and methane – in red font.</a:t>
            </a:r>
          </a:p>
          <a:p>
            <a:endParaRPr lang="en-US" dirty="0"/>
          </a:p>
          <a:p>
            <a:r>
              <a:rPr lang="en-US" dirty="0"/>
              <a:t>Scanning the elements that comprise the chemical compounds, one can see common elements:</a:t>
            </a:r>
          </a:p>
          <a:p>
            <a:endParaRPr lang="en-US" dirty="0"/>
          </a:p>
          <a:p>
            <a:pPr marL="171450" indent="-171450">
              <a:buFontTx/>
              <a:buChar char="-"/>
            </a:pPr>
            <a:r>
              <a:rPr lang="en-US" dirty="0"/>
              <a:t>Nitrogen, for example in Nitrogen Dioxide and Ammonia</a:t>
            </a:r>
          </a:p>
          <a:p>
            <a:pPr marL="171450" indent="-171450">
              <a:buFontTx/>
              <a:buChar char="-"/>
            </a:pPr>
            <a:r>
              <a:rPr lang="en-US" dirty="0"/>
              <a:t>Carbon, for example in carbon dioxide, methane and carbon monoxide, and</a:t>
            </a:r>
          </a:p>
          <a:p>
            <a:pPr marL="171450" indent="-171450">
              <a:buFontTx/>
              <a:buChar char="-"/>
            </a:pPr>
            <a:r>
              <a:rPr lang="en-US" dirty="0"/>
              <a:t>Sulfur, for example in sulfur dioxide and hydrogen sulfide.</a:t>
            </a:r>
          </a:p>
          <a:p>
            <a:pPr marL="171450" indent="-171450">
              <a:buFontTx/>
              <a:buChar char="-"/>
            </a:pPr>
            <a:endParaRPr lang="en-US" dirty="0"/>
          </a:p>
          <a:p>
            <a:pPr marL="0" indent="0">
              <a:buFontTx/>
              <a:buNone/>
            </a:pPr>
            <a:r>
              <a:rPr lang="en-US" dirty="0"/>
              <a:t>These elements are combined with hydrogen and/or oxygen in various ways.</a:t>
            </a:r>
          </a:p>
          <a:p>
            <a:pPr marL="0" indent="0">
              <a:buFontTx/>
              <a:buNone/>
            </a:pPr>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2</a:t>
            </a:fld>
            <a:endParaRPr lang="en-US"/>
          </a:p>
        </p:txBody>
      </p:sp>
    </p:spTree>
    <p:extLst>
      <p:ext uri="{BB962C8B-B14F-4D97-AF65-F5344CB8AC3E}">
        <p14:creationId xmlns:p14="http://schemas.microsoft.com/office/powerpoint/2010/main" val="283994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species noted on the previous slide is Nitrogen Dioxide (NO2), which is a part of NOx. This slide shows a visual of NO2 – the familiar brown, hazy cloud of air pollution gas that often blankets major cities. Los Angeles is a typical example, shown on the right on a polluted day. </a:t>
            </a:r>
          </a:p>
          <a:p>
            <a:endParaRPr lang="en-US" dirty="0"/>
          </a:p>
          <a:p>
            <a:r>
              <a:rPr lang="en-US" dirty="0"/>
              <a:t>The brownish color of nitrogen dioxide is because this gas absorbs violet/blue sunlight – letting the other yellows/red pass through which in combination appear brown.</a:t>
            </a:r>
          </a:p>
          <a:p>
            <a:endParaRPr lang="en-US" dirty="0"/>
          </a:p>
          <a:p>
            <a:r>
              <a:rPr lang="en-US" dirty="0"/>
              <a:t>The high levels of nitrogen dioxide in urban areas are mainly because of emissions of this gas from tailpipes of automobiles, among some other sources.  The nitrogen comprising the NO2 that gets emitted comes primarily from the nitrogen (N2) in the air that gets pulled into the combustion chamber of the vehicle. The high heat within the combustion chamber converts some of this N2 into NO2.</a:t>
            </a:r>
          </a:p>
        </p:txBody>
      </p:sp>
      <p:sp>
        <p:nvSpPr>
          <p:cNvPr id="4" name="Slide Number Placeholder 3"/>
          <p:cNvSpPr>
            <a:spLocks noGrp="1"/>
          </p:cNvSpPr>
          <p:nvPr>
            <p:ph type="sldNum" sz="quarter" idx="5"/>
          </p:nvPr>
        </p:nvSpPr>
        <p:spPr/>
        <p:txBody>
          <a:bodyPr/>
          <a:lstStyle/>
          <a:p>
            <a:fld id="{C7CA9EB6-F0B4-4FBE-994B-2C6AA52EF8BE}" type="slidenum">
              <a:rPr lang="en-US" smtClean="0"/>
              <a:t>3</a:t>
            </a:fld>
            <a:endParaRPr lang="en-US"/>
          </a:p>
        </p:txBody>
      </p:sp>
    </p:spTree>
    <p:extLst>
      <p:ext uri="{BB962C8B-B14F-4D97-AF65-F5344CB8AC3E}">
        <p14:creationId xmlns:p14="http://schemas.microsoft.com/office/powerpoint/2010/main" val="141660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Nitrogen Dioxide however also has some natural sources. Among these are lightning strikes. This strong source of heat within the lightning beam converts some N2 into NO2. The image in this slide is a map of the frequency of lightning strikes around the world, expressed as </a:t>
            </a:r>
            <a:r>
              <a:rPr lang="en-US" dirty="0" err="1"/>
              <a:t>inumber</a:t>
            </a:r>
            <a:r>
              <a:rPr lang="en-US" dirty="0"/>
              <a:t> of strikes per </a:t>
            </a:r>
            <a:r>
              <a:rPr lang="en-US" dirty="0" err="1"/>
              <a:t>sq</a:t>
            </a:r>
            <a:r>
              <a:rPr lang="en-US" dirty="0"/>
              <a:t> km per year. </a:t>
            </a:r>
          </a:p>
          <a:p>
            <a:endParaRPr lang="en-US" dirty="0"/>
          </a:p>
          <a:p>
            <a:r>
              <a:rPr lang="en-US" dirty="0"/>
              <a:t>So in understanding air pollution, it is important to appreciate that an air pollutant gas can be formed due to both human (“anthropogenic”) and natural processes.</a:t>
            </a:r>
          </a:p>
          <a:p>
            <a:endParaRPr lang="en-US" dirty="0"/>
          </a:p>
          <a:p>
            <a:r>
              <a:rPr lang="en-US" dirty="0"/>
              <a:t>Formation of NO2 within the combustion chamber of a motor vehicle is one example of an anthropogenic source of NO2.</a:t>
            </a:r>
          </a:p>
          <a:p>
            <a:endParaRPr lang="en-US" dirty="0"/>
          </a:p>
          <a:p>
            <a:r>
              <a:rPr lang="en-US" dirty="0"/>
              <a:t>Lightning is one example of a natural source of NO2.</a:t>
            </a:r>
          </a:p>
        </p:txBody>
      </p:sp>
      <p:sp>
        <p:nvSpPr>
          <p:cNvPr id="4" name="Slide Number Placeholder 3"/>
          <p:cNvSpPr>
            <a:spLocks noGrp="1"/>
          </p:cNvSpPr>
          <p:nvPr>
            <p:ph type="sldNum" sz="quarter" idx="5"/>
          </p:nvPr>
        </p:nvSpPr>
        <p:spPr/>
        <p:txBody>
          <a:bodyPr/>
          <a:lstStyle/>
          <a:p>
            <a:fld id="{C7CA9EB6-F0B4-4FBE-994B-2C6AA52EF8BE}" type="slidenum">
              <a:rPr lang="en-US" smtClean="0"/>
              <a:t>4</a:t>
            </a:fld>
            <a:endParaRPr lang="en-US"/>
          </a:p>
        </p:txBody>
      </p:sp>
    </p:spTree>
    <p:extLst>
      <p:ext uri="{BB962C8B-B14F-4D97-AF65-F5344CB8AC3E}">
        <p14:creationId xmlns:p14="http://schemas.microsoft.com/office/powerpoint/2010/main" val="40151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this lecture, we will give a very basic overview of the natural cycling within the earth-atmosphere system of these three important elements: nitrogen, sulfur and carbon.  We will understand better the physical processes and chemical compounds associated with these elements as they cycle around the earth system. From this natural cycling, natural – or “background” – concentration levels of these compounds - in absence of strong air pollution – occur in the atmosphere.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lecture will provide a background for further focus on air pollution in the next module.</a:t>
            </a:r>
          </a:p>
          <a:p>
            <a:endParaRPr lang="en-US" dirty="0"/>
          </a:p>
          <a:p>
            <a:r>
              <a:rPr lang="en-US" dirty="0"/>
              <a:t>The outline below shows how the lecture is organized. </a:t>
            </a:r>
          </a:p>
          <a:p>
            <a:endParaRPr lang="en-US" dirty="0"/>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5</a:t>
            </a:fld>
            <a:endParaRPr lang="en-US"/>
          </a:p>
        </p:txBody>
      </p:sp>
    </p:spTree>
    <p:extLst>
      <p:ext uri="{BB962C8B-B14F-4D97-AF65-F5344CB8AC3E}">
        <p14:creationId xmlns:p14="http://schemas.microsoft.com/office/powerpoint/2010/main" val="349082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Nitrogen Cycle</a:t>
            </a:r>
          </a:p>
        </p:txBody>
      </p:sp>
      <p:sp>
        <p:nvSpPr>
          <p:cNvPr id="4" name="Slide Number Placeholder 3"/>
          <p:cNvSpPr>
            <a:spLocks noGrp="1"/>
          </p:cNvSpPr>
          <p:nvPr>
            <p:ph type="sldNum" sz="quarter" idx="5"/>
          </p:nvPr>
        </p:nvSpPr>
        <p:spPr/>
        <p:txBody>
          <a:bodyPr/>
          <a:lstStyle/>
          <a:p>
            <a:fld id="{C7CA9EB6-F0B4-4FBE-994B-2C6AA52EF8BE}" type="slidenum">
              <a:rPr lang="en-US" smtClean="0"/>
              <a:t>6</a:t>
            </a:fld>
            <a:endParaRPr lang="en-US"/>
          </a:p>
        </p:txBody>
      </p:sp>
    </p:spTree>
    <p:extLst>
      <p:ext uri="{BB962C8B-B14F-4D97-AF65-F5344CB8AC3E}">
        <p14:creationId xmlns:p14="http://schemas.microsoft.com/office/powerpoint/2010/main" val="12209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a visual of the nitrogen cycle through the earth system.</a:t>
            </a:r>
          </a:p>
          <a:p>
            <a:endParaRPr lang="en-US" dirty="0"/>
          </a:p>
          <a:p>
            <a:r>
              <a:rPr lang="en-US" dirty="0"/>
              <a:t>The main reservoir of nitrogen is the atmosphere In the air in the form of its diatomic molecule N2, which as we learned comprises around 78% of air. </a:t>
            </a:r>
          </a:p>
          <a:p>
            <a:endParaRPr lang="en-US" dirty="0"/>
          </a:p>
          <a:p>
            <a:r>
              <a:rPr lang="en-US" dirty="0"/>
              <a:t>Nitrogen however is also a requirement for life, involved very much in the biochemistry of plant growth and protein formation. Nitrogen in the form of N2, as it is stored in the atmosphere, however, is a very stable molecule and cannot be utilized directly by plants.</a:t>
            </a:r>
          </a:p>
          <a:p>
            <a:endParaRPr lang="en-US" dirty="0"/>
          </a:p>
          <a:p>
            <a:r>
              <a:rPr lang="en-US" dirty="0"/>
              <a:t>Instead, natural processes within the nitrogen cycle act to convert nitrogen as N2 into other “fixated” compounds that can be processed by living organisms.</a:t>
            </a:r>
          </a:p>
          <a:p>
            <a:endParaRPr lang="en-US" dirty="0"/>
          </a:p>
          <a:p>
            <a:r>
              <a:rPr lang="en-US" dirty="0"/>
              <a:t>Among these fixated nitrogen compounds are NOx, nitric acid, ammonia, and a variety of ions of nitrogen subsequently formed by these. </a:t>
            </a:r>
          </a:p>
          <a:p>
            <a:endParaRPr lang="en-US" dirty="0"/>
          </a:p>
          <a:p>
            <a:r>
              <a:rPr lang="en-US" dirty="0"/>
              <a:t>These processes by which fixated nitrogen is produced span the various ways a small part of the nitrogen in the air becomes chemically transferred to these various compounds as part of the nitrogen cycle,</a:t>
            </a:r>
          </a:p>
          <a:p>
            <a:endParaRPr lang="en-US" dirty="0"/>
          </a:p>
          <a:p>
            <a:r>
              <a:rPr lang="en-US" dirty="0"/>
              <a:t>This includes …</a:t>
            </a:r>
          </a:p>
          <a:p>
            <a:r>
              <a:rPr lang="en-US" dirty="0"/>
              <a:t>- the reaction with water vapor and absorption into rainwater that leads to nitric acid, </a:t>
            </a:r>
          </a:p>
          <a:p>
            <a:r>
              <a:rPr lang="en-US" dirty="0"/>
              <a:t>- lightning which leads to NO2, and</a:t>
            </a:r>
          </a:p>
          <a:p>
            <a:r>
              <a:rPr lang="en-US" dirty="0"/>
              <a:t>- microorganisms in soil, which convert nitrogen into nitrites and outgas a portion to the air in the form of ammonia.</a:t>
            </a:r>
          </a:p>
          <a:p>
            <a:endParaRPr lang="en-US" dirty="0"/>
          </a:p>
          <a:p>
            <a:r>
              <a:rPr lang="en-US" dirty="0"/>
              <a:t>The ammonia nitrogen-based fertilizers used in modern agriculture are a human method of, in effect, providing fixating nitrogen for plant growth.</a:t>
            </a:r>
          </a:p>
          <a:p>
            <a:endParaRPr lang="en-US" dirty="0"/>
          </a:p>
          <a:p>
            <a:r>
              <a:rPr lang="en-US" dirty="0"/>
              <a:t>Finally, we note in the upper right that anthropogenic air pollution  sources – automobiles, trucks, factory combustion emissions – provide nitrogen oxides (NOx) to the air, which can be considered an unintended human method of fixating nitrogen from N2 to NOx. As we learned a bit ago, </a:t>
            </a:r>
            <a:r>
              <a:rPr lang="en-US" dirty="0" err="1"/>
              <a:t>Nox</a:t>
            </a:r>
            <a:r>
              <a:rPr lang="en-US" dirty="0"/>
              <a:t> in the form of NO2 is among the air pollutant species. </a:t>
            </a:r>
          </a:p>
        </p:txBody>
      </p:sp>
      <p:sp>
        <p:nvSpPr>
          <p:cNvPr id="4" name="Slide Number Placeholder 3"/>
          <p:cNvSpPr>
            <a:spLocks noGrp="1"/>
          </p:cNvSpPr>
          <p:nvPr>
            <p:ph type="sldNum" sz="quarter" idx="5"/>
          </p:nvPr>
        </p:nvSpPr>
        <p:spPr/>
        <p:txBody>
          <a:bodyPr/>
          <a:lstStyle/>
          <a:p>
            <a:fld id="{C7CA9EB6-F0B4-4FBE-994B-2C6AA52EF8BE}" type="slidenum">
              <a:rPr lang="en-US" smtClean="0"/>
              <a:t>7</a:t>
            </a:fld>
            <a:endParaRPr lang="en-US"/>
          </a:p>
        </p:txBody>
      </p:sp>
    </p:spTree>
    <p:extLst>
      <p:ext uri="{BB962C8B-B14F-4D97-AF65-F5344CB8AC3E}">
        <p14:creationId xmlns:p14="http://schemas.microsoft.com/office/powerpoint/2010/main" val="276960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a more detailed view of nitrogen fixation within the soil by microorganisms. </a:t>
            </a:r>
          </a:p>
          <a:p>
            <a:endParaRPr lang="en-US" dirty="0"/>
          </a:p>
          <a:p>
            <a:r>
              <a:rPr lang="en-US" dirty="0"/>
              <a:t>The details on this slide do not need to be known for the upcoming quiz, but it is still shown to support and broaden understanding of the previous slide material.</a:t>
            </a:r>
          </a:p>
        </p:txBody>
      </p:sp>
      <p:sp>
        <p:nvSpPr>
          <p:cNvPr id="4" name="Slide Number Placeholder 3"/>
          <p:cNvSpPr>
            <a:spLocks noGrp="1"/>
          </p:cNvSpPr>
          <p:nvPr>
            <p:ph type="sldNum" sz="quarter" idx="5"/>
          </p:nvPr>
        </p:nvSpPr>
        <p:spPr/>
        <p:txBody>
          <a:bodyPr/>
          <a:lstStyle/>
          <a:p>
            <a:fld id="{C7CA9EB6-F0B4-4FBE-994B-2C6AA52EF8BE}" type="slidenum">
              <a:rPr lang="en-US" smtClean="0"/>
              <a:t>8</a:t>
            </a:fld>
            <a:endParaRPr lang="en-US"/>
          </a:p>
        </p:txBody>
      </p:sp>
    </p:spTree>
    <p:extLst>
      <p:ext uri="{BB962C8B-B14F-4D97-AF65-F5344CB8AC3E}">
        <p14:creationId xmlns:p14="http://schemas.microsoft.com/office/powerpoint/2010/main" val="179174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Sulfur Cycle</a:t>
            </a:r>
          </a:p>
        </p:txBody>
      </p:sp>
      <p:sp>
        <p:nvSpPr>
          <p:cNvPr id="4" name="Slide Number Placeholder 3"/>
          <p:cNvSpPr>
            <a:spLocks noGrp="1"/>
          </p:cNvSpPr>
          <p:nvPr>
            <p:ph type="sldNum" sz="quarter" idx="5"/>
          </p:nvPr>
        </p:nvSpPr>
        <p:spPr/>
        <p:txBody>
          <a:bodyPr/>
          <a:lstStyle/>
          <a:p>
            <a:fld id="{C7CA9EB6-F0B4-4FBE-994B-2C6AA52EF8BE}" type="slidenum">
              <a:rPr lang="en-US" smtClean="0"/>
              <a:t>9</a:t>
            </a:fld>
            <a:endParaRPr lang="en-US"/>
          </a:p>
        </p:txBody>
      </p:sp>
    </p:spTree>
    <p:extLst>
      <p:ext uri="{BB962C8B-B14F-4D97-AF65-F5344CB8AC3E}">
        <p14:creationId xmlns:p14="http://schemas.microsoft.com/office/powerpoint/2010/main" val="337964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C39A-2557-4FC0-9D6E-E2C6BA832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C6AC4-8737-46B6-8EE7-61747EB3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1617A-E08A-4A64-A0F0-DCD056772B2C}"/>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A3D80D3D-65EB-4969-8A80-0669E4BA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FB35-49E1-4CDE-82B2-3159DF161F51}"/>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73861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83A-F850-4CB9-A255-1104D646D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62BED-5C02-4A20-87FC-CCD923A0E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7E822-903C-4155-BD35-329F885B9C2C}"/>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CAAEBDEB-E1B4-41BD-A528-050DD042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62D2F-A7A8-48C1-99C6-EEA9DAEFA60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2225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C0FD4-5A0F-4B40-A38A-516EFC9CA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D8607-2AD1-4A0F-A621-A5B08DFC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0B59-0BA9-4152-8881-76F593A7A9DA}"/>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ABE8717C-5CAC-4F7B-B0DB-C896526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8907-C27F-4EC3-BE08-6F386EE47633}"/>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96028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6EF-9F80-4445-A1E1-A7C600397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4B90-DEAD-4A29-8590-1EFA877B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DEA15-FCA4-4CDF-88AC-CCAE196D53EA}"/>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EF962DFE-987A-402C-BC0F-70386501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2892-5B6B-409E-A18F-C88D780E65A5}"/>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03564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4AE2-78E0-455A-B28C-DCBE7CC9C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AB4E8-3C6C-4E52-B34F-088583DB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73C7C-E76B-41BA-B1B5-B08E675F22EF}"/>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B89A79E4-0BA3-4037-97BB-191DCAB89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4196-4DA0-46D9-AED0-5A826E19A0D4}"/>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13580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6FF-5C26-4127-BBEF-4580006C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0EA2F-F8AA-4A35-ACB2-3C481A000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C05E-4CD3-4D1D-91BB-80EB88ABE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DA8CA-3636-4867-A39D-9099D2FBF820}"/>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6" name="Footer Placeholder 5">
            <a:extLst>
              <a:ext uri="{FF2B5EF4-FFF2-40B4-BE49-F238E27FC236}">
                <a16:creationId xmlns:a16="http://schemas.microsoft.com/office/drawing/2014/main" id="{6606B7D0-8F3B-4133-A370-5911A742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32980-19D4-4607-99D2-E0FDC36D667C}"/>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64076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042-E579-4647-BBBC-4FEDE657D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8E554-D246-443F-9F96-FA70120A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E3C7C-16E2-4F0B-8E00-4792CDFDF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1A463-D767-45C4-8E7F-1684FDBC5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0170E-FE7C-4948-BB09-32422888C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02F4C-F9E0-4D65-BA04-C57742DABBD2}"/>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8" name="Footer Placeholder 7">
            <a:extLst>
              <a:ext uri="{FF2B5EF4-FFF2-40B4-BE49-F238E27FC236}">
                <a16:creationId xmlns:a16="http://schemas.microsoft.com/office/drawing/2014/main" id="{817D6822-2112-47F9-9C2B-6CAFEAF5D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A6A82-C928-4136-ABCD-77868E27B3D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7743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8942-C645-4F04-A23E-A84ABCCF3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50ED6-A1F8-403C-8CF4-FD3B70AC2FED}"/>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4" name="Footer Placeholder 3">
            <a:extLst>
              <a:ext uri="{FF2B5EF4-FFF2-40B4-BE49-F238E27FC236}">
                <a16:creationId xmlns:a16="http://schemas.microsoft.com/office/drawing/2014/main" id="{2CBBCE37-66DB-478F-8EAE-F304258D1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ADCE-54B3-462B-8171-C1C1741450E9}"/>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67213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D4EDC-6417-4BCA-8AEA-70B9247AF799}"/>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3" name="Footer Placeholder 2">
            <a:extLst>
              <a:ext uri="{FF2B5EF4-FFF2-40B4-BE49-F238E27FC236}">
                <a16:creationId xmlns:a16="http://schemas.microsoft.com/office/drawing/2014/main" id="{E7D35110-4B54-46F3-9356-6548D849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057E2-8D13-49DC-9D70-8EEDD619BDA6}"/>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2534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E9A-7B10-41EB-8496-9A9DF8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AD0F-94E8-4968-AE1A-3D635D70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9359C-A209-4418-912F-29747A45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0E0F1-2990-4836-96C6-DEF84F28A0C3}"/>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6" name="Footer Placeholder 5">
            <a:extLst>
              <a:ext uri="{FF2B5EF4-FFF2-40B4-BE49-F238E27FC236}">
                <a16:creationId xmlns:a16="http://schemas.microsoft.com/office/drawing/2014/main" id="{C9979E23-6FB5-4C3E-BFB0-40094EBE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FDA2-0E6B-4964-9688-0D5D4209ECBE}"/>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94662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881-27D6-4B63-8CA5-93B6D87C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04D3A-8191-4189-8620-1A482AC8D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96EA-C6D8-40BD-AD81-11022AC80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26E7-027A-45A5-AFA4-3082632923C7}"/>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6" name="Footer Placeholder 5">
            <a:extLst>
              <a:ext uri="{FF2B5EF4-FFF2-40B4-BE49-F238E27FC236}">
                <a16:creationId xmlns:a16="http://schemas.microsoft.com/office/drawing/2014/main" id="{6DE28181-C719-4DB3-A62C-CE0FC420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E583-3C9C-42EE-B0A8-E65F0E5EB197}"/>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5807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75ABA-F9C3-407E-B268-D5669BF86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4527F-A646-42DC-8FBC-408E50274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63877-0523-4912-9C73-9EBEA4B94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4B20F7CD-CE76-452A-833F-48AEDA8C2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D9185-74CA-47F3-9E4C-A15812D77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82CF-55AC-457A-AD0E-664FDD21768A}" type="slidenum">
              <a:rPr lang="en-US" smtClean="0"/>
              <a:t>‹#›</a:t>
            </a:fld>
            <a:endParaRPr lang="en-US"/>
          </a:p>
        </p:txBody>
      </p:sp>
    </p:spTree>
    <p:extLst>
      <p:ext uri="{BB962C8B-B14F-4D97-AF65-F5344CB8AC3E}">
        <p14:creationId xmlns:p14="http://schemas.microsoft.com/office/powerpoint/2010/main" val="19074446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srl.noaa.gov/gmd/ccgg/trend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temis.nl/products/so2.html" TargetMode="External"/><Relationship Id="rId5" Type="http://schemas.openxmlformats.org/officeDocument/2006/relationships/hyperlink" Target="http://www.euro.who.int/__data/assets/pdf_file/0017/123083/AQG2ndEd_7_1nitrogendioxide.pdf" TargetMode="External"/><Relationship Id="rId4" Type="http://schemas.openxmlformats.org/officeDocument/2006/relationships/hyperlink" Target="http://www.euro.who.int/__data/assets/pdf_file/0020/123059/AQG2ndEd_5_5carbonmonoxid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esrl.noaa.gov/gmd/ccgg/trend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www.esrl.noaa.gov/gmd/ccgg/tren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Nitrogen_assimil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FF34-6036-4B26-8D13-679EC9DE4B3F}"/>
              </a:ext>
            </a:extLst>
          </p:cNvPr>
          <p:cNvSpPr>
            <a:spLocks noGrp="1"/>
          </p:cNvSpPr>
          <p:nvPr>
            <p:ph type="ctrTitle"/>
          </p:nvPr>
        </p:nvSpPr>
        <p:spPr>
          <a:xfrm>
            <a:off x="1658911" y="1600200"/>
            <a:ext cx="9144000" cy="2387600"/>
          </a:xfrm>
        </p:spPr>
        <p:txBody>
          <a:bodyPr>
            <a:normAutofit/>
          </a:bodyPr>
          <a:lstStyle/>
          <a:p>
            <a:r>
              <a:rPr lang="en-US" sz="4400" b="1" dirty="0"/>
              <a:t>METR/ENVS 113</a:t>
            </a:r>
            <a:br>
              <a:rPr lang="en-US" dirty="0"/>
            </a:br>
            <a:r>
              <a:rPr lang="en-US" sz="2700" dirty="0"/>
              <a:t>Lecture 3: Atmospheric Carbon, Nitrogen and Sulfur Cycles</a:t>
            </a:r>
            <a:br>
              <a:rPr lang="en-US" dirty="0"/>
            </a:br>
            <a:endParaRPr lang="en-US" dirty="0"/>
          </a:p>
        </p:txBody>
      </p:sp>
      <p:sp>
        <p:nvSpPr>
          <p:cNvPr id="3" name="Subtitle 2">
            <a:extLst>
              <a:ext uri="{FF2B5EF4-FFF2-40B4-BE49-F238E27FC236}">
                <a16:creationId xmlns:a16="http://schemas.microsoft.com/office/drawing/2014/main" id="{4A904F86-646D-4811-A3F5-4544681B6F99}"/>
              </a:ext>
            </a:extLst>
          </p:cNvPr>
          <p:cNvSpPr>
            <a:spLocks noGrp="1"/>
          </p:cNvSpPr>
          <p:nvPr>
            <p:ph type="subTitle" idx="1"/>
          </p:nvPr>
        </p:nvSpPr>
        <p:spPr>
          <a:xfrm>
            <a:off x="1793823" y="3987800"/>
            <a:ext cx="9144000" cy="1655762"/>
          </a:xfrm>
        </p:spPr>
        <p:txBody>
          <a:bodyPr>
            <a:normAutofit/>
          </a:bodyPr>
          <a:lstStyle/>
          <a:p>
            <a:r>
              <a:rPr lang="en-US" dirty="0"/>
              <a:t>SJSU Fall Semester 2020</a:t>
            </a:r>
          </a:p>
          <a:p>
            <a:r>
              <a:rPr lang="en-US" dirty="0"/>
              <a:t>Module 1: The Natural, Unpolluted Atmosphere</a:t>
            </a:r>
          </a:p>
          <a:p>
            <a:r>
              <a:rPr lang="en-US" dirty="0"/>
              <a:t>Frank R. Freedman (Course Instructor)</a:t>
            </a:r>
          </a:p>
        </p:txBody>
      </p:sp>
    </p:spTree>
    <p:extLst>
      <p:ext uri="{BB962C8B-B14F-4D97-AF65-F5344CB8AC3E}">
        <p14:creationId xmlns:p14="http://schemas.microsoft.com/office/powerpoint/2010/main" val="257908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61E6FBD-6418-41F5-971D-ED658FBF0E02}"/>
              </a:ext>
            </a:extLst>
          </p:cNvPr>
          <p:cNvPicPr>
            <a:picLocks noChangeAspect="1"/>
          </p:cNvPicPr>
          <p:nvPr/>
        </p:nvPicPr>
        <p:blipFill>
          <a:blip r:embed="rId3"/>
          <a:stretch>
            <a:fillRect/>
          </a:stretch>
        </p:blipFill>
        <p:spPr>
          <a:xfrm>
            <a:off x="1943686" y="763077"/>
            <a:ext cx="8304627" cy="5793509"/>
          </a:xfrm>
          <a:prstGeom prst="rect">
            <a:avLst/>
          </a:prstGeom>
        </p:spPr>
      </p:pic>
      <p:sp>
        <p:nvSpPr>
          <p:cNvPr id="3" name="TextBox 2">
            <a:extLst>
              <a:ext uri="{FF2B5EF4-FFF2-40B4-BE49-F238E27FC236}">
                <a16:creationId xmlns:a16="http://schemas.microsoft.com/office/drawing/2014/main" id="{604CD642-776B-452C-AF31-7A4711713FE2}"/>
              </a:ext>
            </a:extLst>
          </p:cNvPr>
          <p:cNvSpPr txBox="1"/>
          <p:nvPr/>
        </p:nvSpPr>
        <p:spPr>
          <a:xfrm>
            <a:off x="821079" y="2271378"/>
            <a:ext cx="2651431" cy="1200329"/>
          </a:xfrm>
          <a:prstGeom prst="rect">
            <a:avLst/>
          </a:prstGeom>
          <a:solidFill>
            <a:schemeClr val="bg1"/>
          </a:solidFill>
          <a:ln>
            <a:solidFill>
              <a:srgbClr val="C00000"/>
            </a:solidFill>
          </a:ln>
        </p:spPr>
        <p:txBody>
          <a:bodyPr wrap="none" rtlCol="0">
            <a:spAutoFit/>
          </a:bodyPr>
          <a:lstStyle/>
          <a:p>
            <a:r>
              <a:rPr lang="en-US" sz="2400" b="1" dirty="0"/>
              <a:t>Anthropogenic</a:t>
            </a:r>
          </a:p>
          <a:p>
            <a:pPr marL="342900" indent="-342900">
              <a:buFont typeface="Arial" panose="020B0604020202020204" pitchFamily="34" charset="0"/>
              <a:buChar char="•"/>
            </a:pPr>
            <a:r>
              <a:rPr lang="en-US" sz="2400" dirty="0"/>
              <a:t>Coal Combustion</a:t>
            </a:r>
          </a:p>
          <a:p>
            <a:pPr marL="342900" indent="-342900">
              <a:buFont typeface="Arial" panose="020B0604020202020204" pitchFamily="34" charset="0"/>
              <a:buChar char="•"/>
            </a:pPr>
            <a:r>
              <a:rPr lang="en-US" sz="2400" dirty="0"/>
              <a:t>Sulfur as SO2</a:t>
            </a:r>
          </a:p>
        </p:txBody>
      </p:sp>
      <p:sp>
        <p:nvSpPr>
          <p:cNvPr id="7" name="TextBox 6">
            <a:extLst>
              <a:ext uri="{FF2B5EF4-FFF2-40B4-BE49-F238E27FC236}">
                <a16:creationId xmlns:a16="http://schemas.microsoft.com/office/drawing/2014/main" id="{FA44E31A-4AA8-480C-B349-CF4410F22B34}"/>
              </a:ext>
            </a:extLst>
          </p:cNvPr>
          <p:cNvSpPr txBox="1"/>
          <p:nvPr/>
        </p:nvSpPr>
        <p:spPr>
          <a:xfrm>
            <a:off x="5497460" y="1930440"/>
            <a:ext cx="1637500" cy="830997"/>
          </a:xfrm>
          <a:prstGeom prst="rect">
            <a:avLst/>
          </a:prstGeom>
          <a:solidFill>
            <a:schemeClr val="bg1"/>
          </a:solidFill>
          <a:ln>
            <a:solidFill>
              <a:srgbClr val="C00000"/>
            </a:solidFill>
          </a:ln>
        </p:spPr>
        <p:txBody>
          <a:bodyPr wrap="none" rtlCol="0">
            <a:spAutoFit/>
          </a:bodyPr>
          <a:lstStyle/>
          <a:p>
            <a:r>
              <a:rPr lang="en-US" sz="2400" b="1" dirty="0"/>
              <a:t>Natural</a:t>
            </a:r>
          </a:p>
          <a:p>
            <a:r>
              <a:rPr lang="en-US" sz="2400" dirty="0"/>
              <a:t>(Volcanoes)</a:t>
            </a:r>
          </a:p>
        </p:txBody>
      </p:sp>
      <p:sp>
        <p:nvSpPr>
          <p:cNvPr id="8" name="TextBox 7">
            <a:extLst>
              <a:ext uri="{FF2B5EF4-FFF2-40B4-BE49-F238E27FC236}">
                <a16:creationId xmlns:a16="http://schemas.microsoft.com/office/drawing/2014/main" id="{407A1FF0-7222-445A-A53C-BC2D1E92A227}"/>
              </a:ext>
            </a:extLst>
          </p:cNvPr>
          <p:cNvSpPr txBox="1"/>
          <p:nvPr/>
        </p:nvSpPr>
        <p:spPr>
          <a:xfrm>
            <a:off x="9075400" y="5214670"/>
            <a:ext cx="2648354" cy="1200329"/>
          </a:xfrm>
          <a:prstGeom prst="rect">
            <a:avLst/>
          </a:prstGeom>
          <a:solidFill>
            <a:schemeClr val="bg1"/>
          </a:solidFill>
          <a:ln>
            <a:solidFill>
              <a:srgbClr val="C00000"/>
            </a:solidFill>
          </a:ln>
        </p:spPr>
        <p:txBody>
          <a:bodyPr wrap="none" rtlCol="0">
            <a:spAutoFit/>
          </a:bodyPr>
          <a:lstStyle/>
          <a:p>
            <a:r>
              <a:rPr lang="en-US" sz="2400" b="1" dirty="0"/>
              <a:t>Biodegradation</a:t>
            </a:r>
          </a:p>
          <a:p>
            <a:r>
              <a:rPr lang="en-US" sz="2400" dirty="0"/>
              <a:t>(Sulfur as H2S)</a:t>
            </a:r>
          </a:p>
          <a:p>
            <a:r>
              <a:rPr lang="en-US" sz="2400" dirty="0"/>
              <a:t>(“rotten egg smell”)</a:t>
            </a:r>
          </a:p>
        </p:txBody>
      </p:sp>
      <p:sp>
        <p:nvSpPr>
          <p:cNvPr id="9" name="TextBox 8">
            <a:extLst>
              <a:ext uri="{FF2B5EF4-FFF2-40B4-BE49-F238E27FC236}">
                <a16:creationId xmlns:a16="http://schemas.microsoft.com/office/drawing/2014/main" id="{D646A166-9F04-4251-A6B4-BED19598572D}"/>
              </a:ext>
            </a:extLst>
          </p:cNvPr>
          <p:cNvSpPr txBox="1"/>
          <p:nvPr/>
        </p:nvSpPr>
        <p:spPr>
          <a:xfrm>
            <a:off x="8054608" y="2367169"/>
            <a:ext cx="4188325" cy="830997"/>
          </a:xfrm>
          <a:prstGeom prst="rect">
            <a:avLst/>
          </a:prstGeom>
          <a:solidFill>
            <a:schemeClr val="bg1"/>
          </a:solidFill>
          <a:ln>
            <a:solidFill>
              <a:srgbClr val="C00000"/>
            </a:solidFill>
          </a:ln>
        </p:spPr>
        <p:txBody>
          <a:bodyPr wrap="square" rtlCol="0">
            <a:spAutoFit/>
          </a:bodyPr>
          <a:lstStyle/>
          <a:p>
            <a:r>
              <a:rPr lang="en-US" sz="2400" b="1" dirty="0"/>
              <a:t>Acid Rain</a:t>
            </a:r>
          </a:p>
          <a:p>
            <a:r>
              <a:rPr lang="en-US" sz="2400" dirty="0"/>
              <a:t>(Sulfur as Sulfuric Acid, H2SO4)</a:t>
            </a:r>
          </a:p>
        </p:txBody>
      </p:sp>
      <p:sp>
        <p:nvSpPr>
          <p:cNvPr id="10" name="TextBox 9">
            <a:extLst>
              <a:ext uri="{FF2B5EF4-FFF2-40B4-BE49-F238E27FC236}">
                <a16:creationId xmlns:a16="http://schemas.microsoft.com/office/drawing/2014/main" id="{BCCD9D30-61E8-42D6-A7C6-CB8809FD2154}"/>
              </a:ext>
            </a:extLst>
          </p:cNvPr>
          <p:cNvSpPr txBox="1"/>
          <p:nvPr/>
        </p:nvSpPr>
        <p:spPr>
          <a:xfrm>
            <a:off x="3529934" y="301412"/>
            <a:ext cx="3935052" cy="461665"/>
          </a:xfrm>
          <a:prstGeom prst="rect">
            <a:avLst/>
          </a:prstGeom>
          <a:solidFill>
            <a:schemeClr val="bg1"/>
          </a:solidFill>
          <a:ln>
            <a:solidFill>
              <a:srgbClr val="C00000"/>
            </a:solidFill>
          </a:ln>
        </p:spPr>
        <p:txBody>
          <a:bodyPr wrap="none" rtlCol="0">
            <a:spAutoFit/>
          </a:bodyPr>
          <a:lstStyle/>
          <a:p>
            <a:r>
              <a:rPr lang="en-US" sz="2400" b="1" dirty="0"/>
              <a:t>Formation of sulfate particles</a:t>
            </a:r>
          </a:p>
        </p:txBody>
      </p:sp>
    </p:spTree>
    <p:extLst>
      <p:ext uri="{BB962C8B-B14F-4D97-AF65-F5344CB8AC3E}">
        <p14:creationId xmlns:p14="http://schemas.microsoft.com/office/powerpoint/2010/main" val="25095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559B-1DA4-4A16-A89B-E4782ACE6FD4}"/>
              </a:ext>
            </a:extLst>
          </p:cNvPr>
          <p:cNvSpPr>
            <a:spLocks noGrp="1"/>
          </p:cNvSpPr>
          <p:nvPr>
            <p:ph type="title"/>
          </p:nvPr>
        </p:nvSpPr>
        <p:spPr>
          <a:xfrm>
            <a:off x="966537" y="2766218"/>
            <a:ext cx="10515600" cy="1325563"/>
          </a:xfrm>
        </p:spPr>
        <p:txBody>
          <a:bodyPr/>
          <a:lstStyle/>
          <a:p>
            <a:pPr algn="ctr"/>
            <a:r>
              <a:rPr lang="en-US" dirty="0"/>
              <a:t>Carbon Cycle</a:t>
            </a:r>
            <a:endParaRPr lang="en-US" sz="3600" i="1" dirty="0"/>
          </a:p>
        </p:txBody>
      </p:sp>
    </p:spTree>
    <p:extLst>
      <p:ext uri="{BB962C8B-B14F-4D97-AF65-F5344CB8AC3E}">
        <p14:creationId xmlns:p14="http://schemas.microsoft.com/office/powerpoint/2010/main" val="14618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er, green, sitting, photo&#10;&#10;Description automatically generated">
            <a:extLst>
              <a:ext uri="{FF2B5EF4-FFF2-40B4-BE49-F238E27FC236}">
                <a16:creationId xmlns:a16="http://schemas.microsoft.com/office/drawing/2014/main" id="{F8188467-7088-490E-929D-DB9A9A4A8D1D}"/>
              </a:ext>
            </a:extLst>
          </p:cNvPr>
          <p:cNvPicPr>
            <a:picLocks noChangeAspect="1"/>
          </p:cNvPicPr>
          <p:nvPr/>
        </p:nvPicPr>
        <p:blipFill>
          <a:blip r:embed="rId3"/>
          <a:stretch>
            <a:fillRect/>
          </a:stretch>
        </p:blipFill>
        <p:spPr>
          <a:xfrm>
            <a:off x="1471984" y="409194"/>
            <a:ext cx="6039612" cy="6039612"/>
          </a:xfrm>
          <a:prstGeom prst="rect">
            <a:avLst/>
          </a:prstGeom>
        </p:spPr>
      </p:pic>
      <p:cxnSp>
        <p:nvCxnSpPr>
          <p:cNvPr id="6" name="Straight Arrow Connector 5">
            <a:extLst>
              <a:ext uri="{FF2B5EF4-FFF2-40B4-BE49-F238E27FC236}">
                <a16:creationId xmlns:a16="http://schemas.microsoft.com/office/drawing/2014/main" id="{42476207-BC0A-4B78-BFD8-C5A64A174D02}"/>
              </a:ext>
            </a:extLst>
          </p:cNvPr>
          <p:cNvCxnSpPr>
            <a:cxnSpLocks/>
          </p:cNvCxnSpPr>
          <p:nvPr/>
        </p:nvCxnSpPr>
        <p:spPr>
          <a:xfrm>
            <a:off x="6376739" y="4965032"/>
            <a:ext cx="0" cy="128336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349F0C-9C8C-49CF-90FA-978F1437723A}"/>
              </a:ext>
            </a:extLst>
          </p:cNvPr>
          <p:cNvSpPr txBox="1"/>
          <p:nvPr/>
        </p:nvSpPr>
        <p:spPr>
          <a:xfrm>
            <a:off x="7748337" y="409194"/>
            <a:ext cx="4189407" cy="3785652"/>
          </a:xfrm>
          <a:prstGeom prst="rect">
            <a:avLst/>
          </a:prstGeom>
          <a:solidFill>
            <a:schemeClr val="bg1"/>
          </a:solidFill>
          <a:ln>
            <a:solidFill>
              <a:srgbClr val="C00000"/>
            </a:solidFill>
          </a:ln>
        </p:spPr>
        <p:txBody>
          <a:bodyPr wrap="square" rtlCol="0">
            <a:spAutoFit/>
          </a:bodyPr>
          <a:lstStyle/>
          <a:p>
            <a:r>
              <a:rPr lang="en-US" sz="2400" b="1" dirty="0"/>
              <a:t>Anthropogenic</a:t>
            </a:r>
          </a:p>
          <a:p>
            <a:r>
              <a:rPr lang="en-US" sz="2400" dirty="0"/>
              <a:t>Fossil Fuel Combustion</a:t>
            </a:r>
          </a:p>
          <a:p>
            <a:endParaRPr lang="en-US" sz="2400" dirty="0"/>
          </a:p>
          <a:p>
            <a:pPr marL="342900" indent="-342900">
              <a:buFont typeface="Arial" panose="020B0604020202020204" pitchFamily="34" charset="0"/>
              <a:buChar char="•"/>
            </a:pPr>
            <a:r>
              <a:rPr lang="en-US" sz="2400" dirty="0"/>
              <a:t>Carbon released to air mainly as Carbon Dioxide - CO2</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Other compounds: </a:t>
            </a:r>
          </a:p>
          <a:p>
            <a:pPr marL="577850" indent="-241300">
              <a:buFont typeface="Calibri" panose="020F0502020204030204" pitchFamily="34" charset="0"/>
              <a:buChar char="‒"/>
            </a:pPr>
            <a:r>
              <a:rPr lang="en-US" sz="2400" dirty="0"/>
              <a:t>Carbon Monoxide (CO)</a:t>
            </a:r>
          </a:p>
          <a:p>
            <a:pPr marL="577850" indent="-241300">
              <a:buFont typeface="Calibri" panose="020F0502020204030204" pitchFamily="34" charset="0"/>
              <a:buChar char="‒"/>
            </a:pPr>
            <a:r>
              <a:rPr lang="en-US" sz="2400" dirty="0"/>
              <a:t>Smoke Particles</a:t>
            </a:r>
          </a:p>
          <a:p>
            <a:pPr marL="577850" indent="-241300">
              <a:buFont typeface="Calibri" panose="020F0502020204030204" pitchFamily="34" charset="0"/>
              <a:buChar char="‒"/>
            </a:pPr>
            <a:r>
              <a:rPr lang="en-US" sz="2400" dirty="0"/>
              <a:t>Hydrocarbon Gases </a:t>
            </a:r>
          </a:p>
        </p:txBody>
      </p:sp>
      <p:sp>
        <p:nvSpPr>
          <p:cNvPr id="8" name="TextBox 7">
            <a:extLst>
              <a:ext uri="{FF2B5EF4-FFF2-40B4-BE49-F238E27FC236}">
                <a16:creationId xmlns:a16="http://schemas.microsoft.com/office/drawing/2014/main" id="{6E85C8B0-1726-4540-914C-0B29F486F0F1}"/>
              </a:ext>
            </a:extLst>
          </p:cNvPr>
          <p:cNvSpPr txBox="1"/>
          <p:nvPr/>
        </p:nvSpPr>
        <p:spPr>
          <a:xfrm>
            <a:off x="2795814" y="1859340"/>
            <a:ext cx="2257093" cy="1569660"/>
          </a:xfrm>
          <a:prstGeom prst="rect">
            <a:avLst/>
          </a:prstGeom>
          <a:solidFill>
            <a:schemeClr val="bg1"/>
          </a:solidFill>
          <a:ln>
            <a:solidFill>
              <a:srgbClr val="C00000"/>
            </a:solidFill>
          </a:ln>
        </p:spPr>
        <p:txBody>
          <a:bodyPr wrap="none" rtlCol="0">
            <a:spAutoFit/>
          </a:bodyPr>
          <a:lstStyle/>
          <a:p>
            <a:r>
              <a:rPr lang="en-US" sz="2400" b="1" dirty="0"/>
              <a:t>Natural</a:t>
            </a:r>
          </a:p>
          <a:p>
            <a:r>
              <a:rPr lang="en-US" sz="2400" dirty="0"/>
              <a:t>(Photosynthesis)</a:t>
            </a:r>
          </a:p>
          <a:p>
            <a:r>
              <a:rPr lang="en-US" sz="2400" dirty="0"/>
              <a:t>(Respiration)</a:t>
            </a:r>
          </a:p>
          <a:p>
            <a:r>
              <a:rPr lang="en-US" sz="2400" dirty="0"/>
              <a:t>(CO2 &amp; CH4)</a:t>
            </a:r>
          </a:p>
        </p:txBody>
      </p:sp>
      <p:sp>
        <p:nvSpPr>
          <p:cNvPr id="9" name="TextBox 8">
            <a:extLst>
              <a:ext uri="{FF2B5EF4-FFF2-40B4-BE49-F238E27FC236}">
                <a16:creationId xmlns:a16="http://schemas.microsoft.com/office/drawing/2014/main" id="{67F7A987-2DDD-48DC-AA2E-33150CF66209}"/>
              </a:ext>
            </a:extLst>
          </p:cNvPr>
          <p:cNvSpPr txBox="1"/>
          <p:nvPr/>
        </p:nvSpPr>
        <p:spPr>
          <a:xfrm>
            <a:off x="6950478" y="5464566"/>
            <a:ext cx="2324675" cy="830997"/>
          </a:xfrm>
          <a:prstGeom prst="rect">
            <a:avLst/>
          </a:prstGeom>
          <a:solidFill>
            <a:schemeClr val="bg1"/>
          </a:solidFill>
          <a:ln>
            <a:solidFill>
              <a:srgbClr val="C00000"/>
            </a:solidFill>
          </a:ln>
        </p:spPr>
        <p:txBody>
          <a:bodyPr wrap="none" rtlCol="0">
            <a:spAutoFit/>
          </a:bodyPr>
          <a:lstStyle/>
          <a:p>
            <a:r>
              <a:rPr lang="en-US" sz="2400" b="1" dirty="0"/>
              <a:t>Natural</a:t>
            </a:r>
          </a:p>
          <a:p>
            <a:r>
              <a:rPr lang="en-US" sz="2400" dirty="0"/>
              <a:t>Oceanic Removal</a:t>
            </a:r>
          </a:p>
        </p:txBody>
      </p:sp>
      <p:sp>
        <p:nvSpPr>
          <p:cNvPr id="10" name="TextBox 9">
            <a:extLst>
              <a:ext uri="{FF2B5EF4-FFF2-40B4-BE49-F238E27FC236}">
                <a16:creationId xmlns:a16="http://schemas.microsoft.com/office/drawing/2014/main" id="{0344E746-DD1C-4AEE-88F1-5592A0679DEC}"/>
              </a:ext>
            </a:extLst>
          </p:cNvPr>
          <p:cNvSpPr txBox="1"/>
          <p:nvPr/>
        </p:nvSpPr>
        <p:spPr>
          <a:xfrm>
            <a:off x="298176" y="5606716"/>
            <a:ext cx="3626185" cy="830997"/>
          </a:xfrm>
          <a:prstGeom prst="rect">
            <a:avLst/>
          </a:prstGeom>
          <a:solidFill>
            <a:schemeClr val="bg1"/>
          </a:solidFill>
          <a:ln>
            <a:solidFill>
              <a:srgbClr val="C00000"/>
            </a:solidFill>
          </a:ln>
        </p:spPr>
        <p:txBody>
          <a:bodyPr wrap="none" rtlCol="0">
            <a:spAutoFit/>
          </a:bodyPr>
          <a:lstStyle/>
          <a:p>
            <a:r>
              <a:rPr lang="en-US" sz="2400" b="1" dirty="0"/>
              <a:t>Earth, Oceans, Plants</a:t>
            </a:r>
            <a:endParaRPr lang="en-US" sz="2400" dirty="0"/>
          </a:p>
          <a:p>
            <a:r>
              <a:rPr lang="en-US" sz="2400" dirty="0"/>
              <a:t>(Main repository of carbon)</a:t>
            </a:r>
          </a:p>
        </p:txBody>
      </p:sp>
    </p:spTree>
    <p:extLst>
      <p:ext uri="{BB962C8B-B14F-4D97-AF65-F5344CB8AC3E}">
        <p14:creationId xmlns:p14="http://schemas.microsoft.com/office/powerpoint/2010/main" val="57651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0C4-F577-4430-BED7-CA2D7AC2B7A8}"/>
              </a:ext>
            </a:extLst>
          </p:cNvPr>
          <p:cNvSpPr>
            <a:spLocks noGrp="1"/>
          </p:cNvSpPr>
          <p:nvPr>
            <p:ph type="title"/>
          </p:nvPr>
        </p:nvSpPr>
        <p:spPr>
          <a:xfrm>
            <a:off x="475488" y="384048"/>
            <a:ext cx="10515600" cy="914400"/>
          </a:xfrm>
        </p:spPr>
        <p:txBody>
          <a:bodyPr>
            <a:normAutofit fontScale="90000"/>
          </a:bodyPr>
          <a:lstStyle/>
          <a:p>
            <a:r>
              <a:rPr lang="en-US" sz="3600" b="1" dirty="0"/>
              <a:t>Natural Background Concentrations in Air</a:t>
            </a:r>
            <a:br>
              <a:rPr lang="en-US" sz="3600" b="1" dirty="0"/>
            </a:br>
            <a:r>
              <a:rPr lang="en-US" sz="2800" dirty="0"/>
              <a:t>(Current-Day, remote Areas … away from major air pollution sources)</a:t>
            </a:r>
          </a:p>
        </p:txBody>
      </p:sp>
      <p:graphicFrame>
        <p:nvGraphicFramePr>
          <p:cNvPr id="4" name="Table 4">
            <a:extLst>
              <a:ext uri="{FF2B5EF4-FFF2-40B4-BE49-F238E27FC236}">
                <a16:creationId xmlns:a16="http://schemas.microsoft.com/office/drawing/2014/main" id="{856EBAE6-36B3-47AC-BC83-73981EDE8009}"/>
              </a:ext>
            </a:extLst>
          </p:cNvPr>
          <p:cNvGraphicFramePr>
            <a:graphicFrameLocks noGrp="1"/>
          </p:cNvGraphicFramePr>
          <p:nvPr>
            <p:ph idx="1"/>
            <p:extLst>
              <p:ext uri="{D42A27DB-BD31-4B8C-83A1-F6EECF244321}">
                <p14:modId xmlns:p14="http://schemas.microsoft.com/office/powerpoint/2010/main" val="2904786052"/>
              </p:ext>
            </p:extLst>
          </p:nvPr>
        </p:nvGraphicFramePr>
        <p:xfrm>
          <a:off x="645695" y="1826260"/>
          <a:ext cx="10900610" cy="3205480"/>
        </p:xfrm>
        <a:graphic>
          <a:graphicData uri="http://schemas.openxmlformats.org/drawingml/2006/table">
            <a:tbl>
              <a:tblPr firstRow="1" bandRow="1">
                <a:tableStyleId>{2D5ABB26-0587-4C30-8999-92F81FD0307C}</a:tableStyleId>
              </a:tblPr>
              <a:tblGrid>
                <a:gridCol w="3282855">
                  <a:extLst>
                    <a:ext uri="{9D8B030D-6E8A-4147-A177-3AD203B41FA5}">
                      <a16:colId xmlns:a16="http://schemas.microsoft.com/office/drawing/2014/main" val="3442441965"/>
                    </a:ext>
                  </a:extLst>
                </a:gridCol>
                <a:gridCol w="1993233">
                  <a:extLst>
                    <a:ext uri="{9D8B030D-6E8A-4147-A177-3AD203B41FA5}">
                      <a16:colId xmlns:a16="http://schemas.microsoft.com/office/drawing/2014/main" val="1375053556"/>
                    </a:ext>
                  </a:extLst>
                </a:gridCol>
                <a:gridCol w="5624522">
                  <a:extLst>
                    <a:ext uri="{9D8B030D-6E8A-4147-A177-3AD203B41FA5}">
                      <a16:colId xmlns:a16="http://schemas.microsoft.com/office/drawing/2014/main" val="2946470821"/>
                    </a:ext>
                  </a:extLst>
                </a:gridCol>
              </a:tblGrid>
              <a:tr h="370840">
                <a:tc>
                  <a:txBody>
                    <a:bodyPr/>
                    <a:lstStyle/>
                    <a:p>
                      <a:r>
                        <a:rPr lang="en-US" b="1" dirty="0">
                          <a:latin typeface="Arial" panose="020B0604020202020204" pitchFamily="34" charset="0"/>
                          <a:cs typeface="Arial" panose="020B0604020202020204" pitchFamily="34" charset="0"/>
                        </a:rPr>
                        <a:t>Pollutant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Arial" panose="020B0604020202020204" pitchFamily="34" charset="0"/>
                          <a:cs typeface="Arial" panose="020B0604020202020204" pitchFamily="34" charset="0"/>
                        </a:rPr>
                        <a:t>Natural Background Concentrations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Arial" panose="020B0604020202020204" pitchFamily="34" charset="0"/>
                          <a:cs typeface="Arial" panose="020B06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516444"/>
                  </a:ext>
                </a:extLst>
              </a:tr>
              <a:tr h="370840">
                <a:tc>
                  <a:txBody>
                    <a:bodyPr/>
                    <a:lstStyle/>
                    <a:p>
                      <a:r>
                        <a:rPr lang="en-US" dirty="0">
                          <a:latin typeface="Arial" panose="020B0604020202020204" pitchFamily="34" charset="0"/>
                          <a:cs typeface="Arial" panose="020B0604020202020204" pitchFamily="34" charset="0"/>
                        </a:rPr>
                        <a:t>Carbon Dioxide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410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Mauna Loa (Hawaii)</a:t>
                      </a:r>
                    </a:p>
                    <a:p>
                      <a:r>
                        <a:rPr lang="en-US" dirty="0">
                          <a:latin typeface="Arial" panose="020B0604020202020204" pitchFamily="34" charset="0"/>
                          <a:cs typeface="Arial" panose="020B0604020202020204" pitchFamily="34" charset="0"/>
                          <a:hlinkClick r:id="rId3"/>
                        </a:rPr>
                        <a:t>https://www.esrl.noaa.gov/gmd/ccgg/trends/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970866"/>
                  </a:ext>
                </a:extLst>
              </a:tr>
              <a:tr h="370840">
                <a:tc>
                  <a:txBody>
                    <a:bodyPr/>
                    <a:lstStyle/>
                    <a:p>
                      <a:r>
                        <a:rPr lang="en-US" dirty="0">
                          <a:latin typeface="Arial" panose="020B0604020202020204" pitchFamily="34" charset="0"/>
                          <a:cs typeface="Arial" panose="020B0604020202020204" pitchFamily="34" charset="0"/>
                        </a:rPr>
                        <a:t>Carbon Monoxide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50 – 120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hlinkClick r:id="rId4"/>
                        </a:rPr>
                        <a:t>http://www.euro.who.int/__data/assets/pdf_file/0020/123059/AQG2ndEd_5_5carbonmonoxide.PDF</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351039"/>
                  </a:ext>
                </a:extLst>
              </a:tr>
              <a:tr h="370840">
                <a:tc>
                  <a:txBody>
                    <a:bodyPr/>
                    <a:lstStyle/>
                    <a:p>
                      <a:r>
                        <a:rPr lang="en-US" dirty="0">
                          <a:latin typeface="Arial" panose="020B0604020202020204" pitchFamily="34" charset="0"/>
                          <a:cs typeface="Arial" panose="020B0604020202020204" pitchFamily="34" charset="0"/>
                        </a:rPr>
                        <a:t>Nitrogen Dioxide (NO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0.2 – 5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hlinkClick r:id="rId5"/>
                        </a:rPr>
                        <a:t>http://www.euro.who.int/__data/assets/pdf_file/0017/123083/AQG2ndEd_7_1nitrogendioxide.pdf</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977105"/>
                  </a:ext>
                </a:extLst>
              </a:tr>
              <a:tr h="370840">
                <a:tc>
                  <a:txBody>
                    <a:bodyPr/>
                    <a:lstStyle/>
                    <a:p>
                      <a:r>
                        <a:rPr lang="en-US" dirty="0">
                          <a:latin typeface="Arial" panose="020B0604020202020204" pitchFamily="34" charset="0"/>
                          <a:cs typeface="Arial" panose="020B0604020202020204" pitchFamily="34" charset="0"/>
                        </a:rPr>
                        <a:t>Sulfur Dioxide (SO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&lt; 1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6"/>
                        </a:rPr>
                        <a:t>http://www.temis.nl/products/so2.html</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156673"/>
                  </a:ext>
                </a:extLst>
              </a:tr>
            </a:tbl>
          </a:graphicData>
        </a:graphic>
      </p:graphicFrame>
    </p:spTree>
    <p:extLst>
      <p:ext uri="{BB962C8B-B14F-4D97-AF65-F5344CB8AC3E}">
        <p14:creationId xmlns:p14="http://schemas.microsoft.com/office/powerpoint/2010/main" val="186953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478818-36F9-4002-8FAF-069586D7B246}"/>
              </a:ext>
            </a:extLst>
          </p:cNvPr>
          <p:cNvPicPr>
            <a:picLocks noChangeAspect="1"/>
          </p:cNvPicPr>
          <p:nvPr/>
        </p:nvPicPr>
        <p:blipFill>
          <a:blip r:embed="rId3"/>
          <a:stretch>
            <a:fillRect/>
          </a:stretch>
        </p:blipFill>
        <p:spPr>
          <a:xfrm>
            <a:off x="82766" y="252183"/>
            <a:ext cx="7005379" cy="5434172"/>
          </a:xfrm>
          <a:prstGeom prst="rect">
            <a:avLst/>
          </a:prstGeom>
        </p:spPr>
      </p:pic>
      <p:sp>
        <p:nvSpPr>
          <p:cNvPr id="3" name="Rectangle 2">
            <a:extLst>
              <a:ext uri="{FF2B5EF4-FFF2-40B4-BE49-F238E27FC236}">
                <a16:creationId xmlns:a16="http://schemas.microsoft.com/office/drawing/2014/main" id="{48394DCF-BAD5-4183-AB39-68EAFDE1182E}"/>
              </a:ext>
            </a:extLst>
          </p:cNvPr>
          <p:cNvSpPr/>
          <p:nvPr/>
        </p:nvSpPr>
        <p:spPr>
          <a:xfrm>
            <a:off x="82766" y="6362583"/>
            <a:ext cx="4493923" cy="369332"/>
          </a:xfrm>
          <a:prstGeom prst="rect">
            <a:avLst/>
          </a:prstGeom>
        </p:spPr>
        <p:txBody>
          <a:bodyPr wrap="none">
            <a:spAutoFit/>
          </a:bodyPr>
          <a:lstStyle/>
          <a:p>
            <a:r>
              <a:rPr lang="en-US" dirty="0">
                <a:hlinkClick r:id="rId4"/>
              </a:rPr>
              <a:t>https://www.esrl.noaa.gov/gmd/ccgg/trends/</a:t>
            </a:r>
            <a:endParaRPr lang="en-US" dirty="0"/>
          </a:p>
        </p:txBody>
      </p:sp>
      <p:pic>
        <p:nvPicPr>
          <p:cNvPr id="4" name="Picture 3">
            <a:extLst>
              <a:ext uri="{FF2B5EF4-FFF2-40B4-BE49-F238E27FC236}">
                <a16:creationId xmlns:a16="http://schemas.microsoft.com/office/drawing/2014/main" id="{83CC5001-CC1C-4734-A318-EC2D4831A9AB}"/>
              </a:ext>
            </a:extLst>
          </p:cNvPr>
          <p:cNvPicPr>
            <a:picLocks noChangeAspect="1"/>
          </p:cNvPicPr>
          <p:nvPr/>
        </p:nvPicPr>
        <p:blipFill rotWithShape="1">
          <a:blip r:embed="rId5"/>
          <a:srcRect l="23416" t="36119" r="25333" b="6815"/>
          <a:stretch/>
        </p:blipFill>
        <p:spPr>
          <a:xfrm>
            <a:off x="7640551" y="1153057"/>
            <a:ext cx="4063770" cy="2545267"/>
          </a:xfrm>
          <a:prstGeom prst="rect">
            <a:avLst/>
          </a:prstGeom>
        </p:spPr>
      </p:pic>
      <p:sp>
        <p:nvSpPr>
          <p:cNvPr id="8" name="Rectangle 7">
            <a:extLst>
              <a:ext uri="{FF2B5EF4-FFF2-40B4-BE49-F238E27FC236}">
                <a16:creationId xmlns:a16="http://schemas.microsoft.com/office/drawing/2014/main" id="{584BFA04-1962-4D89-8C45-057C2D50ECA0}"/>
              </a:ext>
            </a:extLst>
          </p:cNvPr>
          <p:cNvSpPr/>
          <p:nvPr/>
        </p:nvSpPr>
        <p:spPr>
          <a:xfrm>
            <a:off x="6095999" y="942535"/>
            <a:ext cx="459545" cy="62276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EC352DB-8203-4119-AAB5-3D0E2F50B5B9}"/>
              </a:ext>
            </a:extLst>
          </p:cNvPr>
          <p:cNvCxnSpPr>
            <a:cxnSpLocks/>
          </p:cNvCxnSpPr>
          <p:nvPr/>
        </p:nvCxnSpPr>
        <p:spPr>
          <a:xfrm>
            <a:off x="6682154" y="942535"/>
            <a:ext cx="1420837" cy="11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B2C061E-B9FA-470C-A320-D214368D8C14}"/>
              </a:ext>
            </a:extLst>
          </p:cNvPr>
          <p:cNvCxnSpPr>
            <a:cxnSpLocks/>
          </p:cNvCxnSpPr>
          <p:nvPr/>
        </p:nvCxnSpPr>
        <p:spPr>
          <a:xfrm>
            <a:off x="6349768" y="1733701"/>
            <a:ext cx="1085006" cy="1756982"/>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8ECCC9B-A59B-48C7-9F8E-0C3A3509042E}"/>
              </a:ext>
            </a:extLst>
          </p:cNvPr>
          <p:cNvSpPr txBox="1"/>
          <p:nvPr/>
        </p:nvSpPr>
        <p:spPr>
          <a:xfrm>
            <a:off x="253218" y="5416062"/>
            <a:ext cx="6812249" cy="646331"/>
          </a:xfrm>
          <a:prstGeom prst="rect">
            <a:avLst/>
          </a:prstGeom>
          <a:noFill/>
        </p:spPr>
        <p:txBody>
          <a:bodyPr wrap="none" rtlCol="0">
            <a:spAutoFit/>
          </a:bodyPr>
          <a:lstStyle/>
          <a:p>
            <a:r>
              <a:rPr lang="en-US" dirty="0">
                <a:solidFill>
                  <a:srgbClr val="FF0000"/>
                </a:solidFill>
              </a:rPr>
              <a:t>Red: Monthly CO2 concentrations</a:t>
            </a:r>
          </a:p>
          <a:p>
            <a:r>
              <a:rPr lang="en-US" dirty="0"/>
              <a:t>Black: Monthly CO2 concentrations removing effects of photosynthesis</a:t>
            </a:r>
          </a:p>
        </p:txBody>
      </p:sp>
      <p:sp>
        <p:nvSpPr>
          <p:cNvPr id="14" name="TextBox 13">
            <a:extLst>
              <a:ext uri="{FF2B5EF4-FFF2-40B4-BE49-F238E27FC236}">
                <a16:creationId xmlns:a16="http://schemas.microsoft.com/office/drawing/2014/main" id="{55120699-949B-4181-BAB4-B767D89DC9FA}"/>
              </a:ext>
            </a:extLst>
          </p:cNvPr>
          <p:cNvSpPr txBox="1"/>
          <p:nvPr/>
        </p:nvSpPr>
        <p:spPr>
          <a:xfrm>
            <a:off x="7291755" y="3961926"/>
            <a:ext cx="4412566" cy="2308324"/>
          </a:xfrm>
          <a:prstGeom prst="rect">
            <a:avLst/>
          </a:prstGeom>
          <a:noFill/>
        </p:spPr>
        <p:txBody>
          <a:bodyPr wrap="square" rtlCol="0">
            <a:spAutoFit/>
          </a:bodyPr>
          <a:lstStyle/>
          <a:p>
            <a:r>
              <a:rPr lang="en-US" b="1" dirty="0"/>
              <a:t>CO2 drops in spring; lowest value in summer</a:t>
            </a:r>
          </a:p>
          <a:p>
            <a:r>
              <a:rPr lang="en-US" dirty="0"/>
              <a:t>Photosynthetic CO2 removal from atmosphere during spring and summer plant growing season</a:t>
            </a:r>
          </a:p>
          <a:p>
            <a:endParaRPr lang="en-US" dirty="0"/>
          </a:p>
          <a:p>
            <a:r>
              <a:rPr lang="en-US" b="1" dirty="0"/>
              <a:t>CO2 rises in fall; highest value in winter</a:t>
            </a:r>
          </a:p>
          <a:p>
            <a:r>
              <a:rPr lang="en-US" dirty="0"/>
              <a:t>Plant growing season ends, plant respiration and biomass decay releases CO2 to air.</a:t>
            </a:r>
          </a:p>
        </p:txBody>
      </p:sp>
      <p:sp>
        <p:nvSpPr>
          <p:cNvPr id="17" name="TextBox 16">
            <a:extLst>
              <a:ext uri="{FF2B5EF4-FFF2-40B4-BE49-F238E27FC236}">
                <a16:creationId xmlns:a16="http://schemas.microsoft.com/office/drawing/2014/main" id="{67341A33-D3F3-4836-9AC3-8E75BDE3C33C}"/>
              </a:ext>
            </a:extLst>
          </p:cNvPr>
          <p:cNvSpPr txBox="1"/>
          <p:nvPr/>
        </p:nvSpPr>
        <p:spPr>
          <a:xfrm>
            <a:off x="8595579" y="1392701"/>
            <a:ext cx="1237518" cy="369332"/>
          </a:xfrm>
          <a:prstGeom prst="rect">
            <a:avLst/>
          </a:prstGeom>
          <a:noFill/>
        </p:spPr>
        <p:txBody>
          <a:bodyPr wrap="none" rtlCol="0">
            <a:spAutoFit/>
          </a:bodyPr>
          <a:lstStyle/>
          <a:p>
            <a:r>
              <a:rPr lang="en-US" dirty="0">
                <a:highlight>
                  <a:srgbClr val="FFFF00"/>
                </a:highlight>
              </a:rPr>
              <a:t>winter max</a:t>
            </a:r>
          </a:p>
        </p:txBody>
      </p:sp>
      <p:sp>
        <p:nvSpPr>
          <p:cNvPr id="18" name="TextBox 17">
            <a:extLst>
              <a:ext uri="{FF2B5EF4-FFF2-40B4-BE49-F238E27FC236}">
                <a16:creationId xmlns:a16="http://schemas.microsoft.com/office/drawing/2014/main" id="{63C9E1C3-A1FD-4101-93A2-561CAB497E00}"/>
              </a:ext>
            </a:extLst>
          </p:cNvPr>
          <p:cNvSpPr txBox="1"/>
          <p:nvPr/>
        </p:nvSpPr>
        <p:spPr>
          <a:xfrm>
            <a:off x="10013631" y="2599937"/>
            <a:ext cx="1372492" cy="369332"/>
          </a:xfrm>
          <a:prstGeom prst="rect">
            <a:avLst/>
          </a:prstGeom>
          <a:noFill/>
        </p:spPr>
        <p:txBody>
          <a:bodyPr wrap="none" rtlCol="0">
            <a:spAutoFit/>
          </a:bodyPr>
          <a:lstStyle/>
          <a:p>
            <a:r>
              <a:rPr lang="en-US" dirty="0">
                <a:highlight>
                  <a:srgbClr val="FFFF00"/>
                </a:highlight>
              </a:rPr>
              <a:t>summer min</a:t>
            </a:r>
          </a:p>
        </p:txBody>
      </p:sp>
    </p:spTree>
    <p:extLst>
      <p:ext uri="{BB962C8B-B14F-4D97-AF65-F5344CB8AC3E}">
        <p14:creationId xmlns:p14="http://schemas.microsoft.com/office/powerpoint/2010/main" val="383367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site location map"/>
          <p:cNvPicPr>
            <a:picLocks noChangeAspect="1" noChangeArrowheads="1"/>
          </p:cNvPicPr>
          <p:nvPr/>
        </p:nvPicPr>
        <p:blipFill>
          <a:blip r:embed="rId3" cstate="print"/>
          <a:srcRect/>
          <a:stretch>
            <a:fillRect/>
          </a:stretch>
        </p:blipFill>
        <p:spPr bwMode="auto">
          <a:xfrm>
            <a:off x="2667000" y="533400"/>
            <a:ext cx="5238750" cy="5295900"/>
          </a:xfrm>
          <a:prstGeom prst="rect">
            <a:avLst/>
          </a:prstGeom>
          <a:noFill/>
        </p:spPr>
      </p:pic>
      <p:cxnSp>
        <p:nvCxnSpPr>
          <p:cNvPr id="6" name="Straight Arrow Connector 5"/>
          <p:cNvCxnSpPr>
            <a:cxnSpLocks/>
          </p:cNvCxnSpPr>
          <p:nvPr/>
        </p:nvCxnSpPr>
        <p:spPr>
          <a:xfrm flipH="1">
            <a:off x="4495800" y="1758462"/>
            <a:ext cx="3297702" cy="136573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24599" y="533400"/>
            <a:ext cx="4004109" cy="3108543"/>
          </a:xfrm>
          <a:prstGeom prst="rect">
            <a:avLst/>
          </a:prstGeom>
          <a:noFill/>
        </p:spPr>
        <p:txBody>
          <a:bodyPr wrap="none" rtlCol="0">
            <a:spAutoFit/>
          </a:bodyPr>
          <a:lstStyle/>
          <a:p>
            <a:r>
              <a:rPr lang="en-US" sz="2000" b="1" dirty="0"/>
              <a:t>Mauna Loa Observatory</a:t>
            </a:r>
          </a:p>
          <a:p>
            <a:r>
              <a:rPr lang="en-US" sz="2000" dirty="0"/>
              <a:t>North Slope</a:t>
            </a:r>
          </a:p>
          <a:p>
            <a:r>
              <a:rPr lang="en-US" sz="2000" dirty="0"/>
              <a:t>Of Mauna Loa</a:t>
            </a:r>
          </a:p>
          <a:p>
            <a:r>
              <a:rPr lang="en-US" sz="2000" dirty="0"/>
              <a:t>Volcano.</a:t>
            </a:r>
          </a:p>
          <a:p>
            <a:endParaRPr lang="en-US" sz="2000" dirty="0"/>
          </a:p>
          <a:p>
            <a:r>
              <a:rPr lang="en-US" sz="2000" dirty="0"/>
              <a:t>~ 11,000 ft ASL</a:t>
            </a:r>
          </a:p>
          <a:p>
            <a:endParaRPr lang="en-US" sz="2000" dirty="0"/>
          </a:p>
          <a:p>
            <a:r>
              <a:rPr lang="en-US" sz="2000" dirty="0"/>
              <a:t>Atmospheric CO2 measurements</a:t>
            </a:r>
          </a:p>
          <a:p>
            <a:r>
              <a:rPr lang="en-US" sz="2000" dirty="0"/>
              <a:t>since mid- 1950s</a:t>
            </a:r>
          </a:p>
          <a:p>
            <a:r>
              <a:rPr lang="en-US" sz="1600" dirty="0">
                <a:hlinkClick r:id="rId4"/>
              </a:rPr>
              <a:t>https://www.esrl.noaa.gov/gmd/ccgg/trends/</a:t>
            </a:r>
            <a:endParaRPr lang="en-US" sz="1600" dirty="0"/>
          </a:p>
        </p:txBody>
      </p:sp>
      <p:pic>
        <p:nvPicPr>
          <p:cNvPr id="96260" name="Picture 4" descr="mlo aerial photo"/>
          <p:cNvPicPr>
            <a:picLocks noChangeAspect="1" noChangeArrowheads="1"/>
          </p:cNvPicPr>
          <p:nvPr/>
        </p:nvPicPr>
        <p:blipFill>
          <a:blip r:embed="rId5" cstate="print"/>
          <a:srcRect/>
          <a:stretch>
            <a:fillRect/>
          </a:stretch>
        </p:blipFill>
        <p:spPr bwMode="auto">
          <a:xfrm>
            <a:off x="5638801" y="4495801"/>
            <a:ext cx="4848225" cy="2143125"/>
          </a:xfrm>
          <a:prstGeom prst="rect">
            <a:avLst/>
          </a:prstGeom>
          <a:noFill/>
        </p:spPr>
      </p:pic>
      <p:pic>
        <p:nvPicPr>
          <p:cNvPr id="96262" name="Picture 6" descr="http://www.esrl.noaa.gov/gmd/dv/site/maps/MLO.png"/>
          <p:cNvPicPr>
            <a:picLocks noChangeAspect="1" noChangeArrowheads="1"/>
          </p:cNvPicPr>
          <p:nvPr/>
        </p:nvPicPr>
        <p:blipFill>
          <a:blip r:embed="rId6" cstate="print"/>
          <a:srcRect/>
          <a:stretch>
            <a:fillRect/>
          </a:stretch>
        </p:blipFill>
        <p:spPr bwMode="auto">
          <a:xfrm>
            <a:off x="1524000" y="1"/>
            <a:ext cx="2076450" cy="2076451"/>
          </a:xfrm>
          <a:prstGeom prst="rect">
            <a:avLst/>
          </a:prstGeom>
          <a:noFill/>
        </p:spPr>
      </p:pic>
    </p:spTree>
    <p:extLst>
      <p:ext uri="{BB962C8B-B14F-4D97-AF65-F5344CB8AC3E}">
        <p14:creationId xmlns:p14="http://schemas.microsoft.com/office/powerpoint/2010/main" val="374156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D0A9C17-BF01-453B-93C0-4A4E6E9469B8}"/>
              </a:ext>
            </a:extLst>
          </p:cNvPr>
          <p:cNvPicPr>
            <a:picLocks noChangeAspect="1"/>
          </p:cNvPicPr>
          <p:nvPr/>
        </p:nvPicPr>
        <p:blipFill rotWithShape="1">
          <a:blip r:embed="rId3">
            <a:extLst>
              <a:ext uri="{28A0092B-C50C-407E-A947-70E740481C1C}">
                <a14:useLocalDpi xmlns:a14="http://schemas.microsoft.com/office/drawing/2010/main" val="0"/>
              </a:ext>
            </a:extLst>
          </a:blip>
          <a:srcRect l="37671"/>
          <a:stretch/>
        </p:blipFill>
        <p:spPr>
          <a:xfrm>
            <a:off x="323508" y="960674"/>
            <a:ext cx="4838019" cy="5827640"/>
          </a:xfrm>
          <a:prstGeom prst="rect">
            <a:avLst/>
          </a:prstGeom>
        </p:spPr>
      </p:pic>
      <p:cxnSp>
        <p:nvCxnSpPr>
          <p:cNvPr id="7" name="Straight Arrow Connector 6">
            <a:extLst>
              <a:ext uri="{FF2B5EF4-FFF2-40B4-BE49-F238E27FC236}">
                <a16:creationId xmlns:a16="http://schemas.microsoft.com/office/drawing/2014/main" id="{E20EA7A7-9210-48C3-BCEE-E37B3219324D}"/>
              </a:ext>
            </a:extLst>
          </p:cNvPr>
          <p:cNvCxnSpPr>
            <a:cxnSpLocks/>
          </p:cNvCxnSpPr>
          <p:nvPr/>
        </p:nvCxnSpPr>
        <p:spPr>
          <a:xfrm flipV="1">
            <a:off x="5189519" y="2318691"/>
            <a:ext cx="1031787" cy="1846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e 7">
            <a:extLst>
              <a:ext uri="{FF2B5EF4-FFF2-40B4-BE49-F238E27FC236}">
                <a16:creationId xmlns:a16="http://schemas.microsoft.com/office/drawing/2014/main" id="{B34D3D4F-3F12-482D-BDA9-65C82BF9DE85}"/>
              </a:ext>
            </a:extLst>
          </p:cNvPr>
          <p:cNvSpPr/>
          <p:nvPr/>
        </p:nvSpPr>
        <p:spPr>
          <a:xfrm rot="10800000">
            <a:off x="5246557" y="2158582"/>
            <a:ext cx="247376" cy="1094283"/>
          </a:xfrm>
          <a:prstGeom prst="lef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50000"/>
                </a:schemeClr>
              </a:solidFill>
            </a:endParaRPr>
          </a:p>
        </p:txBody>
      </p:sp>
      <p:cxnSp>
        <p:nvCxnSpPr>
          <p:cNvPr id="10" name="Straight Arrow Connector 9">
            <a:extLst>
              <a:ext uri="{FF2B5EF4-FFF2-40B4-BE49-F238E27FC236}">
                <a16:creationId xmlns:a16="http://schemas.microsoft.com/office/drawing/2014/main" id="{FA9F762D-5DE4-44F7-9CA6-19CE799176FA}"/>
              </a:ext>
            </a:extLst>
          </p:cNvPr>
          <p:cNvCxnSpPr>
            <a:cxnSpLocks/>
          </p:cNvCxnSpPr>
          <p:nvPr/>
        </p:nvCxnSpPr>
        <p:spPr>
          <a:xfrm>
            <a:off x="5276538" y="3429000"/>
            <a:ext cx="1469036"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68D23A2-E0EC-4860-913C-7CB7299AA3D6}"/>
              </a:ext>
            </a:extLst>
          </p:cNvPr>
          <p:cNvCxnSpPr>
            <a:cxnSpLocks/>
          </p:cNvCxnSpPr>
          <p:nvPr/>
        </p:nvCxnSpPr>
        <p:spPr>
          <a:xfrm>
            <a:off x="5299023" y="3853288"/>
            <a:ext cx="104556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462181-A818-42D2-8523-66A9536AD937}"/>
              </a:ext>
            </a:extLst>
          </p:cNvPr>
          <p:cNvCxnSpPr>
            <a:cxnSpLocks/>
          </p:cNvCxnSpPr>
          <p:nvPr/>
        </p:nvCxnSpPr>
        <p:spPr>
          <a:xfrm>
            <a:off x="5351489" y="4152275"/>
            <a:ext cx="744511"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578620B-7247-4688-BDD2-23C85E028887}"/>
              </a:ext>
            </a:extLst>
          </p:cNvPr>
          <p:cNvCxnSpPr>
            <a:cxnSpLocks/>
          </p:cNvCxnSpPr>
          <p:nvPr/>
        </p:nvCxnSpPr>
        <p:spPr>
          <a:xfrm>
            <a:off x="5299023" y="5006715"/>
            <a:ext cx="1045564"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C3E1D4E-E2CD-42D3-87F4-207D0F0F48E9}"/>
              </a:ext>
            </a:extLst>
          </p:cNvPr>
          <p:cNvCxnSpPr>
            <a:cxnSpLocks/>
          </p:cNvCxnSpPr>
          <p:nvPr/>
        </p:nvCxnSpPr>
        <p:spPr>
          <a:xfrm>
            <a:off x="5246557" y="5321508"/>
            <a:ext cx="575248"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BCFC9FF-3346-42A1-A498-EB9C74D662C1}"/>
              </a:ext>
            </a:extLst>
          </p:cNvPr>
          <p:cNvCxnSpPr>
            <a:cxnSpLocks/>
          </p:cNvCxnSpPr>
          <p:nvPr/>
        </p:nvCxnSpPr>
        <p:spPr>
          <a:xfrm>
            <a:off x="5299023" y="5921115"/>
            <a:ext cx="1011836"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1A8525-A852-4E6B-AD6D-E42AABD40FB9}"/>
              </a:ext>
            </a:extLst>
          </p:cNvPr>
          <p:cNvCxnSpPr>
            <a:cxnSpLocks/>
          </p:cNvCxnSpPr>
          <p:nvPr/>
        </p:nvCxnSpPr>
        <p:spPr>
          <a:xfrm flipV="1">
            <a:off x="5351489" y="6215321"/>
            <a:ext cx="869817" cy="559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20D3951-B62B-4180-A16E-6FF46291FAD9}"/>
              </a:ext>
            </a:extLst>
          </p:cNvPr>
          <p:cNvSpPr txBox="1"/>
          <p:nvPr/>
        </p:nvSpPr>
        <p:spPr>
          <a:xfrm>
            <a:off x="6306336" y="2115354"/>
            <a:ext cx="4601003" cy="369332"/>
          </a:xfrm>
          <a:prstGeom prst="rect">
            <a:avLst/>
          </a:prstGeom>
          <a:noFill/>
        </p:spPr>
        <p:txBody>
          <a:bodyPr wrap="none" rtlCol="0">
            <a:spAutoFit/>
          </a:bodyPr>
          <a:lstStyle/>
          <a:p>
            <a:r>
              <a:rPr lang="en-US" dirty="0">
                <a:solidFill>
                  <a:srgbClr val="C00000"/>
                </a:solidFill>
              </a:rPr>
              <a:t>Carbon Dioxide (CO</a:t>
            </a:r>
            <a:r>
              <a:rPr lang="en-US" baseline="-25000" dirty="0">
                <a:solidFill>
                  <a:srgbClr val="C00000"/>
                </a:solidFill>
              </a:rPr>
              <a:t>2</a:t>
            </a:r>
            <a:r>
              <a:rPr lang="en-US" dirty="0">
                <a:solidFill>
                  <a:srgbClr val="C00000"/>
                </a:solidFill>
              </a:rPr>
              <a:t>) – Greenhouse Gas (GHG)</a:t>
            </a:r>
          </a:p>
        </p:txBody>
      </p:sp>
      <p:sp>
        <p:nvSpPr>
          <p:cNvPr id="26" name="TextBox 25">
            <a:extLst>
              <a:ext uri="{FF2B5EF4-FFF2-40B4-BE49-F238E27FC236}">
                <a16:creationId xmlns:a16="http://schemas.microsoft.com/office/drawing/2014/main" id="{DAE4F277-E109-4CBA-B14D-4BFDE2E9645B}"/>
              </a:ext>
            </a:extLst>
          </p:cNvPr>
          <p:cNvSpPr txBox="1"/>
          <p:nvPr/>
        </p:nvSpPr>
        <p:spPr>
          <a:xfrm>
            <a:off x="5534181" y="2533049"/>
            <a:ext cx="4358822" cy="369332"/>
          </a:xfrm>
          <a:prstGeom prst="rect">
            <a:avLst/>
          </a:prstGeom>
          <a:noFill/>
        </p:spPr>
        <p:txBody>
          <a:bodyPr wrap="none" rtlCol="0">
            <a:spAutoFit/>
          </a:bodyPr>
          <a:lstStyle/>
          <a:p>
            <a:r>
              <a:rPr lang="en-US" b="1" dirty="0" err="1">
                <a:solidFill>
                  <a:schemeClr val="accent6">
                    <a:lumMod val="50000"/>
                  </a:schemeClr>
                </a:solidFill>
              </a:rPr>
              <a:t>Ar</a:t>
            </a:r>
            <a:r>
              <a:rPr lang="en-US" b="1" dirty="0">
                <a:solidFill>
                  <a:schemeClr val="accent6">
                    <a:lumMod val="50000"/>
                  </a:schemeClr>
                </a:solidFill>
              </a:rPr>
              <a:t>, Ne, He, Kr – “Inert Gases” (non-reactive)</a:t>
            </a:r>
          </a:p>
        </p:txBody>
      </p:sp>
      <p:sp>
        <p:nvSpPr>
          <p:cNvPr id="27" name="TextBox 26">
            <a:extLst>
              <a:ext uri="{FF2B5EF4-FFF2-40B4-BE49-F238E27FC236}">
                <a16:creationId xmlns:a16="http://schemas.microsoft.com/office/drawing/2014/main" id="{C5C5E4E1-1B00-4418-9A93-AADD0154361C}"/>
              </a:ext>
            </a:extLst>
          </p:cNvPr>
          <p:cNvSpPr txBox="1"/>
          <p:nvPr/>
        </p:nvSpPr>
        <p:spPr>
          <a:xfrm>
            <a:off x="6802175" y="3235252"/>
            <a:ext cx="5461303" cy="369332"/>
          </a:xfrm>
          <a:prstGeom prst="rect">
            <a:avLst/>
          </a:prstGeom>
          <a:noFill/>
        </p:spPr>
        <p:txBody>
          <a:bodyPr wrap="none" rtlCol="0">
            <a:spAutoFit/>
          </a:bodyPr>
          <a:lstStyle/>
          <a:p>
            <a:r>
              <a:rPr lang="en-US" dirty="0">
                <a:solidFill>
                  <a:srgbClr val="002060"/>
                </a:solidFill>
              </a:rPr>
              <a:t>Carbon Monoxide (CO) – From combustion, air pollutant</a:t>
            </a:r>
          </a:p>
        </p:txBody>
      </p:sp>
      <p:sp>
        <p:nvSpPr>
          <p:cNvPr id="28" name="TextBox 27">
            <a:extLst>
              <a:ext uri="{FF2B5EF4-FFF2-40B4-BE49-F238E27FC236}">
                <a16:creationId xmlns:a16="http://schemas.microsoft.com/office/drawing/2014/main" id="{CFAD6675-BA36-4309-9525-74E055018CDB}"/>
              </a:ext>
            </a:extLst>
          </p:cNvPr>
          <p:cNvSpPr txBox="1"/>
          <p:nvPr/>
        </p:nvSpPr>
        <p:spPr>
          <a:xfrm>
            <a:off x="6440050" y="3604579"/>
            <a:ext cx="3018647" cy="369332"/>
          </a:xfrm>
          <a:prstGeom prst="rect">
            <a:avLst/>
          </a:prstGeom>
          <a:noFill/>
        </p:spPr>
        <p:txBody>
          <a:bodyPr wrap="none" rtlCol="0">
            <a:spAutoFit/>
          </a:bodyPr>
          <a:lstStyle/>
          <a:p>
            <a:r>
              <a:rPr lang="en-US" dirty="0">
                <a:solidFill>
                  <a:srgbClr val="C00000"/>
                </a:solidFill>
              </a:rPr>
              <a:t>Methane (CH</a:t>
            </a:r>
            <a:r>
              <a:rPr lang="en-US" baseline="-25000" dirty="0">
                <a:solidFill>
                  <a:srgbClr val="C00000"/>
                </a:solidFill>
              </a:rPr>
              <a:t>4</a:t>
            </a:r>
            <a:r>
              <a:rPr lang="en-US" dirty="0">
                <a:solidFill>
                  <a:srgbClr val="C00000"/>
                </a:solidFill>
              </a:rPr>
              <a:t>) – Strong GHG</a:t>
            </a:r>
          </a:p>
        </p:txBody>
      </p:sp>
      <p:sp>
        <p:nvSpPr>
          <p:cNvPr id="29" name="TextBox 28">
            <a:extLst>
              <a:ext uri="{FF2B5EF4-FFF2-40B4-BE49-F238E27FC236}">
                <a16:creationId xmlns:a16="http://schemas.microsoft.com/office/drawing/2014/main" id="{0AE7FA17-D72D-4E7F-A976-E331668A1289}"/>
              </a:ext>
            </a:extLst>
          </p:cNvPr>
          <p:cNvSpPr txBox="1"/>
          <p:nvPr/>
        </p:nvSpPr>
        <p:spPr>
          <a:xfrm>
            <a:off x="6096000" y="3986425"/>
            <a:ext cx="6093271" cy="369332"/>
          </a:xfrm>
          <a:prstGeom prst="rect">
            <a:avLst/>
          </a:prstGeom>
          <a:noFill/>
        </p:spPr>
        <p:txBody>
          <a:bodyPr wrap="none" rtlCol="0">
            <a:spAutoFit/>
          </a:bodyPr>
          <a:lstStyle/>
          <a:p>
            <a:r>
              <a:rPr lang="en-US" dirty="0">
                <a:solidFill>
                  <a:srgbClr val="002060"/>
                </a:solidFill>
              </a:rPr>
              <a:t>“Non-Methane” Hydrocarbons (NMHC); a class of air pollutants</a:t>
            </a:r>
          </a:p>
        </p:txBody>
      </p:sp>
      <p:sp>
        <p:nvSpPr>
          <p:cNvPr id="30" name="TextBox 29">
            <a:extLst>
              <a:ext uri="{FF2B5EF4-FFF2-40B4-BE49-F238E27FC236}">
                <a16:creationId xmlns:a16="http://schemas.microsoft.com/office/drawing/2014/main" id="{7A3A95DC-9AF5-4D43-896D-CE5F7F167C8F}"/>
              </a:ext>
            </a:extLst>
          </p:cNvPr>
          <p:cNvSpPr txBox="1"/>
          <p:nvPr/>
        </p:nvSpPr>
        <p:spPr>
          <a:xfrm>
            <a:off x="6365823" y="4776267"/>
            <a:ext cx="5534144" cy="369332"/>
          </a:xfrm>
          <a:prstGeom prst="rect">
            <a:avLst/>
          </a:prstGeom>
          <a:noFill/>
        </p:spPr>
        <p:txBody>
          <a:bodyPr wrap="none" rtlCol="0">
            <a:spAutoFit/>
          </a:bodyPr>
          <a:lstStyle/>
          <a:p>
            <a:r>
              <a:rPr lang="en-US" dirty="0">
                <a:solidFill>
                  <a:srgbClr val="002060"/>
                </a:solidFill>
              </a:rPr>
              <a:t>Ammonia (NH</a:t>
            </a:r>
            <a:r>
              <a:rPr lang="en-US" baseline="-25000" dirty="0">
                <a:solidFill>
                  <a:srgbClr val="002060"/>
                </a:solidFill>
              </a:rPr>
              <a:t>3</a:t>
            </a:r>
            <a:r>
              <a:rPr lang="en-US" dirty="0">
                <a:solidFill>
                  <a:srgbClr val="002060"/>
                </a:solidFill>
              </a:rPr>
              <a:t>) – An air pollutant, industry &amp; agriculture</a:t>
            </a:r>
          </a:p>
        </p:txBody>
      </p:sp>
      <p:sp>
        <p:nvSpPr>
          <p:cNvPr id="31" name="TextBox 30">
            <a:extLst>
              <a:ext uri="{FF2B5EF4-FFF2-40B4-BE49-F238E27FC236}">
                <a16:creationId xmlns:a16="http://schemas.microsoft.com/office/drawing/2014/main" id="{106E9428-1301-4E08-9A5C-D8C804BEC8DD}"/>
              </a:ext>
            </a:extLst>
          </p:cNvPr>
          <p:cNvSpPr txBox="1"/>
          <p:nvPr/>
        </p:nvSpPr>
        <p:spPr>
          <a:xfrm>
            <a:off x="5841946" y="5149572"/>
            <a:ext cx="5815375" cy="369332"/>
          </a:xfrm>
          <a:prstGeom prst="rect">
            <a:avLst/>
          </a:prstGeom>
          <a:noFill/>
        </p:spPr>
        <p:txBody>
          <a:bodyPr wrap="none" rtlCol="0">
            <a:spAutoFit/>
          </a:bodyPr>
          <a:lstStyle/>
          <a:p>
            <a:r>
              <a:rPr lang="en-US" dirty="0">
                <a:solidFill>
                  <a:srgbClr val="002060"/>
                </a:solidFill>
              </a:rPr>
              <a:t>Nitrogen Oxides (NO</a:t>
            </a:r>
            <a:r>
              <a:rPr lang="en-US" baseline="-25000" dirty="0">
                <a:solidFill>
                  <a:srgbClr val="002060"/>
                </a:solidFill>
              </a:rPr>
              <a:t>x</a:t>
            </a:r>
            <a:r>
              <a:rPr lang="en-US" dirty="0">
                <a:solidFill>
                  <a:srgbClr val="002060"/>
                </a:solidFill>
              </a:rPr>
              <a:t>) – From combustion, an air pollutant</a:t>
            </a:r>
          </a:p>
        </p:txBody>
      </p:sp>
      <p:sp>
        <p:nvSpPr>
          <p:cNvPr id="32" name="TextBox 31">
            <a:extLst>
              <a:ext uri="{FF2B5EF4-FFF2-40B4-BE49-F238E27FC236}">
                <a16:creationId xmlns:a16="http://schemas.microsoft.com/office/drawing/2014/main" id="{6A5AE824-80D1-4934-9A71-54E299173836}"/>
              </a:ext>
            </a:extLst>
          </p:cNvPr>
          <p:cNvSpPr txBox="1"/>
          <p:nvPr/>
        </p:nvSpPr>
        <p:spPr>
          <a:xfrm>
            <a:off x="6344587" y="5736449"/>
            <a:ext cx="5659113" cy="369332"/>
          </a:xfrm>
          <a:prstGeom prst="rect">
            <a:avLst/>
          </a:prstGeom>
          <a:noFill/>
        </p:spPr>
        <p:txBody>
          <a:bodyPr wrap="none" rtlCol="0">
            <a:spAutoFit/>
          </a:bodyPr>
          <a:lstStyle/>
          <a:p>
            <a:r>
              <a:rPr lang="en-US" dirty="0">
                <a:solidFill>
                  <a:srgbClr val="002060"/>
                </a:solidFill>
              </a:rPr>
              <a:t>Hydrogen Sulfide (H</a:t>
            </a:r>
            <a:r>
              <a:rPr lang="en-US" baseline="-25000" dirty="0">
                <a:solidFill>
                  <a:srgbClr val="002060"/>
                </a:solidFill>
              </a:rPr>
              <a:t>2</a:t>
            </a:r>
            <a:r>
              <a:rPr lang="en-US" dirty="0">
                <a:solidFill>
                  <a:srgbClr val="002060"/>
                </a:solidFill>
              </a:rPr>
              <a:t>S) – An air pollutant, rotten egg smell</a:t>
            </a:r>
          </a:p>
        </p:txBody>
      </p:sp>
      <p:sp>
        <p:nvSpPr>
          <p:cNvPr id="33" name="TextBox 32">
            <a:extLst>
              <a:ext uri="{FF2B5EF4-FFF2-40B4-BE49-F238E27FC236}">
                <a16:creationId xmlns:a16="http://schemas.microsoft.com/office/drawing/2014/main" id="{0F7AF683-5171-4B93-B40C-267D849B107B}"/>
              </a:ext>
            </a:extLst>
          </p:cNvPr>
          <p:cNvSpPr txBox="1"/>
          <p:nvPr/>
        </p:nvSpPr>
        <p:spPr>
          <a:xfrm>
            <a:off x="6221306" y="6044783"/>
            <a:ext cx="5919890" cy="369332"/>
          </a:xfrm>
          <a:prstGeom prst="rect">
            <a:avLst/>
          </a:prstGeom>
          <a:noFill/>
        </p:spPr>
        <p:txBody>
          <a:bodyPr wrap="none" rtlCol="0">
            <a:spAutoFit/>
          </a:bodyPr>
          <a:lstStyle/>
          <a:p>
            <a:r>
              <a:rPr lang="en-US" dirty="0">
                <a:solidFill>
                  <a:srgbClr val="002060"/>
                </a:solidFill>
              </a:rPr>
              <a:t>Sulfur Dioxide (SO</a:t>
            </a:r>
            <a:r>
              <a:rPr lang="en-US" baseline="-25000" dirty="0">
                <a:solidFill>
                  <a:srgbClr val="002060"/>
                </a:solidFill>
              </a:rPr>
              <a:t>2</a:t>
            </a:r>
            <a:r>
              <a:rPr lang="en-US" dirty="0">
                <a:solidFill>
                  <a:srgbClr val="002060"/>
                </a:solidFill>
              </a:rPr>
              <a:t>) – From coal combustion, an air pollutant</a:t>
            </a:r>
          </a:p>
        </p:txBody>
      </p:sp>
      <p:sp>
        <p:nvSpPr>
          <p:cNvPr id="24" name="Title 1">
            <a:extLst>
              <a:ext uri="{FF2B5EF4-FFF2-40B4-BE49-F238E27FC236}">
                <a16:creationId xmlns:a16="http://schemas.microsoft.com/office/drawing/2014/main" id="{1BABEE26-2AE7-4EAA-8973-206AD529C68E}"/>
              </a:ext>
            </a:extLst>
          </p:cNvPr>
          <p:cNvSpPr>
            <a:spLocks noGrp="1"/>
          </p:cNvSpPr>
          <p:nvPr>
            <p:ph type="title"/>
          </p:nvPr>
        </p:nvSpPr>
        <p:spPr>
          <a:xfrm>
            <a:off x="195537" y="147308"/>
            <a:ext cx="10515600" cy="914400"/>
          </a:xfrm>
        </p:spPr>
        <p:txBody>
          <a:bodyPr>
            <a:normAutofit/>
          </a:bodyPr>
          <a:lstStyle/>
          <a:p>
            <a:r>
              <a:rPr lang="en-US" sz="3600" b="1" dirty="0"/>
              <a:t>From Lecture 1: Composition of Atmosphere</a:t>
            </a:r>
          </a:p>
        </p:txBody>
      </p:sp>
      <p:sp>
        <p:nvSpPr>
          <p:cNvPr id="34" name="TextBox 33">
            <a:extLst>
              <a:ext uri="{FF2B5EF4-FFF2-40B4-BE49-F238E27FC236}">
                <a16:creationId xmlns:a16="http://schemas.microsoft.com/office/drawing/2014/main" id="{C107BA0F-5620-4319-A4EF-1BB06DC12129}"/>
              </a:ext>
            </a:extLst>
          </p:cNvPr>
          <p:cNvSpPr txBox="1"/>
          <p:nvPr/>
        </p:nvSpPr>
        <p:spPr>
          <a:xfrm>
            <a:off x="5585089" y="1402130"/>
            <a:ext cx="5354030" cy="646331"/>
          </a:xfrm>
          <a:prstGeom prst="rect">
            <a:avLst/>
          </a:prstGeom>
          <a:noFill/>
        </p:spPr>
        <p:txBody>
          <a:bodyPr wrap="none" rtlCol="0">
            <a:spAutoFit/>
          </a:bodyPr>
          <a:lstStyle/>
          <a:p>
            <a:r>
              <a:rPr lang="en-US" dirty="0"/>
              <a:t>Nitrogen (N</a:t>
            </a:r>
            <a:r>
              <a:rPr lang="en-US" baseline="-25000" dirty="0"/>
              <a:t>2</a:t>
            </a:r>
            <a:r>
              <a:rPr lang="en-US" dirty="0"/>
              <a:t>) and Oxygen (O</a:t>
            </a:r>
            <a:r>
              <a:rPr lang="en-US" baseline="-25000" dirty="0"/>
              <a:t>2</a:t>
            </a:r>
            <a:r>
              <a:rPr lang="en-US" dirty="0"/>
              <a:t>): 99% of Dry Atmosphere</a:t>
            </a:r>
          </a:p>
          <a:p>
            <a:r>
              <a:rPr lang="en-US" dirty="0"/>
              <a:t>Water Vapor (H</a:t>
            </a:r>
            <a:r>
              <a:rPr lang="en-US" baseline="-25000" dirty="0"/>
              <a:t>2</a:t>
            </a:r>
            <a:r>
              <a:rPr lang="en-US" dirty="0"/>
              <a:t>O): 1 – 4%</a:t>
            </a:r>
          </a:p>
        </p:txBody>
      </p:sp>
      <p:sp>
        <p:nvSpPr>
          <p:cNvPr id="35" name="Left Brace 34">
            <a:extLst>
              <a:ext uri="{FF2B5EF4-FFF2-40B4-BE49-F238E27FC236}">
                <a16:creationId xmlns:a16="http://schemas.microsoft.com/office/drawing/2014/main" id="{A2927B53-ACEB-480C-83AF-82BF0B3E03AD}"/>
              </a:ext>
            </a:extLst>
          </p:cNvPr>
          <p:cNvSpPr/>
          <p:nvPr/>
        </p:nvSpPr>
        <p:spPr>
          <a:xfrm flipH="1">
            <a:off x="5316463" y="1309468"/>
            <a:ext cx="177469" cy="725447"/>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9092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P spid="26" grpId="0"/>
      <p:bldP spid="27" grpId="0"/>
      <p:bldP spid="28" grpId="0"/>
      <p:bldP spid="29" grpId="0"/>
      <p:bldP spid="30" grpId="0"/>
      <p:bldP spid="31" grpId="0"/>
      <p:bldP spid="32" grpId="0"/>
      <p:bldP spid="33" grpId="0"/>
      <p:bldP spid="34" grpId="0"/>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603E-2F74-41D6-97EF-E11640AF7CE3}"/>
              </a:ext>
            </a:extLst>
          </p:cNvPr>
          <p:cNvSpPr>
            <a:spLocks noGrp="1"/>
          </p:cNvSpPr>
          <p:nvPr>
            <p:ph type="title"/>
          </p:nvPr>
        </p:nvSpPr>
        <p:spPr>
          <a:xfrm>
            <a:off x="475488" y="384048"/>
            <a:ext cx="10515600" cy="914400"/>
          </a:xfrm>
        </p:spPr>
        <p:txBody>
          <a:bodyPr>
            <a:normAutofit/>
          </a:bodyPr>
          <a:lstStyle/>
          <a:p>
            <a:r>
              <a:rPr lang="en-US" sz="3200" b="1" dirty="0"/>
              <a:t>Nitrogen Dioxide (NO</a:t>
            </a:r>
            <a:r>
              <a:rPr lang="en-US" sz="3200" b="1" baseline="-25000" dirty="0"/>
              <a:t>2</a:t>
            </a:r>
            <a:r>
              <a:rPr lang="en-US" sz="3200" b="1" dirty="0"/>
              <a:t>)</a:t>
            </a:r>
          </a:p>
        </p:txBody>
      </p:sp>
      <p:sp>
        <p:nvSpPr>
          <p:cNvPr id="3" name="Content Placeholder 2">
            <a:extLst>
              <a:ext uri="{FF2B5EF4-FFF2-40B4-BE49-F238E27FC236}">
                <a16:creationId xmlns:a16="http://schemas.microsoft.com/office/drawing/2014/main" id="{F1F97BD0-ECC0-43A5-8D93-8BA1BDA5811C}"/>
              </a:ext>
            </a:extLst>
          </p:cNvPr>
          <p:cNvSpPr>
            <a:spLocks noGrp="1"/>
          </p:cNvSpPr>
          <p:nvPr>
            <p:ph idx="1"/>
          </p:nvPr>
        </p:nvSpPr>
        <p:spPr>
          <a:xfrm>
            <a:off x="330431" y="5435483"/>
            <a:ext cx="10411107" cy="949852"/>
          </a:xfrm>
        </p:spPr>
        <p:txBody>
          <a:bodyPr>
            <a:noAutofit/>
          </a:bodyPr>
          <a:lstStyle/>
          <a:p>
            <a:pPr marL="0" indent="0">
              <a:buNone/>
            </a:pPr>
            <a:r>
              <a:rPr lang="en-US" sz="2400" dirty="0"/>
              <a:t>NO</a:t>
            </a:r>
            <a:r>
              <a:rPr lang="en-US" sz="2400" baseline="-25000" dirty="0"/>
              <a:t>2</a:t>
            </a:r>
            <a:r>
              <a:rPr lang="en-US" sz="2400" dirty="0"/>
              <a:t> absorbs violet/blue sunlight, remaining colors filter through … brownish</a:t>
            </a:r>
          </a:p>
        </p:txBody>
      </p:sp>
      <p:pic>
        <p:nvPicPr>
          <p:cNvPr id="5" name="Picture 4" descr="A view of a city at sunset&#10;&#10;Description automatically generated">
            <a:extLst>
              <a:ext uri="{FF2B5EF4-FFF2-40B4-BE49-F238E27FC236}">
                <a16:creationId xmlns:a16="http://schemas.microsoft.com/office/drawing/2014/main" id="{D428C61B-6948-46A0-822A-28D234A55101}"/>
              </a:ext>
            </a:extLst>
          </p:cNvPr>
          <p:cNvPicPr>
            <a:picLocks noChangeAspect="1"/>
          </p:cNvPicPr>
          <p:nvPr/>
        </p:nvPicPr>
        <p:blipFill>
          <a:blip r:embed="rId3"/>
          <a:stretch>
            <a:fillRect/>
          </a:stretch>
        </p:blipFill>
        <p:spPr>
          <a:xfrm>
            <a:off x="387927" y="1624075"/>
            <a:ext cx="5708073" cy="3609849"/>
          </a:xfrm>
          <a:prstGeom prst="rect">
            <a:avLst/>
          </a:prstGeom>
        </p:spPr>
      </p:pic>
      <p:pic>
        <p:nvPicPr>
          <p:cNvPr id="1026" name="Picture 2" descr="Image result for nitrogen dioxide smog image">
            <a:extLst>
              <a:ext uri="{FF2B5EF4-FFF2-40B4-BE49-F238E27FC236}">
                <a16:creationId xmlns:a16="http://schemas.microsoft.com/office/drawing/2014/main" id="{BBD7A0C7-BA5C-4DEC-BC02-60027BC552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173" y="1624075"/>
            <a:ext cx="5499712" cy="36098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0DBFFB-E663-4F91-8A0F-A0F75CD5FEE2}"/>
              </a:ext>
            </a:extLst>
          </p:cNvPr>
          <p:cNvSpPr txBox="1"/>
          <p:nvPr/>
        </p:nvSpPr>
        <p:spPr>
          <a:xfrm>
            <a:off x="6499427" y="1810109"/>
            <a:ext cx="1645643" cy="461665"/>
          </a:xfrm>
          <a:prstGeom prst="rect">
            <a:avLst/>
          </a:prstGeom>
          <a:noFill/>
        </p:spPr>
        <p:txBody>
          <a:bodyPr wrap="none" rtlCol="0">
            <a:spAutoFit/>
          </a:bodyPr>
          <a:lstStyle/>
          <a:p>
            <a:r>
              <a:rPr lang="en-US" sz="2400" i="1" dirty="0"/>
              <a:t>Los Angeles</a:t>
            </a:r>
          </a:p>
        </p:txBody>
      </p:sp>
      <p:sp>
        <p:nvSpPr>
          <p:cNvPr id="8" name="TextBox 7">
            <a:extLst>
              <a:ext uri="{FF2B5EF4-FFF2-40B4-BE49-F238E27FC236}">
                <a16:creationId xmlns:a16="http://schemas.microsoft.com/office/drawing/2014/main" id="{8C551F91-CD2F-471C-84FF-E68A278040EE}"/>
              </a:ext>
            </a:extLst>
          </p:cNvPr>
          <p:cNvSpPr txBox="1"/>
          <p:nvPr/>
        </p:nvSpPr>
        <p:spPr>
          <a:xfrm>
            <a:off x="666664" y="1810109"/>
            <a:ext cx="2182136" cy="461665"/>
          </a:xfrm>
          <a:prstGeom prst="rect">
            <a:avLst/>
          </a:prstGeom>
          <a:noFill/>
        </p:spPr>
        <p:txBody>
          <a:bodyPr wrap="none" rtlCol="0">
            <a:spAutoFit/>
          </a:bodyPr>
          <a:lstStyle/>
          <a:p>
            <a:r>
              <a:rPr lang="en-US" sz="2400" i="1" dirty="0"/>
              <a:t>Unknown city …</a:t>
            </a:r>
          </a:p>
        </p:txBody>
      </p:sp>
    </p:spTree>
    <p:extLst>
      <p:ext uri="{BB962C8B-B14F-4D97-AF65-F5344CB8AC3E}">
        <p14:creationId xmlns:p14="http://schemas.microsoft.com/office/powerpoint/2010/main" val="341082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4035-F483-47A6-84FB-0C53C71A85DF}"/>
              </a:ext>
            </a:extLst>
          </p:cNvPr>
          <p:cNvSpPr>
            <a:spLocks noGrp="1"/>
          </p:cNvSpPr>
          <p:nvPr>
            <p:ph type="title"/>
          </p:nvPr>
        </p:nvSpPr>
        <p:spPr>
          <a:xfrm>
            <a:off x="356062" y="198870"/>
            <a:ext cx="10515600" cy="1325563"/>
          </a:xfrm>
        </p:spPr>
        <p:txBody>
          <a:bodyPr/>
          <a:lstStyle/>
          <a:p>
            <a:r>
              <a:rPr lang="en-US" sz="3600" b="1" dirty="0"/>
              <a:t>A natural source of NO2: Lightning Strokes</a:t>
            </a:r>
            <a:br>
              <a:rPr lang="en-US" sz="3600" b="1" dirty="0"/>
            </a:br>
            <a:r>
              <a:rPr lang="en-US" sz="2800" dirty="0"/>
              <a:t>(1995 – 2011, flashes per square km per year)</a:t>
            </a:r>
          </a:p>
        </p:txBody>
      </p:sp>
      <p:pic>
        <p:nvPicPr>
          <p:cNvPr id="5" name="Picture 4">
            <a:extLst>
              <a:ext uri="{FF2B5EF4-FFF2-40B4-BE49-F238E27FC236}">
                <a16:creationId xmlns:a16="http://schemas.microsoft.com/office/drawing/2014/main" id="{9447E612-F104-4B60-AA68-26921146C2FF}"/>
              </a:ext>
            </a:extLst>
          </p:cNvPr>
          <p:cNvPicPr>
            <a:picLocks noChangeAspect="1"/>
          </p:cNvPicPr>
          <p:nvPr/>
        </p:nvPicPr>
        <p:blipFill>
          <a:blip r:embed="rId3"/>
          <a:stretch>
            <a:fillRect/>
          </a:stretch>
        </p:blipFill>
        <p:spPr>
          <a:xfrm>
            <a:off x="1645920" y="1854598"/>
            <a:ext cx="9127344" cy="4804532"/>
          </a:xfrm>
          <a:prstGeom prst="rect">
            <a:avLst/>
          </a:prstGeom>
        </p:spPr>
      </p:pic>
    </p:spTree>
    <p:extLst>
      <p:ext uri="{BB962C8B-B14F-4D97-AF65-F5344CB8AC3E}">
        <p14:creationId xmlns:p14="http://schemas.microsoft.com/office/powerpoint/2010/main" val="321436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71625"/>
            <a:ext cx="10515600" cy="4351338"/>
          </a:xfrm>
        </p:spPr>
        <p:txBody>
          <a:bodyPr>
            <a:normAutofit/>
          </a:bodyPr>
          <a:lstStyle/>
          <a:p>
            <a:r>
              <a:rPr lang="en-US" dirty="0"/>
              <a:t>Nitrogen Cycle</a:t>
            </a:r>
          </a:p>
          <a:p>
            <a:r>
              <a:rPr lang="en-US" dirty="0"/>
              <a:t>Sulfur Cycle</a:t>
            </a:r>
          </a:p>
          <a:p>
            <a:r>
              <a:rPr lang="en-US" dirty="0"/>
              <a:t>Carbon Cycle</a:t>
            </a:r>
          </a:p>
          <a:p>
            <a:r>
              <a:rPr lang="en-US" dirty="0"/>
              <a:t>Natural, Background Concentration Levels (absent air pollution)</a:t>
            </a:r>
          </a:p>
          <a:p>
            <a:pPr marL="457200" lvl="1" indent="0">
              <a:buNone/>
            </a:pPr>
            <a:endParaRPr lang="en-US" dirty="0"/>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Outline</a:t>
            </a:r>
          </a:p>
        </p:txBody>
      </p:sp>
    </p:spTree>
    <p:extLst>
      <p:ext uri="{BB962C8B-B14F-4D97-AF65-F5344CB8AC3E}">
        <p14:creationId xmlns:p14="http://schemas.microsoft.com/office/powerpoint/2010/main" val="38637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559B-1DA4-4A16-A89B-E4782ACE6FD4}"/>
              </a:ext>
            </a:extLst>
          </p:cNvPr>
          <p:cNvSpPr>
            <a:spLocks noGrp="1"/>
          </p:cNvSpPr>
          <p:nvPr>
            <p:ph type="title"/>
          </p:nvPr>
        </p:nvSpPr>
        <p:spPr>
          <a:xfrm>
            <a:off x="966537" y="2766218"/>
            <a:ext cx="10515600" cy="1325563"/>
          </a:xfrm>
        </p:spPr>
        <p:txBody>
          <a:bodyPr/>
          <a:lstStyle/>
          <a:p>
            <a:pPr algn="ctr"/>
            <a:r>
              <a:rPr lang="en-US" dirty="0"/>
              <a:t>Nitrogen Cycle</a:t>
            </a:r>
            <a:endParaRPr lang="en-US" sz="3600" i="1" dirty="0"/>
          </a:p>
        </p:txBody>
      </p:sp>
    </p:spTree>
    <p:extLst>
      <p:ext uri="{BB962C8B-B14F-4D97-AF65-F5344CB8AC3E}">
        <p14:creationId xmlns:p14="http://schemas.microsoft.com/office/powerpoint/2010/main" val="173426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with text&#10;&#10;Description automatically generated">
            <a:extLst>
              <a:ext uri="{FF2B5EF4-FFF2-40B4-BE49-F238E27FC236}">
                <a16:creationId xmlns:a16="http://schemas.microsoft.com/office/drawing/2014/main" id="{65A2315A-3F96-4C76-8A75-56431D51420E}"/>
              </a:ext>
            </a:extLst>
          </p:cNvPr>
          <p:cNvPicPr>
            <a:picLocks noChangeAspect="1"/>
          </p:cNvPicPr>
          <p:nvPr/>
        </p:nvPicPr>
        <p:blipFill>
          <a:blip r:embed="rId3"/>
          <a:stretch>
            <a:fillRect/>
          </a:stretch>
        </p:blipFill>
        <p:spPr>
          <a:xfrm>
            <a:off x="2472880" y="336456"/>
            <a:ext cx="7304046" cy="5058991"/>
          </a:xfrm>
          <a:prstGeom prst="rect">
            <a:avLst/>
          </a:prstGeom>
        </p:spPr>
      </p:pic>
      <p:sp>
        <p:nvSpPr>
          <p:cNvPr id="3" name="TextBox 2">
            <a:extLst>
              <a:ext uri="{FF2B5EF4-FFF2-40B4-BE49-F238E27FC236}">
                <a16:creationId xmlns:a16="http://schemas.microsoft.com/office/drawing/2014/main" id="{7AFBE853-24A9-4E2C-9342-0D2EFA5D3032}"/>
              </a:ext>
            </a:extLst>
          </p:cNvPr>
          <p:cNvSpPr txBox="1"/>
          <p:nvPr/>
        </p:nvSpPr>
        <p:spPr>
          <a:xfrm>
            <a:off x="476832" y="788828"/>
            <a:ext cx="1914307" cy="830997"/>
          </a:xfrm>
          <a:prstGeom prst="rect">
            <a:avLst/>
          </a:prstGeom>
          <a:solidFill>
            <a:schemeClr val="bg1"/>
          </a:solidFill>
          <a:ln>
            <a:solidFill>
              <a:srgbClr val="C00000"/>
            </a:solidFill>
          </a:ln>
        </p:spPr>
        <p:txBody>
          <a:bodyPr wrap="none" rtlCol="0">
            <a:spAutoFit/>
          </a:bodyPr>
          <a:lstStyle/>
          <a:p>
            <a:r>
              <a:rPr lang="en-US" sz="2400" b="1" dirty="0"/>
              <a:t>Atmosphere</a:t>
            </a:r>
          </a:p>
          <a:p>
            <a:r>
              <a:rPr lang="en-US" sz="2400" dirty="0"/>
              <a:t>(primarily N2)</a:t>
            </a:r>
          </a:p>
        </p:txBody>
      </p:sp>
      <p:sp>
        <p:nvSpPr>
          <p:cNvPr id="4" name="TextBox 3">
            <a:extLst>
              <a:ext uri="{FF2B5EF4-FFF2-40B4-BE49-F238E27FC236}">
                <a16:creationId xmlns:a16="http://schemas.microsoft.com/office/drawing/2014/main" id="{B2889582-08A1-498E-916C-552DC106772F}"/>
              </a:ext>
            </a:extLst>
          </p:cNvPr>
          <p:cNvSpPr txBox="1"/>
          <p:nvPr/>
        </p:nvSpPr>
        <p:spPr>
          <a:xfrm>
            <a:off x="1081442" y="5410521"/>
            <a:ext cx="11025582" cy="1200329"/>
          </a:xfrm>
          <a:prstGeom prst="rect">
            <a:avLst/>
          </a:prstGeom>
          <a:solidFill>
            <a:schemeClr val="bg1"/>
          </a:solidFill>
          <a:ln>
            <a:solidFill>
              <a:srgbClr val="C00000"/>
            </a:solidFill>
          </a:ln>
        </p:spPr>
        <p:txBody>
          <a:bodyPr wrap="none" rtlCol="0">
            <a:spAutoFit/>
          </a:bodyPr>
          <a:lstStyle/>
          <a:p>
            <a:r>
              <a:rPr lang="en-US" sz="2400" b="1" dirty="0"/>
              <a:t>Soil / Earth / Plants</a:t>
            </a:r>
          </a:p>
          <a:p>
            <a:r>
              <a:rPr lang="en-US" sz="2400" dirty="0"/>
              <a:t>(“Fixated” nitrogen, bio-available)</a:t>
            </a:r>
          </a:p>
          <a:p>
            <a:r>
              <a:rPr lang="en-US" sz="2400" dirty="0"/>
              <a:t>(nitric acid (HNO3), ammonia (NH3),nitrites, nitrates, ammonium ions for plant uptake</a:t>
            </a:r>
          </a:p>
        </p:txBody>
      </p:sp>
      <p:pic>
        <p:nvPicPr>
          <p:cNvPr id="6" name="Picture 5" descr="A picture containing clipart&#10;&#10;Description automatically generated">
            <a:extLst>
              <a:ext uri="{FF2B5EF4-FFF2-40B4-BE49-F238E27FC236}">
                <a16:creationId xmlns:a16="http://schemas.microsoft.com/office/drawing/2014/main" id="{DA4B7907-DEC3-4E08-BE4E-0A1C72A7D280}"/>
              </a:ext>
            </a:extLst>
          </p:cNvPr>
          <p:cNvPicPr>
            <a:picLocks noChangeAspect="1"/>
          </p:cNvPicPr>
          <p:nvPr/>
        </p:nvPicPr>
        <p:blipFill>
          <a:blip r:embed="rId4"/>
          <a:stretch>
            <a:fillRect/>
          </a:stretch>
        </p:blipFill>
        <p:spPr>
          <a:xfrm>
            <a:off x="4746676" y="1199104"/>
            <a:ext cx="325020" cy="841442"/>
          </a:xfrm>
          <a:prstGeom prst="rect">
            <a:avLst/>
          </a:prstGeom>
        </p:spPr>
      </p:pic>
      <p:pic>
        <p:nvPicPr>
          <p:cNvPr id="9" name="Picture 8" descr="A picture containing transport, clipart&#10;&#10;Description automatically generated">
            <a:extLst>
              <a:ext uri="{FF2B5EF4-FFF2-40B4-BE49-F238E27FC236}">
                <a16:creationId xmlns:a16="http://schemas.microsoft.com/office/drawing/2014/main" id="{EC2E28BA-E9A6-44D4-A157-1208487EEA55}"/>
              </a:ext>
            </a:extLst>
          </p:cNvPr>
          <p:cNvPicPr>
            <a:picLocks noChangeAspect="1"/>
          </p:cNvPicPr>
          <p:nvPr/>
        </p:nvPicPr>
        <p:blipFill>
          <a:blip r:embed="rId5"/>
          <a:stretch>
            <a:fillRect/>
          </a:stretch>
        </p:blipFill>
        <p:spPr>
          <a:xfrm>
            <a:off x="9776973" y="1689983"/>
            <a:ext cx="1188318" cy="1008270"/>
          </a:xfrm>
          <a:prstGeom prst="rect">
            <a:avLst/>
          </a:prstGeom>
        </p:spPr>
      </p:pic>
      <p:sp>
        <p:nvSpPr>
          <p:cNvPr id="10" name="Arrow: Curved Right 9">
            <a:extLst>
              <a:ext uri="{FF2B5EF4-FFF2-40B4-BE49-F238E27FC236}">
                <a16:creationId xmlns:a16="http://schemas.microsoft.com/office/drawing/2014/main" id="{6ADC8A52-34F2-46C5-8998-C61FC7B7DC8C}"/>
              </a:ext>
            </a:extLst>
          </p:cNvPr>
          <p:cNvSpPr/>
          <p:nvPr/>
        </p:nvSpPr>
        <p:spPr>
          <a:xfrm rot="1349940">
            <a:off x="3926647" y="2383655"/>
            <a:ext cx="388607" cy="14644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FDC88429-A4DF-4739-8460-E3AAE0DBF082}"/>
              </a:ext>
            </a:extLst>
          </p:cNvPr>
          <p:cNvSpPr txBox="1"/>
          <p:nvPr/>
        </p:nvSpPr>
        <p:spPr>
          <a:xfrm>
            <a:off x="9691592" y="974982"/>
            <a:ext cx="2072619" cy="461665"/>
          </a:xfrm>
          <a:prstGeom prst="rect">
            <a:avLst/>
          </a:prstGeom>
          <a:solidFill>
            <a:schemeClr val="bg1"/>
          </a:solidFill>
          <a:ln>
            <a:solidFill>
              <a:srgbClr val="C00000"/>
            </a:solidFill>
          </a:ln>
        </p:spPr>
        <p:txBody>
          <a:bodyPr wrap="none" rtlCol="0">
            <a:spAutoFit/>
          </a:bodyPr>
          <a:lstStyle/>
          <a:p>
            <a:r>
              <a:rPr lang="en-US" sz="2400" b="1" dirty="0"/>
              <a:t>Anthropogenic</a:t>
            </a:r>
          </a:p>
        </p:txBody>
      </p:sp>
      <p:sp>
        <p:nvSpPr>
          <p:cNvPr id="13" name="TextBox 12">
            <a:extLst>
              <a:ext uri="{FF2B5EF4-FFF2-40B4-BE49-F238E27FC236}">
                <a16:creationId xmlns:a16="http://schemas.microsoft.com/office/drawing/2014/main" id="{3BB04AC3-9338-44F2-A50C-D137D428D05A}"/>
              </a:ext>
            </a:extLst>
          </p:cNvPr>
          <p:cNvSpPr txBox="1"/>
          <p:nvPr/>
        </p:nvSpPr>
        <p:spPr>
          <a:xfrm>
            <a:off x="2864370" y="2155097"/>
            <a:ext cx="1138453" cy="461665"/>
          </a:xfrm>
          <a:prstGeom prst="rect">
            <a:avLst/>
          </a:prstGeom>
          <a:solidFill>
            <a:schemeClr val="bg1"/>
          </a:solidFill>
          <a:ln>
            <a:solidFill>
              <a:srgbClr val="C00000"/>
            </a:solidFill>
          </a:ln>
        </p:spPr>
        <p:txBody>
          <a:bodyPr wrap="none" rtlCol="0">
            <a:spAutoFit/>
          </a:bodyPr>
          <a:lstStyle/>
          <a:p>
            <a:r>
              <a:rPr lang="en-US" sz="2400" b="1" dirty="0"/>
              <a:t>Natural</a:t>
            </a:r>
          </a:p>
        </p:txBody>
      </p:sp>
    </p:spTree>
    <p:extLst>
      <p:ext uri="{BB962C8B-B14F-4D97-AF65-F5344CB8AC3E}">
        <p14:creationId xmlns:p14="http://schemas.microsoft.com/office/powerpoint/2010/main" val="25954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C103180-E396-4743-A414-346147185C5D}"/>
              </a:ext>
            </a:extLst>
          </p:cNvPr>
          <p:cNvPicPr>
            <a:picLocks noChangeAspect="1"/>
          </p:cNvPicPr>
          <p:nvPr/>
        </p:nvPicPr>
        <p:blipFill>
          <a:blip r:embed="rId3"/>
          <a:stretch>
            <a:fillRect/>
          </a:stretch>
        </p:blipFill>
        <p:spPr>
          <a:xfrm>
            <a:off x="2797248" y="1336472"/>
            <a:ext cx="6597503" cy="4948128"/>
          </a:xfrm>
          <a:prstGeom prst="rect">
            <a:avLst/>
          </a:prstGeom>
        </p:spPr>
      </p:pic>
      <p:sp>
        <p:nvSpPr>
          <p:cNvPr id="7" name="TextBox 6">
            <a:extLst>
              <a:ext uri="{FF2B5EF4-FFF2-40B4-BE49-F238E27FC236}">
                <a16:creationId xmlns:a16="http://schemas.microsoft.com/office/drawing/2014/main" id="{B17A20F0-80ED-466D-934E-F86CD04E0F06}"/>
              </a:ext>
            </a:extLst>
          </p:cNvPr>
          <p:cNvSpPr txBox="1"/>
          <p:nvPr/>
        </p:nvSpPr>
        <p:spPr>
          <a:xfrm>
            <a:off x="0" y="6473916"/>
            <a:ext cx="5068760" cy="369332"/>
          </a:xfrm>
          <a:prstGeom prst="rect">
            <a:avLst/>
          </a:prstGeom>
          <a:noFill/>
        </p:spPr>
        <p:txBody>
          <a:bodyPr wrap="none" rtlCol="0">
            <a:spAutoFit/>
          </a:bodyPr>
          <a:lstStyle/>
          <a:p>
            <a:r>
              <a:rPr lang="en-US" dirty="0">
                <a:hlinkClick r:id="rId4"/>
              </a:rPr>
              <a:t>https://en.wikipedia.org/wiki/Nitrogen_assimilation</a:t>
            </a:r>
            <a:endParaRPr lang="en-US" dirty="0"/>
          </a:p>
        </p:txBody>
      </p:sp>
      <p:sp>
        <p:nvSpPr>
          <p:cNvPr id="6" name="Title 1">
            <a:extLst>
              <a:ext uri="{FF2B5EF4-FFF2-40B4-BE49-F238E27FC236}">
                <a16:creationId xmlns:a16="http://schemas.microsoft.com/office/drawing/2014/main" id="{54856120-C2C1-4CC9-B949-D6553B815B30}"/>
              </a:ext>
            </a:extLst>
          </p:cNvPr>
          <p:cNvSpPr>
            <a:spLocks noGrp="1"/>
          </p:cNvSpPr>
          <p:nvPr>
            <p:ph type="title"/>
          </p:nvPr>
        </p:nvSpPr>
        <p:spPr>
          <a:xfrm>
            <a:off x="838200" y="198871"/>
            <a:ext cx="10515600" cy="948286"/>
          </a:xfrm>
        </p:spPr>
        <p:txBody>
          <a:bodyPr>
            <a:normAutofit fontScale="90000"/>
          </a:bodyPr>
          <a:lstStyle/>
          <a:p>
            <a:pPr algn="ctr"/>
            <a:r>
              <a:rPr lang="en-US" sz="3600" b="1" dirty="0"/>
              <a:t>Nitrogen Fixation (2)</a:t>
            </a:r>
            <a:br>
              <a:rPr lang="en-US" sz="3600" b="1" dirty="0"/>
            </a:br>
            <a:r>
              <a:rPr lang="en-US" sz="2200" dirty="0"/>
              <a:t>(Fixated Nitrogen -&gt; Nitrogen Ionic Compounds for Plant Uptake)</a:t>
            </a:r>
            <a:br>
              <a:rPr lang="en-US" sz="2200" dirty="0"/>
            </a:br>
            <a:r>
              <a:rPr lang="en-US" sz="2200" dirty="0"/>
              <a:t>(NO2 &amp; HNO3 -&gt; Nitrites, Nitrates, Ammonium)</a:t>
            </a:r>
          </a:p>
        </p:txBody>
      </p:sp>
    </p:spTree>
    <p:extLst>
      <p:ext uri="{BB962C8B-B14F-4D97-AF65-F5344CB8AC3E}">
        <p14:creationId xmlns:p14="http://schemas.microsoft.com/office/powerpoint/2010/main" val="133931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559B-1DA4-4A16-A89B-E4782ACE6FD4}"/>
              </a:ext>
            </a:extLst>
          </p:cNvPr>
          <p:cNvSpPr>
            <a:spLocks noGrp="1"/>
          </p:cNvSpPr>
          <p:nvPr>
            <p:ph type="title"/>
          </p:nvPr>
        </p:nvSpPr>
        <p:spPr>
          <a:xfrm>
            <a:off x="966537" y="2766218"/>
            <a:ext cx="10515600" cy="1325563"/>
          </a:xfrm>
        </p:spPr>
        <p:txBody>
          <a:bodyPr/>
          <a:lstStyle/>
          <a:p>
            <a:pPr algn="ctr"/>
            <a:r>
              <a:rPr lang="en-US" dirty="0"/>
              <a:t>Sulfur Cycle</a:t>
            </a:r>
            <a:endParaRPr lang="en-US" sz="3600" i="1" dirty="0"/>
          </a:p>
        </p:txBody>
      </p:sp>
    </p:spTree>
    <p:extLst>
      <p:ext uri="{BB962C8B-B14F-4D97-AF65-F5344CB8AC3E}">
        <p14:creationId xmlns:p14="http://schemas.microsoft.com/office/powerpoint/2010/main" val="3405135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5775</TotalTime>
  <Words>2940</Words>
  <Application>Microsoft Office PowerPoint</Application>
  <PresentationFormat>Widescreen</PresentationFormat>
  <Paragraphs>227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METR/ENVS 113 Lecture 3: Atmospheric Carbon, Nitrogen and Sulfur Cycles </vt:lpstr>
      <vt:lpstr>From Lecture 1: Composition of Atmosphere</vt:lpstr>
      <vt:lpstr>Nitrogen Dioxide (NO2)</vt:lpstr>
      <vt:lpstr>A natural source of NO2: Lightning Strokes (1995 – 2011, flashes per square km per year)</vt:lpstr>
      <vt:lpstr>Outline</vt:lpstr>
      <vt:lpstr>Nitrogen Cycle</vt:lpstr>
      <vt:lpstr>PowerPoint Presentation</vt:lpstr>
      <vt:lpstr>Nitrogen Fixation (2) (Fixated Nitrogen -&gt; Nitrogen Ionic Compounds for Plant Uptake) (NO2 &amp; HNO3 -&gt; Nitrites, Nitrates, Ammonium)</vt:lpstr>
      <vt:lpstr>Sulfur Cycle</vt:lpstr>
      <vt:lpstr>PowerPoint Presentation</vt:lpstr>
      <vt:lpstr>Carbon Cycle</vt:lpstr>
      <vt:lpstr>PowerPoint Presentation</vt:lpstr>
      <vt:lpstr>Natural Background Concentrations in Air (Current-Day, remote Areas … away from major air pollution 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Atmosphere, It’s Properties, and its Constituents</dc:title>
  <dc:creator>Arthur Eiserloh</dc:creator>
  <cp:lastModifiedBy>Frank Freedman</cp:lastModifiedBy>
  <cp:revision>177</cp:revision>
  <dcterms:created xsi:type="dcterms:W3CDTF">2019-02-05T23:33:32Z</dcterms:created>
  <dcterms:modified xsi:type="dcterms:W3CDTF">2020-08-19T12:19:23Z</dcterms:modified>
</cp:coreProperties>
</file>