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7"/>
  </p:notesMasterIdLst>
  <p:sldIdLst>
    <p:sldId id="256" r:id="rId2"/>
    <p:sldId id="477" r:id="rId3"/>
    <p:sldId id="478" r:id="rId4"/>
    <p:sldId id="293" r:id="rId5"/>
    <p:sldId id="689" r:id="rId6"/>
    <p:sldId id="685" r:id="rId7"/>
    <p:sldId id="691" r:id="rId8"/>
    <p:sldId id="349" r:id="rId9"/>
    <p:sldId id="312" r:id="rId10"/>
    <p:sldId id="694" r:id="rId11"/>
    <p:sldId id="690" r:id="rId12"/>
    <p:sldId id="692" r:id="rId13"/>
    <p:sldId id="693" r:id="rId14"/>
    <p:sldId id="306" r:id="rId15"/>
    <p:sldId id="30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77551" autoAdjust="0"/>
  </p:normalViewPr>
  <p:slideViewPr>
    <p:cSldViewPr snapToGrid="0">
      <p:cViewPr varScale="1">
        <p:scale>
          <a:sx n="52" d="100"/>
          <a:sy n="52" d="100"/>
        </p:scale>
        <p:origin x="13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D9602-20D1-4200-AC03-D76202A119D8}" type="datetimeFigureOut">
              <a:rPr lang="en-US" smtClean="0"/>
              <a:t>9/8/2020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9EB6-F0B4-4FBE-994B-2C6AA52EF8BE}" type="slidenum">
              <a:rPr lang="en-US" smtClean="0"/>
              <a:t>‹#›</a:t>
            </a:fld>
            <a:endParaRPr lang="en-US"/>
          </a:p>
        </p:txBody>
      </p:sp>
    </p:spTree>
    <p:extLst>
      <p:ext uri="{BB962C8B-B14F-4D97-AF65-F5344CB8AC3E}">
        <p14:creationId xmlns:p14="http://schemas.microsoft.com/office/powerpoint/2010/main" val="3088974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this is METR113 Lecture 4, Ambient Air Pollution – Part 1. This is the first lecture of Course Module 2 – Outdoor Air Pollution</a:t>
            </a:r>
          </a:p>
          <a:p>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1</a:t>
            </a:fld>
            <a:endParaRPr lang="en-US"/>
          </a:p>
        </p:txBody>
      </p:sp>
    </p:spTree>
    <p:extLst>
      <p:ext uri="{BB962C8B-B14F-4D97-AF65-F5344CB8AC3E}">
        <p14:creationId xmlns:p14="http://schemas.microsoft.com/office/powerpoint/2010/main" val="300682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Ambient Air Pollution – Concentration, Duration and Health Effects</a:t>
            </a:r>
          </a:p>
        </p:txBody>
      </p:sp>
      <p:sp>
        <p:nvSpPr>
          <p:cNvPr id="4" name="Slide Number Placeholder 3"/>
          <p:cNvSpPr>
            <a:spLocks noGrp="1"/>
          </p:cNvSpPr>
          <p:nvPr>
            <p:ph type="sldNum" sz="quarter" idx="5"/>
          </p:nvPr>
        </p:nvSpPr>
        <p:spPr/>
        <p:txBody>
          <a:bodyPr/>
          <a:lstStyle/>
          <a:p>
            <a:fld id="{D1B90D33-E3EE-44AC-A6FC-8309B97C2889}" type="slidenum">
              <a:rPr lang="en-US" smtClean="0"/>
              <a:t>10</a:t>
            </a:fld>
            <a:endParaRPr lang="en-US"/>
          </a:p>
        </p:txBody>
      </p:sp>
    </p:spTree>
    <p:extLst>
      <p:ext uri="{BB962C8B-B14F-4D97-AF65-F5344CB8AC3E}">
        <p14:creationId xmlns:p14="http://schemas.microsoft.com/office/powerpoint/2010/main" val="219144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Returning to the definition of air pollution, we can recall the three main parts.</a:t>
            </a:r>
          </a:p>
          <a:p>
            <a:endParaRPr lang="en-US" dirty="0"/>
          </a:p>
          <a:p>
            <a:r>
              <a:rPr lang="en-US" dirty="0"/>
              <a:t>The first and third are fairly clear … that both natural and anthropogenic sources can cause air pollution, and that the damaging, or potentially damaging, effects of air pollution can take many forms. As we mentioned, this class is focused on adverse effects on human health.</a:t>
            </a:r>
          </a:p>
          <a:p>
            <a:endParaRPr lang="en-US" dirty="0"/>
          </a:p>
          <a:p>
            <a:r>
              <a:rPr lang="en-US" dirty="0"/>
              <a:t>The second point however requires further explanation … that concentration levels must be high enough to be, or present an excessive risk of being, damaging.</a:t>
            </a:r>
          </a:p>
          <a:p>
            <a:endParaRPr lang="en-US" dirty="0"/>
          </a:p>
          <a:p>
            <a:r>
              <a:rPr lang="en-US" dirty="0"/>
              <a:t>This implies what is called in the air pollution world a “level of concern” or “threshold” above which adverse health effects can be anticipated, and below which such effects may not be anticipated. Of course, there is not a unique, single level of concern that applies across the board across the population … since individuals have varying levels of susceptibilities to adverse effects of environmental exposure to contaminants.  For this reason, levels of concern are generally set to apply to portions of the population that are most susceptible or sensitive … for example elderly and children. </a:t>
            </a:r>
          </a:p>
          <a:p>
            <a:endParaRPr lang="en-US" dirty="0"/>
          </a:p>
          <a:p>
            <a:r>
              <a:rPr lang="en-US" dirty="0"/>
              <a:t>We will now examine this topic further …</a:t>
            </a:r>
          </a:p>
        </p:txBody>
      </p:sp>
      <p:sp>
        <p:nvSpPr>
          <p:cNvPr id="4" name="Slide Number Placeholder 3"/>
          <p:cNvSpPr>
            <a:spLocks noGrp="1"/>
          </p:cNvSpPr>
          <p:nvPr>
            <p:ph type="sldNum" sz="quarter" idx="5"/>
          </p:nvPr>
        </p:nvSpPr>
        <p:spPr/>
        <p:txBody>
          <a:bodyPr/>
          <a:lstStyle/>
          <a:p>
            <a:fld id="{C7CA9EB6-F0B4-4FBE-994B-2C6AA52EF8BE}" type="slidenum">
              <a:rPr lang="en-US" smtClean="0"/>
              <a:t>11</a:t>
            </a:fld>
            <a:endParaRPr lang="en-US"/>
          </a:p>
        </p:txBody>
      </p:sp>
    </p:spTree>
    <p:extLst>
      <p:ext uri="{BB962C8B-B14F-4D97-AF65-F5344CB8AC3E}">
        <p14:creationId xmlns:p14="http://schemas.microsoft.com/office/powerpoint/2010/main" val="2874647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adverse effects of environmental exposure are often divided into two classes: acute and chronic. The next two slides will clarify the difference.</a:t>
            </a:r>
          </a:p>
          <a:p>
            <a:endParaRPr lang="en-US" dirty="0"/>
          </a:p>
          <a:p>
            <a:r>
              <a:rPr lang="en-US" dirty="0"/>
              <a:t>The graph on the inset illustrates a generic time trend of contaminant concentration an individual or population may be exposed to. The vertical axis is the concentration level increasing upward, and the horizontal is time, elapsing further in time going right across the axis.</a:t>
            </a:r>
          </a:p>
          <a:p>
            <a:endParaRPr lang="en-US" dirty="0"/>
          </a:p>
          <a:p>
            <a:r>
              <a:rPr lang="en-US" dirty="0"/>
              <a:t>We first focus on acute health effects.</a:t>
            </a:r>
          </a:p>
          <a:p>
            <a:endParaRPr lang="en-US" dirty="0"/>
          </a:p>
          <a:p>
            <a:r>
              <a:rPr lang="en-US" dirty="0"/>
              <a:t>Acute health effects and exposure are due to short-term exposure. For air pollution, this can be a single hour, day or several days for example. An example could be the exposure to air pollution during a particular day or days when air pollution concentrations are high, for example the high amount of smoke in the air during the major wildfire episode during November 2018.</a:t>
            </a:r>
          </a:p>
          <a:p>
            <a:endParaRPr lang="en-US" dirty="0"/>
          </a:p>
          <a:p>
            <a:r>
              <a:rPr lang="en-US" dirty="0"/>
              <a:t>This is illustrated on the graph as the short period of relatively high concentration near the left portion of the horizontal. Also indicated is a dashed line corresponding the level of concern for short term exposure to this contaminant. The period of time when the concentration exceeds this level of concern for short-term, acute effects are therefore when acute health effects may be anticipated for sensitive individuals. Other times, when concentration levels are less than this level of concern, are when such effects may not be anticipated. These levels of concern are determined by health effects research, and continue to be more accurate and comprehensive as our scientific understanding of the health effects of contaminants advances.</a:t>
            </a:r>
          </a:p>
          <a:p>
            <a:endParaRPr lang="en-US" dirty="0"/>
          </a:p>
          <a:p>
            <a:r>
              <a:rPr lang="en-US" dirty="0"/>
              <a:t>With this lead-up, we can now make some explicit points about acute health effects and exposure.</a:t>
            </a:r>
          </a:p>
          <a:p>
            <a:endParaRPr lang="en-US" dirty="0"/>
          </a:p>
          <a:p>
            <a:r>
              <a:rPr lang="en-US" dirty="0"/>
              <a:t>*** Read bullets one by one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EE200C-2D76-49EE-AFC9-D049ADAF44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000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focus on chronic health effects.</a:t>
            </a:r>
          </a:p>
          <a:p>
            <a:endParaRPr lang="en-US" dirty="0"/>
          </a:p>
          <a:p>
            <a:r>
              <a:rPr lang="en-US" dirty="0"/>
              <a:t>Chronic health effects and exposure are due to long-term exposure. For air pollution, this is generally regarded as multi-year to lifetime exposure to a concentration level.</a:t>
            </a:r>
          </a:p>
          <a:p>
            <a:endParaRPr lang="en-US" dirty="0"/>
          </a:p>
          <a:p>
            <a:r>
              <a:rPr lang="en-US" dirty="0"/>
              <a:t>An example could be the exposure to poor air quality in the city your have lived most of your life.  It is important to note that concentration in this case applies to average levels over a long period … not focusing on the day to day ups and downs in concentrations.</a:t>
            </a:r>
          </a:p>
          <a:p>
            <a:endParaRPr lang="en-US" dirty="0"/>
          </a:p>
          <a:p>
            <a:r>
              <a:rPr lang="en-US" dirty="0"/>
              <a:t>This is illustrated on the graph by the purple line, which indicates the average concentration over period of time shown on the entire period of the horizontal axis. Some of the time during this overall period concentrations are higher, and some of the time concentrations are lower. But on average they are at the level indicated by the purple line.</a:t>
            </a:r>
          </a:p>
          <a:p>
            <a:endParaRPr lang="en-US" dirty="0"/>
          </a:p>
          <a:p>
            <a:r>
              <a:rPr lang="en-US" dirty="0"/>
              <a:t>The dashed line indicated here is the level of concern for long term exposure to this contaminant. As seen, the average concentration indicated by the purple line exceeds this level of concern for long-term, chronic health effects, are therefore chronic health effects may be anticipated for sensitive individuals. </a:t>
            </a:r>
          </a:p>
          <a:p>
            <a:endParaRPr lang="en-US" dirty="0"/>
          </a:p>
          <a:p>
            <a:r>
              <a:rPr lang="en-US" dirty="0"/>
              <a:t>With this lead-up, we can now make some explicit points about chronic health effects and exposure.</a:t>
            </a:r>
          </a:p>
          <a:p>
            <a:endParaRPr lang="en-US" dirty="0"/>
          </a:p>
          <a:p>
            <a:r>
              <a:rPr lang="en-US" dirty="0"/>
              <a:t>*** Read bullets one by one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EE200C-2D76-49EE-AFC9-D049ADAF44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506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37C816E-43EF-4C37-B3BB-772DA64FB127}" type="slidenum">
              <a:rPr kumimoji="0" 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dirty="0"/>
              <a:t>We can illustrate these points by example for common air pollutions. Here we show are depiction for Sulfur Dioxide (SO2).</a:t>
            </a:r>
          </a:p>
          <a:p>
            <a:endParaRPr lang="en-US" dirty="0"/>
          </a:p>
          <a:p>
            <a:r>
              <a:rPr lang="en-US" dirty="0"/>
              <a:t>The horizontal axis is the concentration of SO2 in parts-per-million, ranging from 0.01 ppm to 10 ppm. The vertical axis is the exposure time, ranging from 3 seconds to 10 years.</a:t>
            </a:r>
          </a:p>
          <a:p>
            <a:endParaRPr lang="en-US" dirty="0"/>
          </a:p>
          <a:p>
            <a:r>
              <a:rPr lang="en-US" dirty="0"/>
              <a:t>We indicate three areas within the body of the graph. </a:t>
            </a:r>
          </a:p>
          <a:p>
            <a:endParaRPr lang="en-US" dirty="0"/>
          </a:p>
          <a:p>
            <a:r>
              <a:rPr lang="en-US" dirty="0"/>
              <a:t>The light-blue area are where the paired concentration and exposure durations are such that adverse health effects are not anticipated. Notice that this area corresponds to lower concentration levels and exposure times, as we would expect.</a:t>
            </a:r>
          </a:p>
          <a:p>
            <a:endParaRPr lang="en-US" dirty="0"/>
          </a:p>
          <a:p>
            <a:r>
              <a:rPr lang="en-US" dirty="0"/>
              <a:t>The light-blue hatched area is where paired concentration and exposure times increase to the point where adverse health effects begin to occur.  These effects range from short-term, acute effects such as increased airway resistance – which would trigger difficulty or pain when breathing. Since this is an acute effect, it corresponds to short duration exposures to relatively high concentration levels.  </a:t>
            </a:r>
          </a:p>
          <a:p>
            <a:endParaRPr lang="en-US" dirty="0"/>
          </a:p>
          <a:p>
            <a:r>
              <a:rPr lang="en-US" dirty="0"/>
              <a:t>Effects then range to chronic effects such as increased risk of cardiorespiratory disease and morbidity. Notice that these effects begin to occur due to longer-duration exposure to smaller concentration levels, compared to what causes acute health effects.</a:t>
            </a:r>
          </a:p>
          <a:p>
            <a:endParaRPr lang="en-US" dirty="0"/>
          </a:p>
          <a:p>
            <a:r>
              <a:rPr lang="en-US" dirty="0"/>
              <a:t>Finally the beige area indicates concentration and exposure durations that can lead to increased risk of mortality. These are the high concentration parts of the plot. Short-term exposure to very high concentration could cause instantaneous death. Longer exposure duration to smaller concentrations can create a long-term risk of premature mortality. </a:t>
            </a:r>
          </a:p>
          <a:p>
            <a:endParaRPr lang="en-US" dirty="0"/>
          </a:p>
          <a:p>
            <a:r>
              <a:rPr lang="en-US" dirty="0"/>
              <a:t>Explaining further by example, if a person or population were exposed to 1 ppm of SO2 for 30 seconds, no adverse health effects would be expected. However as the duration of exposure to 1 ppm becomes longer, health effects begin to occur. A 1-hour exposure would lead to increasing incidence across the population of breathing problems and pulse rate. If an average exposure to 1 ppm lasted for a month or year, then excess mortality among the population may be expected.</a:t>
            </a:r>
          </a:p>
          <a:p>
            <a:endParaRPr lang="en-US" dirty="0"/>
          </a:p>
          <a:p>
            <a:r>
              <a:rPr lang="en-US" dirty="0"/>
              <a:t>Likewise going along the horizontal, a 1-hour exposure to 0.1 ppm of SO2 should not lead to adverse effects. However as the exposure beyond 1 to 10 ppm, health effects may be anticipated, and more seriously so, as concentrations increase.</a:t>
            </a:r>
          </a:p>
          <a:p>
            <a:endParaRPr lang="en-US" dirty="0"/>
          </a:p>
          <a:p>
            <a:r>
              <a:rPr lang="en-US" dirty="0"/>
              <a:t>This emphasizes the general point from last two slides that acute health effects generally relate to short-term exposure to high concentration levels, and long-term chronic health effects to long term exposure to lower concentration levels.</a:t>
            </a:r>
          </a:p>
        </p:txBody>
      </p:sp>
    </p:spTree>
    <p:extLst>
      <p:ext uri="{BB962C8B-B14F-4D97-AF65-F5344CB8AC3E}">
        <p14:creationId xmlns:p14="http://schemas.microsoft.com/office/powerpoint/2010/main" val="871443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F3468F-7D45-4980-8CAB-071E98F2C063}" type="slidenum">
              <a:rPr kumimoji="0" 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dirty="0"/>
              <a:t>A similar plot, organized a bit differently, is shown here for Carbon Monoxide (CO).</a:t>
            </a:r>
          </a:p>
          <a:p>
            <a:endParaRPr lang="en-US" dirty="0"/>
          </a:p>
          <a:p>
            <a:r>
              <a:rPr lang="en-US" dirty="0"/>
              <a:t>The horizontal axis is the duration of exposure in hours, ranging from 0.1 hours (or several minutes) to 100 hours (or several days). The vertical axis is the percent carboxyhemoglobin in the blood, which builds up in the blood as exposure to carbon monoxide increases, and causes health effects. The various health effects are color coded vertically up the plot, from blue corresponding to no symptoms to red corresponding to comas and death. </a:t>
            </a:r>
          </a:p>
          <a:p>
            <a:endParaRPr lang="en-US" dirty="0"/>
          </a:p>
          <a:p>
            <a:r>
              <a:rPr lang="en-US" dirty="0"/>
              <a:t>Concentration levels are indicated by the white lines on the plot, ranging from 15 to 600 ppm.</a:t>
            </a:r>
          </a:p>
          <a:p>
            <a:endParaRPr lang="en-US" dirty="0"/>
          </a:p>
          <a:p>
            <a:r>
              <a:rPr lang="en-US" dirty="0"/>
              <a:t>Reading the plot, a 600 ppm exposure to CO for only several minutes would not yield symptoms, however as duration of exposure increases a 600 ppm exposure leads to a risk of headaches and collapsing if exposure is for an hour, to collapse and possible death if exposure were for several hours. Likewise increasing effects occur as the concentration level increases for a fixed duration of exposure.</a:t>
            </a:r>
          </a:p>
          <a:p>
            <a:endParaRPr lang="en-US" dirty="0"/>
          </a:p>
          <a:p>
            <a:r>
              <a:rPr lang="en-US" dirty="0"/>
              <a:t>As with SO2 in the previous slide, the same health effect can occur with a short-term exposure to a high concentration level, or a long-term exposure to a lower concentration level. For example, headaches or reduced mental acuity can occur with a 1 hour exposure to 600 ppm, or a 10 hour exposure to 100 ppm. Interestingly with CO after a certain duration of exposure, the percent carboxyhemoglobin in the blood does not change if continuously exposed to a concentration level.</a:t>
            </a:r>
          </a:p>
          <a:p>
            <a:endParaRPr lang="en-US" dirty="0"/>
          </a:p>
          <a:p>
            <a:r>
              <a:rPr lang="en-US" dirty="0"/>
              <a:t>In fact, each pollutant has its own unique version of this sort of plot. </a:t>
            </a:r>
          </a:p>
          <a:p>
            <a:endParaRPr lang="en-US" dirty="0"/>
          </a:p>
          <a:p>
            <a:r>
              <a:rPr lang="en-US" dirty="0"/>
              <a:t>The short-term health effects on this plot apply very strongly to indoor air pollution, where carbon monoxide leaks from stoves, natural gas vents, fireplaces and other combustion sources within houses and structures can cause build CO up to high concentrations indoors if not detected. Since CO is odorless, indoor areas and residences should therefore be equipped with a smoke detector that also detect CO.</a:t>
            </a:r>
          </a:p>
        </p:txBody>
      </p:sp>
    </p:spTree>
    <p:extLst>
      <p:ext uri="{BB962C8B-B14F-4D97-AF65-F5344CB8AC3E}">
        <p14:creationId xmlns:p14="http://schemas.microsoft.com/office/powerpoint/2010/main" val="400501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outline of this lecture is as follows. </a:t>
            </a:r>
          </a:p>
          <a:p>
            <a:endParaRPr lang="en-US" dirty="0"/>
          </a:p>
          <a:p>
            <a:r>
              <a:rPr lang="en-US" dirty="0"/>
              <a:t>We will first formally define air pollution. This is important to frame the topic for better understanding how air pollution is typically viewed, studied and regulated in the professional community. In doing this, we will define the term ambient air pollution.</a:t>
            </a:r>
          </a:p>
          <a:p>
            <a:endParaRPr lang="en-US" dirty="0"/>
          </a:p>
          <a:p>
            <a:r>
              <a:rPr lang="en-US" dirty="0"/>
              <a:t>We will then cover how air pollution health effects occur as a result of the combination of the concentration and duration of air pollution exposure. This will introduce the topic of acute versus chronic health effect, long versus short-term exposure, and levels of concern for concentrations, which depend on exposure time. Levels of concern are concentrations beyond which health effects can be anticipated.</a:t>
            </a:r>
          </a:p>
          <a:p>
            <a:endParaRPr lang="en-US" dirty="0"/>
          </a:p>
          <a:p>
            <a:r>
              <a:rPr lang="en-US" dirty="0"/>
              <a:t>The topic of air pollution regulation, following from these topics, will be covered in next lecture. </a:t>
            </a:r>
          </a:p>
          <a:p>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2</a:t>
            </a:fld>
            <a:endParaRPr lang="en-US"/>
          </a:p>
        </p:txBody>
      </p:sp>
    </p:spTree>
    <p:extLst>
      <p:ext uri="{BB962C8B-B14F-4D97-AF65-F5344CB8AC3E}">
        <p14:creationId xmlns:p14="http://schemas.microsoft.com/office/powerpoint/2010/main" val="3490824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Ambient Air Pollution - Definitions</a:t>
            </a:r>
          </a:p>
        </p:txBody>
      </p:sp>
      <p:sp>
        <p:nvSpPr>
          <p:cNvPr id="4" name="Slide Number Placeholder 3"/>
          <p:cNvSpPr>
            <a:spLocks noGrp="1"/>
          </p:cNvSpPr>
          <p:nvPr>
            <p:ph type="sldNum" sz="quarter" idx="5"/>
          </p:nvPr>
        </p:nvSpPr>
        <p:spPr/>
        <p:txBody>
          <a:bodyPr/>
          <a:lstStyle/>
          <a:p>
            <a:fld id="{D1B90D33-E3EE-44AC-A6FC-8309B97C2889}" type="slidenum">
              <a:rPr lang="en-US" smtClean="0"/>
              <a:t>3</a:t>
            </a:fld>
            <a:endParaRPr lang="en-US"/>
          </a:p>
        </p:txBody>
      </p:sp>
    </p:spTree>
    <p:extLst>
      <p:ext uri="{BB962C8B-B14F-4D97-AF65-F5344CB8AC3E}">
        <p14:creationId xmlns:p14="http://schemas.microsoft.com/office/powerpoint/2010/main" val="296539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provide context, we first revisit some slides from Lecture 3.</a:t>
            </a:r>
          </a:p>
          <a:p>
            <a:endParaRPr lang="en-US" dirty="0"/>
          </a:p>
          <a:p>
            <a:r>
              <a:rPr lang="en-US" dirty="0"/>
              <a:t>Shown here is a visual of the nitrogen cycle through the earth system. If you recall, a main nitrogen related air pollutant is NOx – or oxides of nitrogen. Nitrogen Dioxide (NO2) is the main component of NOx that directly impacts human health. </a:t>
            </a:r>
          </a:p>
          <a:p>
            <a:endParaRPr lang="en-US" dirty="0"/>
          </a:p>
          <a:p>
            <a:r>
              <a:rPr lang="en-US" dirty="0"/>
              <a:t>One of the points made in this slide is the distinction between natural and anthropogenic (or human caused) emission sources of these pollutants. </a:t>
            </a:r>
          </a:p>
          <a:p>
            <a:endParaRPr lang="en-US" dirty="0"/>
          </a:p>
          <a:p>
            <a:r>
              <a:rPr lang="en-US" dirty="0"/>
              <a:t>In the case of NOx, lightning is a natural source due to the intense heating of the air column within a lightning beam – which convert a small portion of the N2 and O2 in this air into NOx. </a:t>
            </a:r>
          </a:p>
          <a:p>
            <a:endParaRPr lang="en-US" dirty="0"/>
          </a:p>
          <a:p>
            <a:r>
              <a:rPr lang="en-US" dirty="0"/>
              <a:t>Fuel combustion within units of industrial sources (factories, oil refineries) and within the engines of mobile sources such as cars and trucks is an example of an anthropogenic source. Similar to lightning, the intense heat of combustion, through chemical reactions, converts a portion of the N2 and O2 in the combustion air into NOx. </a:t>
            </a:r>
          </a:p>
          <a:p>
            <a:endParaRPr lang="en-US" dirty="0"/>
          </a:p>
        </p:txBody>
      </p:sp>
      <p:sp>
        <p:nvSpPr>
          <p:cNvPr id="4" name="Slide Number Placeholder 3"/>
          <p:cNvSpPr>
            <a:spLocks noGrp="1"/>
          </p:cNvSpPr>
          <p:nvPr>
            <p:ph type="sldNum" sz="quarter" idx="5"/>
          </p:nvPr>
        </p:nvSpPr>
        <p:spPr/>
        <p:txBody>
          <a:bodyPr/>
          <a:lstStyle/>
          <a:p>
            <a:fld id="{C7CA9EB6-F0B4-4FBE-994B-2C6AA52EF8BE}" type="slidenum">
              <a:rPr lang="en-US" smtClean="0"/>
              <a:t>4</a:t>
            </a:fld>
            <a:endParaRPr lang="en-US"/>
          </a:p>
        </p:txBody>
      </p:sp>
    </p:spTree>
    <p:extLst>
      <p:ext uri="{BB962C8B-B14F-4D97-AF65-F5344CB8AC3E}">
        <p14:creationId xmlns:p14="http://schemas.microsoft.com/office/powerpoint/2010/main" val="2769600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in Lecture 3 we presented a visual of the sulfur cycle through the earth system. If you recall, a main sulfur related air pollutant is SO2 – or sulfur dioxide. </a:t>
            </a:r>
          </a:p>
          <a:p>
            <a:endParaRPr lang="en-US" dirty="0"/>
          </a:p>
          <a:p>
            <a:r>
              <a:rPr lang="en-US" dirty="0"/>
              <a:t>Volcanoes are a natural source of sulfur dioxide, during eruptions ejecting into the atmosphere large plumes of sulfur from the earth into the atmosphere in the form of SO2. </a:t>
            </a:r>
          </a:p>
          <a:p>
            <a:endParaRPr lang="en-US" dirty="0"/>
          </a:p>
          <a:p>
            <a:r>
              <a:rPr lang="en-US" dirty="0"/>
              <a:t>SO2 emissions from coal combustion power plant stacks are an anthropogenic source. </a:t>
            </a:r>
          </a:p>
          <a:p>
            <a:endParaRPr lang="en-US" dirty="0"/>
          </a:p>
        </p:txBody>
      </p:sp>
      <p:sp>
        <p:nvSpPr>
          <p:cNvPr id="4" name="Slide Number Placeholder 3"/>
          <p:cNvSpPr>
            <a:spLocks noGrp="1"/>
          </p:cNvSpPr>
          <p:nvPr>
            <p:ph type="sldNum" sz="quarter" idx="5"/>
          </p:nvPr>
        </p:nvSpPr>
        <p:spPr/>
        <p:txBody>
          <a:bodyPr/>
          <a:lstStyle/>
          <a:p>
            <a:fld id="{C7CA9EB6-F0B4-4FBE-994B-2C6AA52EF8BE}" type="slidenum">
              <a:rPr lang="en-US" smtClean="0"/>
              <a:t>5</a:t>
            </a:fld>
            <a:endParaRPr lang="en-US"/>
          </a:p>
        </p:txBody>
      </p:sp>
    </p:spTree>
    <p:extLst>
      <p:ext uri="{BB962C8B-B14F-4D97-AF65-F5344CB8AC3E}">
        <p14:creationId xmlns:p14="http://schemas.microsoft.com/office/powerpoint/2010/main" val="4264679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emphasized the concentration levels of these species that on average exist around the globe due just to natural sources. We call this the natural background concentration. Notice that there is a small but non-zero concentrations of NO2 and SO2 that typically exists in the atmosphere. </a:t>
            </a:r>
          </a:p>
          <a:p>
            <a:endParaRPr lang="en-US" dirty="0"/>
          </a:p>
          <a:p>
            <a:r>
              <a:rPr lang="en-US" dirty="0"/>
              <a:t>For NO2, this is in the range of around 0.2 – 5 ppm.</a:t>
            </a:r>
          </a:p>
          <a:p>
            <a:endParaRPr lang="en-US" dirty="0"/>
          </a:p>
          <a:p>
            <a:r>
              <a:rPr lang="en-US" dirty="0"/>
              <a:t>For SO2, it is less than 1 ppb.</a:t>
            </a:r>
          </a:p>
        </p:txBody>
      </p:sp>
      <p:sp>
        <p:nvSpPr>
          <p:cNvPr id="4" name="Slide Number Placeholder 3"/>
          <p:cNvSpPr>
            <a:spLocks noGrp="1"/>
          </p:cNvSpPr>
          <p:nvPr>
            <p:ph type="sldNum" sz="quarter" idx="5"/>
          </p:nvPr>
        </p:nvSpPr>
        <p:spPr/>
        <p:txBody>
          <a:bodyPr/>
          <a:lstStyle/>
          <a:p>
            <a:fld id="{C7CA9EB6-F0B4-4FBE-994B-2C6AA52EF8BE}" type="slidenum">
              <a:rPr lang="en-US" smtClean="0"/>
              <a:t>6</a:t>
            </a:fld>
            <a:endParaRPr lang="en-US"/>
          </a:p>
        </p:txBody>
      </p:sp>
    </p:spTree>
    <p:extLst>
      <p:ext uri="{BB962C8B-B14F-4D97-AF65-F5344CB8AC3E}">
        <p14:creationId xmlns:p14="http://schemas.microsoft.com/office/powerpoint/2010/main" val="1015253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this lead-up, we can define air pollution.</a:t>
            </a:r>
          </a:p>
          <a:p>
            <a:endParaRPr lang="en-US" dirty="0"/>
          </a:p>
          <a:p>
            <a:r>
              <a:rPr lang="en-US" dirty="0"/>
              <a:t>There are several variations … however the following succinctly covers the main aspects.</a:t>
            </a:r>
          </a:p>
          <a:p>
            <a:endParaRPr lang="en-US" dirty="0"/>
          </a:p>
          <a:p>
            <a:r>
              <a:rPr lang="en-US" dirty="0"/>
              <a:t>Reading here … Air pollution is …  *** read definition on slide ***</a:t>
            </a:r>
          </a:p>
          <a:p>
            <a:endParaRPr lang="en-US" dirty="0"/>
          </a:p>
          <a:p>
            <a:r>
              <a:rPr lang="en-US" dirty="0"/>
              <a:t>Unpacking this definition, the key parts are first …</a:t>
            </a:r>
          </a:p>
          <a:p>
            <a:endParaRPr lang="en-US" dirty="0"/>
          </a:p>
          <a:p>
            <a:pPr marL="0" indent="0">
              <a:buNone/>
            </a:pPr>
            <a:r>
              <a:rPr lang="en-US" dirty="0"/>
              <a:t>1. 2. 3.</a:t>
            </a:r>
          </a:p>
          <a:p>
            <a:pPr marL="228600" indent="-228600">
              <a:buAutoNum type="arabicPeriod"/>
            </a:pPr>
            <a:endParaRPr lang="en-US" dirty="0"/>
          </a:p>
          <a:p>
            <a:pPr marL="0" indent="0">
              <a:buNone/>
            </a:pPr>
            <a:r>
              <a:rPr lang="en-US" dirty="0"/>
              <a:t>1. Wildfires smoke impacts on population, for example, is a natural emission.</a:t>
            </a:r>
          </a:p>
          <a:p>
            <a:pPr marL="0" indent="0">
              <a:buNone/>
            </a:pPr>
            <a:endParaRPr lang="en-US" dirty="0"/>
          </a:p>
          <a:p>
            <a:pPr marL="0" indent="0">
              <a:buNone/>
            </a:pPr>
            <a:r>
              <a:rPr lang="en-US" dirty="0"/>
              <a:t>2. “Excessive” suggests a concentration “level of concern” or “threshold” above which risks exist, and below which are negligible.</a:t>
            </a:r>
          </a:p>
          <a:p>
            <a:pPr marL="0" indent="0">
              <a:buNone/>
            </a:pPr>
            <a:endParaRPr lang="en-US" dirty="0"/>
          </a:p>
          <a:p>
            <a:pPr marL="0" indent="0">
              <a:buNone/>
            </a:pPr>
            <a:r>
              <a:rPr lang="en-US" dirty="0"/>
              <a:t>3. Focus on human health</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C7CA9EB6-F0B4-4FBE-994B-2C6AA52EF8BE}" type="slidenum">
              <a:rPr lang="en-US" smtClean="0"/>
              <a:t>7</a:t>
            </a:fld>
            <a:endParaRPr lang="en-US"/>
          </a:p>
        </p:txBody>
      </p:sp>
    </p:spTree>
    <p:extLst>
      <p:ext uri="{BB962C8B-B14F-4D97-AF65-F5344CB8AC3E}">
        <p14:creationId xmlns:p14="http://schemas.microsoft.com/office/powerpoint/2010/main" val="3266248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most air pollution regulations is on what is termed the “ambient air pollution”. Or in other words, air pollution in the ambient air.</a:t>
            </a:r>
          </a:p>
          <a:p>
            <a:endParaRPr lang="en-US" dirty="0"/>
          </a:p>
          <a:p>
            <a:r>
              <a:rPr lang="en-US" dirty="0"/>
              <a:t>This can be visualized in this photograph overlooking San Jose on a summer day. One sees a blanket of brownish polluted air spanning the city. Being so spatially broad, the general population of the city is therefore exposed to the polluted air, regardless of specific address or neighborhood. This is ambient air pollution … air pollution the spans an entire region due to emissions spread over the area. This is instead of air pollution emitted from a specific, very close local source, which affects just those close by - for example if one lives on a busy road with lots of trucks going by. </a:t>
            </a:r>
          </a:p>
          <a:p>
            <a:endParaRPr lang="en-US" dirty="0"/>
          </a:p>
          <a:p>
            <a:r>
              <a:rPr lang="en-US" dirty="0"/>
              <a:t>Also, ambient air is outdoor air, and therefore indoor air pollution is not included.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EE200C-2D76-49EE-AFC9-D049ADAF44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661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1DAD66-48B5-46CB-BD56-9C03113F2E1E}" type="slidenum">
              <a:rPr lang="en-US"/>
              <a:pPr/>
              <a:t>9</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dirty="0"/>
              <a:t>Here is another visual of ambient air pollution, this time the urban air pollution haze so common to Los Angeles.</a:t>
            </a:r>
          </a:p>
        </p:txBody>
      </p:sp>
    </p:spTree>
    <p:extLst>
      <p:ext uri="{BB962C8B-B14F-4D97-AF65-F5344CB8AC3E}">
        <p14:creationId xmlns:p14="http://schemas.microsoft.com/office/powerpoint/2010/main" val="299493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C39A-2557-4FC0-9D6E-E2C6BA8325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5C6AC4-8737-46B6-8EE7-61747EB3B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B1617A-E08A-4A64-A0F0-DCD056772B2C}"/>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5" name="Footer Placeholder 4">
            <a:extLst>
              <a:ext uri="{FF2B5EF4-FFF2-40B4-BE49-F238E27FC236}">
                <a16:creationId xmlns:a16="http://schemas.microsoft.com/office/drawing/2014/main" id="{A3D80D3D-65EB-4969-8A80-0669E4BAA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0FB35-49E1-4CDE-82B2-3159DF161F51}"/>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738610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883A-F850-4CB9-A255-1104D646D0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B62BED-5C02-4A20-87FC-CCD923A0E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7E822-903C-4155-BD35-329F885B9C2C}"/>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5" name="Footer Placeholder 4">
            <a:extLst>
              <a:ext uri="{FF2B5EF4-FFF2-40B4-BE49-F238E27FC236}">
                <a16:creationId xmlns:a16="http://schemas.microsoft.com/office/drawing/2014/main" id="{CAAEBDEB-E1B4-41BD-A528-050DD042D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62D2F-A7A8-48C1-99C6-EEA9DAEFA60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52225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BC0FD4-5A0F-4B40-A38A-516EFC9CA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D8607-2AD1-4A0F-A621-A5B08DFC7D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D0B59-0BA9-4152-8881-76F593A7A9DA}"/>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5" name="Footer Placeholder 4">
            <a:extLst>
              <a:ext uri="{FF2B5EF4-FFF2-40B4-BE49-F238E27FC236}">
                <a16:creationId xmlns:a16="http://schemas.microsoft.com/office/drawing/2014/main" id="{ABE8717C-5CAC-4F7B-B0DB-C896526D7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98907-C27F-4EC3-BE08-6F386EE47633}"/>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96028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CC1964-8EB6-47C5-BF8D-CE3ADB30C4FA}" type="slidenum">
              <a:rPr lang="en-US"/>
              <a:pPr>
                <a:defRPr/>
              </a:pPr>
              <a:t>‹#›</a:t>
            </a:fld>
            <a:endParaRPr lang="en-US"/>
          </a:p>
        </p:txBody>
      </p:sp>
    </p:spTree>
    <p:extLst>
      <p:ext uri="{BB962C8B-B14F-4D97-AF65-F5344CB8AC3E}">
        <p14:creationId xmlns:p14="http://schemas.microsoft.com/office/powerpoint/2010/main" val="244619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56EF-9F80-4445-A1E1-A7C600397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74B90-DEAD-4A29-8590-1EFA877B95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DEA15-FCA4-4CDF-88AC-CCAE196D53EA}"/>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5" name="Footer Placeholder 4">
            <a:extLst>
              <a:ext uri="{FF2B5EF4-FFF2-40B4-BE49-F238E27FC236}">
                <a16:creationId xmlns:a16="http://schemas.microsoft.com/office/drawing/2014/main" id="{EF962DFE-987A-402C-BC0F-70386501C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F2892-5B6B-409E-A18F-C88D780E65A5}"/>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03564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4AE2-78E0-455A-B28C-DCBE7CC9C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BAB4E8-3C6C-4E52-B34F-088583DB8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73C7C-E76B-41BA-B1B5-B08E675F22EF}"/>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5" name="Footer Placeholder 4">
            <a:extLst>
              <a:ext uri="{FF2B5EF4-FFF2-40B4-BE49-F238E27FC236}">
                <a16:creationId xmlns:a16="http://schemas.microsoft.com/office/drawing/2014/main" id="{B89A79E4-0BA3-4037-97BB-191DCAB89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14196-4DA0-46D9-AED0-5A826E19A0D4}"/>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13580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96FF-5C26-4127-BBEF-4580006CB0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0EA2F-F8AA-4A35-ACB2-3C481A0000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C1C05E-4CD3-4D1D-91BB-80EB88ABE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DA8CA-3636-4867-A39D-9099D2FBF820}"/>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6" name="Footer Placeholder 5">
            <a:extLst>
              <a:ext uri="{FF2B5EF4-FFF2-40B4-BE49-F238E27FC236}">
                <a16:creationId xmlns:a16="http://schemas.microsoft.com/office/drawing/2014/main" id="{6606B7D0-8F3B-4133-A370-5911A742B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32980-19D4-4607-99D2-E0FDC36D667C}"/>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64076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4042-E579-4647-BBBC-4FEDE657D8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58E554-D246-443F-9F96-FA70120A0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E3C7C-16E2-4F0B-8E00-4792CDFDF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1A463-D767-45C4-8E7F-1684FDBC5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D0170E-FE7C-4948-BB09-32422888C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402F4C-F9E0-4D65-BA04-C57742DABBD2}"/>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8" name="Footer Placeholder 7">
            <a:extLst>
              <a:ext uri="{FF2B5EF4-FFF2-40B4-BE49-F238E27FC236}">
                <a16:creationId xmlns:a16="http://schemas.microsoft.com/office/drawing/2014/main" id="{817D6822-2112-47F9-9C2B-6CAFEAF5D8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6A6A82-C928-4136-ABCD-77868E27B3D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7743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8942-C645-4F04-A23E-A84ABCCF3D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750ED6-A1F8-403C-8CF4-FD3B70AC2FED}"/>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4" name="Footer Placeholder 3">
            <a:extLst>
              <a:ext uri="{FF2B5EF4-FFF2-40B4-BE49-F238E27FC236}">
                <a16:creationId xmlns:a16="http://schemas.microsoft.com/office/drawing/2014/main" id="{2CBBCE37-66DB-478F-8EAE-F304258D15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36ADCE-54B3-462B-8171-C1C1741450E9}"/>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67213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9D4EDC-6417-4BCA-8AEA-70B9247AF799}"/>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3" name="Footer Placeholder 2">
            <a:extLst>
              <a:ext uri="{FF2B5EF4-FFF2-40B4-BE49-F238E27FC236}">
                <a16:creationId xmlns:a16="http://schemas.microsoft.com/office/drawing/2014/main" id="{E7D35110-4B54-46F3-9356-6548D84914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2057E2-8D13-49DC-9D70-8EEDD619BDA6}"/>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2534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4E9A-7B10-41EB-8496-9A9DF8600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2AD0F-94E8-4968-AE1A-3D635D7002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9359C-A209-4418-912F-29747A459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0E0F1-2990-4836-96C6-DEF84F28A0C3}"/>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6" name="Footer Placeholder 5">
            <a:extLst>
              <a:ext uri="{FF2B5EF4-FFF2-40B4-BE49-F238E27FC236}">
                <a16:creationId xmlns:a16="http://schemas.microsoft.com/office/drawing/2014/main" id="{C9979E23-6FB5-4C3E-BFB0-40094EBE7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DFDA2-0E6B-4964-9688-0D5D4209ECBE}"/>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94662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7881-27D6-4B63-8CA5-93B6D87CF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804D3A-8191-4189-8620-1A482AC8D3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F896EA-C6D8-40BD-AD81-11022AC80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A26E7-027A-45A5-AFA4-3082632923C7}"/>
              </a:ext>
            </a:extLst>
          </p:cNvPr>
          <p:cNvSpPr>
            <a:spLocks noGrp="1"/>
          </p:cNvSpPr>
          <p:nvPr>
            <p:ph type="dt" sz="half" idx="10"/>
          </p:nvPr>
        </p:nvSpPr>
        <p:spPr/>
        <p:txBody>
          <a:bodyPr/>
          <a:lstStyle/>
          <a:p>
            <a:fld id="{191FC4D4-1ABE-4744-83D7-AFEEFCCFF5CF}" type="datetimeFigureOut">
              <a:rPr lang="en-US" smtClean="0"/>
              <a:t>9/8/2020</a:t>
            </a:fld>
            <a:endParaRPr lang="en-US"/>
          </a:p>
        </p:txBody>
      </p:sp>
      <p:sp>
        <p:nvSpPr>
          <p:cNvPr id="6" name="Footer Placeholder 5">
            <a:extLst>
              <a:ext uri="{FF2B5EF4-FFF2-40B4-BE49-F238E27FC236}">
                <a16:creationId xmlns:a16="http://schemas.microsoft.com/office/drawing/2014/main" id="{6DE28181-C719-4DB3-A62C-CE0FC420F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EE583-3C9C-42EE-B0A8-E65F0E5EB197}"/>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55807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75ABA-F9C3-407E-B268-D5669BF86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14527F-A646-42DC-8FBC-408E50274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63877-0523-4912-9C73-9EBEA4B944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FC4D4-1ABE-4744-83D7-AFEEFCCFF5CF}" type="datetimeFigureOut">
              <a:rPr lang="en-US" smtClean="0"/>
              <a:t>9/8/2020</a:t>
            </a:fld>
            <a:endParaRPr lang="en-US"/>
          </a:p>
        </p:txBody>
      </p:sp>
      <p:sp>
        <p:nvSpPr>
          <p:cNvPr id="5" name="Footer Placeholder 4">
            <a:extLst>
              <a:ext uri="{FF2B5EF4-FFF2-40B4-BE49-F238E27FC236}">
                <a16:creationId xmlns:a16="http://schemas.microsoft.com/office/drawing/2014/main" id="{4B20F7CD-CE76-452A-833F-48AEDA8C2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2D9185-74CA-47F3-9E4C-A15812D77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282CF-55AC-457A-AD0E-664FDD21768A}" type="slidenum">
              <a:rPr lang="en-US" smtClean="0"/>
              <a:t>‹#›</a:t>
            </a:fld>
            <a:endParaRPr lang="en-US"/>
          </a:p>
        </p:txBody>
      </p:sp>
    </p:spTree>
    <p:extLst>
      <p:ext uri="{BB962C8B-B14F-4D97-AF65-F5344CB8AC3E}">
        <p14:creationId xmlns:p14="http://schemas.microsoft.com/office/powerpoint/2010/main" val="19074446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72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srl.noaa.gov/gmd/ccgg/trend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temis.nl/products/so2.html" TargetMode="External"/><Relationship Id="rId5" Type="http://schemas.openxmlformats.org/officeDocument/2006/relationships/hyperlink" Target="http://www.euro.who.int/__data/assets/pdf_file/0017/123083/AQG2ndEd_7_1nitrogendioxide.pdf" TargetMode="External"/><Relationship Id="rId4" Type="http://schemas.openxmlformats.org/officeDocument/2006/relationships/hyperlink" Target="http://www.euro.who.int/__data/assets/pdf_file/0020/123059/AQG2ndEd_5_5carbonmonoxide.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AFF34-6036-4B26-8D13-679EC9DE4B3F}"/>
              </a:ext>
            </a:extLst>
          </p:cNvPr>
          <p:cNvSpPr>
            <a:spLocks noGrp="1"/>
          </p:cNvSpPr>
          <p:nvPr>
            <p:ph type="ctrTitle"/>
          </p:nvPr>
        </p:nvSpPr>
        <p:spPr>
          <a:xfrm>
            <a:off x="1658911" y="1600200"/>
            <a:ext cx="9144000" cy="2387600"/>
          </a:xfrm>
        </p:spPr>
        <p:txBody>
          <a:bodyPr>
            <a:normAutofit/>
          </a:bodyPr>
          <a:lstStyle/>
          <a:p>
            <a:r>
              <a:rPr lang="en-US" sz="4400" b="1" dirty="0"/>
              <a:t>METR/ENVS 113</a:t>
            </a:r>
            <a:br>
              <a:rPr lang="en-US" dirty="0"/>
            </a:br>
            <a:r>
              <a:rPr lang="en-US" sz="2700" dirty="0"/>
              <a:t>Lecture 4: Ambient Air Pollution (Part 1)</a:t>
            </a:r>
            <a:br>
              <a:rPr lang="en-US" dirty="0"/>
            </a:br>
            <a:endParaRPr lang="en-US" dirty="0"/>
          </a:p>
        </p:txBody>
      </p:sp>
      <p:sp>
        <p:nvSpPr>
          <p:cNvPr id="3" name="Subtitle 2">
            <a:extLst>
              <a:ext uri="{FF2B5EF4-FFF2-40B4-BE49-F238E27FC236}">
                <a16:creationId xmlns:a16="http://schemas.microsoft.com/office/drawing/2014/main" id="{4A904F86-646D-4811-A3F5-4544681B6F99}"/>
              </a:ext>
            </a:extLst>
          </p:cNvPr>
          <p:cNvSpPr>
            <a:spLocks noGrp="1"/>
          </p:cNvSpPr>
          <p:nvPr>
            <p:ph type="subTitle" idx="1"/>
          </p:nvPr>
        </p:nvSpPr>
        <p:spPr>
          <a:xfrm>
            <a:off x="1793823" y="3987800"/>
            <a:ext cx="9144000" cy="1655762"/>
          </a:xfrm>
        </p:spPr>
        <p:txBody>
          <a:bodyPr>
            <a:normAutofit/>
          </a:bodyPr>
          <a:lstStyle/>
          <a:p>
            <a:r>
              <a:rPr lang="en-US" dirty="0"/>
              <a:t>SJSU Fall Semester 2020</a:t>
            </a:r>
          </a:p>
          <a:p>
            <a:r>
              <a:rPr lang="en-US" dirty="0"/>
              <a:t>Module 2: Outdoor Air Pollution</a:t>
            </a:r>
          </a:p>
          <a:p>
            <a:r>
              <a:rPr lang="en-US" dirty="0"/>
              <a:t>Frank R. Freedman (Course Instructor)</a:t>
            </a:r>
          </a:p>
        </p:txBody>
      </p:sp>
    </p:spTree>
    <p:extLst>
      <p:ext uri="{BB962C8B-B14F-4D97-AF65-F5344CB8AC3E}">
        <p14:creationId xmlns:p14="http://schemas.microsoft.com/office/powerpoint/2010/main" val="257908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9F6D-CAF2-4C45-A174-16FAADB57124}"/>
              </a:ext>
            </a:extLst>
          </p:cNvPr>
          <p:cNvSpPr>
            <a:spLocks noGrp="1"/>
          </p:cNvSpPr>
          <p:nvPr>
            <p:ph type="title"/>
          </p:nvPr>
        </p:nvSpPr>
        <p:spPr>
          <a:xfrm>
            <a:off x="731520" y="2651125"/>
            <a:ext cx="10515600" cy="1325563"/>
          </a:xfrm>
        </p:spPr>
        <p:txBody>
          <a:bodyPr>
            <a:normAutofit/>
          </a:bodyPr>
          <a:lstStyle/>
          <a:p>
            <a:pPr algn="ctr"/>
            <a:r>
              <a:rPr lang="en-US" sz="3600" i="1" dirty="0"/>
              <a:t>Air Pollution: </a:t>
            </a:r>
            <a:br>
              <a:rPr lang="en-US" sz="3600" i="1" dirty="0"/>
            </a:br>
            <a:r>
              <a:rPr lang="en-US" sz="3600" i="1" dirty="0"/>
              <a:t>Concentration, Duration &amp; Health Effects</a:t>
            </a:r>
            <a:endParaRPr lang="en-US" sz="3200" i="1" dirty="0"/>
          </a:p>
        </p:txBody>
      </p:sp>
    </p:spTree>
    <p:extLst>
      <p:ext uri="{BB962C8B-B14F-4D97-AF65-F5344CB8AC3E}">
        <p14:creationId xmlns:p14="http://schemas.microsoft.com/office/powerpoint/2010/main" val="215843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6B8D6C-D5A4-4891-B2A7-094B6B48A78B}"/>
              </a:ext>
            </a:extLst>
          </p:cNvPr>
          <p:cNvSpPr/>
          <p:nvPr/>
        </p:nvSpPr>
        <p:spPr>
          <a:xfrm>
            <a:off x="311256" y="303732"/>
            <a:ext cx="5944641"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0" strike="noStrike" kern="1200" cap="none" spc="0" normalizeH="0" baseline="0" noProof="0" dirty="0">
                <a:ln>
                  <a:noFill/>
                </a:ln>
                <a:effectLst/>
                <a:uLnTx/>
                <a:uFillTx/>
                <a:latin typeface="+mj-lt"/>
                <a:ea typeface="+mn-ea"/>
                <a:cs typeface="Arial" charset="0"/>
              </a:rPr>
              <a:t>Air Pollution: General Definition</a:t>
            </a:r>
            <a:endParaRPr kumimoji="0" lang="en-US" sz="3600" b="0" i="0" strike="noStrike" kern="1200" cap="none" spc="0" normalizeH="0" baseline="0" noProof="0" dirty="0">
              <a:ln>
                <a:noFill/>
              </a:ln>
              <a:effectLst/>
              <a:uLnTx/>
              <a:uFillTx/>
              <a:latin typeface="+mj-lt"/>
              <a:ea typeface="+mn-ea"/>
            </a:endParaRPr>
          </a:p>
        </p:txBody>
      </p:sp>
      <p:sp>
        <p:nvSpPr>
          <p:cNvPr id="3" name="Rectangle 2">
            <a:extLst>
              <a:ext uri="{FF2B5EF4-FFF2-40B4-BE49-F238E27FC236}">
                <a16:creationId xmlns:a16="http://schemas.microsoft.com/office/drawing/2014/main" id="{DC90D885-E9E4-4793-8BD2-A60C98B3C5D1}"/>
              </a:ext>
            </a:extLst>
          </p:cNvPr>
          <p:cNvSpPr/>
          <p:nvPr/>
        </p:nvSpPr>
        <p:spPr>
          <a:xfrm>
            <a:off x="489697" y="1613118"/>
            <a:ext cx="11212606" cy="1815882"/>
          </a:xfrm>
          <a:prstGeom prst="rect">
            <a:avLst/>
          </a:prstGeom>
        </p:spPr>
        <p:txBody>
          <a:bodyPr wrap="square">
            <a:spAutoFit/>
          </a:bodyPr>
          <a:lstStyle/>
          <a:p>
            <a:pPr marL="0" marR="0" lvl="0" indent="4763" algn="ctr" defTabSz="914400" rtl="0" eaLnBrk="1" fontAlgn="auto" latinLnBrk="0" hangingPunct="1">
              <a:lnSpc>
                <a:spcPct val="100000"/>
              </a:lnSpc>
              <a:spcBef>
                <a:spcPct val="20000"/>
              </a:spcBef>
              <a:spcAft>
                <a:spcPts val="0"/>
              </a:spcAft>
              <a:buClrTx/>
              <a:buSzTx/>
              <a:buFontTx/>
              <a:buNone/>
              <a:tabLst/>
              <a:defRPr/>
            </a:pPr>
            <a:r>
              <a:rPr kumimoji="0" lang="en-US" altLang="en-US" sz="2800" b="0" i="1" strike="noStrike" kern="1200" cap="none" spc="0" normalizeH="0" baseline="0" noProof="0" dirty="0">
                <a:ln>
                  <a:noFill/>
                </a:ln>
                <a:effectLst/>
                <a:uLnTx/>
                <a:uFillTx/>
                <a:latin typeface="Arial" charset="0"/>
                <a:ea typeface="+mn-ea"/>
                <a:cs typeface="Arial" charset="0"/>
              </a:rPr>
              <a:t>Buildup </a:t>
            </a:r>
            <a:r>
              <a:rPr lang="en-US" altLang="en-US" sz="2800" i="1" dirty="0">
                <a:latin typeface="Arial" charset="0"/>
                <a:cs typeface="Arial" charset="0"/>
              </a:rPr>
              <a:t>of</a:t>
            </a:r>
            <a:r>
              <a:rPr kumimoji="0" lang="en-US" altLang="en-US" sz="2800" b="0" i="1" strike="noStrike" kern="1200" cap="none" spc="0" normalizeH="0" baseline="0" noProof="0" dirty="0">
                <a:ln>
                  <a:noFill/>
                </a:ln>
                <a:effectLst/>
                <a:uLnTx/>
                <a:uFillTx/>
                <a:latin typeface="Arial" charset="0"/>
                <a:ea typeface="+mn-ea"/>
                <a:cs typeface="Arial" charset="0"/>
              </a:rPr>
              <a:t> naturally or anthropogenically</a:t>
            </a:r>
            <a:r>
              <a:rPr lang="en-US" altLang="en-US" sz="2800" i="1" dirty="0">
                <a:latin typeface="Arial" charset="0"/>
                <a:cs typeface="Arial" charset="0"/>
              </a:rPr>
              <a:t> </a:t>
            </a:r>
            <a:r>
              <a:rPr kumimoji="0" lang="en-US" altLang="en-US" sz="2800" b="0" i="1" strike="noStrike" kern="1200" cap="none" spc="0" normalizeH="0" baseline="0" noProof="0" dirty="0">
                <a:ln>
                  <a:noFill/>
                </a:ln>
                <a:effectLst/>
                <a:uLnTx/>
                <a:uFillTx/>
                <a:latin typeface="Arial" charset="0"/>
                <a:ea typeface="+mn-ea"/>
                <a:cs typeface="Arial" charset="0"/>
              </a:rPr>
              <a:t>emitted gases and/or particles in air concentrations sufficiently high to cause, or produce excessive risk of, damage to human health, plants, animals, other life forms, ecosystems, structures, or works of art.</a:t>
            </a:r>
          </a:p>
        </p:txBody>
      </p:sp>
      <p:sp>
        <p:nvSpPr>
          <p:cNvPr id="4" name="TextBox 3">
            <a:extLst>
              <a:ext uri="{FF2B5EF4-FFF2-40B4-BE49-F238E27FC236}">
                <a16:creationId xmlns:a16="http://schemas.microsoft.com/office/drawing/2014/main" id="{C43EA2DE-9AFF-4552-8E39-4181092423DD}"/>
              </a:ext>
            </a:extLst>
          </p:cNvPr>
          <p:cNvSpPr txBox="1"/>
          <p:nvPr/>
        </p:nvSpPr>
        <p:spPr>
          <a:xfrm>
            <a:off x="489697" y="4121497"/>
            <a:ext cx="11212606" cy="2208297"/>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KEY POINTS OF DEFINITION</a:t>
            </a:r>
          </a:p>
          <a:p>
            <a:pPr>
              <a:spcAft>
                <a:spcPts val="300"/>
              </a:spcAft>
            </a:pPr>
            <a:endParaRPr lang="en-US" sz="2000" b="1" dirty="0">
              <a:latin typeface="Arial" panose="020B0604020202020204" pitchFamily="34" charset="0"/>
              <a:cs typeface="Arial" panose="020B0604020202020204" pitchFamily="34" charset="0"/>
            </a:endParaRPr>
          </a:p>
          <a:p>
            <a:pPr marL="457200" indent="-457200">
              <a:spcAft>
                <a:spcPts val="900"/>
              </a:spcAft>
              <a:buFont typeface="+mj-lt"/>
              <a:buAutoNum type="arabicPeriod"/>
            </a:pPr>
            <a:r>
              <a:rPr lang="en-US" sz="2000" dirty="0">
                <a:latin typeface="Arial" panose="020B0604020202020204" pitchFamily="34" charset="0"/>
                <a:cs typeface="Arial" panose="020B0604020202020204" pitchFamily="34" charset="0"/>
              </a:rPr>
              <a:t>Includes both natural and anthropogenic emission sources</a:t>
            </a:r>
          </a:p>
          <a:p>
            <a:pPr marL="457200" indent="-457200">
              <a:spcAft>
                <a:spcPts val="900"/>
              </a:spcAft>
              <a:buFont typeface="+mj-lt"/>
              <a:buAutoNum type="arabicPeriod"/>
            </a:pPr>
            <a:r>
              <a:rPr lang="en-US" sz="2000" dirty="0">
                <a:solidFill>
                  <a:srgbClr val="C00000"/>
                </a:solidFill>
                <a:latin typeface="Arial" panose="020B0604020202020204" pitchFamily="34" charset="0"/>
                <a:cs typeface="Arial" panose="020B0604020202020204" pitchFamily="34" charset="0"/>
              </a:rPr>
              <a:t>Build-up of concentrations sufficiently high to cause damage, or excessive risk, of damage</a:t>
            </a:r>
          </a:p>
          <a:p>
            <a:pPr marL="457200" indent="-457200">
              <a:spcAft>
                <a:spcPts val="900"/>
              </a:spcAft>
              <a:buFont typeface="+mj-lt"/>
              <a:buAutoNum type="arabicPeriod"/>
            </a:pPr>
            <a:r>
              <a:rPr lang="en-US" sz="2000" dirty="0">
                <a:latin typeface="Arial" panose="020B0604020202020204" pitchFamily="34" charset="0"/>
                <a:cs typeface="Arial" panose="020B0604020202020204" pitchFamily="34" charset="0"/>
              </a:rPr>
              <a:t>Damage is broad … spanning several forms (human health, environment, </a:t>
            </a:r>
            <a:r>
              <a:rPr lang="en-US" sz="2000" dirty="0" err="1">
                <a:latin typeface="Arial" panose="020B0604020202020204" pitchFamily="34" charset="0"/>
                <a:cs typeface="Arial" panose="020B0604020202020204" pitchFamily="34" charset="0"/>
              </a:rPr>
              <a:t>etc</a:t>
            </a:r>
            <a:r>
              <a:rPr lang="en-US" sz="2000" dirty="0">
                <a:latin typeface="Arial" panose="020B0604020202020204" pitchFamily="34" charset="0"/>
                <a:cs typeface="Arial" panose="020B0604020202020204" pitchFamily="34" charset="0"/>
              </a:rPr>
              <a:t> …). Primary focus of METR113, however, is human health.</a:t>
            </a:r>
          </a:p>
        </p:txBody>
      </p:sp>
    </p:spTree>
    <p:extLst>
      <p:ext uri="{BB962C8B-B14F-4D97-AF65-F5344CB8AC3E}">
        <p14:creationId xmlns:p14="http://schemas.microsoft.com/office/powerpoint/2010/main" val="461911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8B910-CFC2-4E1A-AB7A-0FBBA440C9B4}"/>
              </a:ext>
            </a:extLst>
          </p:cNvPr>
          <p:cNvSpPr>
            <a:spLocks noGrp="1"/>
          </p:cNvSpPr>
          <p:nvPr>
            <p:ph type="title"/>
          </p:nvPr>
        </p:nvSpPr>
        <p:spPr>
          <a:xfrm>
            <a:off x="259038" y="233708"/>
            <a:ext cx="10515600" cy="918155"/>
          </a:xfrm>
        </p:spPr>
        <p:txBody>
          <a:bodyPr/>
          <a:lstStyle/>
          <a:p>
            <a:r>
              <a:rPr lang="en-US" sz="3600" b="1" dirty="0"/>
              <a:t>Adverse Health Effects Due to Air Pollution</a:t>
            </a:r>
            <a:br>
              <a:rPr lang="en-US" dirty="0"/>
            </a:br>
            <a:r>
              <a:rPr lang="en-US" sz="2400" dirty="0"/>
              <a:t>(Acute vs. Chronic Health Effects)</a:t>
            </a:r>
          </a:p>
        </p:txBody>
      </p:sp>
      <p:sp>
        <p:nvSpPr>
          <p:cNvPr id="6" name="Text Placeholder 5">
            <a:extLst>
              <a:ext uri="{FF2B5EF4-FFF2-40B4-BE49-F238E27FC236}">
                <a16:creationId xmlns:a16="http://schemas.microsoft.com/office/drawing/2014/main" id="{1DD64E8E-C174-422F-9243-1F5D9986E139}"/>
              </a:ext>
            </a:extLst>
          </p:cNvPr>
          <p:cNvSpPr>
            <a:spLocks noGrp="1"/>
          </p:cNvSpPr>
          <p:nvPr>
            <p:ph type="body" sz="quarter" idx="3"/>
          </p:nvPr>
        </p:nvSpPr>
        <p:spPr>
          <a:xfrm>
            <a:off x="259038" y="1463239"/>
            <a:ext cx="4474028" cy="435643"/>
          </a:xfrm>
        </p:spPr>
        <p:txBody>
          <a:bodyPr/>
          <a:lstStyle/>
          <a:p>
            <a:r>
              <a:rPr lang="en-US" u="sng" dirty="0"/>
              <a:t>Acute Health Effects</a:t>
            </a:r>
          </a:p>
        </p:txBody>
      </p:sp>
      <p:sp>
        <p:nvSpPr>
          <p:cNvPr id="7" name="Content Placeholder 6">
            <a:extLst>
              <a:ext uri="{FF2B5EF4-FFF2-40B4-BE49-F238E27FC236}">
                <a16:creationId xmlns:a16="http://schemas.microsoft.com/office/drawing/2014/main" id="{B6BF8107-136C-4BFD-85E1-9828B8B9D4B4}"/>
              </a:ext>
            </a:extLst>
          </p:cNvPr>
          <p:cNvSpPr>
            <a:spLocks noGrp="1"/>
          </p:cNvSpPr>
          <p:nvPr>
            <p:ph sz="quarter" idx="4"/>
          </p:nvPr>
        </p:nvSpPr>
        <p:spPr>
          <a:xfrm>
            <a:off x="259038" y="1922316"/>
            <a:ext cx="6230920" cy="4701965"/>
          </a:xfrm>
        </p:spPr>
        <p:txBody>
          <a:bodyPr>
            <a:noAutofit/>
          </a:bodyPr>
          <a:lstStyle/>
          <a:p>
            <a:pPr>
              <a:lnSpc>
                <a:spcPct val="120000"/>
              </a:lnSpc>
            </a:pPr>
            <a:r>
              <a:rPr lang="en-US" sz="2200" dirty="0"/>
              <a:t>Due to short-term (&lt; 24 h) exposure of an unhealthy concentration level of an air pollutant. Causes </a:t>
            </a:r>
            <a:r>
              <a:rPr lang="en-US" sz="2200" b="1" dirty="0"/>
              <a:t>short-term</a:t>
            </a:r>
            <a:r>
              <a:rPr lang="en-US" sz="2200" dirty="0"/>
              <a:t> health effects. </a:t>
            </a:r>
          </a:p>
          <a:p>
            <a:pPr>
              <a:lnSpc>
                <a:spcPct val="120000"/>
              </a:lnSpc>
            </a:pPr>
            <a:r>
              <a:rPr lang="en-US" sz="2200" dirty="0"/>
              <a:t>Examples: Lung / throat irritation, asthma exacerbation, episodic respiratory symptoms, hospitalizations, death.</a:t>
            </a:r>
          </a:p>
          <a:p>
            <a:pPr>
              <a:lnSpc>
                <a:spcPct val="120000"/>
              </a:lnSpc>
            </a:pPr>
            <a:r>
              <a:rPr lang="en-US" sz="2200" dirty="0"/>
              <a:t>Examples of events: bad air pollution episodes, major wildfires, industrial accidents.</a:t>
            </a:r>
          </a:p>
          <a:p>
            <a:pPr>
              <a:lnSpc>
                <a:spcPct val="120000"/>
              </a:lnSpc>
            </a:pPr>
            <a:r>
              <a:rPr lang="en-US" sz="2200" dirty="0"/>
              <a:t>Implies a “level of concern” or “threshold” above which concentrations levels cause such effects.</a:t>
            </a:r>
          </a:p>
        </p:txBody>
      </p:sp>
      <p:pic>
        <p:nvPicPr>
          <p:cNvPr id="4098" name="Picture 2" descr="Image result for Acute exposure">
            <a:extLst>
              <a:ext uri="{FF2B5EF4-FFF2-40B4-BE49-F238E27FC236}">
                <a16:creationId xmlns:a16="http://schemas.microsoft.com/office/drawing/2014/main" id="{69B4472C-8E6D-4C30-85BF-8F2C593AED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40"/>
          <a:stretch/>
        </p:blipFill>
        <p:spPr bwMode="auto">
          <a:xfrm>
            <a:off x="6463862" y="1951069"/>
            <a:ext cx="5257382" cy="429929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2054098F-FCFE-4F94-9DCF-FA4456C47C5D}"/>
              </a:ext>
            </a:extLst>
          </p:cNvPr>
          <p:cNvCxnSpPr>
            <a:cxnSpLocks/>
          </p:cNvCxnSpPr>
          <p:nvPr/>
        </p:nvCxnSpPr>
        <p:spPr>
          <a:xfrm>
            <a:off x="6565257" y="3497137"/>
            <a:ext cx="536770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5F1B5BE-4726-4791-A15E-DB712519C113}"/>
              </a:ext>
            </a:extLst>
          </p:cNvPr>
          <p:cNvSpPr txBox="1"/>
          <p:nvPr/>
        </p:nvSpPr>
        <p:spPr>
          <a:xfrm>
            <a:off x="9440598" y="3305285"/>
            <a:ext cx="2453236" cy="769441"/>
          </a:xfrm>
          <a:prstGeom prst="rect">
            <a:avLst/>
          </a:prstGeom>
          <a:solidFill>
            <a:schemeClr val="bg1"/>
          </a:solidFill>
        </p:spPr>
        <p:txBody>
          <a:bodyPr wrap="none" rtlCol="0">
            <a:spAutoFit/>
          </a:bodyPr>
          <a:lstStyle/>
          <a:p>
            <a:r>
              <a:rPr lang="en-US" sz="2200" b="1" i="1" dirty="0"/>
              <a:t>level of concern</a:t>
            </a:r>
          </a:p>
          <a:p>
            <a:r>
              <a:rPr lang="en-US" sz="2200" b="1" i="1" dirty="0"/>
              <a:t>(short-term effects)</a:t>
            </a:r>
          </a:p>
        </p:txBody>
      </p:sp>
      <p:sp>
        <p:nvSpPr>
          <p:cNvPr id="19" name="TextBox 18">
            <a:extLst>
              <a:ext uri="{FF2B5EF4-FFF2-40B4-BE49-F238E27FC236}">
                <a16:creationId xmlns:a16="http://schemas.microsoft.com/office/drawing/2014/main" id="{DE61B3E5-A982-428A-80CF-E6D55F87413B}"/>
              </a:ext>
            </a:extLst>
          </p:cNvPr>
          <p:cNvSpPr txBox="1"/>
          <p:nvPr/>
        </p:nvSpPr>
        <p:spPr>
          <a:xfrm rot="16200000">
            <a:off x="5082683" y="3801403"/>
            <a:ext cx="2101857" cy="430887"/>
          </a:xfrm>
          <a:prstGeom prst="rect">
            <a:avLst/>
          </a:prstGeom>
          <a:noFill/>
        </p:spPr>
        <p:txBody>
          <a:bodyPr wrap="none" rtlCol="0">
            <a:spAutoFit/>
          </a:bodyPr>
          <a:lstStyle/>
          <a:p>
            <a:r>
              <a:rPr lang="en-US" sz="2200" b="1" dirty="0">
                <a:latin typeface="Arial" panose="020B0604020202020204" pitchFamily="34" charset="0"/>
                <a:cs typeface="Arial" panose="020B0604020202020204" pitchFamily="34" charset="0"/>
              </a:rPr>
              <a:t>Concentration</a:t>
            </a:r>
          </a:p>
        </p:txBody>
      </p:sp>
      <p:sp>
        <p:nvSpPr>
          <p:cNvPr id="2" name="TextBox 1">
            <a:extLst>
              <a:ext uri="{FF2B5EF4-FFF2-40B4-BE49-F238E27FC236}">
                <a16:creationId xmlns:a16="http://schemas.microsoft.com/office/drawing/2014/main" id="{00460AF2-A1E2-4D2C-83D1-97704401AB90}"/>
              </a:ext>
            </a:extLst>
          </p:cNvPr>
          <p:cNvSpPr txBox="1"/>
          <p:nvPr/>
        </p:nvSpPr>
        <p:spPr>
          <a:xfrm>
            <a:off x="7458936" y="2307771"/>
            <a:ext cx="2795407" cy="623596"/>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0830FE45-5A4A-4CCB-A5EE-2E9055AFF7F9}"/>
              </a:ext>
            </a:extLst>
          </p:cNvPr>
          <p:cNvSpPr txBox="1"/>
          <p:nvPr/>
        </p:nvSpPr>
        <p:spPr>
          <a:xfrm>
            <a:off x="7928640" y="1336022"/>
            <a:ext cx="3878899" cy="1569660"/>
          </a:xfrm>
          <a:prstGeom prst="rect">
            <a:avLst/>
          </a:prstGeom>
          <a:solidFill>
            <a:schemeClr val="bg2"/>
          </a:solidFill>
          <a:ln>
            <a:solidFill>
              <a:schemeClr val="tx1"/>
            </a:solidFill>
          </a:ln>
        </p:spPr>
        <p:txBody>
          <a:bodyPr wrap="square" rtlCol="0">
            <a:spAutoFit/>
          </a:bodyPr>
          <a:lstStyle/>
          <a:p>
            <a:r>
              <a:rPr lang="en-US" sz="2400" i="1" dirty="0"/>
              <a:t>Concentration exceeds level of concern on short-term basis. Acute, episodic health effects may be expected.</a:t>
            </a:r>
          </a:p>
        </p:txBody>
      </p:sp>
      <p:cxnSp>
        <p:nvCxnSpPr>
          <p:cNvPr id="5" name="Straight Arrow Connector 4">
            <a:extLst>
              <a:ext uri="{FF2B5EF4-FFF2-40B4-BE49-F238E27FC236}">
                <a16:creationId xmlns:a16="http://schemas.microsoft.com/office/drawing/2014/main" id="{BFD2CC12-6D21-4B07-88F0-6BA7FC49B66A}"/>
              </a:ext>
            </a:extLst>
          </p:cNvPr>
          <p:cNvCxnSpPr/>
          <p:nvPr/>
        </p:nvCxnSpPr>
        <p:spPr>
          <a:xfrm flipH="1">
            <a:off x="7318288" y="2058412"/>
            <a:ext cx="391885" cy="4987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86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8B910-CFC2-4E1A-AB7A-0FBBA440C9B4}"/>
              </a:ext>
            </a:extLst>
          </p:cNvPr>
          <p:cNvSpPr>
            <a:spLocks noGrp="1"/>
          </p:cNvSpPr>
          <p:nvPr>
            <p:ph type="title"/>
          </p:nvPr>
        </p:nvSpPr>
        <p:spPr>
          <a:xfrm>
            <a:off x="259038" y="233708"/>
            <a:ext cx="10515600" cy="918155"/>
          </a:xfrm>
        </p:spPr>
        <p:txBody>
          <a:bodyPr/>
          <a:lstStyle/>
          <a:p>
            <a:r>
              <a:rPr lang="en-US" sz="3600" b="1" dirty="0"/>
              <a:t>Adverse Health Effects Due to Air Pollution</a:t>
            </a:r>
            <a:br>
              <a:rPr lang="en-US" dirty="0"/>
            </a:br>
            <a:r>
              <a:rPr lang="en-US" sz="2400" dirty="0"/>
              <a:t>(Acute vs. Chronic Exposure)</a:t>
            </a:r>
          </a:p>
        </p:txBody>
      </p:sp>
      <p:sp>
        <p:nvSpPr>
          <p:cNvPr id="6" name="Text Placeholder 5">
            <a:extLst>
              <a:ext uri="{FF2B5EF4-FFF2-40B4-BE49-F238E27FC236}">
                <a16:creationId xmlns:a16="http://schemas.microsoft.com/office/drawing/2014/main" id="{1DD64E8E-C174-422F-9243-1F5D9986E139}"/>
              </a:ext>
            </a:extLst>
          </p:cNvPr>
          <p:cNvSpPr>
            <a:spLocks noGrp="1"/>
          </p:cNvSpPr>
          <p:nvPr>
            <p:ph type="body" sz="quarter" idx="3"/>
          </p:nvPr>
        </p:nvSpPr>
        <p:spPr>
          <a:xfrm>
            <a:off x="259038" y="1463239"/>
            <a:ext cx="4474028" cy="435643"/>
          </a:xfrm>
        </p:spPr>
        <p:txBody>
          <a:bodyPr/>
          <a:lstStyle/>
          <a:p>
            <a:r>
              <a:rPr lang="en-US" u="sng" dirty="0"/>
              <a:t>Chronic Health Effects</a:t>
            </a:r>
          </a:p>
        </p:txBody>
      </p:sp>
      <p:pic>
        <p:nvPicPr>
          <p:cNvPr id="4098" name="Picture 2" descr="Image result for Acute exposure">
            <a:extLst>
              <a:ext uri="{FF2B5EF4-FFF2-40B4-BE49-F238E27FC236}">
                <a16:creationId xmlns:a16="http://schemas.microsoft.com/office/drawing/2014/main" id="{69B4472C-8E6D-4C30-85BF-8F2C593AED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40"/>
          <a:stretch/>
        </p:blipFill>
        <p:spPr bwMode="auto">
          <a:xfrm>
            <a:off x="6463862" y="1951069"/>
            <a:ext cx="5257382" cy="429929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2054098F-FCFE-4F94-9DCF-FA4456C47C5D}"/>
              </a:ext>
            </a:extLst>
          </p:cNvPr>
          <p:cNvCxnSpPr>
            <a:cxnSpLocks/>
          </p:cNvCxnSpPr>
          <p:nvPr/>
        </p:nvCxnSpPr>
        <p:spPr>
          <a:xfrm>
            <a:off x="6502912" y="5044183"/>
            <a:ext cx="536770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5F1B5BE-4726-4791-A15E-DB712519C113}"/>
              </a:ext>
            </a:extLst>
          </p:cNvPr>
          <p:cNvSpPr txBox="1"/>
          <p:nvPr/>
        </p:nvSpPr>
        <p:spPr>
          <a:xfrm>
            <a:off x="9432463" y="4770832"/>
            <a:ext cx="2363468" cy="769441"/>
          </a:xfrm>
          <a:prstGeom prst="rect">
            <a:avLst/>
          </a:prstGeom>
          <a:solidFill>
            <a:schemeClr val="bg1"/>
          </a:solidFill>
        </p:spPr>
        <p:txBody>
          <a:bodyPr wrap="none" rtlCol="0">
            <a:spAutoFit/>
          </a:bodyPr>
          <a:lstStyle/>
          <a:p>
            <a:r>
              <a:rPr lang="en-US" sz="2200" b="1" i="1" dirty="0"/>
              <a:t>level of concern</a:t>
            </a:r>
          </a:p>
          <a:p>
            <a:r>
              <a:rPr lang="en-US" sz="2200" b="1" i="1" dirty="0"/>
              <a:t>(long-term effects)</a:t>
            </a:r>
          </a:p>
        </p:txBody>
      </p:sp>
      <p:sp>
        <p:nvSpPr>
          <p:cNvPr id="19" name="TextBox 18">
            <a:extLst>
              <a:ext uri="{FF2B5EF4-FFF2-40B4-BE49-F238E27FC236}">
                <a16:creationId xmlns:a16="http://schemas.microsoft.com/office/drawing/2014/main" id="{DE61B3E5-A982-428A-80CF-E6D55F87413B}"/>
              </a:ext>
            </a:extLst>
          </p:cNvPr>
          <p:cNvSpPr txBox="1"/>
          <p:nvPr/>
        </p:nvSpPr>
        <p:spPr>
          <a:xfrm rot="16200000">
            <a:off x="5082683" y="3801403"/>
            <a:ext cx="2101857" cy="430887"/>
          </a:xfrm>
          <a:prstGeom prst="rect">
            <a:avLst/>
          </a:prstGeom>
          <a:noFill/>
        </p:spPr>
        <p:txBody>
          <a:bodyPr wrap="none" rtlCol="0">
            <a:spAutoFit/>
          </a:bodyPr>
          <a:lstStyle/>
          <a:p>
            <a:r>
              <a:rPr lang="en-US" sz="2200" b="1" dirty="0">
                <a:latin typeface="Arial" panose="020B0604020202020204" pitchFamily="34" charset="0"/>
                <a:cs typeface="Arial" panose="020B0604020202020204" pitchFamily="34" charset="0"/>
              </a:rPr>
              <a:t>Concentration</a:t>
            </a:r>
          </a:p>
        </p:txBody>
      </p:sp>
      <p:sp>
        <p:nvSpPr>
          <p:cNvPr id="12" name="Content Placeholder 6">
            <a:extLst>
              <a:ext uri="{FF2B5EF4-FFF2-40B4-BE49-F238E27FC236}">
                <a16:creationId xmlns:a16="http://schemas.microsoft.com/office/drawing/2014/main" id="{44EDE0C6-4C5A-4545-884C-C83CAD6A77D8}"/>
              </a:ext>
            </a:extLst>
          </p:cNvPr>
          <p:cNvSpPr txBox="1">
            <a:spLocks/>
          </p:cNvSpPr>
          <p:nvPr/>
        </p:nvSpPr>
        <p:spPr>
          <a:xfrm>
            <a:off x="372504" y="2096192"/>
            <a:ext cx="5723496" cy="4528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200" dirty="0"/>
              <a:t>Long-term (annual to lifetime) exposure of an unhealthy amount of air pollutant. Causes risk of </a:t>
            </a:r>
            <a:r>
              <a:rPr lang="en-US" sz="2200" b="1" dirty="0"/>
              <a:t>long-term</a:t>
            </a:r>
            <a:r>
              <a:rPr lang="en-US" sz="2200" dirty="0"/>
              <a:t> health effects.</a:t>
            </a:r>
          </a:p>
          <a:p>
            <a:pPr>
              <a:lnSpc>
                <a:spcPct val="120000"/>
              </a:lnSpc>
            </a:pPr>
            <a:r>
              <a:rPr lang="en-US" sz="2200" dirty="0"/>
              <a:t>Examples: Respiratory or cardiovascular disease, cancer.</a:t>
            </a:r>
          </a:p>
          <a:p>
            <a:pPr>
              <a:lnSpc>
                <a:spcPct val="120000"/>
              </a:lnSpc>
            </a:pPr>
            <a:r>
              <a:rPr lang="en-US" sz="2200" dirty="0"/>
              <a:t>Due to exposure to </a:t>
            </a:r>
            <a:r>
              <a:rPr lang="en-US" sz="2200" u="sng" dirty="0"/>
              <a:t>long-term, average concentration</a:t>
            </a:r>
            <a:r>
              <a:rPr lang="en-US" sz="2200" dirty="0"/>
              <a:t> levels above a level of concern.</a:t>
            </a:r>
          </a:p>
          <a:p>
            <a:pPr>
              <a:lnSpc>
                <a:spcPct val="120000"/>
              </a:lnSpc>
            </a:pPr>
            <a:r>
              <a:rPr lang="en-US" sz="2200" dirty="0"/>
              <a:t>Examples: Living in a very polluted city or area for a long period of time. Lifetime exposure in a workplace.</a:t>
            </a:r>
          </a:p>
        </p:txBody>
      </p:sp>
      <p:sp>
        <p:nvSpPr>
          <p:cNvPr id="5" name="Oval 4">
            <a:extLst>
              <a:ext uri="{FF2B5EF4-FFF2-40B4-BE49-F238E27FC236}">
                <a16:creationId xmlns:a16="http://schemas.microsoft.com/office/drawing/2014/main" id="{7EB92614-C6D1-4FA5-9EEE-2846A4B8528C}"/>
              </a:ext>
            </a:extLst>
          </p:cNvPr>
          <p:cNvSpPr/>
          <p:nvPr/>
        </p:nvSpPr>
        <p:spPr>
          <a:xfrm>
            <a:off x="7377545" y="2493818"/>
            <a:ext cx="816080" cy="472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30FE45-5A4A-4CCB-A5EE-2E9055AFF7F9}"/>
              </a:ext>
            </a:extLst>
          </p:cNvPr>
          <p:cNvSpPr txBox="1"/>
          <p:nvPr/>
        </p:nvSpPr>
        <p:spPr>
          <a:xfrm>
            <a:off x="7979703" y="2181087"/>
            <a:ext cx="3955463" cy="1938992"/>
          </a:xfrm>
          <a:prstGeom prst="rect">
            <a:avLst/>
          </a:prstGeom>
          <a:solidFill>
            <a:schemeClr val="bg2"/>
          </a:solidFill>
          <a:ln>
            <a:solidFill>
              <a:schemeClr val="tx1"/>
            </a:solidFill>
          </a:ln>
        </p:spPr>
        <p:txBody>
          <a:bodyPr wrap="square" rtlCol="0">
            <a:spAutoFit/>
          </a:bodyPr>
          <a:lstStyle/>
          <a:p>
            <a:r>
              <a:rPr lang="en-US" sz="2400" i="1" dirty="0"/>
              <a:t>Average concentration exceeds level of concern for chronic health effects. Chronic health effects may be expected.</a:t>
            </a:r>
          </a:p>
        </p:txBody>
      </p:sp>
      <p:cxnSp>
        <p:nvCxnSpPr>
          <p:cNvPr id="10" name="Straight Arrow Connector 9">
            <a:extLst>
              <a:ext uri="{FF2B5EF4-FFF2-40B4-BE49-F238E27FC236}">
                <a16:creationId xmlns:a16="http://schemas.microsoft.com/office/drawing/2014/main" id="{BD37BFE7-1B8D-4A27-9255-3764403F4D1F}"/>
              </a:ext>
            </a:extLst>
          </p:cNvPr>
          <p:cNvCxnSpPr>
            <a:cxnSpLocks/>
          </p:cNvCxnSpPr>
          <p:nvPr/>
        </p:nvCxnSpPr>
        <p:spPr>
          <a:xfrm flipH="1">
            <a:off x="10317438" y="3990109"/>
            <a:ext cx="260507" cy="5413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91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7"/>
          <p:cNvPicPr>
            <a:picLocks noChangeAspect="1" noChangeArrowheads="1"/>
          </p:cNvPicPr>
          <p:nvPr/>
        </p:nvPicPr>
        <p:blipFill>
          <a:blip r:embed="rId3"/>
          <a:srcRect/>
          <a:stretch>
            <a:fillRect/>
          </a:stretch>
        </p:blipFill>
        <p:spPr bwMode="auto">
          <a:xfrm>
            <a:off x="235043" y="945856"/>
            <a:ext cx="5860957" cy="5912144"/>
          </a:xfrm>
          <a:prstGeom prst="rect">
            <a:avLst/>
          </a:prstGeom>
          <a:noFill/>
        </p:spPr>
      </p:pic>
      <p:sp>
        <p:nvSpPr>
          <p:cNvPr id="5" name="Title 2">
            <a:extLst>
              <a:ext uri="{FF2B5EF4-FFF2-40B4-BE49-F238E27FC236}">
                <a16:creationId xmlns:a16="http://schemas.microsoft.com/office/drawing/2014/main" id="{554C1305-5F4C-4358-AD7F-CE3A7A6B3C3A}"/>
              </a:ext>
            </a:extLst>
          </p:cNvPr>
          <p:cNvSpPr txBox="1">
            <a:spLocks/>
          </p:cNvSpPr>
          <p:nvPr/>
        </p:nvSpPr>
        <p:spPr>
          <a:xfrm>
            <a:off x="259038" y="233709"/>
            <a:ext cx="10515600" cy="6044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Illustration: Sulfur Dioxide (SO</a:t>
            </a:r>
            <a:r>
              <a:rPr lang="en-US" sz="3600" b="1" baseline="-25000" dirty="0"/>
              <a:t>2</a:t>
            </a:r>
            <a:r>
              <a:rPr lang="en-US" sz="3600" b="1" dirty="0"/>
              <a:t>)</a:t>
            </a:r>
            <a:endParaRPr lang="en-US" sz="2400" b="1" dirty="0"/>
          </a:p>
        </p:txBody>
      </p:sp>
      <p:sp>
        <p:nvSpPr>
          <p:cNvPr id="2" name="TextBox 1">
            <a:extLst>
              <a:ext uri="{FF2B5EF4-FFF2-40B4-BE49-F238E27FC236}">
                <a16:creationId xmlns:a16="http://schemas.microsoft.com/office/drawing/2014/main" id="{99370A87-79FE-413A-A20E-7E3A9BB51D70}"/>
              </a:ext>
            </a:extLst>
          </p:cNvPr>
          <p:cNvSpPr txBox="1"/>
          <p:nvPr/>
        </p:nvSpPr>
        <p:spPr>
          <a:xfrm>
            <a:off x="1330036" y="5512034"/>
            <a:ext cx="2939394" cy="400110"/>
          </a:xfrm>
          <a:prstGeom prst="rect">
            <a:avLst/>
          </a:prstGeom>
          <a:noFill/>
        </p:spPr>
        <p:txBody>
          <a:bodyPr wrap="none" rtlCol="0">
            <a:spAutoFit/>
          </a:bodyPr>
          <a:lstStyle/>
          <a:p>
            <a:r>
              <a:rPr lang="en-US" sz="2000" i="1" dirty="0">
                <a:highlight>
                  <a:srgbClr val="FFFF00"/>
                </a:highlight>
              </a:rPr>
              <a:t>No Adverse Health Effects</a:t>
            </a:r>
          </a:p>
        </p:txBody>
      </p:sp>
      <p:sp>
        <p:nvSpPr>
          <p:cNvPr id="7" name="TextBox 6">
            <a:extLst>
              <a:ext uri="{FF2B5EF4-FFF2-40B4-BE49-F238E27FC236}">
                <a16:creationId xmlns:a16="http://schemas.microsoft.com/office/drawing/2014/main" id="{42F0576A-AAE1-4DE1-9F30-2B0E64D80404}"/>
              </a:ext>
            </a:extLst>
          </p:cNvPr>
          <p:cNvSpPr txBox="1"/>
          <p:nvPr/>
        </p:nvSpPr>
        <p:spPr>
          <a:xfrm>
            <a:off x="5167838" y="4853942"/>
            <a:ext cx="2522101" cy="400110"/>
          </a:xfrm>
          <a:prstGeom prst="rect">
            <a:avLst/>
          </a:prstGeom>
          <a:noFill/>
        </p:spPr>
        <p:txBody>
          <a:bodyPr wrap="none" rtlCol="0">
            <a:spAutoFit/>
          </a:bodyPr>
          <a:lstStyle/>
          <a:p>
            <a:r>
              <a:rPr lang="en-US" sz="2000" i="1" dirty="0">
                <a:highlight>
                  <a:srgbClr val="FFFF00"/>
                </a:highlight>
              </a:rPr>
              <a:t>Adverse Health Effects</a:t>
            </a:r>
          </a:p>
        </p:txBody>
      </p:sp>
      <p:sp>
        <p:nvSpPr>
          <p:cNvPr id="8" name="TextBox 7">
            <a:extLst>
              <a:ext uri="{FF2B5EF4-FFF2-40B4-BE49-F238E27FC236}">
                <a16:creationId xmlns:a16="http://schemas.microsoft.com/office/drawing/2014/main" id="{5924AB4A-3E08-4BDA-91A8-26B7B1C85933}"/>
              </a:ext>
            </a:extLst>
          </p:cNvPr>
          <p:cNvSpPr txBox="1"/>
          <p:nvPr/>
        </p:nvSpPr>
        <p:spPr>
          <a:xfrm>
            <a:off x="5254336" y="2087185"/>
            <a:ext cx="1156150" cy="400110"/>
          </a:xfrm>
          <a:prstGeom prst="rect">
            <a:avLst/>
          </a:prstGeom>
          <a:noFill/>
        </p:spPr>
        <p:txBody>
          <a:bodyPr wrap="none" rtlCol="0">
            <a:spAutoFit/>
          </a:bodyPr>
          <a:lstStyle/>
          <a:p>
            <a:r>
              <a:rPr lang="en-US" sz="2000" i="1" dirty="0">
                <a:highlight>
                  <a:srgbClr val="FFFF00"/>
                </a:highlight>
              </a:rPr>
              <a:t>Mortality</a:t>
            </a:r>
          </a:p>
        </p:txBody>
      </p:sp>
    </p:spTree>
    <p:extLst>
      <p:ext uri="{BB962C8B-B14F-4D97-AF65-F5344CB8AC3E}">
        <p14:creationId xmlns:p14="http://schemas.microsoft.com/office/powerpoint/2010/main" val="29946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7"/>
          <p:cNvPicPr>
            <a:picLocks noChangeAspect="1" noChangeArrowheads="1"/>
          </p:cNvPicPr>
          <p:nvPr/>
        </p:nvPicPr>
        <p:blipFill>
          <a:blip r:embed="rId3"/>
          <a:srcRect/>
          <a:stretch>
            <a:fillRect/>
          </a:stretch>
        </p:blipFill>
        <p:spPr bwMode="auto">
          <a:xfrm>
            <a:off x="393385" y="1094510"/>
            <a:ext cx="8113192" cy="5529781"/>
          </a:xfrm>
          <a:prstGeom prst="rect">
            <a:avLst/>
          </a:prstGeom>
          <a:noFill/>
        </p:spPr>
      </p:pic>
      <p:sp>
        <p:nvSpPr>
          <p:cNvPr id="5" name="Title 2">
            <a:extLst>
              <a:ext uri="{FF2B5EF4-FFF2-40B4-BE49-F238E27FC236}">
                <a16:creationId xmlns:a16="http://schemas.microsoft.com/office/drawing/2014/main" id="{AFA9AAE9-59B3-415C-9E09-A4AF0E7A1CC3}"/>
              </a:ext>
            </a:extLst>
          </p:cNvPr>
          <p:cNvSpPr txBox="1">
            <a:spLocks/>
          </p:cNvSpPr>
          <p:nvPr/>
        </p:nvSpPr>
        <p:spPr>
          <a:xfrm>
            <a:off x="259038" y="233709"/>
            <a:ext cx="10515600" cy="6044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Illustration: Carbon Monoxide (CO)</a:t>
            </a:r>
            <a:endParaRPr lang="en-US" sz="2400" b="1" dirty="0"/>
          </a:p>
        </p:txBody>
      </p:sp>
      <p:sp>
        <p:nvSpPr>
          <p:cNvPr id="6" name="TextBox 5">
            <a:extLst>
              <a:ext uri="{FF2B5EF4-FFF2-40B4-BE49-F238E27FC236}">
                <a16:creationId xmlns:a16="http://schemas.microsoft.com/office/drawing/2014/main" id="{202551E1-21CF-4445-8B2F-464AEE00C9E2}"/>
              </a:ext>
            </a:extLst>
          </p:cNvPr>
          <p:cNvSpPr txBox="1"/>
          <p:nvPr/>
        </p:nvSpPr>
        <p:spPr>
          <a:xfrm>
            <a:off x="1168896" y="4719480"/>
            <a:ext cx="4347942" cy="830997"/>
          </a:xfrm>
          <a:prstGeom prst="rect">
            <a:avLst/>
          </a:prstGeom>
          <a:noFill/>
        </p:spPr>
        <p:txBody>
          <a:bodyPr wrap="square" rtlCol="0">
            <a:spAutoFit/>
          </a:bodyPr>
          <a:lstStyle/>
          <a:p>
            <a:r>
              <a:rPr lang="en-US" sz="2400" i="1" dirty="0">
                <a:highlight>
                  <a:srgbClr val="FFFF00"/>
                </a:highlight>
              </a:rPr>
              <a:t>Short-term, acute health effects</a:t>
            </a:r>
          </a:p>
          <a:p>
            <a:r>
              <a:rPr lang="en-US" sz="2400" i="1" dirty="0">
                <a:highlight>
                  <a:srgbClr val="FFFF00"/>
                </a:highlight>
              </a:rPr>
              <a:t>(No Symptoms to Death)</a:t>
            </a:r>
          </a:p>
        </p:txBody>
      </p:sp>
      <p:sp>
        <p:nvSpPr>
          <p:cNvPr id="7" name="TextBox 6">
            <a:extLst>
              <a:ext uri="{FF2B5EF4-FFF2-40B4-BE49-F238E27FC236}">
                <a16:creationId xmlns:a16="http://schemas.microsoft.com/office/drawing/2014/main" id="{F05C5A39-B468-4242-ACB1-F0345723ACD5}"/>
              </a:ext>
            </a:extLst>
          </p:cNvPr>
          <p:cNvSpPr txBox="1"/>
          <p:nvPr/>
        </p:nvSpPr>
        <p:spPr>
          <a:xfrm>
            <a:off x="8506577" y="3366930"/>
            <a:ext cx="2769861" cy="830997"/>
          </a:xfrm>
          <a:prstGeom prst="rect">
            <a:avLst/>
          </a:prstGeom>
          <a:noFill/>
        </p:spPr>
        <p:txBody>
          <a:bodyPr wrap="none" rtlCol="0">
            <a:spAutoFit/>
          </a:bodyPr>
          <a:lstStyle/>
          <a:p>
            <a:r>
              <a:rPr lang="en-US" sz="2400" i="1" dirty="0">
                <a:highlight>
                  <a:srgbClr val="FFFF00"/>
                </a:highlight>
              </a:rPr>
              <a:t>Concentration Levels</a:t>
            </a:r>
          </a:p>
          <a:p>
            <a:r>
              <a:rPr lang="en-US" sz="2400" i="1" dirty="0">
                <a:highlight>
                  <a:srgbClr val="FFFF00"/>
                </a:highlight>
              </a:rPr>
              <a:t>(15 to 600 ppm)</a:t>
            </a:r>
          </a:p>
        </p:txBody>
      </p:sp>
      <p:cxnSp>
        <p:nvCxnSpPr>
          <p:cNvPr id="3" name="Straight Arrow Connector 2">
            <a:extLst>
              <a:ext uri="{FF2B5EF4-FFF2-40B4-BE49-F238E27FC236}">
                <a16:creationId xmlns:a16="http://schemas.microsoft.com/office/drawing/2014/main" id="{8715ED54-04DA-4F4B-8037-9D47877FD4AE}"/>
              </a:ext>
            </a:extLst>
          </p:cNvPr>
          <p:cNvCxnSpPr/>
          <p:nvPr/>
        </p:nvCxnSpPr>
        <p:spPr>
          <a:xfrm flipV="1">
            <a:off x="9144000" y="1849582"/>
            <a:ext cx="0" cy="12676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1010AE3-FF43-4D8F-AC36-3131FDCAF4E6}"/>
              </a:ext>
            </a:extLst>
          </p:cNvPr>
          <p:cNvCxnSpPr/>
          <p:nvPr/>
        </p:nvCxnSpPr>
        <p:spPr>
          <a:xfrm>
            <a:off x="9144000" y="4384964"/>
            <a:ext cx="0" cy="6690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46F0BE9-4D8F-4D13-A565-843EB119FA5D}"/>
              </a:ext>
            </a:extLst>
          </p:cNvPr>
          <p:cNvCxnSpPr>
            <a:cxnSpLocks/>
          </p:cNvCxnSpPr>
          <p:nvPr/>
        </p:nvCxnSpPr>
        <p:spPr>
          <a:xfrm flipV="1">
            <a:off x="4402682" y="2396835"/>
            <a:ext cx="0" cy="20643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E00224-8A6F-4ECB-8153-69671E14DF09}"/>
              </a:ext>
            </a:extLst>
          </p:cNvPr>
          <p:cNvSpPr txBox="1"/>
          <p:nvPr/>
        </p:nvSpPr>
        <p:spPr>
          <a:xfrm>
            <a:off x="9321104" y="5639350"/>
            <a:ext cx="2907068" cy="830997"/>
          </a:xfrm>
          <a:prstGeom prst="rect">
            <a:avLst/>
          </a:prstGeom>
          <a:noFill/>
        </p:spPr>
        <p:txBody>
          <a:bodyPr wrap="square" rtlCol="0">
            <a:spAutoFit/>
          </a:bodyPr>
          <a:lstStyle/>
          <a:p>
            <a:r>
              <a:rPr lang="en-US" sz="2400" i="1" dirty="0">
                <a:highlight>
                  <a:srgbClr val="FFFF00"/>
                </a:highlight>
              </a:rPr>
              <a:t>Exposure Duration</a:t>
            </a:r>
          </a:p>
          <a:p>
            <a:r>
              <a:rPr lang="en-US" sz="2400" i="1" dirty="0">
                <a:highlight>
                  <a:srgbClr val="FFFF00"/>
                </a:highlight>
              </a:rPr>
              <a:t>(0.1 – 100 hours)</a:t>
            </a:r>
          </a:p>
        </p:txBody>
      </p:sp>
      <p:cxnSp>
        <p:nvCxnSpPr>
          <p:cNvPr id="15" name="Straight Arrow Connector 14">
            <a:extLst>
              <a:ext uri="{FF2B5EF4-FFF2-40B4-BE49-F238E27FC236}">
                <a16:creationId xmlns:a16="http://schemas.microsoft.com/office/drawing/2014/main" id="{8BFA017C-9314-4945-8DD4-5E6DCF353FF0}"/>
              </a:ext>
            </a:extLst>
          </p:cNvPr>
          <p:cNvCxnSpPr>
            <a:cxnSpLocks/>
          </p:cNvCxnSpPr>
          <p:nvPr/>
        </p:nvCxnSpPr>
        <p:spPr>
          <a:xfrm flipH="1">
            <a:off x="8642394" y="6250218"/>
            <a:ext cx="50160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45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627CE-E25B-449B-AAC6-18B598EAFA02}"/>
              </a:ext>
            </a:extLst>
          </p:cNvPr>
          <p:cNvSpPr>
            <a:spLocks noGrp="1"/>
          </p:cNvSpPr>
          <p:nvPr>
            <p:ph idx="1"/>
          </p:nvPr>
        </p:nvSpPr>
        <p:spPr>
          <a:xfrm>
            <a:off x="472440" y="1566287"/>
            <a:ext cx="10515600" cy="4351338"/>
          </a:xfrm>
        </p:spPr>
        <p:txBody>
          <a:bodyPr>
            <a:noAutofit/>
          </a:bodyPr>
          <a:lstStyle/>
          <a:p>
            <a:pPr>
              <a:lnSpc>
                <a:spcPct val="120000"/>
              </a:lnSpc>
            </a:pPr>
            <a:r>
              <a:rPr lang="en-US" b="1" dirty="0"/>
              <a:t>Air Pollution: Definitions</a:t>
            </a:r>
          </a:p>
          <a:p>
            <a:pPr lvl="1">
              <a:lnSpc>
                <a:spcPct val="100000"/>
              </a:lnSpc>
              <a:buFont typeface="Calibri" panose="020F0502020204030204" pitchFamily="34" charset="0"/>
              <a:buChar char="‒"/>
            </a:pPr>
            <a:r>
              <a:rPr lang="en-US" dirty="0"/>
              <a:t>Formal Definition</a:t>
            </a:r>
          </a:p>
          <a:p>
            <a:pPr lvl="1">
              <a:lnSpc>
                <a:spcPct val="100000"/>
              </a:lnSpc>
              <a:buFont typeface="Calibri" panose="020F0502020204030204" pitchFamily="34" charset="0"/>
              <a:buChar char="‒"/>
            </a:pPr>
            <a:r>
              <a:rPr lang="en-US" dirty="0"/>
              <a:t>Ambient Air Pollution</a:t>
            </a:r>
          </a:p>
          <a:p>
            <a:pPr>
              <a:lnSpc>
                <a:spcPct val="120000"/>
              </a:lnSpc>
              <a:spcBef>
                <a:spcPts val="1200"/>
              </a:spcBef>
            </a:pPr>
            <a:r>
              <a:rPr lang="en-US" b="1" dirty="0"/>
              <a:t>Air Pollution: Concentration, Duration and Health Effects</a:t>
            </a:r>
          </a:p>
          <a:p>
            <a:pPr lvl="1">
              <a:lnSpc>
                <a:spcPct val="100000"/>
              </a:lnSpc>
              <a:buFont typeface="Calibri" panose="020F0502020204030204" pitchFamily="34" charset="0"/>
              <a:buChar char="‒"/>
            </a:pPr>
            <a:r>
              <a:rPr lang="en-US" dirty="0"/>
              <a:t>Acute versus Chronic Health Effects &amp; Exposure</a:t>
            </a:r>
          </a:p>
          <a:p>
            <a:pPr lvl="1">
              <a:lnSpc>
                <a:spcPct val="100000"/>
              </a:lnSpc>
              <a:buFont typeface="Calibri" panose="020F0502020204030204" pitchFamily="34" charset="0"/>
              <a:buChar char="‒"/>
            </a:pPr>
            <a:r>
              <a:rPr lang="en-US" dirty="0"/>
              <a:t>Long-term versus short-term exposure</a:t>
            </a:r>
          </a:p>
          <a:p>
            <a:pPr lvl="1">
              <a:lnSpc>
                <a:spcPct val="100000"/>
              </a:lnSpc>
              <a:buFont typeface="Calibri" panose="020F0502020204030204" pitchFamily="34" charset="0"/>
              <a:buChar char="‒"/>
            </a:pPr>
            <a:r>
              <a:rPr lang="en-US" dirty="0"/>
              <a:t>Levels of Concern for Health Effects</a:t>
            </a:r>
            <a:endParaRPr lang="en-US" b="1" dirty="0"/>
          </a:p>
          <a:p>
            <a:pPr>
              <a:lnSpc>
                <a:spcPct val="120000"/>
              </a:lnSpc>
              <a:spcBef>
                <a:spcPts val="1200"/>
              </a:spcBef>
            </a:pPr>
            <a:r>
              <a:rPr lang="en-US" b="1" dirty="0"/>
              <a:t>Air Pollution: Regulation (next lecture)</a:t>
            </a:r>
          </a:p>
        </p:txBody>
      </p:sp>
      <p:sp>
        <p:nvSpPr>
          <p:cNvPr id="6" name="Title 1">
            <a:extLst>
              <a:ext uri="{FF2B5EF4-FFF2-40B4-BE49-F238E27FC236}">
                <a16:creationId xmlns:a16="http://schemas.microsoft.com/office/drawing/2014/main" id="{F58C3CE5-3167-459C-ABD2-409D84356B2E}"/>
              </a:ext>
            </a:extLst>
          </p:cNvPr>
          <p:cNvSpPr>
            <a:spLocks noGrp="1"/>
          </p:cNvSpPr>
          <p:nvPr>
            <p:ph type="title"/>
          </p:nvPr>
        </p:nvSpPr>
        <p:spPr>
          <a:xfrm>
            <a:off x="472440" y="379171"/>
            <a:ext cx="10515600" cy="914400"/>
          </a:xfrm>
        </p:spPr>
        <p:txBody>
          <a:bodyPr>
            <a:normAutofit/>
          </a:bodyPr>
          <a:lstStyle/>
          <a:p>
            <a:r>
              <a:rPr lang="en-US" sz="3600" b="1" dirty="0"/>
              <a:t>Outline</a:t>
            </a:r>
          </a:p>
        </p:txBody>
      </p:sp>
    </p:spTree>
    <p:extLst>
      <p:ext uri="{BB962C8B-B14F-4D97-AF65-F5344CB8AC3E}">
        <p14:creationId xmlns:p14="http://schemas.microsoft.com/office/powerpoint/2010/main" val="386375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9F6D-CAF2-4C45-A174-16FAADB57124}"/>
              </a:ext>
            </a:extLst>
          </p:cNvPr>
          <p:cNvSpPr>
            <a:spLocks noGrp="1"/>
          </p:cNvSpPr>
          <p:nvPr>
            <p:ph type="title"/>
          </p:nvPr>
        </p:nvSpPr>
        <p:spPr>
          <a:xfrm>
            <a:off x="731520" y="2651125"/>
            <a:ext cx="10515600" cy="1325563"/>
          </a:xfrm>
        </p:spPr>
        <p:txBody>
          <a:bodyPr>
            <a:normAutofit/>
          </a:bodyPr>
          <a:lstStyle/>
          <a:p>
            <a:pPr algn="ctr"/>
            <a:r>
              <a:rPr lang="en-US" sz="3600" i="1" dirty="0"/>
              <a:t>Air Pollution: Definitions</a:t>
            </a:r>
            <a:endParaRPr lang="en-US" sz="3200" i="1" dirty="0"/>
          </a:p>
        </p:txBody>
      </p:sp>
    </p:spTree>
    <p:extLst>
      <p:ext uri="{BB962C8B-B14F-4D97-AF65-F5344CB8AC3E}">
        <p14:creationId xmlns:p14="http://schemas.microsoft.com/office/powerpoint/2010/main" val="1857918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with text&#10;&#10;Description automatically generated">
            <a:extLst>
              <a:ext uri="{FF2B5EF4-FFF2-40B4-BE49-F238E27FC236}">
                <a16:creationId xmlns:a16="http://schemas.microsoft.com/office/drawing/2014/main" id="{65A2315A-3F96-4C76-8A75-56431D51420E}"/>
              </a:ext>
            </a:extLst>
          </p:cNvPr>
          <p:cNvPicPr>
            <a:picLocks noChangeAspect="1"/>
          </p:cNvPicPr>
          <p:nvPr/>
        </p:nvPicPr>
        <p:blipFill>
          <a:blip r:embed="rId3"/>
          <a:stretch>
            <a:fillRect/>
          </a:stretch>
        </p:blipFill>
        <p:spPr>
          <a:xfrm>
            <a:off x="1226709" y="290520"/>
            <a:ext cx="9062518" cy="6276959"/>
          </a:xfrm>
          <a:prstGeom prst="rect">
            <a:avLst/>
          </a:prstGeom>
        </p:spPr>
      </p:pic>
      <p:pic>
        <p:nvPicPr>
          <p:cNvPr id="6" name="Picture 5" descr="A picture containing clipart&#10;&#10;Description automatically generated">
            <a:extLst>
              <a:ext uri="{FF2B5EF4-FFF2-40B4-BE49-F238E27FC236}">
                <a16:creationId xmlns:a16="http://schemas.microsoft.com/office/drawing/2014/main" id="{DA4B7907-DEC3-4E08-BE4E-0A1C72A7D280}"/>
              </a:ext>
            </a:extLst>
          </p:cNvPr>
          <p:cNvPicPr>
            <a:picLocks noChangeAspect="1"/>
          </p:cNvPicPr>
          <p:nvPr/>
        </p:nvPicPr>
        <p:blipFill>
          <a:blip r:embed="rId4"/>
          <a:stretch>
            <a:fillRect/>
          </a:stretch>
        </p:blipFill>
        <p:spPr>
          <a:xfrm>
            <a:off x="4746676" y="1199104"/>
            <a:ext cx="325020" cy="841442"/>
          </a:xfrm>
          <a:prstGeom prst="rect">
            <a:avLst/>
          </a:prstGeom>
        </p:spPr>
      </p:pic>
      <p:pic>
        <p:nvPicPr>
          <p:cNvPr id="9" name="Picture 8" descr="A picture containing transport, clipart&#10;&#10;Description automatically generated">
            <a:extLst>
              <a:ext uri="{FF2B5EF4-FFF2-40B4-BE49-F238E27FC236}">
                <a16:creationId xmlns:a16="http://schemas.microsoft.com/office/drawing/2014/main" id="{EC2E28BA-E9A6-44D4-A157-1208487EEA55}"/>
              </a:ext>
            </a:extLst>
          </p:cNvPr>
          <p:cNvPicPr>
            <a:picLocks noChangeAspect="1"/>
          </p:cNvPicPr>
          <p:nvPr/>
        </p:nvPicPr>
        <p:blipFill>
          <a:blip r:embed="rId5"/>
          <a:stretch>
            <a:fillRect/>
          </a:stretch>
        </p:blipFill>
        <p:spPr>
          <a:xfrm>
            <a:off x="9776973" y="1689983"/>
            <a:ext cx="1188318" cy="1008270"/>
          </a:xfrm>
          <a:prstGeom prst="rect">
            <a:avLst/>
          </a:prstGeom>
        </p:spPr>
      </p:pic>
      <p:sp>
        <p:nvSpPr>
          <p:cNvPr id="10" name="Arrow: Curved Right 9">
            <a:extLst>
              <a:ext uri="{FF2B5EF4-FFF2-40B4-BE49-F238E27FC236}">
                <a16:creationId xmlns:a16="http://schemas.microsoft.com/office/drawing/2014/main" id="{6ADC8A52-34F2-46C5-8998-C61FC7B7DC8C}"/>
              </a:ext>
            </a:extLst>
          </p:cNvPr>
          <p:cNvSpPr/>
          <p:nvPr/>
        </p:nvSpPr>
        <p:spPr>
          <a:xfrm rot="1349940">
            <a:off x="3926647" y="2383655"/>
            <a:ext cx="388607" cy="146440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FDC88429-A4DF-4739-8460-E3AAE0DBF082}"/>
              </a:ext>
            </a:extLst>
          </p:cNvPr>
          <p:cNvSpPr txBox="1"/>
          <p:nvPr/>
        </p:nvSpPr>
        <p:spPr>
          <a:xfrm>
            <a:off x="5433647" y="2879535"/>
            <a:ext cx="5890412" cy="830997"/>
          </a:xfrm>
          <a:prstGeom prst="rect">
            <a:avLst/>
          </a:prstGeom>
          <a:solidFill>
            <a:schemeClr val="bg1"/>
          </a:solidFill>
          <a:ln>
            <a:solidFill>
              <a:srgbClr val="C00000"/>
            </a:solidFill>
          </a:ln>
        </p:spPr>
        <p:txBody>
          <a:bodyPr wrap="square" rtlCol="0">
            <a:spAutoFit/>
          </a:bodyPr>
          <a:lstStyle/>
          <a:p>
            <a:r>
              <a:rPr lang="en-US" sz="2400" b="1" dirty="0"/>
              <a:t>Combustion from Industry and Automobiles</a:t>
            </a:r>
          </a:p>
          <a:p>
            <a:r>
              <a:rPr lang="en-US" sz="2400" dirty="0"/>
              <a:t>An </a:t>
            </a:r>
            <a:r>
              <a:rPr lang="en-US" sz="2400" u="sng" dirty="0"/>
              <a:t>anthropogenic</a:t>
            </a:r>
            <a:r>
              <a:rPr lang="en-US" sz="2400" dirty="0"/>
              <a:t> source of NO</a:t>
            </a:r>
            <a:r>
              <a:rPr lang="en-US" sz="2400" baseline="-25000" dirty="0"/>
              <a:t>x</a:t>
            </a:r>
          </a:p>
        </p:txBody>
      </p:sp>
      <p:sp>
        <p:nvSpPr>
          <p:cNvPr id="13" name="TextBox 12">
            <a:extLst>
              <a:ext uri="{FF2B5EF4-FFF2-40B4-BE49-F238E27FC236}">
                <a16:creationId xmlns:a16="http://schemas.microsoft.com/office/drawing/2014/main" id="{3BB04AC3-9338-44F2-A50C-D137D428D05A}"/>
              </a:ext>
            </a:extLst>
          </p:cNvPr>
          <p:cNvSpPr txBox="1"/>
          <p:nvPr/>
        </p:nvSpPr>
        <p:spPr>
          <a:xfrm>
            <a:off x="624118" y="2048538"/>
            <a:ext cx="3204335" cy="830997"/>
          </a:xfrm>
          <a:prstGeom prst="rect">
            <a:avLst/>
          </a:prstGeom>
          <a:solidFill>
            <a:schemeClr val="bg1"/>
          </a:solidFill>
          <a:ln>
            <a:solidFill>
              <a:srgbClr val="C00000"/>
            </a:solidFill>
          </a:ln>
        </p:spPr>
        <p:txBody>
          <a:bodyPr wrap="square" rtlCol="0">
            <a:spAutoFit/>
          </a:bodyPr>
          <a:lstStyle/>
          <a:p>
            <a:r>
              <a:rPr lang="en-US" sz="2400" b="1" dirty="0"/>
              <a:t>Lightning</a:t>
            </a:r>
          </a:p>
          <a:p>
            <a:r>
              <a:rPr lang="en-US" sz="2400" dirty="0"/>
              <a:t>A </a:t>
            </a:r>
            <a:r>
              <a:rPr lang="en-US" sz="2400" u="sng" dirty="0"/>
              <a:t>natural</a:t>
            </a:r>
            <a:r>
              <a:rPr lang="en-US" sz="2400" dirty="0"/>
              <a:t> source of NO</a:t>
            </a:r>
            <a:r>
              <a:rPr lang="en-US" sz="2400" baseline="-25000" dirty="0"/>
              <a:t>x</a:t>
            </a:r>
            <a:r>
              <a:rPr lang="en-US" sz="2400" dirty="0"/>
              <a:t> </a:t>
            </a:r>
          </a:p>
        </p:txBody>
      </p:sp>
    </p:spTree>
    <p:extLst>
      <p:ext uri="{BB962C8B-B14F-4D97-AF65-F5344CB8AC3E}">
        <p14:creationId xmlns:p14="http://schemas.microsoft.com/office/powerpoint/2010/main" val="259543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B61E6FBD-6418-41F5-971D-ED658FBF0E02}"/>
              </a:ext>
            </a:extLst>
          </p:cNvPr>
          <p:cNvPicPr>
            <a:picLocks noChangeAspect="1"/>
          </p:cNvPicPr>
          <p:nvPr/>
        </p:nvPicPr>
        <p:blipFill>
          <a:blip r:embed="rId3"/>
          <a:stretch>
            <a:fillRect/>
          </a:stretch>
        </p:blipFill>
        <p:spPr>
          <a:xfrm>
            <a:off x="1614228" y="446553"/>
            <a:ext cx="8963543" cy="6253185"/>
          </a:xfrm>
          <a:prstGeom prst="rect">
            <a:avLst/>
          </a:prstGeom>
        </p:spPr>
      </p:pic>
      <p:sp>
        <p:nvSpPr>
          <p:cNvPr id="11" name="TextBox 10">
            <a:extLst>
              <a:ext uri="{FF2B5EF4-FFF2-40B4-BE49-F238E27FC236}">
                <a16:creationId xmlns:a16="http://schemas.microsoft.com/office/drawing/2014/main" id="{5F48FD44-56B3-46E1-B35F-A40B458100C8}"/>
              </a:ext>
            </a:extLst>
          </p:cNvPr>
          <p:cNvSpPr txBox="1"/>
          <p:nvPr/>
        </p:nvSpPr>
        <p:spPr>
          <a:xfrm>
            <a:off x="8141678" y="3157646"/>
            <a:ext cx="3393830" cy="830997"/>
          </a:xfrm>
          <a:prstGeom prst="rect">
            <a:avLst/>
          </a:prstGeom>
          <a:solidFill>
            <a:schemeClr val="bg1"/>
          </a:solidFill>
          <a:ln>
            <a:solidFill>
              <a:srgbClr val="C00000"/>
            </a:solidFill>
          </a:ln>
        </p:spPr>
        <p:txBody>
          <a:bodyPr wrap="square" rtlCol="0">
            <a:spAutoFit/>
          </a:bodyPr>
          <a:lstStyle/>
          <a:p>
            <a:r>
              <a:rPr lang="en-US" sz="2400" b="1" dirty="0"/>
              <a:t>Volcanoes</a:t>
            </a:r>
          </a:p>
          <a:p>
            <a:r>
              <a:rPr lang="en-US" sz="2400" dirty="0"/>
              <a:t>A </a:t>
            </a:r>
            <a:r>
              <a:rPr lang="en-US" sz="2400" u="sng" dirty="0"/>
              <a:t>natural</a:t>
            </a:r>
            <a:r>
              <a:rPr lang="en-US" sz="2400" dirty="0"/>
              <a:t> source of SO</a:t>
            </a:r>
            <a:r>
              <a:rPr lang="en-US" sz="2400" baseline="-25000" dirty="0"/>
              <a:t>2</a:t>
            </a:r>
          </a:p>
        </p:txBody>
      </p:sp>
      <p:sp>
        <p:nvSpPr>
          <p:cNvPr id="12" name="TextBox 11">
            <a:extLst>
              <a:ext uri="{FF2B5EF4-FFF2-40B4-BE49-F238E27FC236}">
                <a16:creationId xmlns:a16="http://schemas.microsoft.com/office/drawing/2014/main" id="{57740C6B-A361-4E22-A1EA-E5EA6C5FE0F6}"/>
              </a:ext>
            </a:extLst>
          </p:cNvPr>
          <p:cNvSpPr txBox="1"/>
          <p:nvPr/>
        </p:nvSpPr>
        <p:spPr>
          <a:xfrm>
            <a:off x="282277" y="2750871"/>
            <a:ext cx="4405082" cy="830997"/>
          </a:xfrm>
          <a:prstGeom prst="rect">
            <a:avLst/>
          </a:prstGeom>
          <a:solidFill>
            <a:schemeClr val="bg1"/>
          </a:solidFill>
          <a:ln>
            <a:solidFill>
              <a:srgbClr val="C00000"/>
            </a:solidFill>
          </a:ln>
        </p:spPr>
        <p:txBody>
          <a:bodyPr wrap="square" rtlCol="0">
            <a:spAutoFit/>
          </a:bodyPr>
          <a:lstStyle/>
          <a:p>
            <a:r>
              <a:rPr lang="en-US" sz="2400" b="1" dirty="0"/>
              <a:t>Coal Combustion</a:t>
            </a:r>
          </a:p>
          <a:p>
            <a:r>
              <a:rPr lang="en-US" sz="2400" dirty="0"/>
              <a:t>An </a:t>
            </a:r>
            <a:r>
              <a:rPr lang="en-US" sz="2400" u="sng" dirty="0"/>
              <a:t>anthropogenic</a:t>
            </a:r>
            <a:r>
              <a:rPr lang="en-US" sz="2400" dirty="0"/>
              <a:t> source of SO</a:t>
            </a:r>
            <a:r>
              <a:rPr lang="en-US" sz="2400" baseline="-25000" dirty="0"/>
              <a:t>2</a:t>
            </a:r>
            <a:r>
              <a:rPr lang="en-US" sz="2400" dirty="0"/>
              <a:t> </a:t>
            </a:r>
          </a:p>
        </p:txBody>
      </p:sp>
    </p:spTree>
    <p:extLst>
      <p:ext uri="{BB962C8B-B14F-4D97-AF65-F5344CB8AC3E}">
        <p14:creationId xmlns:p14="http://schemas.microsoft.com/office/powerpoint/2010/main" val="250959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20C4-F577-4430-BED7-CA2D7AC2B7A8}"/>
              </a:ext>
            </a:extLst>
          </p:cNvPr>
          <p:cNvSpPr>
            <a:spLocks noGrp="1"/>
          </p:cNvSpPr>
          <p:nvPr>
            <p:ph type="title"/>
          </p:nvPr>
        </p:nvSpPr>
        <p:spPr>
          <a:xfrm>
            <a:off x="475488" y="384048"/>
            <a:ext cx="10515600" cy="914400"/>
          </a:xfrm>
        </p:spPr>
        <p:txBody>
          <a:bodyPr>
            <a:normAutofit fontScale="90000"/>
          </a:bodyPr>
          <a:lstStyle/>
          <a:p>
            <a:r>
              <a:rPr lang="en-US" sz="3600" b="1" dirty="0"/>
              <a:t>Natural Background Concentrations in Air</a:t>
            </a:r>
            <a:br>
              <a:rPr lang="en-US" sz="3600" b="1" dirty="0"/>
            </a:br>
            <a:r>
              <a:rPr lang="en-US" sz="2800" dirty="0"/>
              <a:t>(Current-Day, remote areas … away from major air pollution sources)</a:t>
            </a:r>
          </a:p>
        </p:txBody>
      </p:sp>
      <p:graphicFrame>
        <p:nvGraphicFramePr>
          <p:cNvPr id="4" name="Table 4">
            <a:extLst>
              <a:ext uri="{FF2B5EF4-FFF2-40B4-BE49-F238E27FC236}">
                <a16:creationId xmlns:a16="http://schemas.microsoft.com/office/drawing/2014/main" id="{856EBAE6-36B3-47AC-BC83-73981EDE8009}"/>
              </a:ext>
            </a:extLst>
          </p:cNvPr>
          <p:cNvGraphicFramePr>
            <a:graphicFrameLocks noGrp="1"/>
          </p:cNvGraphicFramePr>
          <p:nvPr>
            <p:ph idx="1"/>
            <p:extLst>
              <p:ext uri="{D42A27DB-BD31-4B8C-83A1-F6EECF244321}">
                <p14:modId xmlns:p14="http://schemas.microsoft.com/office/powerpoint/2010/main" val="4177457674"/>
              </p:ext>
            </p:extLst>
          </p:nvPr>
        </p:nvGraphicFramePr>
        <p:xfrm>
          <a:off x="645695" y="1826260"/>
          <a:ext cx="10900610" cy="3205480"/>
        </p:xfrm>
        <a:graphic>
          <a:graphicData uri="http://schemas.openxmlformats.org/drawingml/2006/table">
            <a:tbl>
              <a:tblPr firstRow="1" bandRow="1">
                <a:tableStyleId>{2D5ABB26-0587-4C30-8999-92F81FD0307C}</a:tableStyleId>
              </a:tblPr>
              <a:tblGrid>
                <a:gridCol w="3282855">
                  <a:extLst>
                    <a:ext uri="{9D8B030D-6E8A-4147-A177-3AD203B41FA5}">
                      <a16:colId xmlns:a16="http://schemas.microsoft.com/office/drawing/2014/main" val="3442441965"/>
                    </a:ext>
                  </a:extLst>
                </a:gridCol>
                <a:gridCol w="1993233">
                  <a:extLst>
                    <a:ext uri="{9D8B030D-6E8A-4147-A177-3AD203B41FA5}">
                      <a16:colId xmlns:a16="http://schemas.microsoft.com/office/drawing/2014/main" val="1375053556"/>
                    </a:ext>
                  </a:extLst>
                </a:gridCol>
                <a:gridCol w="5624522">
                  <a:extLst>
                    <a:ext uri="{9D8B030D-6E8A-4147-A177-3AD203B41FA5}">
                      <a16:colId xmlns:a16="http://schemas.microsoft.com/office/drawing/2014/main" val="2946470821"/>
                    </a:ext>
                  </a:extLst>
                </a:gridCol>
              </a:tblGrid>
              <a:tr h="370840">
                <a:tc>
                  <a:txBody>
                    <a:bodyPr/>
                    <a:lstStyle/>
                    <a:p>
                      <a:r>
                        <a:rPr lang="en-US" b="1" dirty="0">
                          <a:latin typeface="Arial" panose="020B0604020202020204" pitchFamily="34" charset="0"/>
                          <a:cs typeface="Arial" panose="020B0604020202020204" pitchFamily="34" charset="0"/>
                        </a:rPr>
                        <a:t>Pollutant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Arial" panose="020B0604020202020204" pitchFamily="34" charset="0"/>
                          <a:cs typeface="Arial" panose="020B0604020202020204" pitchFamily="34" charset="0"/>
                        </a:rPr>
                        <a:t>Natural Background Concentrations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Arial" panose="020B0604020202020204" pitchFamily="34" charset="0"/>
                          <a:cs typeface="Arial" panose="020B0604020202020204" pitchFamily="34" charset="0"/>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0516444"/>
                  </a:ext>
                </a:extLst>
              </a:tr>
              <a:tr h="370840">
                <a:tc>
                  <a:txBody>
                    <a:bodyPr/>
                    <a:lstStyle/>
                    <a:p>
                      <a:r>
                        <a:rPr lang="en-US" dirty="0">
                          <a:latin typeface="Arial" panose="020B0604020202020204" pitchFamily="34" charset="0"/>
                          <a:cs typeface="Arial" panose="020B0604020202020204" pitchFamily="34" charset="0"/>
                        </a:rPr>
                        <a:t>Carbon Dioxide (CO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410 ppm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Mauna Loa (Hawaii)</a:t>
                      </a:r>
                    </a:p>
                    <a:p>
                      <a:r>
                        <a:rPr lang="en-US" dirty="0">
                          <a:latin typeface="Arial" panose="020B0604020202020204" pitchFamily="34" charset="0"/>
                          <a:cs typeface="Arial" panose="020B0604020202020204" pitchFamily="34" charset="0"/>
                          <a:hlinkClick r:id="rId3"/>
                        </a:rPr>
                        <a:t>https://www.esrl.noaa.gov/gmd/ccgg/trends/</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970866"/>
                  </a:ext>
                </a:extLst>
              </a:tr>
              <a:tr h="370840">
                <a:tc>
                  <a:txBody>
                    <a:bodyPr/>
                    <a:lstStyle/>
                    <a:p>
                      <a:r>
                        <a:rPr lang="en-US" dirty="0">
                          <a:latin typeface="Arial" panose="020B0604020202020204" pitchFamily="34" charset="0"/>
                          <a:cs typeface="Arial" panose="020B0604020202020204" pitchFamily="34" charset="0"/>
                        </a:rPr>
                        <a:t>Carbon Monoxide (CO)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50 – 120 ppb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hlinkClick r:id="rId4"/>
                        </a:rPr>
                        <a:t>http://www.euro.who.int/__data/assets/pdf_file/0020/123059/AQG2ndEd_5_5carbonmonoxide.PDF</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3351039"/>
                  </a:ext>
                </a:extLst>
              </a:tr>
              <a:tr h="370840">
                <a:tc>
                  <a:txBody>
                    <a:bodyPr/>
                    <a:lstStyle/>
                    <a:p>
                      <a:r>
                        <a:rPr lang="en-US" dirty="0">
                          <a:solidFill>
                            <a:srgbClr val="C00000"/>
                          </a:solidFill>
                          <a:latin typeface="Arial" panose="020B0604020202020204" pitchFamily="34" charset="0"/>
                          <a:cs typeface="Arial" panose="020B0604020202020204" pitchFamily="34" charset="0"/>
                        </a:rPr>
                        <a:t>Nitrogen Dioxide (NO</a:t>
                      </a:r>
                      <a:r>
                        <a:rPr lang="en-US" baseline="-25000" dirty="0">
                          <a:solidFill>
                            <a:srgbClr val="C00000"/>
                          </a:solidFill>
                          <a:latin typeface="Arial" panose="020B0604020202020204" pitchFamily="34" charset="0"/>
                          <a:cs typeface="Arial" panose="020B0604020202020204" pitchFamily="34" charset="0"/>
                        </a:rPr>
                        <a:t>2</a:t>
                      </a:r>
                      <a:r>
                        <a:rPr lang="en-US" dirty="0">
                          <a:solidFill>
                            <a:srgbClr val="C00000"/>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C00000"/>
                          </a:solidFill>
                          <a:latin typeface="Arial" panose="020B0604020202020204" pitchFamily="34" charset="0"/>
                          <a:cs typeface="Arial" panose="020B0604020202020204" pitchFamily="34" charset="0"/>
                        </a:rPr>
                        <a:t>0.2 – 5 ppb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hlinkClick r:id="rId5"/>
                        </a:rPr>
                        <a:t>http://www.euro.who.int/__data/assets/pdf_file/0017/123083/AQG2ndEd_7_1nitrogendioxide.pdf</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977105"/>
                  </a:ext>
                </a:extLst>
              </a:tr>
              <a:tr h="370840">
                <a:tc>
                  <a:txBody>
                    <a:bodyPr/>
                    <a:lstStyle/>
                    <a:p>
                      <a:r>
                        <a:rPr lang="en-US" dirty="0">
                          <a:solidFill>
                            <a:srgbClr val="C00000"/>
                          </a:solidFill>
                          <a:latin typeface="Arial" panose="020B0604020202020204" pitchFamily="34" charset="0"/>
                          <a:cs typeface="Arial" panose="020B0604020202020204" pitchFamily="34" charset="0"/>
                        </a:rPr>
                        <a:t>Sulfur Dioxide (SO</a:t>
                      </a:r>
                      <a:r>
                        <a:rPr lang="en-US" baseline="-25000" dirty="0">
                          <a:solidFill>
                            <a:srgbClr val="C00000"/>
                          </a:solidFill>
                          <a:latin typeface="Arial" panose="020B0604020202020204" pitchFamily="34" charset="0"/>
                          <a:cs typeface="Arial" panose="020B0604020202020204" pitchFamily="34" charset="0"/>
                        </a:rPr>
                        <a:t>2</a:t>
                      </a:r>
                      <a:r>
                        <a:rPr lang="en-US" dirty="0">
                          <a:solidFill>
                            <a:srgbClr val="C00000"/>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C00000"/>
                          </a:solidFill>
                          <a:latin typeface="Arial" panose="020B0604020202020204" pitchFamily="34" charset="0"/>
                          <a:cs typeface="Arial" panose="020B0604020202020204" pitchFamily="34" charset="0"/>
                        </a:rPr>
                        <a:t>&lt; 1 ppb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hlinkClick r:id="rId6"/>
                        </a:rPr>
                        <a:t>http://www.temis.nl/products/so2.html</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156673"/>
                  </a:ext>
                </a:extLst>
              </a:tr>
            </a:tbl>
          </a:graphicData>
        </a:graphic>
      </p:graphicFrame>
    </p:spTree>
    <p:extLst>
      <p:ext uri="{BB962C8B-B14F-4D97-AF65-F5344CB8AC3E}">
        <p14:creationId xmlns:p14="http://schemas.microsoft.com/office/powerpoint/2010/main" val="186953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6B8D6C-D5A4-4891-B2A7-094B6B48A78B}"/>
              </a:ext>
            </a:extLst>
          </p:cNvPr>
          <p:cNvSpPr/>
          <p:nvPr/>
        </p:nvSpPr>
        <p:spPr>
          <a:xfrm>
            <a:off x="373601" y="521661"/>
            <a:ext cx="5323637"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200" b="1" i="0" strike="noStrike" kern="1200" cap="none" spc="0" normalizeH="0" baseline="0" noProof="0" dirty="0">
                <a:ln>
                  <a:noFill/>
                </a:ln>
                <a:effectLst/>
                <a:uLnTx/>
                <a:uFillTx/>
                <a:latin typeface="+mj-lt"/>
                <a:ea typeface="+mn-ea"/>
                <a:cs typeface="Arial" charset="0"/>
              </a:rPr>
              <a:t>Air Pollution: General Definition</a:t>
            </a:r>
            <a:endParaRPr kumimoji="0" lang="en-US" sz="3200" b="0" i="0" strike="noStrike" kern="1200" cap="none" spc="0" normalizeH="0" baseline="0" noProof="0" dirty="0">
              <a:ln>
                <a:noFill/>
              </a:ln>
              <a:effectLst/>
              <a:uLnTx/>
              <a:uFillTx/>
              <a:latin typeface="+mj-lt"/>
              <a:ea typeface="+mn-ea"/>
            </a:endParaRPr>
          </a:p>
        </p:txBody>
      </p:sp>
      <p:sp>
        <p:nvSpPr>
          <p:cNvPr id="3" name="Rectangle 2">
            <a:extLst>
              <a:ext uri="{FF2B5EF4-FFF2-40B4-BE49-F238E27FC236}">
                <a16:creationId xmlns:a16="http://schemas.microsoft.com/office/drawing/2014/main" id="{DC90D885-E9E4-4793-8BD2-A60C98B3C5D1}"/>
              </a:ext>
            </a:extLst>
          </p:cNvPr>
          <p:cNvSpPr/>
          <p:nvPr/>
        </p:nvSpPr>
        <p:spPr>
          <a:xfrm>
            <a:off x="489697" y="1613118"/>
            <a:ext cx="11212606" cy="1815882"/>
          </a:xfrm>
          <a:prstGeom prst="rect">
            <a:avLst/>
          </a:prstGeom>
        </p:spPr>
        <p:txBody>
          <a:bodyPr wrap="square">
            <a:spAutoFit/>
          </a:bodyPr>
          <a:lstStyle/>
          <a:p>
            <a:pPr marL="0" marR="0" lvl="0" indent="4763" algn="ctr" defTabSz="914400" rtl="0" eaLnBrk="1" fontAlgn="auto" latinLnBrk="0" hangingPunct="1">
              <a:lnSpc>
                <a:spcPct val="100000"/>
              </a:lnSpc>
              <a:spcBef>
                <a:spcPct val="20000"/>
              </a:spcBef>
              <a:spcAft>
                <a:spcPts val="0"/>
              </a:spcAft>
              <a:buClrTx/>
              <a:buSzTx/>
              <a:buFontTx/>
              <a:buNone/>
              <a:tabLst/>
              <a:defRPr/>
            </a:pPr>
            <a:r>
              <a:rPr kumimoji="0" lang="en-US" altLang="en-US" sz="2800" b="0" i="1" strike="noStrike" kern="1200" cap="none" spc="0" normalizeH="0" baseline="0" noProof="0" dirty="0">
                <a:ln>
                  <a:noFill/>
                </a:ln>
                <a:effectLst/>
                <a:uLnTx/>
                <a:uFillTx/>
                <a:latin typeface="Arial" charset="0"/>
                <a:ea typeface="+mn-ea"/>
                <a:cs typeface="Arial" charset="0"/>
              </a:rPr>
              <a:t>Buildup </a:t>
            </a:r>
            <a:r>
              <a:rPr lang="en-US" altLang="en-US" sz="2800" i="1" dirty="0">
                <a:latin typeface="Arial" charset="0"/>
                <a:cs typeface="Arial" charset="0"/>
              </a:rPr>
              <a:t>of</a:t>
            </a:r>
            <a:r>
              <a:rPr kumimoji="0" lang="en-US" altLang="en-US" sz="2800" b="0" i="1" strike="noStrike" kern="1200" cap="none" spc="0" normalizeH="0" baseline="0" noProof="0" dirty="0">
                <a:ln>
                  <a:noFill/>
                </a:ln>
                <a:effectLst/>
                <a:uLnTx/>
                <a:uFillTx/>
                <a:latin typeface="Arial" charset="0"/>
                <a:ea typeface="+mn-ea"/>
                <a:cs typeface="Arial" charset="0"/>
              </a:rPr>
              <a:t> naturally or anthropogenically</a:t>
            </a:r>
            <a:r>
              <a:rPr lang="en-US" altLang="en-US" sz="2800" i="1" dirty="0">
                <a:latin typeface="Arial" charset="0"/>
                <a:cs typeface="Arial" charset="0"/>
              </a:rPr>
              <a:t> </a:t>
            </a:r>
            <a:r>
              <a:rPr kumimoji="0" lang="en-US" altLang="en-US" sz="2800" b="0" i="1" strike="noStrike" kern="1200" cap="none" spc="0" normalizeH="0" baseline="0" noProof="0" dirty="0">
                <a:ln>
                  <a:noFill/>
                </a:ln>
                <a:effectLst/>
                <a:uLnTx/>
                <a:uFillTx/>
                <a:latin typeface="Arial" charset="0"/>
                <a:ea typeface="+mn-ea"/>
                <a:cs typeface="Arial" charset="0"/>
              </a:rPr>
              <a:t>emitted gases and/or particles in air concentrations sufficiently high to cause, or produce excessive risk of, damage to human health, plants, animals, other life forms, ecosystems, structures, or works of art.</a:t>
            </a:r>
          </a:p>
        </p:txBody>
      </p:sp>
      <p:sp>
        <p:nvSpPr>
          <p:cNvPr id="4" name="TextBox 3">
            <a:extLst>
              <a:ext uri="{FF2B5EF4-FFF2-40B4-BE49-F238E27FC236}">
                <a16:creationId xmlns:a16="http://schemas.microsoft.com/office/drawing/2014/main" id="{C43EA2DE-9AFF-4552-8E39-4181092423DD}"/>
              </a:ext>
            </a:extLst>
          </p:cNvPr>
          <p:cNvSpPr txBox="1"/>
          <p:nvPr/>
        </p:nvSpPr>
        <p:spPr>
          <a:xfrm>
            <a:off x="489697" y="4121497"/>
            <a:ext cx="11212606" cy="2208297"/>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KEY POINTS OF DEFINITION</a:t>
            </a:r>
          </a:p>
          <a:p>
            <a:pPr>
              <a:spcAft>
                <a:spcPts val="300"/>
              </a:spcAft>
            </a:pPr>
            <a:endParaRPr lang="en-US" sz="2000" b="1" dirty="0">
              <a:latin typeface="Arial" panose="020B0604020202020204" pitchFamily="34" charset="0"/>
              <a:cs typeface="Arial" panose="020B0604020202020204" pitchFamily="34" charset="0"/>
            </a:endParaRPr>
          </a:p>
          <a:p>
            <a:pPr marL="457200" indent="-457200">
              <a:spcAft>
                <a:spcPts val="900"/>
              </a:spcAft>
              <a:buFont typeface="+mj-lt"/>
              <a:buAutoNum type="arabicPeriod"/>
            </a:pPr>
            <a:r>
              <a:rPr lang="en-US" sz="2000" dirty="0">
                <a:latin typeface="Arial" panose="020B0604020202020204" pitchFamily="34" charset="0"/>
                <a:cs typeface="Arial" panose="020B0604020202020204" pitchFamily="34" charset="0"/>
              </a:rPr>
              <a:t>Includes both natural and anthropogenic emission sources</a:t>
            </a:r>
          </a:p>
          <a:p>
            <a:pPr marL="457200" indent="-457200">
              <a:spcAft>
                <a:spcPts val="900"/>
              </a:spcAft>
              <a:buFont typeface="+mj-lt"/>
              <a:buAutoNum type="arabicPeriod"/>
            </a:pPr>
            <a:r>
              <a:rPr lang="en-US" sz="2000" dirty="0">
                <a:latin typeface="Arial" panose="020B0604020202020204" pitchFamily="34" charset="0"/>
                <a:cs typeface="Arial" panose="020B0604020202020204" pitchFamily="34" charset="0"/>
              </a:rPr>
              <a:t>Build-up of concentrations sufficiently high to cause damage, or excessive risk, of damage</a:t>
            </a:r>
          </a:p>
          <a:p>
            <a:pPr marL="457200" indent="-457200">
              <a:spcAft>
                <a:spcPts val="900"/>
              </a:spcAft>
              <a:buFont typeface="+mj-lt"/>
              <a:buAutoNum type="arabicPeriod"/>
            </a:pPr>
            <a:r>
              <a:rPr lang="en-US" sz="2000" dirty="0">
                <a:latin typeface="Arial" panose="020B0604020202020204" pitchFamily="34" charset="0"/>
                <a:cs typeface="Arial" panose="020B0604020202020204" pitchFamily="34" charset="0"/>
              </a:rPr>
              <a:t>Damage is broad … spanning several forms (human health, environment, </a:t>
            </a:r>
            <a:r>
              <a:rPr lang="en-US" sz="2000" dirty="0" err="1">
                <a:latin typeface="Arial" panose="020B0604020202020204" pitchFamily="34" charset="0"/>
                <a:cs typeface="Arial" panose="020B0604020202020204" pitchFamily="34" charset="0"/>
              </a:rPr>
              <a:t>etc</a:t>
            </a:r>
            <a:r>
              <a:rPr lang="en-US" sz="2000" dirty="0">
                <a:latin typeface="Arial" panose="020B0604020202020204" pitchFamily="34" charset="0"/>
                <a:cs typeface="Arial" panose="020B0604020202020204" pitchFamily="34" charset="0"/>
              </a:rPr>
              <a:t> …). Primary focus of METR113, however, is human health.</a:t>
            </a:r>
          </a:p>
        </p:txBody>
      </p:sp>
    </p:spTree>
    <p:extLst>
      <p:ext uri="{BB962C8B-B14F-4D97-AF65-F5344CB8AC3E}">
        <p14:creationId xmlns:p14="http://schemas.microsoft.com/office/powerpoint/2010/main" val="16857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97F141-B361-403B-B52A-94E05FF0E42D}"/>
              </a:ext>
            </a:extLst>
          </p:cNvPr>
          <p:cNvPicPr>
            <a:picLocks noChangeAspect="1"/>
          </p:cNvPicPr>
          <p:nvPr/>
        </p:nvPicPr>
        <p:blipFill>
          <a:blip r:embed="rId3"/>
          <a:stretch>
            <a:fillRect/>
          </a:stretch>
        </p:blipFill>
        <p:spPr>
          <a:xfrm>
            <a:off x="288330" y="1369053"/>
            <a:ext cx="6978314" cy="5233735"/>
          </a:xfrm>
          <a:prstGeom prst="rect">
            <a:avLst/>
          </a:prstGeom>
        </p:spPr>
      </p:pic>
      <p:sp>
        <p:nvSpPr>
          <p:cNvPr id="2" name="TextBox 1">
            <a:extLst>
              <a:ext uri="{FF2B5EF4-FFF2-40B4-BE49-F238E27FC236}">
                <a16:creationId xmlns:a16="http://schemas.microsoft.com/office/drawing/2014/main" id="{CC7E5B56-E0D7-4811-86F7-35E4D66C6CFA}"/>
              </a:ext>
            </a:extLst>
          </p:cNvPr>
          <p:cNvSpPr txBox="1"/>
          <p:nvPr/>
        </p:nvSpPr>
        <p:spPr>
          <a:xfrm>
            <a:off x="1447594" y="1071068"/>
            <a:ext cx="10787184" cy="461665"/>
          </a:xfrm>
          <a:prstGeom prst="rect">
            <a:avLst/>
          </a:prstGeom>
          <a:solidFill>
            <a:schemeClr val="bg1"/>
          </a:solidFill>
          <a:ln>
            <a:solidFill>
              <a:schemeClr val="tx1"/>
            </a:solidFill>
          </a:ln>
        </p:spPr>
        <p:txBody>
          <a:bodyPr wrap="none" rtlCol="0">
            <a:spAutoFit/>
          </a:bodyPr>
          <a:lstStyle/>
          <a:p>
            <a:r>
              <a:rPr lang="en-US" sz="2400" i="1" dirty="0">
                <a:solidFill>
                  <a:srgbClr val="C00000"/>
                </a:solidFill>
              </a:rPr>
              <a:t>“Ambient Air”: Outdoor air to which the general population across an area is exposed.</a:t>
            </a:r>
          </a:p>
        </p:txBody>
      </p:sp>
      <p:cxnSp>
        <p:nvCxnSpPr>
          <p:cNvPr id="4" name="Straight Arrow Connector 3">
            <a:extLst>
              <a:ext uri="{FF2B5EF4-FFF2-40B4-BE49-F238E27FC236}">
                <a16:creationId xmlns:a16="http://schemas.microsoft.com/office/drawing/2014/main" id="{4E33B188-B102-4F60-B80A-185CC57ACFB5}"/>
              </a:ext>
            </a:extLst>
          </p:cNvPr>
          <p:cNvCxnSpPr>
            <a:cxnSpLocks/>
          </p:cNvCxnSpPr>
          <p:nvPr/>
        </p:nvCxnSpPr>
        <p:spPr>
          <a:xfrm flipH="1">
            <a:off x="4443864" y="3023647"/>
            <a:ext cx="606475" cy="680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C4230BF-73F2-46F3-BFA4-FDBC171664D1}"/>
              </a:ext>
            </a:extLst>
          </p:cNvPr>
          <p:cNvSpPr txBox="1"/>
          <p:nvPr/>
        </p:nvSpPr>
        <p:spPr>
          <a:xfrm>
            <a:off x="3906416" y="2297449"/>
            <a:ext cx="7997254" cy="461665"/>
          </a:xfrm>
          <a:prstGeom prst="rect">
            <a:avLst/>
          </a:prstGeom>
          <a:noFill/>
        </p:spPr>
        <p:txBody>
          <a:bodyPr wrap="none" rtlCol="0">
            <a:spAutoFit/>
          </a:bodyPr>
          <a:lstStyle/>
          <a:p>
            <a:r>
              <a:rPr lang="en-US" sz="2400" i="1" dirty="0">
                <a:highlight>
                  <a:srgbClr val="C0C0C0"/>
                </a:highlight>
              </a:rPr>
              <a:t>Example of ambient air pollution: Summer smog layer San Jose</a:t>
            </a:r>
          </a:p>
        </p:txBody>
      </p:sp>
      <p:sp>
        <p:nvSpPr>
          <p:cNvPr id="6" name="Rectangle 5">
            <a:extLst>
              <a:ext uri="{FF2B5EF4-FFF2-40B4-BE49-F238E27FC236}">
                <a16:creationId xmlns:a16="http://schemas.microsoft.com/office/drawing/2014/main" id="{920864DE-183E-425C-832C-C072218A4E21}"/>
              </a:ext>
            </a:extLst>
          </p:cNvPr>
          <p:cNvSpPr/>
          <p:nvPr/>
        </p:nvSpPr>
        <p:spPr>
          <a:xfrm>
            <a:off x="288330" y="255212"/>
            <a:ext cx="6799169"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200" b="1" i="0" strike="noStrike" kern="1200" cap="none" spc="0" normalizeH="0" baseline="0" noProof="0" dirty="0">
                <a:ln>
                  <a:noFill/>
                </a:ln>
                <a:effectLst/>
                <a:uLnTx/>
                <a:uFillTx/>
                <a:latin typeface="+mj-lt"/>
                <a:ea typeface="+mn-ea"/>
                <a:cs typeface="Arial" charset="0"/>
              </a:rPr>
              <a:t>Ambient Air Pollution: General Definition</a:t>
            </a:r>
            <a:endParaRPr kumimoji="0" lang="en-US" sz="3200" b="0" i="0" strike="noStrike" kern="1200" cap="none" spc="0" normalizeH="0" baseline="0" noProof="0" dirty="0">
              <a:ln>
                <a:noFill/>
              </a:ln>
              <a:effectLst/>
              <a:uLnTx/>
              <a:uFillTx/>
              <a:latin typeface="+mj-lt"/>
              <a:ea typeface="+mn-ea"/>
            </a:endParaRPr>
          </a:p>
        </p:txBody>
      </p:sp>
    </p:spTree>
    <p:extLst>
      <p:ext uri="{BB962C8B-B14F-4D97-AF65-F5344CB8AC3E}">
        <p14:creationId xmlns:p14="http://schemas.microsoft.com/office/powerpoint/2010/main" val="347259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353553" y="268705"/>
            <a:ext cx="9484894" cy="685800"/>
          </a:xfrm>
        </p:spPr>
        <p:txBody>
          <a:bodyPr>
            <a:normAutofit fontScale="90000"/>
          </a:bodyPr>
          <a:lstStyle/>
          <a:p>
            <a:pPr algn="ctr"/>
            <a:r>
              <a:rPr lang="en-US" sz="4000" b="1" dirty="0"/>
              <a:t>Air Pollution in Urban Area: Los Angeles</a:t>
            </a:r>
            <a:br>
              <a:rPr lang="en-US" sz="4000" b="1" dirty="0"/>
            </a:br>
            <a:r>
              <a:rPr lang="en-US" sz="2700" b="1" dirty="0"/>
              <a:t>(Another image of “ambient air pollution”)</a:t>
            </a:r>
          </a:p>
        </p:txBody>
      </p:sp>
      <p:pic>
        <p:nvPicPr>
          <p:cNvPr id="48133" name="Picture 5" descr="losangelessmog-A21TB5-sw"/>
          <p:cNvPicPr>
            <a:picLocks noGrp="1" noChangeAspect="1" noChangeArrowheads="1"/>
          </p:cNvPicPr>
          <p:nvPr>
            <p:ph idx="1"/>
          </p:nvPr>
        </p:nvPicPr>
        <p:blipFill>
          <a:blip r:embed="rId3" cstate="print"/>
          <a:srcRect/>
          <a:stretch>
            <a:fillRect/>
          </a:stretch>
        </p:blipFill>
        <p:spPr>
          <a:xfrm>
            <a:off x="2569525" y="1231692"/>
            <a:ext cx="7335251" cy="5501438"/>
          </a:xfrm>
          <a:noFill/>
          <a:ln/>
        </p:spPr>
      </p:pic>
    </p:spTree>
    <p:extLst>
      <p:ext uri="{BB962C8B-B14F-4D97-AF65-F5344CB8AC3E}">
        <p14:creationId xmlns:p14="http://schemas.microsoft.com/office/powerpoint/2010/main" val="2860359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7377</TotalTime>
  <Words>3187</Words>
  <Application>Microsoft Office PowerPoint</Application>
  <PresentationFormat>Widescreen</PresentationFormat>
  <Paragraphs>223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vt:lpstr>
      <vt:lpstr>Office Theme</vt:lpstr>
      <vt:lpstr>METR/ENVS 113 Lecture 4: Ambient Air Pollution (Part 1) </vt:lpstr>
      <vt:lpstr>Outline</vt:lpstr>
      <vt:lpstr>Air Pollution: Definitions</vt:lpstr>
      <vt:lpstr>PowerPoint Presentation</vt:lpstr>
      <vt:lpstr>PowerPoint Presentation</vt:lpstr>
      <vt:lpstr>Natural Background Concentrations in Air (Current-Day, remote areas … away from major air pollution sources)</vt:lpstr>
      <vt:lpstr>PowerPoint Presentation</vt:lpstr>
      <vt:lpstr>PowerPoint Presentation</vt:lpstr>
      <vt:lpstr>Air Pollution in Urban Area: Los Angeles (Another image of “ambient air pollution”)</vt:lpstr>
      <vt:lpstr>Air Pollution:  Concentration, Duration &amp; Health Effects</vt:lpstr>
      <vt:lpstr>PowerPoint Presentation</vt:lpstr>
      <vt:lpstr>Adverse Health Effects Due to Air Pollution (Acute vs. Chronic Health Effects)</vt:lpstr>
      <vt:lpstr>Adverse Health Effects Due to Air Pollution (Acute vs. Chronic Exposure)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Atmosphere, It’s Properties, and its Constituents</dc:title>
  <dc:creator>Arthur Eiserloh</dc:creator>
  <cp:lastModifiedBy>Frank Freedman</cp:lastModifiedBy>
  <cp:revision>275</cp:revision>
  <dcterms:created xsi:type="dcterms:W3CDTF">2019-02-05T23:33:32Z</dcterms:created>
  <dcterms:modified xsi:type="dcterms:W3CDTF">2020-09-08T11:23:09Z</dcterms:modified>
</cp:coreProperties>
</file>