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2"/>
  </p:notesMasterIdLst>
  <p:sldIdLst>
    <p:sldId id="699" r:id="rId2"/>
    <p:sldId id="700" r:id="rId3"/>
    <p:sldId id="701" r:id="rId4"/>
    <p:sldId id="702" r:id="rId5"/>
    <p:sldId id="709" r:id="rId6"/>
    <p:sldId id="703" r:id="rId7"/>
    <p:sldId id="294" r:id="rId8"/>
    <p:sldId id="719" r:id="rId9"/>
    <p:sldId id="295" r:id="rId10"/>
    <p:sldId id="710" r:id="rId11"/>
    <p:sldId id="706" r:id="rId12"/>
    <p:sldId id="707" r:id="rId13"/>
    <p:sldId id="414" r:id="rId14"/>
    <p:sldId id="415" r:id="rId15"/>
    <p:sldId id="427" r:id="rId16"/>
    <p:sldId id="428" r:id="rId17"/>
    <p:sldId id="429" r:id="rId18"/>
    <p:sldId id="717" r:id="rId19"/>
    <p:sldId id="685" r:id="rId20"/>
    <p:sldId id="721" r:id="rId21"/>
    <p:sldId id="306" r:id="rId22"/>
    <p:sldId id="720" r:id="rId23"/>
    <p:sldId id="718" r:id="rId24"/>
    <p:sldId id="724" r:id="rId25"/>
    <p:sldId id="307" r:id="rId26"/>
    <p:sldId id="713" r:id="rId27"/>
    <p:sldId id="416" r:id="rId28"/>
    <p:sldId id="417" r:id="rId29"/>
    <p:sldId id="422" r:id="rId30"/>
    <p:sldId id="355" r:id="rId31"/>
    <p:sldId id="419" r:id="rId32"/>
    <p:sldId id="722" r:id="rId33"/>
    <p:sldId id="714" r:id="rId34"/>
    <p:sldId id="332" r:id="rId35"/>
    <p:sldId id="723" r:id="rId36"/>
    <p:sldId id="345" r:id="rId37"/>
    <p:sldId id="346" r:id="rId38"/>
    <p:sldId id="715" r:id="rId39"/>
    <p:sldId id="425" r:id="rId40"/>
    <p:sldId id="41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1800" autoAdjust="0"/>
  </p:normalViewPr>
  <p:slideViewPr>
    <p:cSldViewPr snapToGrid="0">
      <p:cViewPr varScale="1">
        <p:scale>
          <a:sx n="48" d="100"/>
          <a:sy n="48" d="100"/>
        </p:scale>
        <p:origin x="15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D9602-20D1-4200-AC03-D76202A119D8}"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9EB6-F0B4-4FBE-994B-2C6AA52EF8BE}" type="slidenum">
              <a:rPr lang="en-US" smtClean="0"/>
              <a:t>‹#›</a:t>
            </a:fld>
            <a:endParaRPr lang="en-US"/>
          </a:p>
        </p:txBody>
      </p:sp>
    </p:spTree>
    <p:extLst>
      <p:ext uri="{BB962C8B-B14F-4D97-AF65-F5344CB8AC3E}">
        <p14:creationId xmlns:p14="http://schemas.microsoft.com/office/powerpoint/2010/main" val="308897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5, Ambient Air Pollution – Part 2. This is the second lecture of Course Module 2 – Outdoor Air Pollution</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Ensuing from these early air pollution problems, air pollution regulation in the U.S. culminated in the Clean Air Act of 1970, and with it the development of Ambient Air Quality Standards for Criteria Air Pollutants.</a:t>
            </a:r>
          </a:p>
        </p:txBody>
      </p:sp>
      <p:sp>
        <p:nvSpPr>
          <p:cNvPr id="4" name="Slide Number Placeholder 3"/>
          <p:cNvSpPr>
            <a:spLocks noGrp="1"/>
          </p:cNvSpPr>
          <p:nvPr>
            <p:ph type="sldNum" sz="quarter" idx="5"/>
          </p:nvPr>
        </p:nvSpPr>
        <p:spPr/>
        <p:txBody>
          <a:bodyPr/>
          <a:lstStyle/>
          <a:p>
            <a:fld id="{D1B90D33-E3EE-44AC-A6FC-8309B97C2889}" type="slidenum">
              <a:rPr lang="en-US" smtClean="0"/>
              <a:t>10</a:t>
            </a:fld>
            <a:endParaRPr lang="en-US"/>
          </a:p>
        </p:txBody>
      </p:sp>
    </p:spTree>
    <p:extLst>
      <p:ext uri="{BB962C8B-B14F-4D97-AF65-F5344CB8AC3E}">
        <p14:creationId xmlns:p14="http://schemas.microsoft.com/office/powerpoint/2010/main" val="170080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itemize the major provisions of the Clean Air Act of 1970.</a:t>
            </a:r>
          </a:p>
          <a:p>
            <a:endParaRPr lang="en-US" dirty="0"/>
          </a:p>
          <a:p>
            <a:r>
              <a:rPr lang="en-US" dirty="0"/>
              <a:t>It was established in 1970, as the first major nationwide air quality regulation. The Environmental Protection Agency was established at this time as the enforcement body for the act, and as well for the Clean Water Act which followed a couple years later.</a:t>
            </a:r>
          </a:p>
          <a:p>
            <a:endParaRPr lang="en-US" dirty="0"/>
          </a:p>
          <a:p>
            <a:r>
              <a:rPr lang="en-US" dirty="0"/>
              <a:t>Among the major parts of the Clean Air Act legislation was the development of National Ambient Air Quality Standards … pronounced “NAAQS” as an abbreviation. These are a set of air concentration thresholds that the pollution concentrations cannot exceed at monitoring stations across an area. These are similar to the levels of concern that were a topic of Lecture 4, but specifically designed for regulatory purposes. The NAAQS standards apply to specific air pollutant species called “criteria air pollutants”. We will list the criteria air pollutants on the next slide.</a:t>
            </a:r>
          </a:p>
          <a:p>
            <a:endParaRPr lang="en-US" dirty="0"/>
          </a:p>
          <a:p>
            <a:r>
              <a:rPr lang="en-US" dirty="0"/>
              <a:t>The NAAQS concentration standard values are established based on health effects research as values that if not exceeded would be protective to human health for sensitive populations with adequate level of safety. NAAQS values are periodically updated as more health effects research findings become available.</a:t>
            </a:r>
          </a:p>
          <a:p>
            <a:endParaRPr lang="en-US" dirty="0"/>
          </a:p>
          <a:p>
            <a:r>
              <a:rPr lang="en-US" dirty="0"/>
              <a:t>Alongside NAAQS, California has its own a set of ambient air quality standards. </a:t>
            </a:r>
          </a:p>
        </p:txBody>
      </p:sp>
      <p:sp>
        <p:nvSpPr>
          <p:cNvPr id="4" name="Slide Number Placeholder 3"/>
          <p:cNvSpPr>
            <a:spLocks noGrp="1"/>
          </p:cNvSpPr>
          <p:nvPr>
            <p:ph type="sldNum" sz="quarter" idx="5"/>
          </p:nvPr>
        </p:nvSpPr>
        <p:spPr/>
        <p:txBody>
          <a:bodyPr/>
          <a:lstStyle/>
          <a:p>
            <a:fld id="{C7CA9EB6-F0B4-4FBE-994B-2C6AA52EF8BE}" type="slidenum">
              <a:rPr lang="en-US" smtClean="0"/>
              <a:t>11</a:t>
            </a:fld>
            <a:endParaRPr lang="en-US"/>
          </a:p>
        </p:txBody>
      </p:sp>
    </p:spTree>
    <p:extLst>
      <p:ext uri="{BB962C8B-B14F-4D97-AF65-F5344CB8AC3E}">
        <p14:creationId xmlns:p14="http://schemas.microsoft.com/office/powerpoint/2010/main" val="321157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specific criteria air pollutants?</a:t>
            </a:r>
          </a:p>
          <a:p>
            <a:br>
              <a:rPr lang="en-US" dirty="0"/>
            </a:br>
            <a:r>
              <a:rPr lang="en-US" dirty="0"/>
              <a:t>There are seven.</a:t>
            </a:r>
          </a:p>
          <a:p>
            <a:endParaRPr lang="en-US" dirty="0"/>
          </a:p>
          <a:p>
            <a:r>
              <a:rPr lang="en-US" dirty="0"/>
              <a:t>First, there is ozone (O3). We discussed stratospheric ozone in Lecture 2, where we learned that this gas has a beneficial effect when in the stratosphere in blocking ultraviolet radiation from reaching the surface. However, if ozone gas is formed at the surface it is harmful if inhaled at sufficiently high concentrations. Ozone is the major constituent of the photochemical smog shown earlier for Los Angeles. We will cover ground-level ozone air pollution in depth in a future lecture.</a:t>
            </a:r>
          </a:p>
          <a:p>
            <a:endParaRPr lang="en-US" dirty="0"/>
          </a:p>
          <a:p>
            <a:r>
              <a:rPr lang="en-US" dirty="0"/>
              <a:t>Another is Sulfur Dioxide (SO2), which as we mentioned in previous lectures is connected to coal combustion.</a:t>
            </a:r>
          </a:p>
          <a:p>
            <a:endParaRPr lang="en-US" dirty="0"/>
          </a:p>
          <a:p>
            <a:r>
              <a:rPr lang="en-US" dirty="0"/>
              <a:t>Another is Nitrogen Dioxide (NO2), also mentioned in previous lectures and shown in photographs as the brown gas covering cities due the absorption of blue sunlight by this gas. Nitrogen Dioxide is a portion of NOx … and is a major part of air pollution from motor vehicles and other combustion sources.</a:t>
            </a:r>
          </a:p>
          <a:p>
            <a:endParaRPr lang="en-US" dirty="0"/>
          </a:p>
          <a:p>
            <a:r>
              <a:rPr lang="en-US" dirty="0"/>
              <a:t>Another is Carbon Monoxide, also mentioned earlier and a major part of motor vehicle and other combustion emissions. </a:t>
            </a:r>
          </a:p>
          <a:p>
            <a:endParaRPr lang="en-US" dirty="0"/>
          </a:p>
          <a:p>
            <a:r>
              <a:rPr lang="en-US" dirty="0"/>
              <a:t>Then there are two pollutants related to particulate … PM10 and PM2.5. These are not specific species, but rather represent the total mass concentration of particles in the air less than certain sizes. PM10 is the total mass concentration of all particles in the air less than 10 micrometers in diameter. Likewise, PM2.5 is the total mass concentration of all particles in the air less than 2.5 micrometers in diameter. A micrometer is about 1/60</a:t>
            </a:r>
            <a:r>
              <a:rPr lang="en-US" baseline="30000" dirty="0"/>
              <a:t>th</a:t>
            </a:r>
            <a:r>
              <a:rPr lang="en-US" dirty="0"/>
              <a:t> of the diameter of a human hair … and thus both PM10 and PM2.5 refer to very tiny particles. Especially for PM2.5, these particles are so tiny that they can penetrate deep into lungs without being trapped in nasal and throat passages, therefore causing more serious health problems if concentrations are high enough. We will cover PM10 and PM2.5 more in future lectures.</a:t>
            </a:r>
          </a:p>
          <a:p>
            <a:endParaRPr lang="en-US" dirty="0"/>
          </a:p>
          <a:p>
            <a:r>
              <a:rPr lang="en-US" dirty="0"/>
              <a:t>Finally, there is lead, which is particulate metal. In terms of air pollution, lead is not as much a problem nowadays since leaded gasoline, which was common in the 1970s and earlier, has been phased out. Lead is still an important water pollutant however. The recent Flint Michigan water crises is an example of lead pollution in water that was recently in the news.</a:t>
            </a:r>
          </a:p>
        </p:txBody>
      </p:sp>
      <p:sp>
        <p:nvSpPr>
          <p:cNvPr id="4" name="Slide Number Placeholder 3"/>
          <p:cNvSpPr>
            <a:spLocks noGrp="1"/>
          </p:cNvSpPr>
          <p:nvPr>
            <p:ph type="sldNum" sz="quarter" idx="5"/>
          </p:nvPr>
        </p:nvSpPr>
        <p:spPr/>
        <p:txBody>
          <a:bodyPr/>
          <a:lstStyle/>
          <a:p>
            <a:fld id="{C7CA9EB6-F0B4-4FBE-994B-2C6AA52EF8BE}" type="slidenum">
              <a:rPr lang="en-US" smtClean="0"/>
              <a:t>12</a:t>
            </a:fld>
            <a:endParaRPr lang="en-US"/>
          </a:p>
        </p:txBody>
      </p:sp>
    </p:spTree>
    <p:extLst>
      <p:ext uri="{BB962C8B-B14F-4D97-AF65-F5344CB8AC3E}">
        <p14:creationId xmlns:p14="http://schemas.microsoft.com/office/powerpoint/2010/main" val="160257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FC2827-20EB-4EDB-9C0B-3B5B3358C1FD}"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The NAAQS and California air quality standards are listed here for the gaseous criteria air pollution species. You don’t have to memorize the precise values in the table, but rather familiarize yourself with the main concepts.</a:t>
            </a:r>
          </a:p>
          <a:p>
            <a:endParaRPr lang="en-US" dirty="0"/>
          </a:p>
          <a:p>
            <a:r>
              <a:rPr lang="en-US" dirty="0"/>
              <a:t>As seen, there are two parts to a standard for a given species … the concentration value for the standard and the averaging time it refers to.</a:t>
            </a:r>
          </a:p>
          <a:p>
            <a:endParaRPr lang="en-US" dirty="0"/>
          </a:p>
          <a:p>
            <a:r>
              <a:rPr lang="en-US" dirty="0"/>
              <a:t>For example, ozone has both a 1-hour and an 8-hour standard in California. The 1-hour standard is 90 ppb, and the 8-hour standard is 70 ppb.  The federal NAAQS standard for ozone is only an eight-hour standard, at 70 ppb.</a:t>
            </a:r>
          </a:p>
          <a:p>
            <a:endParaRPr lang="en-US" dirty="0"/>
          </a:p>
          <a:p>
            <a:r>
              <a:rPr lang="en-US" dirty="0"/>
              <a:t>What this means is that concentrations of ozone at monitoring stations around an area cannot exceed 90 ppb for any hour, and 70 ppb averaged over eight hours. We will spell this out more explicitly in the next slides.</a:t>
            </a:r>
          </a:p>
          <a:p>
            <a:endParaRPr lang="en-US" dirty="0"/>
          </a:p>
          <a:p>
            <a:r>
              <a:rPr lang="en-US" dirty="0"/>
              <a:t>Other pollutants have their own unique standards and averaging time. For example, NO2 has both a 1-hour and annual standard, with different values for California and nationally.</a:t>
            </a:r>
          </a:p>
          <a:p>
            <a:endParaRPr lang="en-US" dirty="0"/>
          </a:p>
          <a:p>
            <a:r>
              <a:rPr lang="en-US" dirty="0"/>
              <a:t>Recalling, the concept of averaging time was presented in Lecture 4 in connection with acute versus chronic health effects. The longer averaging time standards, for example the annual standard for NO2 of 53 ppm, is designed to guard against long-term health effects of NO2, since long-term average exposure is at issue for chronic health effects.</a:t>
            </a:r>
          </a:p>
          <a:p>
            <a:endParaRPr lang="en-US" dirty="0"/>
          </a:p>
          <a:p>
            <a:r>
              <a:rPr lang="en-US" dirty="0"/>
              <a:t>Hourly standards, on the other hand, are more stringent standards, since they can guard against both short and long-term adverse health effects. For example, if concentrations are lower than a 1-hour standard every hour or every year, then both acute and chronic health effects are guarded against. </a:t>
            </a:r>
          </a:p>
          <a:p>
            <a:endParaRPr lang="en-US" dirty="0"/>
          </a:p>
        </p:txBody>
      </p:sp>
    </p:spTree>
    <p:extLst>
      <p:ext uri="{BB962C8B-B14F-4D97-AF65-F5344CB8AC3E}">
        <p14:creationId xmlns:p14="http://schemas.microsoft.com/office/powerpoint/2010/main" val="151615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1C437F-104C-4602-A01C-13DEE75A2033}"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dirty="0"/>
              <a:t>The NAAQS and California air quality standards are listed here for the particulate criteria air pollution species PM2.5 and PM10.</a:t>
            </a:r>
          </a:p>
          <a:p>
            <a:endParaRPr lang="en-US" dirty="0"/>
          </a:p>
          <a:p>
            <a:r>
              <a:rPr lang="en-US" dirty="0"/>
              <a:t>PM2.5 has a NAAQS annual standard of 12 micrograms per cubic meter and a daily (24-hour) standard of 35 micrograms per cubic meter.  PM10 has 24-hour NAAQS of 150 ug/mg, and a set of California standards as well.</a:t>
            </a:r>
          </a:p>
          <a:p>
            <a:endParaRPr lang="en-US" dirty="0"/>
          </a:p>
          <a:p>
            <a:r>
              <a:rPr lang="en-US" dirty="0"/>
              <a:t>Micrograms per cubic meter is a way of expressing mass concentration, similar to ppm or ppb. In the case of PM2.5 and PM10, it refers to the mass of total particulate in the air per cubic meter less than 2.5 and 10 micrometers, respectively.</a:t>
            </a:r>
          </a:p>
        </p:txBody>
      </p:sp>
    </p:spTree>
    <p:extLst>
      <p:ext uri="{BB962C8B-B14F-4D97-AF65-F5344CB8AC3E}">
        <p14:creationId xmlns:p14="http://schemas.microsoft.com/office/powerpoint/2010/main" val="32853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examples make more explicit, and provide further details, on the application of ambient air standards.</a:t>
            </a:r>
          </a:p>
          <a:p>
            <a:endParaRPr lang="en-US" dirty="0"/>
          </a:p>
          <a:p>
            <a:r>
              <a:rPr lang="en-US" dirty="0"/>
              <a:t>We first take 1-hour California ozone standard of 90 ppb.</a:t>
            </a:r>
          </a:p>
          <a:p>
            <a:endParaRPr lang="en-US" dirty="0"/>
          </a:p>
          <a:p>
            <a:r>
              <a:rPr lang="en-US" dirty="0"/>
              <a:t>This means that  …</a:t>
            </a:r>
          </a:p>
          <a:p>
            <a:endParaRPr lang="en-US" dirty="0"/>
          </a:p>
          <a:p>
            <a:r>
              <a:rPr lang="en-US" dirty="0"/>
              <a:t>Therefore if … the air district is in “attainment” of the 1-hour CA ozone standard … and therefore meets the requirements for the regulation.</a:t>
            </a:r>
          </a:p>
          <a:p>
            <a:endParaRPr lang="en-US" dirty="0"/>
          </a:p>
          <a:p>
            <a:r>
              <a:rPr lang="en-US" dirty="0"/>
              <a:t>On the other hand, if .. the air district is in “non-attainment” of the 1-hour CA ozone standard … and therefore does not comply with the regulation.</a:t>
            </a:r>
          </a:p>
          <a:p>
            <a:endParaRPr lang="en-US" dirty="0"/>
          </a:p>
          <a:p>
            <a:r>
              <a:rPr lang="en-US" dirty="0"/>
              <a:t>These standards are checked against air pollution measurements at monitoring stations across air districts taking place continuously, every hour of the year.</a:t>
            </a:r>
          </a:p>
          <a:p>
            <a:endParaRPr lang="en-US" dirty="0"/>
          </a:p>
          <a:p>
            <a:r>
              <a:rPr lang="en-US" dirty="0"/>
              <a:t>We will discuss more about air districts and monitoring stations in coming slides.</a:t>
            </a:r>
          </a:p>
        </p:txBody>
      </p:sp>
      <p:sp>
        <p:nvSpPr>
          <p:cNvPr id="4" name="Slide Number Placeholder 3"/>
          <p:cNvSpPr>
            <a:spLocks noGrp="1"/>
          </p:cNvSpPr>
          <p:nvPr>
            <p:ph type="sldNum" sz="quarter" idx="5"/>
          </p:nvPr>
        </p:nvSpPr>
        <p:spPr/>
        <p:txBody>
          <a:bodyPr/>
          <a:lstStyle/>
          <a:p>
            <a:fld id="{C7CA9EB6-F0B4-4FBE-994B-2C6AA52EF8BE}" type="slidenum">
              <a:rPr lang="en-US" smtClean="0"/>
              <a:t>15</a:t>
            </a:fld>
            <a:endParaRPr lang="en-US"/>
          </a:p>
        </p:txBody>
      </p:sp>
    </p:spTree>
    <p:extLst>
      <p:ext uri="{BB962C8B-B14F-4D97-AF65-F5344CB8AC3E}">
        <p14:creationId xmlns:p14="http://schemas.microsoft.com/office/powerpoint/2010/main" val="365467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take the 24-hour PM2.5 NAAQS standard of 35-micrograms per cubic meter.</a:t>
            </a:r>
          </a:p>
          <a:p>
            <a:endParaRPr lang="en-US" dirty="0"/>
          </a:p>
          <a:p>
            <a:r>
              <a:rPr lang="en-US" dirty="0"/>
              <a:t>This means that  …</a:t>
            </a:r>
          </a:p>
          <a:p>
            <a:endParaRPr lang="en-US" dirty="0"/>
          </a:p>
          <a:p>
            <a:r>
              <a:rPr lang="en-US" dirty="0"/>
              <a:t>Therefore if … the air district is in “attainment” of the 24-hour national PM2.5 standard … and therefore meets the requirements for the regulation.</a:t>
            </a:r>
          </a:p>
          <a:p>
            <a:endParaRPr lang="en-US" dirty="0"/>
          </a:p>
          <a:p>
            <a:r>
              <a:rPr lang="en-US" dirty="0"/>
              <a:t>On the other hand, if .. the air district is in “non-attainment” of the 24-hour national PM2.5 standard … and therefore does not comply with the regulation.</a:t>
            </a:r>
          </a:p>
          <a:p>
            <a:endParaRPr lang="en-US" dirty="0"/>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16</a:t>
            </a:fld>
            <a:endParaRPr lang="en-US"/>
          </a:p>
        </p:txBody>
      </p:sp>
    </p:spTree>
    <p:extLst>
      <p:ext uri="{BB962C8B-B14F-4D97-AF65-F5344CB8AC3E}">
        <p14:creationId xmlns:p14="http://schemas.microsoft.com/office/powerpoint/2010/main" val="229485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final example, we take the annual California NO2 standard of 30 ppb.</a:t>
            </a:r>
          </a:p>
          <a:p>
            <a:endParaRPr lang="en-US" dirty="0"/>
          </a:p>
          <a:p>
            <a:r>
              <a:rPr lang="en-US" dirty="0"/>
              <a:t>This means that  …</a:t>
            </a:r>
          </a:p>
          <a:p>
            <a:endParaRPr lang="en-US" dirty="0"/>
          </a:p>
          <a:p>
            <a:r>
              <a:rPr lang="en-US" dirty="0"/>
              <a:t>Therefore if … the air district is in “attainment” of the annual CA NO2 standard … and therefore meets the requirements for the regulation.</a:t>
            </a:r>
          </a:p>
          <a:p>
            <a:endParaRPr lang="en-US" dirty="0"/>
          </a:p>
          <a:p>
            <a:r>
              <a:rPr lang="en-US" dirty="0"/>
              <a:t>On the other hand, if .. the air district is in “non-attainment” of  annual CA NO2 standard … and therefore does not comply with the regulation.</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17</a:t>
            </a:fld>
            <a:endParaRPr lang="en-US"/>
          </a:p>
        </p:txBody>
      </p:sp>
    </p:spTree>
    <p:extLst>
      <p:ext uri="{BB962C8B-B14F-4D97-AF65-F5344CB8AC3E}">
        <p14:creationId xmlns:p14="http://schemas.microsoft.com/office/powerpoint/2010/main" val="112252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FC2827-20EB-4EDB-9C0B-3B5B3358C1FD}"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We mentioned that these standards are based on health effects research and are designed to be protective for sensitive individuals. We attempt to make this point more clear now. We will first look at SO2, specifically the 1-hour NAAQS standard of 75 ppb and California 24-hour standard of 40 ppb.</a:t>
            </a:r>
          </a:p>
        </p:txBody>
      </p:sp>
    </p:spTree>
    <p:extLst>
      <p:ext uri="{BB962C8B-B14F-4D97-AF65-F5344CB8AC3E}">
        <p14:creationId xmlns:p14="http://schemas.microsoft.com/office/powerpoint/2010/main" val="427641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remind ourselves that the natural background of SO2 is generally 1 ppb or less. The ambient air standards of 75 ppb for 1-hour and 40 ppb for 24 hour just mentioned are therefore much higher than natural background air. This is because the standards refer to concentration that would be experienced in urbanized, industrialized or otherwise populated areas – where anthropogenic sources would exist. </a:t>
            </a:r>
          </a:p>
        </p:txBody>
      </p:sp>
      <p:sp>
        <p:nvSpPr>
          <p:cNvPr id="4" name="Slide Number Placeholder 3"/>
          <p:cNvSpPr>
            <a:spLocks noGrp="1"/>
          </p:cNvSpPr>
          <p:nvPr>
            <p:ph type="sldNum" sz="quarter" idx="5"/>
          </p:nvPr>
        </p:nvSpPr>
        <p:spPr/>
        <p:txBody>
          <a:bodyPr/>
          <a:lstStyle/>
          <a:p>
            <a:fld id="{C7CA9EB6-F0B4-4FBE-994B-2C6AA52EF8BE}" type="slidenum">
              <a:rPr lang="en-US" smtClean="0"/>
              <a:t>19</a:t>
            </a:fld>
            <a:endParaRPr lang="en-US"/>
          </a:p>
        </p:txBody>
      </p:sp>
    </p:spTree>
    <p:extLst>
      <p:ext uri="{BB962C8B-B14F-4D97-AF65-F5344CB8AC3E}">
        <p14:creationId xmlns:p14="http://schemas.microsoft.com/office/powerpoint/2010/main" val="101525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pick up from where we left off on Lecture 4. In Lecture 4, we presented a formal definition of air pollution, and discussed the topic of concentrations, exposure duration, levels of concern, and acute versus chronic health effects related to air pollution.</a:t>
            </a:r>
          </a:p>
          <a:p>
            <a:endParaRPr lang="en-US" dirty="0"/>
          </a:p>
          <a:p>
            <a:r>
              <a:rPr lang="en-US" dirty="0"/>
              <a:t>We will now cover the basic framework in which ambient air pollution is regulated, following from these considerations.</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7C816E-43EF-4C37-B3BB-772DA64FB127}" type="slidenum">
              <a:rPr kumimoji="0" 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t>In terms of levels of concern for health effects, recall the slide shown in Lecture 4 for the health effects of SO2 depending on exposure concentration and duration. We can now superimpose the ambient air standards for SO2 on this plot to get an idea for the rationale behind them.</a:t>
            </a:r>
          </a:p>
        </p:txBody>
      </p:sp>
    </p:spTree>
    <p:extLst>
      <p:ext uri="{BB962C8B-B14F-4D97-AF65-F5344CB8AC3E}">
        <p14:creationId xmlns:p14="http://schemas.microsoft.com/office/powerpoint/2010/main" val="87144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7C816E-43EF-4C37-B3BB-772DA64FB127}" type="slidenum">
              <a:rPr kumimoji="0" 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t>Here we roughly estimate the location on this plot of the 1-hour SO2 NAAQS of 75 ppb.</a:t>
            </a:r>
          </a:p>
          <a:p>
            <a:endParaRPr lang="en-US" dirty="0"/>
          </a:p>
          <a:p>
            <a:r>
              <a:rPr lang="en-US" dirty="0"/>
              <a:t>Along the horizontal axis we pick off 75 ppb on the horizontal axis, which equals 0.075 ppm. Along the vertical axis we pick off a 1-hour exposure duration.</a:t>
            </a:r>
          </a:p>
          <a:p>
            <a:endParaRPr lang="en-US" dirty="0"/>
          </a:p>
          <a:p>
            <a:r>
              <a:rPr lang="en-US" dirty="0"/>
              <a:t>We see the location of this point is within the blue part of the graphic. This is in the “no-effects” portion of the graphic, with abundant margin away from the point of higher concentration  along the horizontal axis where short-term health effects, associated with 1-hour exposure, begin to occur at around 0.5 ppm. This highlights that the ambient air standards are low enough in concentration to be very protective, aimed at sensitive populations, and designed with adequate margin away from higher concentration levels where health effects may more readily occur among populations.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can also be concluded using the higher, more lenient California 1-hour SO2 standard of 250 ppb. As seen, this data point is also well within the blue portion of the plot.</a:t>
            </a:r>
          </a:p>
          <a:p>
            <a:endParaRPr lang="en-US" dirty="0"/>
          </a:p>
        </p:txBody>
      </p:sp>
    </p:spTree>
    <p:extLst>
      <p:ext uri="{BB962C8B-B14F-4D97-AF65-F5344CB8AC3E}">
        <p14:creationId xmlns:p14="http://schemas.microsoft.com/office/powerpoint/2010/main" val="87144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7C816E-43EF-4C37-B3BB-772DA64FB127}" type="slidenum">
              <a:rPr kumimoji="0" 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t>We can carry out the same exercise with the 24-hour California standard of 40 ppb.</a:t>
            </a:r>
          </a:p>
          <a:p>
            <a:endParaRPr lang="en-US" dirty="0"/>
          </a:p>
          <a:p>
            <a:r>
              <a:rPr lang="en-US" dirty="0"/>
              <a:t>Along the horizontal axis we pick off 40 ppb, which equals 0.04 ppm. Along the vertical axis we pick off a 24-hour exposure duration.</a:t>
            </a:r>
          </a:p>
          <a:p>
            <a:endParaRPr lang="en-US" dirty="0"/>
          </a:p>
          <a:p>
            <a:r>
              <a:rPr lang="en-US" dirty="0"/>
              <a:t>We see the location of this point is within the blue part of the graphic, within the no-effects” portion of the graphic, with abundant margin away from the point of higher concentration along the horizontal axis where health effects associated with 24-hour exposure begin to occur, beyond 0.1 ppm or 100 ppb. </a:t>
            </a:r>
          </a:p>
          <a:p>
            <a:endParaRPr lang="en-US" dirty="0"/>
          </a:p>
          <a:p>
            <a:endParaRPr lang="en-US" dirty="0"/>
          </a:p>
        </p:txBody>
      </p:sp>
    </p:spTree>
    <p:extLst>
      <p:ext uri="{BB962C8B-B14F-4D97-AF65-F5344CB8AC3E}">
        <p14:creationId xmlns:p14="http://schemas.microsoft.com/office/powerpoint/2010/main" val="368147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FC2827-20EB-4EDB-9C0B-3B5B3358C1FD}"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carry out this exercise for another pollutant CO, using the graphic for this pollutant shown in Lecture 4. CO has a 1-hour NAAQS standard of 35 ppm and an  8-hour standard of 9 ppm.</a:t>
            </a:r>
          </a:p>
          <a:p>
            <a:endParaRPr lang="en-US" dirty="0"/>
          </a:p>
        </p:txBody>
      </p:sp>
    </p:spTree>
    <p:extLst>
      <p:ext uri="{BB962C8B-B14F-4D97-AF65-F5344CB8AC3E}">
        <p14:creationId xmlns:p14="http://schemas.microsoft.com/office/powerpoint/2010/main" val="3089267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remind ourselves that the natural background of CO is generally around 100 ppb or less. The ambient air standards of 75 ppm for 1-hour and 40 ppm for 24 hour just mentioned are therefore much higher than natural background air. This is because the standards refer to concentration that would be experienced in urbanized, industrialized or otherwise populated areas – where anthropogenic sources would exist. </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24</a:t>
            </a:fld>
            <a:endParaRPr lang="en-US"/>
          </a:p>
        </p:txBody>
      </p:sp>
    </p:spTree>
    <p:extLst>
      <p:ext uri="{BB962C8B-B14F-4D97-AF65-F5344CB8AC3E}">
        <p14:creationId xmlns:p14="http://schemas.microsoft.com/office/powerpoint/2010/main" val="1015253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F3468F-7D45-4980-8CAB-071E98F2C063}" type="slidenum">
              <a:rPr kumimoji="0" 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In terms of the health effects graphic for CO presented in Lecture 4, we plot points corresponding to the standards .. the 1-hour standard of 35 ppm, and the 8-hour standard of 9 ppm.</a:t>
            </a:r>
          </a:p>
          <a:p>
            <a:endParaRPr lang="en-US" dirty="0"/>
          </a:p>
          <a:p>
            <a:r>
              <a:rPr lang="en-US" dirty="0"/>
              <a:t>Plotting these two ambient air standards on this chart, we get the same message. </a:t>
            </a:r>
          </a:p>
          <a:p>
            <a:endParaRPr lang="en-US" dirty="0"/>
          </a:p>
          <a:p>
            <a:r>
              <a:rPr lang="en-US" dirty="0"/>
              <a:t>The standards are set well within the range of no symptoms with adequate margin from points of higher concentrations where health effects start to occur. Again, the ambient air standards are protective.</a:t>
            </a:r>
          </a:p>
        </p:txBody>
      </p:sp>
    </p:spTree>
    <p:extLst>
      <p:ext uri="{BB962C8B-B14F-4D97-AF65-F5344CB8AC3E}">
        <p14:creationId xmlns:p14="http://schemas.microsoft.com/office/powerpoint/2010/main" val="4005014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discuss implementation of these standards …</a:t>
            </a:r>
          </a:p>
        </p:txBody>
      </p:sp>
      <p:sp>
        <p:nvSpPr>
          <p:cNvPr id="4" name="Slide Number Placeholder 3"/>
          <p:cNvSpPr>
            <a:spLocks noGrp="1"/>
          </p:cNvSpPr>
          <p:nvPr>
            <p:ph type="sldNum" sz="quarter" idx="5"/>
          </p:nvPr>
        </p:nvSpPr>
        <p:spPr/>
        <p:txBody>
          <a:bodyPr/>
          <a:lstStyle/>
          <a:p>
            <a:fld id="{D1B90D33-E3EE-44AC-A6FC-8309B97C2889}" type="slidenum">
              <a:rPr lang="en-US" smtClean="0"/>
              <a:t>26</a:t>
            </a:fld>
            <a:endParaRPr lang="en-US"/>
          </a:p>
        </p:txBody>
      </p:sp>
    </p:spTree>
    <p:extLst>
      <p:ext uri="{BB962C8B-B14F-4D97-AF65-F5344CB8AC3E}">
        <p14:creationId xmlns:p14="http://schemas.microsoft.com/office/powerpoint/2010/main" val="1944832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chart or the organization of the air quality agencies tasked with enforcing the Clean Air Act and other air pollution regulations is shown here.</a:t>
            </a:r>
          </a:p>
          <a:p>
            <a:endParaRPr lang="en-US" dirty="0"/>
          </a:p>
          <a:p>
            <a:r>
              <a:rPr lang="en-US" dirty="0"/>
              <a:t>It is the job of these agencies to manage air quality regulations across their jurisdictions.</a:t>
            </a:r>
          </a:p>
          <a:p>
            <a:endParaRPr lang="en-US" dirty="0"/>
          </a:p>
          <a:p>
            <a:r>
              <a:rPr lang="en-US" dirty="0"/>
              <a:t>Agencies are organized from EPA at the national level, to state agencies, to local agencies for regional metropolitan areas.</a:t>
            </a:r>
          </a:p>
          <a:p>
            <a:endParaRPr lang="en-US" dirty="0"/>
          </a:p>
          <a:p>
            <a:r>
              <a:rPr lang="en-US" dirty="0"/>
              <a:t>We particularly highlight EPA at the national level, the California Air Resources Board (CARB) at the state level for California, and various “air quality management districts” (AQMDs) at the local level in California, each tasked with regulating different areas of the task. </a:t>
            </a:r>
          </a:p>
          <a:p>
            <a:endParaRPr lang="en-US" dirty="0"/>
          </a:p>
          <a:p>
            <a:r>
              <a:rPr lang="en-US" dirty="0"/>
              <a:t>The “Bay Area Air Quality Management District” (BAAQMD) is the local AQMD for the Bay Area. The “South Coast Air Quality Management District” (SCAQMD) is the agency for the Los Angeles area.</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A9D70E-317B-4870-9DB7-B63705721241}" type="slidenum">
              <a:rPr kumimoji="0" lang="en-US" sz="1200" b="0" i="0" u="none" strike="noStrike" kern="1200" cap="none" spc="0" normalizeH="0" baseline="0" noProof="0" smtClean="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Tree>
    <p:extLst>
      <p:ext uri="{BB962C8B-B14F-4D97-AF65-F5344CB8AC3E}">
        <p14:creationId xmlns:p14="http://schemas.microsoft.com/office/powerpoint/2010/main" val="1029711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is divided into various regions across the country. California is located within EPA Region 9.</a:t>
            </a:r>
          </a:p>
        </p:txBody>
      </p:sp>
      <p:sp>
        <p:nvSpPr>
          <p:cNvPr id="4" name="Slide Number Placeholder 3"/>
          <p:cNvSpPr>
            <a:spLocks noGrp="1"/>
          </p:cNvSpPr>
          <p:nvPr>
            <p:ph type="sldNum" sz="quarter" idx="5"/>
          </p:nvPr>
        </p:nvSpPr>
        <p:spPr/>
        <p:txBody>
          <a:bodyPr/>
          <a:lstStyle/>
          <a:p>
            <a:fld id="{C7CA9EB6-F0B4-4FBE-994B-2C6AA52EF8BE}" type="slidenum">
              <a:rPr lang="en-US" smtClean="0"/>
              <a:t>28</a:t>
            </a:fld>
            <a:endParaRPr lang="en-US"/>
          </a:p>
        </p:txBody>
      </p:sp>
    </p:spTree>
    <p:extLst>
      <p:ext uri="{BB962C8B-B14F-4D97-AF65-F5344CB8AC3E}">
        <p14:creationId xmlns:p14="http://schemas.microsoft.com/office/powerpoint/2010/main" val="199486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 has 35 local Air Districts.</a:t>
            </a:r>
          </a:p>
          <a:p>
            <a:endParaRPr lang="en-US" dirty="0"/>
          </a:p>
          <a:p>
            <a:r>
              <a:rPr lang="en-US" dirty="0"/>
              <a:t>Highlighted in are three major ones in California, where air quality can be especially poor from time to time:</a:t>
            </a:r>
          </a:p>
          <a:p>
            <a:endParaRPr lang="en-US" dirty="0"/>
          </a:p>
          <a:p>
            <a:r>
              <a:rPr lang="en-US" dirty="0"/>
              <a:t>Th BAAQMD for the SF Bay Area.</a:t>
            </a:r>
          </a:p>
          <a:p>
            <a:endParaRPr lang="en-US" dirty="0"/>
          </a:p>
          <a:p>
            <a:r>
              <a:rPr lang="en-US" dirty="0"/>
              <a:t>The SCAQMD for the Los Angeles </a:t>
            </a:r>
            <a:r>
              <a:rPr lang="en-US" dirty="0" err="1"/>
              <a:t>ara</a:t>
            </a:r>
            <a:r>
              <a:rPr lang="en-US" dirty="0"/>
              <a:t>.</a:t>
            </a:r>
          </a:p>
          <a:p>
            <a:endParaRPr lang="en-US" dirty="0"/>
          </a:p>
          <a:p>
            <a:r>
              <a:rPr lang="en-US" dirty="0"/>
              <a:t>And the SJAQMD for the southern San Joaquin Valley … which includes the cities of Bakersfield and Fresno among others.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A9D70E-317B-4870-9DB7-B63705721241}" type="slidenum">
              <a:rPr kumimoji="0" lang="en-US" sz="1200" b="0" i="0" u="none" strike="noStrike" kern="1200" cap="none" spc="0" normalizeH="0" baseline="0" noProof="0" smtClean="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Tree>
    <p:extLst>
      <p:ext uri="{BB962C8B-B14F-4D97-AF65-F5344CB8AC3E}">
        <p14:creationId xmlns:p14="http://schemas.microsoft.com/office/powerpoint/2010/main" val="105655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lecture will pick up from where we left off on Lecture 4. In Lecture 4, we presented a formal definition of air pollution, and discussed the topic of concentrations, exposure duration, levels of concern, and acute versus chronic health effects related to air pollution.</a:t>
            </a:r>
          </a:p>
          <a:p>
            <a:endParaRPr lang="en-US" dirty="0"/>
          </a:p>
          <a:p>
            <a:r>
              <a:rPr lang="en-US" dirty="0"/>
              <a:t>We will now cover the basic framework in which ambient air pollution is regulated, following from these considerations.</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3</a:t>
            </a:fld>
            <a:endParaRPr lang="en-US"/>
          </a:p>
        </p:txBody>
      </p:sp>
    </p:spTree>
    <p:extLst>
      <p:ext uri="{BB962C8B-B14F-4D97-AF65-F5344CB8AC3E}">
        <p14:creationId xmlns:p14="http://schemas.microsoft.com/office/powerpoint/2010/main" val="3452810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BAAQMD covers a nine-county jurisdiction, reaching as far south as Gilroy in Santa Clara County and as far north as San Rosa in Sonoma County.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3A9D70E-317B-4870-9DB7-B63705721241}" type="slidenum">
              <a:rPr lang="en-US" smtClean="0"/>
              <a:pPr/>
              <a:t>30</a:t>
            </a:fld>
            <a:endParaRPr lang="en-US"/>
          </a:p>
        </p:txBody>
      </p:sp>
    </p:spTree>
    <p:extLst>
      <p:ext uri="{BB962C8B-B14F-4D97-AF65-F5344CB8AC3E}">
        <p14:creationId xmlns:p14="http://schemas.microsoft.com/office/powerpoint/2010/main" val="1688017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check measured concentrations of criteria air pollutants against ambient air quality standards, air districts set up monitoring stations around their jurisdiction. The point of these stations is to be located to sample ambient air, representative of what the broad population is exposed to.  However, since ambient air concentration levels can vary across the air quality management district jurisdiction, multiple air quality monitoring stations are needed.</a:t>
            </a:r>
          </a:p>
          <a:p>
            <a:endParaRPr lang="en-US" dirty="0"/>
          </a:p>
          <a:p>
            <a:r>
              <a:rPr lang="en-US" dirty="0"/>
              <a:t>Seen here by the red dots on this map are the stations operated by the BAAQMD. There are many monitoring sites around the Bay Area.</a:t>
            </a:r>
          </a:p>
        </p:txBody>
      </p:sp>
      <p:sp>
        <p:nvSpPr>
          <p:cNvPr id="4" name="Slide Number Placeholder 3"/>
          <p:cNvSpPr>
            <a:spLocks noGrp="1"/>
          </p:cNvSpPr>
          <p:nvPr>
            <p:ph type="sldNum" sz="quarter" idx="5"/>
          </p:nvPr>
        </p:nvSpPr>
        <p:spPr/>
        <p:txBody>
          <a:bodyPr/>
          <a:lstStyle/>
          <a:p>
            <a:fld id="{C7CA9EB6-F0B4-4FBE-994B-2C6AA52EF8BE}" type="slidenum">
              <a:rPr lang="en-US" smtClean="0"/>
              <a:t>31</a:t>
            </a:fld>
            <a:endParaRPr lang="en-US"/>
          </a:p>
        </p:txBody>
      </p:sp>
    </p:spTree>
    <p:extLst>
      <p:ext uri="{BB962C8B-B14F-4D97-AF65-F5344CB8AC3E}">
        <p14:creationId xmlns:p14="http://schemas.microsoft.com/office/powerpoint/2010/main" val="3038538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local air quality monitoring station in San Jose is at 4</a:t>
            </a:r>
            <a:r>
              <a:rPr lang="en-US" baseline="30000" dirty="0"/>
              <a:t>th</a:t>
            </a:r>
            <a:r>
              <a:rPr lang="en-US" dirty="0"/>
              <a:t> and Jackson St., in </a:t>
            </a:r>
            <a:r>
              <a:rPr lang="en-US" dirty="0" err="1"/>
              <a:t>Japantown</a:t>
            </a:r>
            <a:r>
              <a:rPr lang="en-US" dirty="0"/>
              <a:t> … close to SJSU.</a:t>
            </a:r>
          </a:p>
          <a:p>
            <a:endParaRPr lang="en-US" dirty="0"/>
          </a:p>
          <a:p>
            <a:r>
              <a:rPr lang="en-US" dirty="0"/>
              <a:t>A photograph from street level looking up at the station is shown here. Jackson St. is in the foreground and its intersection with 4</a:t>
            </a:r>
            <a:r>
              <a:rPr lang="en-US" baseline="30000" dirty="0"/>
              <a:t>th</a:t>
            </a:r>
            <a:r>
              <a:rPr lang="en-US" dirty="0"/>
              <a:t> St. in the background on the right side of the photograph.</a:t>
            </a:r>
          </a:p>
          <a:p>
            <a:endParaRPr lang="en-US" dirty="0"/>
          </a:p>
          <a:p>
            <a:r>
              <a:rPr lang="en-US" dirty="0"/>
              <a:t>Atop the buildings you can see various monitoring equipment that sample concentrations of criteria air pollutants among others of interest. These measurements are taken hourly and checked to see if standards are met.</a:t>
            </a:r>
          </a:p>
        </p:txBody>
      </p:sp>
      <p:sp>
        <p:nvSpPr>
          <p:cNvPr id="4" name="Slide Number Placeholder 3"/>
          <p:cNvSpPr>
            <a:spLocks noGrp="1"/>
          </p:cNvSpPr>
          <p:nvPr>
            <p:ph type="sldNum" sz="quarter" idx="5"/>
          </p:nvPr>
        </p:nvSpPr>
        <p:spPr/>
        <p:txBody>
          <a:bodyPr/>
          <a:lstStyle/>
          <a:p>
            <a:fld id="{C7CA9EB6-F0B4-4FBE-994B-2C6AA52EF8BE}" type="slidenum">
              <a:rPr lang="en-US" smtClean="0"/>
              <a:t>32</a:t>
            </a:fld>
            <a:endParaRPr lang="en-US"/>
          </a:p>
        </p:txBody>
      </p:sp>
    </p:spTree>
    <p:extLst>
      <p:ext uri="{BB962C8B-B14F-4D97-AF65-F5344CB8AC3E}">
        <p14:creationId xmlns:p14="http://schemas.microsoft.com/office/powerpoint/2010/main" val="374181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turn now to the successes and current challenges of the ambient air quality regulations. We will examine certain criteria air pollutants individually.</a:t>
            </a:r>
          </a:p>
        </p:txBody>
      </p:sp>
      <p:sp>
        <p:nvSpPr>
          <p:cNvPr id="4" name="Slide Number Placeholder 3"/>
          <p:cNvSpPr>
            <a:spLocks noGrp="1"/>
          </p:cNvSpPr>
          <p:nvPr>
            <p:ph type="sldNum" sz="quarter" idx="5"/>
          </p:nvPr>
        </p:nvSpPr>
        <p:spPr/>
        <p:txBody>
          <a:bodyPr/>
          <a:lstStyle/>
          <a:p>
            <a:fld id="{D1B90D33-E3EE-44AC-A6FC-8309B97C2889}" type="slidenum">
              <a:rPr lang="en-US" smtClean="0"/>
              <a:t>33</a:t>
            </a:fld>
            <a:endParaRPr lang="en-US"/>
          </a:p>
        </p:txBody>
      </p:sp>
    </p:spTree>
    <p:extLst>
      <p:ext uri="{BB962C8B-B14F-4D97-AF65-F5344CB8AC3E}">
        <p14:creationId xmlns:p14="http://schemas.microsoft.com/office/powerpoint/2010/main" val="3974465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C3C8E66-D13C-4971-BC0B-28158862A820}" type="slidenum">
              <a:rPr lang="en-US" smtClean="0"/>
              <a:pPr/>
              <a:t>34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a:t>We start with carbon monoxide, among the outdoor air pollutants highly associated with automobile emissions.  </a:t>
            </a:r>
          </a:p>
          <a:p>
            <a:endParaRPr lang="en-US" dirty="0"/>
          </a:p>
          <a:p>
            <a:r>
              <a:rPr lang="en-US" dirty="0"/>
              <a:t>Specifically we look here at the annual trend of the 8-hour average carbon monoxide concentration across sites in the U.S.. The vertical axis is concentration in ppm, the horizontal is year from 1980 to 2005, with each tick mark a single year. The white line tracks the average 8-hour CO concentration over all monitoring sites across the country, while the upper and lower bounds of the blue shading are 90</a:t>
            </a:r>
            <a:r>
              <a:rPr lang="en-US" baseline="30000" dirty="0"/>
              <a:t>th</a:t>
            </a:r>
            <a:r>
              <a:rPr lang="en-US" dirty="0"/>
              <a:t> and 10</a:t>
            </a:r>
            <a:r>
              <a:rPr lang="en-US" baseline="30000" dirty="0"/>
              <a:t>th</a:t>
            </a:r>
            <a:r>
              <a:rPr lang="en-US" dirty="0"/>
              <a:t> percentile of the 8-hour CO concentrations across these sites. The black dashed line is the 8-hour NAAQS standard of 9 ppm.</a:t>
            </a:r>
          </a:p>
          <a:p>
            <a:endParaRPr lang="en-US" dirty="0"/>
          </a:p>
          <a:p>
            <a:r>
              <a:rPr lang="en-US" dirty="0"/>
              <a:t>Carbon monoxide was among the early success stories of the Clean Air Act.  From the plot, it can be seen that by 1980, half the sites had 8-hr CO concentrations lower than  the standard. By 1990 and after, nearly all sites had met the standard. Today urban ambient air CO concentrations across the country are practically always less than the ambient air standards. As mentioned earlier, however this is not to imply that CO is not something to still pay attention to … especially pertaining to indoor air pollution.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traffic related pollutant is NO2. This plot shows the trend over 1970 to 2017 of the highest annual average NO2 concentrations among monitoring sites in the Los Angeles Basin. </a:t>
            </a:r>
          </a:p>
          <a:p>
            <a:endParaRPr lang="en-US" dirty="0"/>
          </a:p>
          <a:p>
            <a:r>
              <a:rPr lang="en-US" dirty="0"/>
              <a:t>The vertical axis is NO2 concentration in ppb, the horizontal is year from 1970 to 2017.</a:t>
            </a:r>
          </a:p>
          <a:p>
            <a:endParaRPr lang="en-US" dirty="0"/>
          </a:p>
          <a:p>
            <a:r>
              <a:rPr lang="en-US" dirty="0"/>
              <a:t>The red dashed line is the annual NO2 NAAQS standard of 53 ppb.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plot, it can be seen that by the early 1990s, annual NO2 standards at the site with highest concentration in the LA Basin became lower than the standard. Since this is a plot of the maximum annual NO2 concentration among all stations, all stations in the LA Basin had therefore complied with the annual NO2 NAAQS by the early 1990s. The South Coast Air Basin (which includes LA and surrounding areas) therefore went from “non-attainment” to “attainment” status for annual NO2 in the early 1990s, and remains so today.</a:t>
            </a:r>
          </a:p>
        </p:txBody>
      </p:sp>
      <p:sp>
        <p:nvSpPr>
          <p:cNvPr id="4" name="Slide Number Placeholder 3"/>
          <p:cNvSpPr>
            <a:spLocks noGrp="1"/>
          </p:cNvSpPr>
          <p:nvPr>
            <p:ph type="sldNum" sz="quarter" idx="5"/>
          </p:nvPr>
        </p:nvSpPr>
        <p:spPr/>
        <p:txBody>
          <a:bodyPr/>
          <a:lstStyle/>
          <a:p>
            <a:fld id="{C7CA9EB6-F0B4-4FBE-994B-2C6AA52EF8BE}" type="slidenum">
              <a:rPr lang="en-US" smtClean="0"/>
              <a:t>35</a:t>
            </a:fld>
            <a:endParaRPr lang="en-US"/>
          </a:p>
        </p:txBody>
      </p:sp>
    </p:spTree>
    <p:extLst>
      <p:ext uri="{BB962C8B-B14F-4D97-AF65-F5344CB8AC3E}">
        <p14:creationId xmlns:p14="http://schemas.microsoft.com/office/powerpoint/2010/main" val="159751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main reason for the success in reducing ambient air CO and NOx concentrations subsequent to the introduction of the Clean Air Act was the advent of the catalytic converter. This is a device, shown here on the graphic, through which automobile exhaust passes after leaving the engine block and before leaving the tailpipe.  The impetus to developing the catalytic converter was the Clean Air Act, which necessitated a means for the auto industry to reduce air pollution emissions to comply with the regulation.</a:t>
            </a:r>
          </a:p>
          <a:p>
            <a:endParaRPr lang="en-US" dirty="0"/>
          </a:p>
          <a:p>
            <a:r>
              <a:rPr lang="en-US" dirty="0"/>
              <a:t>The catalytic converter is now standard equipment on all gasoline powered automobiles since the 1970s. The passage of the exhaust through the device reduces tailpipe emissions of carbon monoxide, nitrogen oxides and other hydrocarbon air pollutants.</a:t>
            </a:r>
          </a:p>
        </p:txBody>
      </p:sp>
      <p:sp>
        <p:nvSpPr>
          <p:cNvPr id="4" name="Slide Number Placeholder 3"/>
          <p:cNvSpPr>
            <a:spLocks noGrp="1"/>
          </p:cNvSpPr>
          <p:nvPr>
            <p:ph type="sldNum" sz="quarter" idx="10"/>
          </p:nvPr>
        </p:nvSpPr>
        <p:spPr/>
        <p:txBody>
          <a:bodyPr/>
          <a:lstStyle/>
          <a:p>
            <a:fld id="{F3A9D70E-317B-4870-9DB7-B63705721241}" type="slidenum">
              <a:rPr lang="en-US" smtClean="0"/>
              <a:pPr/>
              <a:t>36</a:t>
            </a:fld>
            <a:endParaRPr lang="en-US"/>
          </a:p>
        </p:txBody>
      </p:sp>
    </p:spTree>
    <p:extLst>
      <p:ext uri="{BB962C8B-B14F-4D97-AF65-F5344CB8AC3E}">
        <p14:creationId xmlns:p14="http://schemas.microsoft.com/office/powerpoint/2010/main" val="656878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catalytic converter works as follows:</a:t>
            </a:r>
          </a:p>
          <a:p>
            <a:endParaRPr lang="en-US" dirty="0"/>
          </a:p>
          <a:p>
            <a:r>
              <a:rPr lang="en-US" dirty="0"/>
              <a:t>On the left of the diagram is an indication of the inflow of exhaust from the combustion chamber. On the right is the outflow of the cleaned exhaust air.</a:t>
            </a:r>
          </a:p>
          <a:p>
            <a:endParaRPr lang="en-US" dirty="0"/>
          </a:p>
          <a:p>
            <a:r>
              <a:rPr lang="en-US" dirty="0"/>
              <a:t>The combustion gases are rich in carbon monoxide, hydrocarbon gases and NOx. Inside the device is a honeycomb mesh of rare various rare metals such as palladium, rhodium and more standard metals such as aluminum. This exhaust flows through this metal mesh within the device. The metal mesh then acts to catalyze (or speed up) chemical reactions that convert much of the carbon monoxide in the exhaust gas to carbon dioxide, which is not harmful if inhaled, and much of the NOX to molecule nitrogen N2, which also is unharmful if breathed. Hydrogen in the hydrocarbon gases comes out as water vapor. As a result, much of the harmful air pollutant gases get transferred to non health harming gases upon exhaust from the tailpipe.</a:t>
            </a:r>
          </a:p>
          <a:p>
            <a:endParaRPr lang="en-US" dirty="0"/>
          </a:p>
          <a:p>
            <a:r>
              <a:rPr lang="en-US" dirty="0"/>
              <a:t>The catalytic converter is an example of how technology evolved in response to the clean air act to improve air quality. Similar examples of technologies exist for other pollutants, which are not discussed here. </a:t>
            </a:r>
          </a:p>
        </p:txBody>
      </p:sp>
      <p:sp>
        <p:nvSpPr>
          <p:cNvPr id="4" name="Slide Number Placeholder 3"/>
          <p:cNvSpPr>
            <a:spLocks noGrp="1"/>
          </p:cNvSpPr>
          <p:nvPr>
            <p:ph type="sldNum" sz="quarter" idx="10"/>
          </p:nvPr>
        </p:nvSpPr>
        <p:spPr/>
        <p:txBody>
          <a:bodyPr/>
          <a:lstStyle/>
          <a:p>
            <a:fld id="{F3A9D70E-317B-4870-9DB7-B63705721241}" type="slidenum">
              <a:rPr lang="en-US" smtClean="0"/>
              <a:pPr/>
              <a:t>37</a:t>
            </a:fld>
            <a:endParaRPr lang="en-US"/>
          </a:p>
        </p:txBody>
      </p:sp>
    </p:spTree>
    <p:extLst>
      <p:ext uri="{BB962C8B-B14F-4D97-AF65-F5344CB8AC3E}">
        <p14:creationId xmlns:p14="http://schemas.microsoft.com/office/powerpoint/2010/main" val="1870396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has been much improvement with respect to many pollutants, particularly CO and NOx, there are still challenges going forward.</a:t>
            </a:r>
          </a:p>
          <a:p>
            <a:endParaRPr lang="en-US" dirty="0"/>
          </a:p>
          <a:p>
            <a:r>
              <a:rPr lang="en-US" dirty="0"/>
              <a:t>This chart shows the current attainment status of air district across the country, color coded according to how many of the NAAQS pollutants non-attainment status is for. As seen, there are still several districts that have non-attainment status.  California in particular can be seen to still be in non-attainment across much of the state. </a:t>
            </a:r>
          </a:p>
        </p:txBody>
      </p:sp>
      <p:sp>
        <p:nvSpPr>
          <p:cNvPr id="4" name="Slide Number Placeholder 3"/>
          <p:cNvSpPr>
            <a:spLocks noGrp="1"/>
          </p:cNvSpPr>
          <p:nvPr>
            <p:ph type="sldNum" sz="quarter" idx="5"/>
          </p:nvPr>
        </p:nvSpPr>
        <p:spPr/>
        <p:txBody>
          <a:bodyPr/>
          <a:lstStyle/>
          <a:p>
            <a:fld id="{C7CA9EB6-F0B4-4FBE-994B-2C6AA52EF8BE}" type="slidenum">
              <a:rPr lang="en-US" smtClean="0"/>
              <a:t>38</a:t>
            </a:fld>
            <a:endParaRPr lang="en-US"/>
          </a:p>
        </p:txBody>
      </p:sp>
    </p:spTree>
    <p:extLst>
      <p:ext uri="{BB962C8B-B14F-4D97-AF65-F5344CB8AC3E}">
        <p14:creationId xmlns:p14="http://schemas.microsoft.com/office/powerpoint/2010/main" val="3790699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in on California, we point out here more clearly the areas of the state and pollutants that are in non-attainment. </a:t>
            </a:r>
          </a:p>
          <a:p>
            <a:endParaRPr lang="en-US" dirty="0"/>
          </a:p>
          <a:p>
            <a:r>
              <a:rPr lang="en-US" dirty="0"/>
              <a:t>The left plot shows the attainment status with respect to the 8-hour ozone standard. These range from marginal to extreme non-attainment.  The LA and Southern  San Joaquin valleys are the areas of extreme non-attainment. Recall that ozone is a major part of photochemical smog, which we presented a slide on in connection to LA earlier in this lecture. There has been much improvement in controlling ozone levels over the years, but as seen here ozone levels on bad air pollution days continue to exceed ambient air standards across much of the state.</a:t>
            </a:r>
          </a:p>
          <a:p>
            <a:endParaRPr lang="en-US" dirty="0"/>
          </a:p>
          <a:p>
            <a:r>
              <a:rPr lang="en-US" dirty="0"/>
              <a:t>On the right, we see the other main pollutant for which non-attainment exists: PM2.5 … which as we recall refers to particulate matter less than 2.5 micrometers in diameter. This is very small size particles, from smoke and other sources, that can pass deeply into lungs and affect health. Again, LA and the southern San Joaquin valley are the areas of non-attainment. The chart on the right refers to the annual PM2.5 standard. Other areas of the state are in non-attainment for the 24-hour PM2.5 standard.</a:t>
            </a:r>
          </a:p>
          <a:p>
            <a:endParaRPr lang="en-US" dirty="0"/>
          </a:p>
          <a:p>
            <a:r>
              <a:rPr lang="en-US" dirty="0"/>
              <a:t>The situation in California is as in much of the rest of the U.S. … the main pollutants for which non-attainment  still exists are ozone and PM2.5</a:t>
            </a:r>
          </a:p>
          <a:p>
            <a:endParaRPr lang="en-US" dirty="0"/>
          </a:p>
          <a:p>
            <a:r>
              <a:rPr lang="en-US" dirty="0"/>
              <a:t>The next course module will focus on these two pollutants to learn more about why these pollutants are especially challenging to control, and current efforts in place to improve air quality and reach attainment with respect to ozone and PM2.5</a:t>
            </a:r>
          </a:p>
        </p:txBody>
      </p:sp>
      <p:sp>
        <p:nvSpPr>
          <p:cNvPr id="4" name="Slide Number Placeholder 3"/>
          <p:cNvSpPr>
            <a:spLocks noGrp="1"/>
          </p:cNvSpPr>
          <p:nvPr>
            <p:ph type="sldNum" sz="quarter" idx="5"/>
          </p:nvPr>
        </p:nvSpPr>
        <p:spPr/>
        <p:txBody>
          <a:bodyPr/>
          <a:lstStyle/>
          <a:p>
            <a:fld id="{C7CA9EB6-F0B4-4FBE-994B-2C6AA52EF8BE}" type="slidenum">
              <a:rPr lang="en-US" smtClean="0"/>
              <a:t>39</a:t>
            </a:fld>
            <a:endParaRPr lang="en-US"/>
          </a:p>
        </p:txBody>
      </p:sp>
    </p:spTree>
    <p:extLst>
      <p:ext uri="{BB962C8B-B14F-4D97-AF65-F5344CB8AC3E}">
        <p14:creationId xmlns:p14="http://schemas.microsoft.com/office/powerpoint/2010/main" val="429150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sub-topics to be covered are as follows: </a:t>
            </a:r>
          </a:p>
          <a:p>
            <a:endParaRPr lang="en-US" dirty="0"/>
          </a:p>
          <a:p>
            <a:r>
              <a:rPr lang="en-US" dirty="0"/>
              <a:t>We will provide a historical perspective of air pollution regulation, which culminated in the major Clean Air Act of 1970 regulations. </a:t>
            </a:r>
          </a:p>
          <a:p>
            <a:endParaRPr lang="en-US" dirty="0"/>
          </a:p>
          <a:p>
            <a:r>
              <a:rPr lang="en-US" dirty="0"/>
              <a:t>From this, we will introduce the topics of ambient air quality standards and criteria air pollutants. </a:t>
            </a:r>
          </a:p>
          <a:p>
            <a:endParaRPr lang="en-US" dirty="0"/>
          </a:p>
          <a:p>
            <a:r>
              <a:rPr lang="en-US" dirty="0"/>
              <a:t>We will then summarize how clean air act regulations are implemented, and the national, state and local area air quality agencies involved.</a:t>
            </a:r>
          </a:p>
          <a:p>
            <a:endParaRPr lang="en-US" dirty="0"/>
          </a:p>
          <a:p>
            <a:r>
              <a:rPr lang="en-US" dirty="0"/>
              <a:t>Past successes in controlling air quality following from these regulations, and current, remaining challenges will then be summarized.</a:t>
            </a:r>
          </a:p>
        </p:txBody>
      </p:sp>
      <p:sp>
        <p:nvSpPr>
          <p:cNvPr id="4" name="Slide Number Placeholder 3"/>
          <p:cNvSpPr>
            <a:spLocks noGrp="1"/>
          </p:cNvSpPr>
          <p:nvPr>
            <p:ph type="sldNum" sz="quarter" idx="5"/>
          </p:nvPr>
        </p:nvSpPr>
        <p:spPr/>
        <p:txBody>
          <a:bodyPr/>
          <a:lstStyle/>
          <a:p>
            <a:fld id="{D1B90D33-E3EE-44AC-A6FC-8309B97C2889}" type="slidenum">
              <a:rPr lang="en-US" smtClean="0"/>
              <a:t>4</a:t>
            </a:fld>
            <a:endParaRPr lang="en-US"/>
          </a:p>
        </p:txBody>
      </p:sp>
    </p:spTree>
    <p:extLst>
      <p:ext uri="{BB962C8B-B14F-4D97-AF65-F5344CB8AC3E}">
        <p14:creationId xmlns:p14="http://schemas.microsoft.com/office/powerpoint/2010/main" val="113930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first to historical context  …</a:t>
            </a:r>
          </a:p>
        </p:txBody>
      </p:sp>
      <p:sp>
        <p:nvSpPr>
          <p:cNvPr id="4" name="Slide Number Placeholder 3"/>
          <p:cNvSpPr>
            <a:spLocks noGrp="1"/>
          </p:cNvSpPr>
          <p:nvPr>
            <p:ph type="sldNum" sz="quarter" idx="5"/>
          </p:nvPr>
        </p:nvSpPr>
        <p:spPr/>
        <p:txBody>
          <a:bodyPr/>
          <a:lstStyle/>
          <a:p>
            <a:fld id="{D1B90D33-E3EE-44AC-A6FC-8309B97C2889}" type="slidenum">
              <a:rPr lang="en-US" smtClean="0"/>
              <a:t>5</a:t>
            </a:fld>
            <a:endParaRPr lang="en-US"/>
          </a:p>
        </p:txBody>
      </p:sp>
    </p:spTree>
    <p:extLst>
      <p:ext uri="{BB962C8B-B14F-4D97-AF65-F5344CB8AC3E}">
        <p14:creationId xmlns:p14="http://schemas.microsoft.com/office/powerpoint/2010/main" val="88795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E14726-4EDD-485F-9A39-7F8155D469CF}" type="slidenum">
              <a:rPr lang="en-US" smtClean="0"/>
              <a:pPr/>
              <a:t>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Seen here is a picture of the town of Donora, Pennsylvania on October 29, 1948. Donora, which is about 30 miles south of Pittsburgh, was among many industrial Midwest towns during this era. Donora contained many steel mills, smelters, and coal fired power plants. The town is situated in a valley along a river, along which barges would transport raw and finished goods to and from entry ports, mills, and markets.</a:t>
            </a:r>
          </a:p>
          <a:p>
            <a:endParaRPr lang="en-US" dirty="0"/>
          </a:p>
          <a:p>
            <a:r>
              <a:rPr lang="en-US" dirty="0"/>
              <a:t>Although one may not have guessed it … this picture was taken at noontime …</a:t>
            </a:r>
          </a:p>
        </p:txBody>
      </p:sp>
    </p:spTree>
    <p:extLst>
      <p:ext uri="{BB962C8B-B14F-4D97-AF65-F5344CB8AC3E}">
        <p14:creationId xmlns:p14="http://schemas.microsoft.com/office/powerpoint/2010/main" val="153052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E14726-4EDD-485F-9A39-7F8155D469CF}" type="slidenum">
              <a:rPr lang="en-US" smtClean="0"/>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Seen here is a picture of the town of Donora, Pennsylvania on October 29, 1948. Donora, which is about 30 miles south of Pittsburgh, was among many industrial Midwest towns during this era. Donora contained many steel mills, smelters, and coal fired power plants. The town is situated in a valley along a river, along which barges would transport raw and finished goods to and from entry ports, mills, and markets.</a:t>
            </a:r>
          </a:p>
          <a:p>
            <a:endParaRPr lang="en-US" dirty="0"/>
          </a:p>
          <a:p>
            <a:r>
              <a:rPr lang="en-US" dirty="0"/>
              <a:t>Although one may not have guessed it … this picture was taken at noontime on this day.  Stagnant high-pressure meteorological conditions were present on this day over the area, and associated with this very weak winds and strong temperature inversions that limited dilution of air pollution emissions from the mills, smelters, and smokestacks in the town. A major air pollution episode thus occurred, which lasted several days from October 27 through 31. </a:t>
            </a:r>
          </a:p>
          <a:p>
            <a:endParaRPr lang="en-US" dirty="0"/>
          </a:p>
          <a:p>
            <a:r>
              <a:rPr lang="en-US" dirty="0"/>
              <a:t>This picture was taken at noontime on the third day of the episode. Smoke, sulfur dioxide and other air pollutants built up in concentrations so much that visibility was reduced to the point that the day appeared as night, as one can tell by the street lamps on in the foreground of the photo.</a:t>
            </a:r>
          </a:p>
          <a:p>
            <a:endParaRPr lang="en-US" dirty="0"/>
          </a:p>
          <a:p>
            <a:r>
              <a:rPr lang="en-US" dirty="0"/>
              <a:t>20 deaths occurred during the episode, and around 40% of the town of 14,000 experienced respiratory problems. Fifty more death subsequently occurred after the event ended.</a:t>
            </a:r>
          </a:p>
          <a:p>
            <a:endParaRPr lang="en-US" dirty="0"/>
          </a:p>
          <a:p>
            <a:r>
              <a:rPr lang="en-US" dirty="0"/>
              <a:t>The Donora episode focused much national attention on the increasing problem of poor air quality in the U.S. … especially pertaining to these “killer smog” events. Air pollution regulation was highly motivated by the severity of the Donora event.</a:t>
            </a:r>
          </a:p>
          <a:p>
            <a:endParaRPr lang="en-US" dirty="0"/>
          </a:p>
        </p:txBody>
      </p:sp>
    </p:spTree>
    <p:extLst>
      <p:ext uri="{BB962C8B-B14F-4D97-AF65-F5344CB8AC3E}">
        <p14:creationId xmlns:p14="http://schemas.microsoft.com/office/powerpoint/2010/main" val="164760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E14726-4EDD-485F-9A39-7F8155D469CF}" type="slidenum">
              <a:rPr lang="en-US" smtClean="0"/>
              <a:pPr/>
              <a:t>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Some highlights of the episode are provided here. Note that both the combination of many pollution sources, the lack of regulation and with it current-day air pollution control equipment, and favorable meteorological conditions for the build up of air pollution concentrations caused the event. </a:t>
            </a:r>
          </a:p>
        </p:txBody>
      </p:sp>
    </p:spTree>
    <p:extLst>
      <p:ext uri="{BB962C8B-B14F-4D97-AF65-F5344CB8AC3E}">
        <p14:creationId xmlns:p14="http://schemas.microsoft.com/office/powerpoint/2010/main" val="82047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9563013-486A-4D4F-8888-7CF01095C3A2}" type="slidenum">
              <a:rPr lang="en-US" smtClean="0"/>
              <a:pPr/>
              <a:t>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Another area around the country during this time that had been drawing attention related to poor air quality was Los Angeles.  </a:t>
            </a:r>
          </a:p>
          <a:p>
            <a:endParaRPr lang="en-US" dirty="0"/>
          </a:p>
          <a:p>
            <a:r>
              <a:rPr lang="en-US" dirty="0"/>
              <a:t>Rather than in Donora, where smoke and SO2 gas from factories caused an intense incident, the poor air pollution affecting Los Angeles then, and still affects today, was something called “photochemical smog”. Photochemical smog is a mix of ozone gas and related compounds that builds up on hot, summer days in the presence of abundant sunlight. One can tell from the photo on the left that photochemical smog is a daytime problem.</a:t>
            </a:r>
          </a:p>
          <a:p>
            <a:endParaRPr lang="en-US" dirty="0"/>
          </a:p>
          <a:p>
            <a:r>
              <a:rPr lang="en-US" dirty="0"/>
              <a:t>The emission sources producing photochemical smog are also a bit different that in Donora, mainly due to uncontrolled tailpipe emissions at this time from automobiles as well as hydrocarbon gas vapors from chemicals involved in the petroleum refining, and various industries spreading across the LA Basin associated with the post WWII population growth of greater LA. Ozone pollution concentration levels were much worse during this era, reaching around 10 times current-day air pollution standards for ozone. </a:t>
            </a:r>
          </a:p>
          <a:p>
            <a:endParaRPr lang="en-US" dirty="0"/>
          </a:p>
          <a:p>
            <a:r>
              <a:rPr lang="en-US" dirty="0"/>
              <a:t>As a result of the persistent air quality problems associated with photochemical smog in LA, the first air quality agencies in the country were established in Los Angeles, tasked with developing and enforcing regulations to control air pollution concentrations and emissions.  </a:t>
            </a:r>
          </a:p>
          <a:p>
            <a:endParaRPr lang="en-US" dirty="0"/>
          </a:p>
          <a:p>
            <a:endParaRPr lang="en-US" dirty="0"/>
          </a:p>
        </p:txBody>
      </p:sp>
    </p:spTree>
    <p:extLst>
      <p:ext uri="{BB962C8B-B14F-4D97-AF65-F5344CB8AC3E}">
        <p14:creationId xmlns:p14="http://schemas.microsoft.com/office/powerpoint/2010/main" val="25515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3861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222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6028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4F449A2-5035-45DF-A64B-1098D7E6FE8D}" type="slidenum">
              <a:rPr lang="en-US"/>
              <a:pPr>
                <a:defRPr/>
              </a:pPr>
              <a:t>‹#›</a:t>
            </a:fld>
            <a:endParaRPr lang="en-US"/>
          </a:p>
        </p:txBody>
      </p:sp>
    </p:spTree>
    <p:extLst>
      <p:ext uri="{BB962C8B-B14F-4D97-AF65-F5344CB8AC3E}">
        <p14:creationId xmlns:p14="http://schemas.microsoft.com/office/powerpoint/2010/main" val="235986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CC1964-8EB6-47C5-BF8D-CE3ADB30C4FA}" type="slidenum">
              <a:rPr lang="en-US"/>
              <a:pPr>
                <a:defRPr/>
              </a:pPr>
              <a:t>‹#›</a:t>
            </a:fld>
            <a:endParaRPr lang="en-US"/>
          </a:p>
        </p:txBody>
      </p:sp>
    </p:spTree>
    <p:extLst>
      <p:ext uri="{BB962C8B-B14F-4D97-AF65-F5344CB8AC3E}">
        <p14:creationId xmlns:p14="http://schemas.microsoft.com/office/powerpoint/2010/main" val="244619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087D-7A48-42AD-9057-D9808AD4F096}" type="slidenum">
              <a:rPr lang="en-US"/>
              <a:pPr>
                <a:defRPr/>
              </a:pPr>
              <a:t>‹#›</a:t>
            </a:fld>
            <a:endParaRPr lang="en-US"/>
          </a:p>
        </p:txBody>
      </p:sp>
    </p:spTree>
    <p:extLst>
      <p:ext uri="{BB962C8B-B14F-4D97-AF65-F5344CB8AC3E}">
        <p14:creationId xmlns:p14="http://schemas.microsoft.com/office/powerpoint/2010/main" val="418846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0356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358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64076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7743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6721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2534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4662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5807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19074446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27" r:id="rId12"/>
    <p:sldLayoutId id="2147483728" r:id="rId13"/>
    <p:sldLayoutId id="214748374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National_Ambient_Air_Quality_Standar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National_Ambient_Air_Quality_Standar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green-boo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green-boo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pa.gov/green-boo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esrl.noaa.gov/gmd/ccgg/tren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temis.nl/products/so2.html" TargetMode="External"/><Relationship Id="rId5" Type="http://schemas.openxmlformats.org/officeDocument/2006/relationships/hyperlink" Target="http://www.euro.who.int/__data/assets/pdf_file/0017/123083/AQG2ndEd_7_1nitrogendioxide.pdf" TargetMode="External"/><Relationship Id="rId4" Type="http://schemas.openxmlformats.org/officeDocument/2006/relationships/hyperlink" Target="http://www.euro.who.int/__data/assets/pdf_file/0020/123059/AQG2ndEd_5_5carbonmonoxid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esrl.noaa.gov/gmd/ccgg/trend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temis.nl/products/so2.html" TargetMode="External"/><Relationship Id="rId5" Type="http://schemas.openxmlformats.org/officeDocument/2006/relationships/hyperlink" Target="http://www.euro.who.int/__data/assets/pdf_file/0017/123083/AQG2ndEd_7_1nitrogendioxide.pdf" TargetMode="External"/><Relationship Id="rId4" Type="http://schemas.openxmlformats.org/officeDocument/2006/relationships/hyperlink" Target="http://www.euro.who.int/__data/assets/pdf_file/0020/123059/AQG2ndEd_5_5carbonmonoxid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baaqmd.gov/about-air-quality/air-quality-measurement/ambient-air-monitoring-networ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3.gif"/></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en.wikipedia.org/wiki/1948_Donora_smo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5: Ambient Air Pollution (Part 2)</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Fall Semester 2020</a:t>
            </a:r>
          </a:p>
          <a:p>
            <a:r>
              <a:rPr lang="en-US" dirty="0"/>
              <a:t>Module 2: Outdoor Air Pollution</a:t>
            </a:r>
          </a:p>
          <a:p>
            <a:r>
              <a:rPr lang="en-US" dirty="0"/>
              <a:t>Frank R. Freedman (Course Instructor)</a:t>
            </a:r>
          </a:p>
        </p:txBody>
      </p:sp>
    </p:spTree>
    <p:extLst>
      <p:ext uri="{BB962C8B-B14F-4D97-AF65-F5344CB8AC3E}">
        <p14:creationId xmlns:p14="http://schemas.microsoft.com/office/powerpoint/2010/main" val="361652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sz="3200" b="1" dirty="0"/>
              <a:t>Air Pollution: Regulation </a:t>
            </a:r>
          </a:p>
          <a:p>
            <a:pPr lvl="1">
              <a:lnSpc>
                <a:spcPct val="100000"/>
              </a:lnSpc>
              <a:buFont typeface="Calibri" panose="020F0502020204030204" pitchFamily="34" charset="0"/>
              <a:buChar char="‒"/>
            </a:pPr>
            <a:r>
              <a:rPr lang="en-US" sz="2800" dirty="0"/>
              <a:t>Historical Context</a:t>
            </a:r>
          </a:p>
          <a:p>
            <a:pPr lvl="1">
              <a:lnSpc>
                <a:spcPct val="100000"/>
              </a:lnSpc>
              <a:buFont typeface="Calibri" panose="020F0502020204030204" pitchFamily="34" charset="0"/>
              <a:buChar char="‒"/>
            </a:pPr>
            <a:r>
              <a:rPr lang="en-US" sz="2800" dirty="0">
                <a:solidFill>
                  <a:srgbClr val="C00000"/>
                </a:solidFill>
              </a:rPr>
              <a:t>Clean Air Act 1970</a:t>
            </a:r>
            <a:endParaRPr lang="en-US" sz="2800" b="1" dirty="0">
              <a:solidFill>
                <a:srgbClr val="C00000"/>
              </a:solidFill>
            </a:endParaRPr>
          </a:p>
          <a:p>
            <a:pPr lvl="1">
              <a:lnSpc>
                <a:spcPct val="100000"/>
              </a:lnSpc>
              <a:buFont typeface="Calibri" panose="020F0502020204030204" pitchFamily="34" charset="0"/>
              <a:buChar char="‒"/>
            </a:pPr>
            <a:r>
              <a:rPr lang="en-US" sz="2800" dirty="0">
                <a:solidFill>
                  <a:srgbClr val="C00000"/>
                </a:solidFill>
              </a:rPr>
              <a:t>Ambient Air Standards &amp; Criteria Air Pollutants</a:t>
            </a:r>
          </a:p>
          <a:p>
            <a:pPr lvl="1">
              <a:lnSpc>
                <a:spcPct val="100000"/>
              </a:lnSpc>
              <a:buFont typeface="Calibri" panose="020F0502020204030204" pitchFamily="34" charset="0"/>
              <a:buChar char="‒"/>
            </a:pPr>
            <a:r>
              <a:rPr lang="en-US" sz="2800" dirty="0"/>
              <a:t>Implementation &amp; Air Quality Agencies</a:t>
            </a:r>
          </a:p>
          <a:p>
            <a:pPr lvl="1">
              <a:lnSpc>
                <a:spcPct val="100000"/>
              </a:lnSpc>
              <a:buFont typeface="Calibri" panose="020F0502020204030204" pitchFamily="34" charset="0"/>
              <a:buChar char="‒"/>
            </a:pPr>
            <a:r>
              <a:rPr lang="en-US" sz="2800" dirty="0"/>
              <a:t>Successes &amp; Current Challenges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335544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25B9-BDE1-47D7-83B4-B8E83C975530}"/>
              </a:ext>
            </a:extLst>
          </p:cNvPr>
          <p:cNvSpPr>
            <a:spLocks noGrp="1"/>
          </p:cNvSpPr>
          <p:nvPr>
            <p:ph type="title"/>
          </p:nvPr>
        </p:nvSpPr>
        <p:spPr>
          <a:xfrm>
            <a:off x="329575" y="239684"/>
            <a:ext cx="11532850" cy="789907"/>
          </a:xfrm>
        </p:spPr>
        <p:txBody>
          <a:bodyPr>
            <a:noAutofit/>
          </a:bodyPr>
          <a:lstStyle/>
          <a:p>
            <a:r>
              <a:rPr lang="en-US" sz="3600" b="1" dirty="0"/>
              <a:t>Clean Air Act &amp; National Ambient Air Quality Standards</a:t>
            </a:r>
          </a:p>
        </p:txBody>
      </p:sp>
      <p:sp>
        <p:nvSpPr>
          <p:cNvPr id="3" name="Content Placeholder 2">
            <a:extLst>
              <a:ext uri="{FF2B5EF4-FFF2-40B4-BE49-F238E27FC236}">
                <a16:creationId xmlns:a16="http://schemas.microsoft.com/office/drawing/2014/main" id="{A7B97AE0-94E8-47F3-8AE5-E4ED1C0FD5B1}"/>
              </a:ext>
            </a:extLst>
          </p:cNvPr>
          <p:cNvSpPr>
            <a:spLocks noGrp="1"/>
          </p:cNvSpPr>
          <p:nvPr>
            <p:ph idx="1"/>
          </p:nvPr>
        </p:nvSpPr>
        <p:spPr>
          <a:xfrm>
            <a:off x="615325" y="1210536"/>
            <a:ext cx="10605125" cy="5066409"/>
          </a:xfrm>
        </p:spPr>
        <p:txBody>
          <a:bodyPr>
            <a:noAutofit/>
          </a:bodyPr>
          <a:lstStyle/>
          <a:p>
            <a:pPr>
              <a:lnSpc>
                <a:spcPct val="100000"/>
              </a:lnSpc>
              <a:spcBef>
                <a:spcPts val="600"/>
              </a:spcBef>
            </a:pPr>
            <a:r>
              <a:rPr lang="en-US" dirty="0"/>
              <a:t>Clean Air Act 1970</a:t>
            </a:r>
          </a:p>
          <a:p>
            <a:pPr lvl="1">
              <a:lnSpc>
                <a:spcPct val="100000"/>
              </a:lnSpc>
              <a:spcBef>
                <a:spcPts val="600"/>
              </a:spcBef>
              <a:buFont typeface="Calibri" panose="020F0502020204030204" pitchFamily="34" charset="0"/>
              <a:buChar char="‒"/>
            </a:pPr>
            <a:r>
              <a:rPr lang="en-US" dirty="0"/>
              <a:t>First major nationwide air quality regulation</a:t>
            </a:r>
          </a:p>
          <a:p>
            <a:pPr lvl="1">
              <a:lnSpc>
                <a:spcPct val="100000"/>
              </a:lnSpc>
              <a:spcBef>
                <a:spcPts val="600"/>
              </a:spcBef>
              <a:spcAft>
                <a:spcPts val="1200"/>
              </a:spcAft>
              <a:buFont typeface="Calibri" panose="020F0502020204030204" pitchFamily="34" charset="0"/>
              <a:buChar char="‒"/>
            </a:pPr>
            <a:r>
              <a:rPr lang="en-US" dirty="0"/>
              <a:t>Established creation of Environmental Protection Agency (EPA)</a:t>
            </a:r>
          </a:p>
          <a:p>
            <a:pPr>
              <a:lnSpc>
                <a:spcPct val="100000"/>
              </a:lnSpc>
              <a:spcBef>
                <a:spcPts val="0"/>
              </a:spcBef>
            </a:pPr>
            <a:r>
              <a:rPr lang="en-US" dirty="0"/>
              <a:t>National Ambient Air Quality Standards (NAAQS)</a:t>
            </a:r>
          </a:p>
          <a:p>
            <a:pPr lvl="1">
              <a:lnSpc>
                <a:spcPct val="100000"/>
              </a:lnSpc>
              <a:spcBef>
                <a:spcPts val="600"/>
              </a:spcBef>
              <a:buFont typeface="Calibri" panose="020F0502020204030204" pitchFamily="34" charset="0"/>
              <a:buChar char="‒"/>
            </a:pPr>
            <a:r>
              <a:rPr lang="en-US" dirty="0"/>
              <a:t>Thresholds for ambient air concentrations for “criteria air pollutants”.</a:t>
            </a:r>
          </a:p>
          <a:p>
            <a:pPr lvl="1">
              <a:lnSpc>
                <a:spcPct val="100000"/>
              </a:lnSpc>
              <a:spcBef>
                <a:spcPts val="600"/>
              </a:spcBef>
              <a:spcAft>
                <a:spcPts val="1200"/>
              </a:spcAft>
              <a:buFont typeface="Calibri" panose="020F0502020204030204" pitchFamily="34" charset="0"/>
              <a:buChar char="‒"/>
            </a:pPr>
            <a:r>
              <a:rPr lang="en-US" dirty="0"/>
              <a:t>Air concentrations must be less than NAAQS to comply with Clean Air Act.</a:t>
            </a:r>
          </a:p>
          <a:p>
            <a:pPr>
              <a:lnSpc>
                <a:spcPct val="100000"/>
              </a:lnSpc>
              <a:spcBef>
                <a:spcPts val="0"/>
              </a:spcBef>
            </a:pPr>
            <a:r>
              <a:rPr lang="en-US" dirty="0"/>
              <a:t>NAAQS values are established …</a:t>
            </a:r>
          </a:p>
          <a:p>
            <a:pPr lvl="1">
              <a:lnSpc>
                <a:spcPct val="100000"/>
              </a:lnSpc>
              <a:spcBef>
                <a:spcPts val="600"/>
              </a:spcBef>
              <a:buFont typeface="Calibri" panose="020F0502020204030204" pitchFamily="34" charset="0"/>
              <a:buChar char="‒"/>
            </a:pPr>
            <a:r>
              <a:rPr lang="en-US" dirty="0"/>
              <a:t>based on health effects research.</a:t>
            </a:r>
          </a:p>
          <a:p>
            <a:pPr lvl="1">
              <a:lnSpc>
                <a:spcPct val="100000"/>
              </a:lnSpc>
              <a:spcBef>
                <a:spcPts val="600"/>
              </a:spcBef>
              <a:spcAft>
                <a:spcPts val="1200"/>
              </a:spcAft>
              <a:buFont typeface="Calibri" panose="020F0502020204030204" pitchFamily="34" charset="0"/>
              <a:buChar char="‒"/>
            </a:pPr>
            <a:r>
              <a:rPr lang="en-US" dirty="0"/>
              <a:t>to be protective for sensitive populations with adequate margin.</a:t>
            </a:r>
          </a:p>
          <a:p>
            <a:pPr>
              <a:lnSpc>
                <a:spcPct val="100000"/>
              </a:lnSpc>
              <a:spcBef>
                <a:spcPts val="0"/>
              </a:spcBef>
            </a:pPr>
            <a:r>
              <a:rPr lang="en-US" dirty="0"/>
              <a:t>California has independent standards, alongside NAAQS.</a:t>
            </a:r>
          </a:p>
        </p:txBody>
      </p:sp>
      <p:sp>
        <p:nvSpPr>
          <p:cNvPr id="4" name="Rectangle 3">
            <a:extLst>
              <a:ext uri="{FF2B5EF4-FFF2-40B4-BE49-F238E27FC236}">
                <a16:creationId xmlns:a16="http://schemas.microsoft.com/office/drawing/2014/main" id="{C99D8143-FB9F-4DAA-AE6C-9C3523433D33}"/>
              </a:ext>
            </a:extLst>
          </p:cNvPr>
          <p:cNvSpPr/>
          <p:nvPr/>
        </p:nvSpPr>
        <p:spPr>
          <a:xfrm>
            <a:off x="190753" y="6257835"/>
            <a:ext cx="7714997" cy="400110"/>
          </a:xfrm>
          <a:prstGeom prst="rect">
            <a:avLst/>
          </a:prstGeom>
        </p:spPr>
        <p:txBody>
          <a:bodyPr wrap="none">
            <a:spAutoFit/>
          </a:bodyPr>
          <a:lstStyle/>
          <a:p>
            <a:r>
              <a:rPr lang="en-US" sz="2000" i="1" dirty="0">
                <a:hlinkClick r:id="rId3"/>
              </a:rPr>
              <a:t>https://en.wikipedia.org/wiki/National_Ambient_Air_Quality_Standards</a:t>
            </a:r>
            <a:endParaRPr lang="en-US" sz="2000" i="1" dirty="0"/>
          </a:p>
        </p:txBody>
      </p:sp>
    </p:spTree>
    <p:extLst>
      <p:ext uri="{BB962C8B-B14F-4D97-AF65-F5344CB8AC3E}">
        <p14:creationId xmlns:p14="http://schemas.microsoft.com/office/powerpoint/2010/main" val="425728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25B9-BDE1-47D7-83B4-B8E83C975530}"/>
              </a:ext>
            </a:extLst>
          </p:cNvPr>
          <p:cNvSpPr>
            <a:spLocks noGrp="1"/>
          </p:cNvSpPr>
          <p:nvPr>
            <p:ph type="title"/>
          </p:nvPr>
        </p:nvSpPr>
        <p:spPr>
          <a:xfrm>
            <a:off x="383005" y="341972"/>
            <a:ext cx="11808995" cy="789907"/>
          </a:xfrm>
        </p:spPr>
        <p:txBody>
          <a:bodyPr>
            <a:normAutofit/>
          </a:bodyPr>
          <a:lstStyle/>
          <a:p>
            <a:r>
              <a:rPr lang="en-US" sz="3600" b="1" dirty="0"/>
              <a:t>Clean Air Act 1970: Criteria Air Pollutants</a:t>
            </a:r>
          </a:p>
        </p:txBody>
      </p:sp>
      <p:sp>
        <p:nvSpPr>
          <p:cNvPr id="3" name="Content Placeholder 2">
            <a:extLst>
              <a:ext uri="{FF2B5EF4-FFF2-40B4-BE49-F238E27FC236}">
                <a16:creationId xmlns:a16="http://schemas.microsoft.com/office/drawing/2014/main" id="{A7B97AE0-94E8-47F3-8AE5-E4ED1C0FD5B1}"/>
              </a:ext>
            </a:extLst>
          </p:cNvPr>
          <p:cNvSpPr>
            <a:spLocks noGrp="1"/>
          </p:cNvSpPr>
          <p:nvPr>
            <p:ph idx="1"/>
          </p:nvPr>
        </p:nvSpPr>
        <p:spPr>
          <a:xfrm>
            <a:off x="420104" y="1457432"/>
            <a:ext cx="11447045" cy="4019336"/>
          </a:xfrm>
        </p:spPr>
        <p:txBody>
          <a:bodyPr>
            <a:noAutofit/>
          </a:bodyPr>
          <a:lstStyle/>
          <a:p>
            <a:pPr>
              <a:lnSpc>
                <a:spcPct val="100000"/>
              </a:lnSpc>
              <a:spcBef>
                <a:spcPts val="600"/>
              </a:spcBef>
            </a:pPr>
            <a:r>
              <a:rPr lang="en-US" sz="3200" dirty="0"/>
              <a:t>NAAQS are set for seven “criteria” air pollutants</a:t>
            </a:r>
          </a:p>
          <a:p>
            <a:pPr lvl="1">
              <a:lnSpc>
                <a:spcPct val="100000"/>
              </a:lnSpc>
              <a:spcBef>
                <a:spcPts val="300"/>
              </a:spcBef>
              <a:buFont typeface="Wingdings" panose="05000000000000000000" pitchFamily="2" charset="2"/>
              <a:buChar char="Ø"/>
            </a:pPr>
            <a:r>
              <a:rPr lang="en-US" sz="3200" dirty="0"/>
              <a:t> Ozone (O</a:t>
            </a:r>
            <a:r>
              <a:rPr lang="en-US" sz="3200" baseline="-25000" dirty="0"/>
              <a:t>3</a:t>
            </a:r>
            <a:r>
              <a:rPr lang="en-US" sz="3200" dirty="0"/>
              <a:t>)</a:t>
            </a:r>
          </a:p>
          <a:p>
            <a:pPr lvl="1">
              <a:lnSpc>
                <a:spcPct val="100000"/>
              </a:lnSpc>
              <a:spcBef>
                <a:spcPts val="300"/>
              </a:spcBef>
              <a:buFont typeface="Wingdings" panose="05000000000000000000" pitchFamily="2" charset="2"/>
              <a:buChar char="Ø"/>
            </a:pPr>
            <a:r>
              <a:rPr lang="en-US" sz="3200" dirty="0"/>
              <a:t> Sulfur Dioxide (SO</a:t>
            </a:r>
            <a:r>
              <a:rPr lang="en-US" sz="3200" baseline="-25000" dirty="0"/>
              <a:t>2</a:t>
            </a:r>
            <a:r>
              <a:rPr lang="en-US" sz="3200" dirty="0"/>
              <a:t>)</a:t>
            </a:r>
          </a:p>
          <a:p>
            <a:pPr lvl="1">
              <a:lnSpc>
                <a:spcPct val="100000"/>
              </a:lnSpc>
              <a:spcBef>
                <a:spcPts val="300"/>
              </a:spcBef>
              <a:buFont typeface="Wingdings" panose="05000000000000000000" pitchFamily="2" charset="2"/>
              <a:buChar char="Ø"/>
            </a:pPr>
            <a:r>
              <a:rPr lang="en-US" sz="3200" dirty="0"/>
              <a:t> Nitrogen Dioxide (NO</a:t>
            </a:r>
            <a:r>
              <a:rPr lang="en-US" sz="3200" baseline="-25000" dirty="0"/>
              <a:t>2</a:t>
            </a:r>
            <a:r>
              <a:rPr lang="en-US" sz="3200" dirty="0"/>
              <a:t>)</a:t>
            </a:r>
          </a:p>
          <a:p>
            <a:pPr lvl="1">
              <a:lnSpc>
                <a:spcPct val="100000"/>
              </a:lnSpc>
              <a:spcBef>
                <a:spcPts val="300"/>
              </a:spcBef>
              <a:buFont typeface="Wingdings" panose="05000000000000000000" pitchFamily="2" charset="2"/>
              <a:buChar char="Ø"/>
            </a:pPr>
            <a:r>
              <a:rPr lang="en-US" sz="3200" dirty="0"/>
              <a:t> Carbon Monoxide (CO)</a:t>
            </a:r>
          </a:p>
          <a:p>
            <a:pPr lvl="1">
              <a:lnSpc>
                <a:spcPct val="100000"/>
              </a:lnSpc>
              <a:spcBef>
                <a:spcPts val="300"/>
              </a:spcBef>
              <a:buFont typeface="Wingdings" panose="05000000000000000000" pitchFamily="2" charset="2"/>
              <a:buChar char="Ø"/>
            </a:pPr>
            <a:r>
              <a:rPr lang="en-US" sz="3200" dirty="0"/>
              <a:t> Particulate Matter less than 10 </a:t>
            </a:r>
            <a:r>
              <a:rPr lang="el-GR" sz="3200" dirty="0">
                <a:cs typeface="Arial" panose="020B0604020202020204" pitchFamily="34" charset="0"/>
              </a:rPr>
              <a:t>μ</a:t>
            </a:r>
            <a:r>
              <a:rPr lang="en-US" sz="3200" dirty="0">
                <a:cs typeface="Arial" panose="020B0604020202020204" pitchFamily="34" charset="0"/>
              </a:rPr>
              <a:t>m (PM</a:t>
            </a:r>
            <a:r>
              <a:rPr lang="en-US" sz="3200" baseline="-25000" dirty="0">
                <a:cs typeface="Arial" panose="020B0604020202020204" pitchFamily="34" charset="0"/>
              </a:rPr>
              <a:t>10</a:t>
            </a:r>
            <a:r>
              <a:rPr lang="en-US" sz="3200" dirty="0">
                <a:cs typeface="Arial" panose="020B0604020202020204" pitchFamily="34" charset="0"/>
              </a:rPr>
              <a:t>)</a:t>
            </a:r>
          </a:p>
          <a:p>
            <a:pPr lvl="1">
              <a:lnSpc>
                <a:spcPct val="100000"/>
              </a:lnSpc>
              <a:spcBef>
                <a:spcPts val="300"/>
              </a:spcBef>
              <a:buFont typeface="Wingdings" panose="05000000000000000000" pitchFamily="2" charset="2"/>
              <a:buChar char="Ø"/>
            </a:pPr>
            <a:r>
              <a:rPr lang="en-US" sz="3200" dirty="0">
                <a:cs typeface="Arial" panose="020B0604020202020204" pitchFamily="34" charset="0"/>
              </a:rPr>
              <a:t> Particulate Matter less than 2.5 </a:t>
            </a:r>
            <a:r>
              <a:rPr lang="el-GR" sz="3200" dirty="0">
                <a:cs typeface="Arial" panose="020B0604020202020204" pitchFamily="34" charset="0"/>
              </a:rPr>
              <a:t>μ</a:t>
            </a:r>
            <a:r>
              <a:rPr lang="en-US" sz="3200" dirty="0">
                <a:cs typeface="Arial" panose="020B0604020202020204" pitchFamily="34" charset="0"/>
              </a:rPr>
              <a:t>m (PM</a:t>
            </a:r>
            <a:r>
              <a:rPr lang="en-US" sz="3200" baseline="-25000" dirty="0">
                <a:cs typeface="Arial" panose="020B0604020202020204" pitchFamily="34" charset="0"/>
              </a:rPr>
              <a:t>2.5</a:t>
            </a:r>
            <a:r>
              <a:rPr lang="en-US" sz="3200" dirty="0">
                <a:cs typeface="Arial" panose="020B0604020202020204" pitchFamily="34" charset="0"/>
              </a:rPr>
              <a:t>)</a:t>
            </a:r>
          </a:p>
          <a:p>
            <a:pPr lvl="1">
              <a:lnSpc>
                <a:spcPct val="100000"/>
              </a:lnSpc>
              <a:spcBef>
                <a:spcPts val="300"/>
              </a:spcBef>
              <a:buFont typeface="Wingdings" panose="05000000000000000000" pitchFamily="2" charset="2"/>
              <a:buChar char="Ø"/>
            </a:pPr>
            <a:r>
              <a:rPr lang="en-US" sz="3200" dirty="0">
                <a:cs typeface="Arial" panose="020B0604020202020204" pitchFamily="34" charset="0"/>
              </a:rPr>
              <a:t> </a:t>
            </a:r>
            <a:r>
              <a:rPr lang="en-US" sz="3200" dirty="0"/>
              <a:t>Lead (Pb)</a:t>
            </a:r>
          </a:p>
          <a:p>
            <a:pPr lvl="1">
              <a:lnSpc>
                <a:spcPct val="100000"/>
              </a:lnSpc>
              <a:spcBef>
                <a:spcPts val="300"/>
              </a:spcBef>
              <a:buFont typeface="Wingdings" panose="05000000000000000000" pitchFamily="2" charset="2"/>
              <a:buChar char="Ø"/>
            </a:pPr>
            <a:endParaRPr lang="en-US" sz="2800" dirty="0"/>
          </a:p>
          <a:p>
            <a:pPr>
              <a:lnSpc>
                <a:spcPct val="100000"/>
              </a:lnSpc>
              <a:spcBef>
                <a:spcPts val="600"/>
              </a:spcBef>
            </a:pPr>
            <a:endParaRPr lang="en-US" dirty="0"/>
          </a:p>
        </p:txBody>
      </p:sp>
      <p:sp>
        <p:nvSpPr>
          <p:cNvPr id="4" name="Rectangle 3">
            <a:extLst>
              <a:ext uri="{FF2B5EF4-FFF2-40B4-BE49-F238E27FC236}">
                <a16:creationId xmlns:a16="http://schemas.microsoft.com/office/drawing/2014/main" id="{C99D8143-FB9F-4DAA-AE6C-9C3523433D33}"/>
              </a:ext>
            </a:extLst>
          </p:cNvPr>
          <p:cNvSpPr/>
          <p:nvPr/>
        </p:nvSpPr>
        <p:spPr>
          <a:xfrm>
            <a:off x="152400" y="6287368"/>
            <a:ext cx="7714997" cy="400110"/>
          </a:xfrm>
          <a:prstGeom prst="rect">
            <a:avLst/>
          </a:prstGeom>
        </p:spPr>
        <p:txBody>
          <a:bodyPr wrap="none">
            <a:spAutoFit/>
          </a:bodyPr>
          <a:lstStyle/>
          <a:p>
            <a:r>
              <a:rPr lang="en-US" sz="2000" dirty="0">
                <a:hlinkClick r:id="rId3"/>
              </a:rPr>
              <a:t>https://en.wikipedia.org/wiki/National_Ambient_Air_Quality_Standards</a:t>
            </a:r>
            <a:endParaRPr lang="en-US" sz="2000" dirty="0"/>
          </a:p>
        </p:txBody>
      </p:sp>
    </p:spTree>
    <p:extLst>
      <p:ext uri="{BB962C8B-B14F-4D97-AF65-F5344CB8AC3E}">
        <p14:creationId xmlns:p14="http://schemas.microsoft.com/office/powerpoint/2010/main" val="33111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278423" y="1027454"/>
            <a:ext cx="8763000" cy="5616922"/>
          </a:xfrm>
          <a:prstGeom prst="rect">
            <a:avLst/>
          </a:prstGeom>
          <a:solidFill>
            <a:srgbClr val="FFFF66"/>
          </a:solidFill>
          <a:ln w="9525">
            <a:noFill/>
            <a:miter lim="800000"/>
            <a:headEnd/>
            <a:tailEnd/>
          </a:ln>
          <a:effectLst/>
        </p:spPr>
        <p:txBody>
          <a:bodyPr wrap="square">
            <a:spAutoFit/>
          </a:bodyPr>
          <a:lstStyle/>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California</a:t>
            </a: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NAAQS</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0000FF"/>
                </a:solidFill>
                <a:latin typeface="Arial" panose="020B0604020202020204" pitchFamily="34" charset="0"/>
                <a:cs typeface="Arial" panose="020B0604020202020204" pitchFamily="34" charset="0"/>
              </a:rPr>
              <a:t>Ozone</a:t>
            </a:r>
            <a:endParaRPr lang="en-US" sz="2800" b="1"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90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8-hour average		70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70 </a:t>
            </a:r>
            <a:r>
              <a:rPr lang="en-US" sz="2400" dirty="0" err="1">
                <a:solidFill>
                  <a:srgbClr val="000000"/>
                </a:solidFill>
                <a:latin typeface="Arial" panose="020B0604020202020204" pitchFamily="34" charset="0"/>
                <a:cs typeface="Arial" panose="020B0604020202020204" pitchFamily="34" charset="0"/>
              </a:rPr>
              <a:t>ppbv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000000"/>
                </a:solidFill>
                <a:latin typeface="Arial" panose="020B0604020202020204" pitchFamily="34" charset="0"/>
                <a:cs typeface="Arial" panose="020B0604020202020204" pitchFamily="34" charset="0"/>
              </a:rPr>
              <a:t>CO</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20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35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8-hour average		9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9 </a:t>
            </a:r>
            <a:r>
              <a:rPr lang="en-US" sz="2400" dirty="0" err="1">
                <a:solidFill>
                  <a:srgbClr val="000000"/>
                </a:solidFill>
                <a:latin typeface="Arial" panose="020B0604020202020204" pitchFamily="34" charset="0"/>
                <a:cs typeface="Arial" panose="020B0604020202020204" pitchFamily="34" charset="0"/>
              </a:rPr>
              <a:t>ppmv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FF0000"/>
                </a:solidFill>
                <a:latin typeface="Arial" panose="020B0604020202020204" pitchFamily="34" charset="0"/>
                <a:cs typeface="Arial" panose="020B0604020202020204" pitchFamily="34" charset="0"/>
              </a:rPr>
              <a:t>NO</a:t>
            </a:r>
            <a:r>
              <a:rPr lang="en-US" sz="2800" b="1" baseline="-25000" dirty="0">
                <a:solidFill>
                  <a:srgbClr val="FF0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180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100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annual average		30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53 </a:t>
            </a:r>
            <a:r>
              <a:rPr lang="en-US" sz="2400" dirty="0" err="1">
                <a:solidFill>
                  <a:srgbClr val="000000"/>
                </a:solidFill>
                <a:latin typeface="Arial" panose="020B0604020202020204" pitchFamily="34" charset="0"/>
                <a:cs typeface="Arial" panose="020B0604020202020204" pitchFamily="34" charset="0"/>
              </a:rPr>
              <a:t>ppbv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FF8000"/>
                </a:solidFill>
                <a:latin typeface="Arial" panose="020B0604020202020204" pitchFamily="34" charset="0"/>
                <a:cs typeface="Arial" panose="020B0604020202020204" pitchFamily="34" charset="0"/>
              </a:rPr>
              <a:t>SO</a:t>
            </a:r>
            <a:r>
              <a:rPr lang="en-US" sz="2800" b="1" baseline="-25000" dirty="0">
                <a:solidFill>
                  <a:srgbClr val="FF8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250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75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24-hour average	  	40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84A8B3C-83F9-4EBF-834F-EA89E7E9F708}"/>
              </a:ext>
            </a:extLst>
          </p:cNvPr>
          <p:cNvSpPr txBox="1"/>
          <p:nvPr/>
        </p:nvSpPr>
        <p:spPr>
          <a:xfrm>
            <a:off x="278422" y="213624"/>
            <a:ext cx="9322777" cy="646331"/>
          </a:xfrm>
          <a:prstGeom prst="rect">
            <a:avLst/>
          </a:prstGeom>
          <a:noFill/>
        </p:spPr>
        <p:txBody>
          <a:bodyPr wrap="square" rtlCol="0">
            <a:spAutoFit/>
          </a:bodyPr>
          <a:lstStyle/>
          <a:p>
            <a:pPr defTabSz="914400" eaLnBrk="0" fontAlgn="base" hangingPunct="0">
              <a:spcBef>
                <a:spcPct val="0"/>
              </a:spcBef>
              <a:spcAft>
                <a:spcPct val="0"/>
              </a:spcAft>
            </a:pPr>
            <a:r>
              <a:rPr lang="en-US" sz="3600" b="1" dirty="0">
                <a:solidFill>
                  <a:srgbClr val="000000"/>
                </a:solidFill>
                <a:latin typeface="+mj-lt"/>
                <a:cs typeface="Arial" panose="020B0604020202020204" pitchFamily="34" charset="0"/>
              </a:rPr>
              <a:t>Ambient Air Quality Standards: Gaseous Pollutants</a:t>
            </a:r>
          </a:p>
        </p:txBody>
      </p:sp>
    </p:spTree>
    <p:extLst>
      <p:ext uri="{BB962C8B-B14F-4D97-AF65-F5344CB8AC3E}">
        <p14:creationId xmlns:p14="http://schemas.microsoft.com/office/powerpoint/2010/main" val="280478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671762" y="3168759"/>
            <a:ext cx="8146473" cy="1969770"/>
          </a:xfrm>
          <a:prstGeom prst="rect">
            <a:avLst/>
          </a:prstGeom>
          <a:solidFill>
            <a:srgbClr val="CCCCCC"/>
          </a:solidFill>
          <a:ln w="9525">
            <a:noFill/>
            <a:miter lim="800000"/>
            <a:headEnd/>
            <a:tailEnd/>
          </a:ln>
          <a:effectLst/>
        </p:spPr>
        <p:txBody>
          <a:bodyPr wrap="square">
            <a:spAutoFit/>
          </a:bodyPr>
          <a:lstStyle/>
          <a:p>
            <a:pPr defTabSz="914400" eaLnBrk="0" fontAlgn="base" hangingPunct="0">
              <a:spcBef>
                <a:spcPct val="0"/>
              </a:spcBef>
              <a:spcAft>
                <a:spcPts val="1200"/>
              </a:spcAft>
            </a:pPr>
            <a:r>
              <a:rPr lang="en-US" sz="2800" b="1" dirty="0">
                <a:solidFill>
                  <a:srgbClr val="000000"/>
                </a:solidFill>
                <a:latin typeface="Arial" panose="020B0604020202020204" pitchFamily="34" charset="0"/>
                <a:cs typeface="Arial" panose="020B0604020202020204" pitchFamily="34" charset="0"/>
              </a:rPr>
              <a:t>PM</a:t>
            </a:r>
            <a:r>
              <a:rPr lang="en-US" sz="2800" b="1" baseline="-25000" dirty="0">
                <a:solidFill>
                  <a:srgbClr val="000000"/>
                </a:solidFill>
                <a:latin typeface="Arial" panose="020B0604020202020204" pitchFamily="34" charset="0"/>
                <a:cs typeface="Arial" panose="020B0604020202020204" pitchFamily="34" charset="0"/>
              </a:rPr>
              <a:t>10</a:t>
            </a:r>
            <a:r>
              <a:rPr lang="en-US" sz="2800" dirty="0">
                <a:solidFill>
                  <a:srgbClr val="000000"/>
                </a:solidFill>
                <a:latin typeface="Arial" panose="020B0604020202020204" pitchFamily="34" charset="0"/>
                <a:cs typeface="Arial" panose="020B0604020202020204" pitchFamily="34" charset="0"/>
              </a:rPr>
              <a:t>: (particles smaller than 10 </a:t>
            </a:r>
            <a:r>
              <a:rPr lang="en-US" sz="2800" dirty="0">
                <a:solidFill>
                  <a:srgbClr val="000000"/>
                </a:solidFill>
                <a:latin typeface="Arial" panose="020B0604020202020204" pitchFamily="34" charset="0"/>
                <a:cs typeface="Arial" panose="020B0604020202020204" pitchFamily="34" charset="0"/>
                <a:sym typeface="Symbol" pitchFamily="28" charset="2"/>
              </a:rPr>
              <a:t>m)</a:t>
            </a:r>
          </a:p>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sym typeface="Symbol" pitchFamily="28" charset="2"/>
              </a:rPr>
              <a:t>	California (annual):	 	20 g/m</a:t>
            </a:r>
            <a:r>
              <a:rPr lang="en-US" sz="2800" baseline="30000" dirty="0">
                <a:solidFill>
                  <a:srgbClr val="000000"/>
                </a:solidFill>
                <a:latin typeface="Arial" panose="020B0604020202020204" pitchFamily="34" charset="0"/>
                <a:cs typeface="Arial" panose="020B0604020202020204" pitchFamily="34" charset="0"/>
                <a:sym typeface="Symbol" pitchFamily="28" charset="2"/>
              </a:rPr>
              <a:t>3</a:t>
            </a:r>
            <a:endParaRPr lang="en-US" sz="2800" dirty="0">
              <a:solidFill>
                <a:srgbClr val="000000"/>
              </a:solidFill>
              <a:latin typeface="Arial" panose="020B0604020202020204" pitchFamily="34" charset="0"/>
              <a:cs typeface="Arial" panose="020B0604020202020204" pitchFamily="34" charset="0"/>
              <a:sym typeface="Symbol" pitchFamily="28" charset="2"/>
            </a:endParaRPr>
          </a:p>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sym typeface="Symbol" pitchFamily="28" charset="2"/>
              </a:rPr>
              <a:t>	California (24-hour):	 	50 g/m</a:t>
            </a:r>
            <a:r>
              <a:rPr lang="en-US" sz="2800" baseline="30000" dirty="0">
                <a:solidFill>
                  <a:srgbClr val="000000"/>
                </a:solidFill>
                <a:latin typeface="Arial" panose="020B0604020202020204" pitchFamily="34" charset="0"/>
                <a:cs typeface="Arial" panose="020B0604020202020204" pitchFamily="34" charset="0"/>
                <a:sym typeface="Symbol" pitchFamily="28" charset="2"/>
              </a:rPr>
              <a:t>3</a:t>
            </a:r>
          </a:p>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sym typeface="Symbol" pitchFamily="28" charset="2"/>
              </a:rPr>
              <a:t>	NAAQS (24-hour): 		150 g/m</a:t>
            </a:r>
            <a:r>
              <a:rPr lang="en-US" sz="2800" baseline="30000" dirty="0">
                <a:solidFill>
                  <a:srgbClr val="000000"/>
                </a:solidFill>
                <a:latin typeface="Arial" panose="020B0604020202020204" pitchFamily="34" charset="0"/>
                <a:cs typeface="Arial" panose="020B0604020202020204" pitchFamily="34" charset="0"/>
                <a:sym typeface="Symbol" pitchFamily="28" charset="2"/>
              </a:rPr>
              <a:t>3</a:t>
            </a:r>
            <a:endParaRPr lang="en-US" sz="2800" dirty="0">
              <a:solidFill>
                <a:srgbClr val="000000"/>
              </a:solidFill>
              <a:latin typeface="Arial" panose="020B0604020202020204" pitchFamily="34" charset="0"/>
              <a:cs typeface="Arial" panose="020B0604020202020204" pitchFamily="34" charset="0"/>
              <a:sym typeface="Symbol" pitchFamily="28" charset="2"/>
            </a:endParaRPr>
          </a:p>
        </p:txBody>
      </p:sp>
      <p:sp>
        <p:nvSpPr>
          <p:cNvPr id="166919" name="Text Box 7"/>
          <p:cNvSpPr txBox="1">
            <a:spLocks noChangeArrowheads="1"/>
          </p:cNvSpPr>
          <p:nvPr/>
        </p:nvSpPr>
        <p:spPr bwMode="auto">
          <a:xfrm>
            <a:off x="671762" y="1281663"/>
            <a:ext cx="7315200" cy="1538883"/>
          </a:xfrm>
          <a:prstGeom prst="rect">
            <a:avLst/>
          </a:prstGeom>
          <a:solidFill>
            <a:srgbClr val="FFCC66"/>
          </a:solidFill>
          <a:ln w="9525">
            <a:noFill/>
            <a:miter lim="800000"/>
            <a:headEnd/>
            <a:tailEnd/>
          </a:ln>
          <a:effectLst/>
        </p:spPr>
        <p:txBody>
          <a:bodyPr>
            <a:spAutoFit/>
          </a:bodyPr>
          <a:lstStyle/>
          <a:p>
            <a:pPr defTabSz="914400" eaLnBrk="0" fontAlgn="base" hangingPunct="0">
              <a:spcBef>
                <a:spcPct val="0"/>
              </a:spcBef>
              <a:spcAft>
                <a:spcPts val="1200"/>
              </a:spcAft>
            </a:pPr>
            <a:r>
              <a:rPr lang="en-US" sz="2800" b="1" dirty="0">
                <a:solidFill>
                  <a:srgbClr val="800000"/>
                </a:solidFill>
                <a:latin typeface="Arial" panose="020B0604020202020204" pitchFamily="34" charset="0"/>
                <a:cs typeface="Arial" panose="020B0604020202020204" pitchFamily="34" charset="0"/>
              </a:rPr>
              <a:t>PM</a:t>
            </a:r>
            <a:r>
              <a:rPr lang="en-US" sz="2800" b="1" baseline="-25000" dirty="0">
                <a:solidFill>
                  <a:srgbClr val="800000"/>
                </a:solidFill>
                <a:latin typeface="Arial" panose="020B0604020202020204" pitchFamily="34" charset="0"/>
                <a:cs typeface="Arial" panose="020B0604020202020204" pitchFamily="34" charset="0"/>
              </a:rPr>
              <a:t>2.5</a:t>
            </a:r>
            <a:r>
              <a:rPr lang="en-US" sz="2800" dirty="0">
                <a:solidFill>
                  <a:srgbClr val="000000"/>
                </a:solidFill>
                <a:latin typeface="Arial" panose="020B0604020202020204" pitchFamily="34" charset="0"/>
                <a:cs typeface="Arial" panose="020B0604020202020204" pitchFamily="34" charset="0"/>
              </a:rPr>
              <a:t>: (particles smaller than 2.5 </a:t>
            </a:r>
            <a:r>
              <a:rPr lang="en-US" sz="2800" dirty="0">
                <a:solidFill>
                  <a:srgbClr val="000000"/>
                </a:solidFill>
                <a:latin typeface="Arial" panose="020B0604020202020204" pitchFamily="34" charset="0"/>
                <a:cs typeface="Arial" panose="020B0604020202020204" pitchFamily="34" charset="0"/>
                <a:sym typeface="Symbol" pitchFamily="28" charset="2"/>
              </a:rPr>
              <a:t>m)</a:t>
            </a:r>
          </a:p>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sym typeface="Symbol" pitchFamily="28" charset="2"/>
              </a:rPr>
              <a:t>	NAAQS (annual):	12 g/m</a:t>
            </a:r>
            <a:r>
              <a:rPr lang="en-US" sz="2800" baseline="30000" dirty="0">
                <a:solidFill>
                  <a:srgbClr val="000000"/>
                </a:solidFill>
                <a:latin typeface="Arial" panose="020B0604020202020204" pitchFamily="34" charset="0"/>
                <a:cs typeface="Arial" panose="020B0604020202020204" pitchFamily="34" charset="0"/>
                <a:sym typeface="Symbol" pitchFamily="28" charset="2"/>
              </a:rPr>
              <a:t>3</a:t>
            </a:r>
          </a:p>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sym typeface="Symbol" pitchFamily="28" charset="2"/>
              </a:rPr>
              <a:t>	NAAQS (24-hour):	35 g/m</a:t>
            </a:r>
            <a:r>
              <a:rPr lang="en-US" sz="2800" baseline="30000" dirty="0">
                <a:solidFill>
                  <a:srgbClr val="000000"/>
                </a:solidFill>
                <a:latin typeface="Arial" panose="020B0604020202020204" pitchFamily="34" charset="0"/>
                <a:cs typeface="Arial" panose="020B0604020202020204" pitchFamily="34" charset="0"/>
                <a:sym typeface="Symbol" pitchFamily="28" charset="2"/>
              </a:rPr>
              <a:t>3</a:t>
            </a:r>
          </a:p>
        </p:txBody>
      </p:sp>
      <p:sp>
        <p:nvSpPr>
          <p:cNvPr id="2" name="TextBox 1">
            <a:extLst>
              <a:ext uri="{FF2B5EF4-FFF2-40B4-BE49-F238E27FC236}">
                <a16:creationId xmlns:a16="http://schemas.microsoft.com/office/drawing/2014/main" id="{01071D39-FC24-4A4E-A6FB-D83E2CF582DC}"/>
              </a:ext>
            </a:extLst>
          </p:cNvPr>
          <p:cNvSpPr txBox="1"/>
          <p:nvPr/>
        </p:nvSpPr>
        <p:spPr>
          <a:xfrm>
            <a:off x="235708" y="287119"/>
            <a:ext cx="10508491" cy="646331"/>
          </a:xfrm>
          <a:prstGeom prst="rect">
            <a:avLst/>
          </a:prstGeom>
          <a:noFill/>
        </p:spPr>
        <p:txBody>
          <a:bodyPr wrap="square" rtlCol="0">
            <a:spAutoFit/>
          </a:bodyPr>
          <a:lstStyle/>
          <a:p>
            <a:pPr defTabSz="914400" eaLnBrk="0" fontAlgn="base" hangingPunct="0">
              <a:spcBef>
                <a:spcPct val="0"/>
              </a:spcBef>
              <a:spcAft>
                <a:spcPct val="0"/>
              </a:spcAft>
            </a:pPr>
            <a:r>
              <a:rPr lang="en-US" sz="3600" b="1" dirty="0">
                <a:solidFill>
                  <a:srgbClr val="000000"/>
                </a:solidFill>
                <a:latin typeface="+mj-lt"/>
              </a:rPr>
              <a:t>Ambient Air Quality Standards: Particulate Pollutants</a:t>
            </a:r>
          </a:p>
        </p:txBody>
      </p:sp>
    </p:spTree>
    <p:extLst>
      <p:ext uri="{BB962C8B-B14F-4D97-AF65-F5344CB8AC3E}">
        <p14:creationId xmlns:p14="http://schemas.microsoft.com/office/powerpoint/2010/main" val="197980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9D64BF-ED67-4E28-A458-356106F20AE3}"/>
              </a:ext>
            </a:extLst>
          </p:cNvPr>
          <p:cNvSpPr>
            <a:spLocks noGrp="1"/>
          </p:cNvSpPr>
          <p:nvPr>
            <p:ph type="title"/>
          </p:nvPr>
        </p:nvSpPr>
        <p:spPr>
          <a:xfrm>
            <a:off x="838200" y="365126"/>
            <a:ext cx="10515600" cy="725738"/>
          </a:xfrm>
        </p:spPr>
        <p:txBody>
          <a:bodyPr>
            <a:normAutofit fontScale="90000"/>
          </a:bodyPr>
          <a:lstStyle/>
          <a:p>
            <a:pPr algn="ctr"/>
            <a:r>
              <a:rPr lang="en-US" sz="3600" b="1" dirty="0"/>
              <a:t>Applying ambient air quality standards</a:t>
            </a:r>
            <a:br>
              <a:rPr lang="en-US" sz="3600" b="1" dirty="0"/>
            </a:br>
            <a:r>
              <a:rPr lang="en-US" sz="3200" b="1" dirty="0"/>
              <a:t>(Example 1: CA 1-hr ozone standard = 90 ppb)</a:t>
            </a:r>
          </a:p>
        </p:txBody>
      </p:sp>
      <p:sp>
        <p:nvSpPr>
          <p:cNvPr id="4" name="Content Placeholder 3">
            <a:extLst>
              <a:ext uri="{FF2B5EF4-FFF2-40B4-BE49-F238E27FC236}">
                <a16:creationId xmlns:a16="http://schemas.microsoft.com/office/drawing/2014/main" id="{14F720B5-934C-4EFB-A595-EF37C7B7F784}"/>
              </a:ext>
            </a:extLst>
          </p:cNvPr>
          <p:cNvSpPr>
            <a:spLocks noGrp="1"/>
          </p:cNvSpPr>
          <p:nvPr>
            <p:ph idx="1"/>
          </p:nvPr>
        </p:nvSpPr>
        <p:spPr>
          <a:xfrm>
            <a:off x="838200" y="1777499"/>
            <a:ext cx="10725150" cy="4351338"/>
          </a:xfrm>
        </p:spPr>
        <p:txBody>
          <a:bodyPr/>
          <a:lstStyle/>
          <a:p>
            <a:pPr marL="0" indent="0" algn="ctr">
              <a:buNone/>
            </a:pPr>
            <a:r>
              <a:rPr lang="en-US" i="1" dirty="0">
                <a:solidFill>
                  <a:srgbClr val="C00000"/>
                </a:solidFill>
              </a:rPr>
              <a:t>“The concentration of ozone measured at air quality monitoring stations across an air district averaged over 1 hour cannot exceed 90 ppb.”</a:t>
            </a:r>
          </a:p>
          <a:p>
            <a:pPr marL="0" indent="0">
              <a:buNone/>
            </a:pPr>
            <a:endParaRPr lang="en-US" dirty="0"/>
          </a:p>
          <a:p>
            <a:pPr marL="0" indent="0">
              <a:buNone/>
            </a:pPr>
            <a:endParaRPr lang="en-US" dirty="0"/>
          </a:p>
          <a:p>
            <a:r>
              <a:rPr lang="en-US" sz="2400" dirty="0"/>
              <a:t>If ozone concentration </a:t>
            </a:r>
            <a:r>
              <a:rPr lang="en-US" sz="2400" u="sng" dirty="0"/>
              <a:t>does not exceed</a:t>
            </a:r>
            <a:r>
              <a:rPr lang="en-US" sz="2400" dirty="0"/>
              <a:t> standard </a:t>
            </a:r>
            <a:r>
              <a:rPr lang="en-US" sz="2400" u="sng" dirty="0"/>
              <a:t>at all</a:t>
            </a:r>
            <a:r>
              <a:rPr lang="en-US" sz="2400" dirty="0"/>
              <a:t> monitoring stations, air district is in “</a:t>
            </a:r>
            <a:r>
              <a:rPr lang="en-US" sz="2400" u="sng" dirty="0"/>
              <a:t>attainment</a:t>
            </a:r>
            <a:r>
              <a:rPr lang="en-US" sz="2400" dirty="0"/>
              <a:t>” of the 1-hour ozone standard. </a:t>
            </a:r>
          </a:p>
          <a:p>
            <a:r>
              <a:rPr lang="en-US" sz="2400" dirty="0"/>
              <a:t>If ozone concentration </a:t>
            </a:r>
            <a:r>
              <a:rPr lang="en-US" sz="2400" u="sng" dirty="0"/>
              <a:t>exceeds at any</a:t>
            </a:r>
            <a:r>
              <a:rPr lang="en-US" sz="2400" dirty="0"/>
              <a:t> monitoring station, air district is in “</a:t>
            </a:r>
            <a:r>
              <a:rPr lang="en-US" sz="2400" u="sng" dirty="0"/>
              <a:t>non-attainment</a:t>
            </a:r>
            <a:r>
              <a:rPr lang="en-US" sz="2400" dirty="0"/>
              <a:t>” of the 1-hour ozone standard. </a:t>
            </a:r>
          </a:p>
        </p:txBody>
      </p:sp>
      <p:sp>
        <p:nvSpPr>
          <p:cNvPr id="5" name="Rectangle 4">
            <a:extLst>
              <a:ext uri="{FF2B5EF4-FFF2-40B4-BE49-F238E27FC236}">
                <a16:creationId xmlns:a16="http://schemas.microsoft.com/office/drawing/2014/main" id="{63F9B9F1-93BC-4BB2-9DCD-0642CD61EBDC}"/>
              </a:ext>
            </a:extLst>
          </p:cNvPr>
          <p:cNvSpPr/>
          <p:nvPr/>
        </p:nvSpPr>
        <p:spPr>
          <a:xfrm>
            <a:off x="457179" y="6123542"/>
            <a:ext cx="3352841" cy="369332"/>
          </a:xfrm>
          <a:prstGeom prst="rect">
            <a:avLst/>
          </a:prstGeom>
        </p:spPr>
        <p:txBody>
          <a:bodyPr wrap="none">
            <a:spAutoFit/>
          </a:bodyPr>
          <a:lstStyle/>
          <a:p>
            <a:r>
              <a:rPr lang="en-US" i="1" dirty="0">
                <a:hlinkClick r:id="rId3"/>
              </a:rPr>
              <a:t>https://www.epa.gov/green-book</a:t>
            </a:r>
            <a:endParaRPr lang="en-US" i="1" dirty="0"/>
          </a:p>
        </p:txBody>
      </p:sp>
    </p:spTree>
    <p:extLst>
      <p:ext uri="{BB962C8B-B14F-4D97-AF65-F5344CB8AC3E}">
        <p14:creationId xmlns:p14="http://schemas.microsoft.com/office/powerpoint/2010/main" val="26496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9D64BF-ED67-4E28-A458-356106F20AE3}"/>
              </a:ext>
            </a:extLst>
          </p:cNvPr>
          <p:cNvSpPr>
            <a:spLocks noGrp="1"/>
          </p:cNvSpPr>
          <p:nvPr>
            <p:ph type="title"/>
          </p:nvPr>
        </p:nvSpPr>
        <p:spPr>
          <a:xfrm>
            <a:off x="838200" y="365126"/>
            <a:ext cx="10515600" cy="725738"/>
          </a:xfrm>
        </p:spPr>
        <p:txBody>
          <a:bodyPr>
            <a:normAutofit fontScale="90000"/>
          </a:bodyPr>
          <a:lstStyle/>
          <a:p>
            <a:pPr algn="ctr"/>
            <a:r>
              <a:rPr lang="en-US" sz="3600" b="1" dirty="0"/>
              <a:t>Applying ambient air quality standards</a:t>
            </a:r>
            <a:br>
              <a:rPr lang="en-US" sz="3600" b="1" dirty="0"/>
            </a:br>
            <a:r>
              <a:rPr lang="en-US" sz="3200" b="1" dirty="0"/>
              <a:t>(Example 2: NAAQS 24-hr PM2.5 Standard = 35 </a:t>
            </a:r>
            <a:r>
              <a:rPr lang="el-GR" sz="3200" dirty="0">
                <a:latin typeface="+mn-lt"/>
                <a:cs typeface="Arial" panose="020B0604020202020204" pitchFamily="34" charset="0"/>
              </a:rPr>
              <a:t>μ</a:t>
            </a:r>
            <a:r>
              <a:rPr lang="en-US" sz="3200" dirty="0">
                <a:latin typeface="+mn-lt"/>
                <a:cs typeface="Arial" panose="020B0604020202020204" pitchFamily="34" charset="0"/>
              </a:rPr>
              <a:t>g/m</a:t>
            </a:r>
            <a:r>
              <a:rPr lang="en-US" sz="3200" baseline="30000" dirty="0">
                <a:latin typeface="+mn-lt"/>
                <a:cs typeface="Arial" panose="020B0604020202020204" pitchFamily="34" charset="0"/>
              </a:rPr>
              <a:t>3</a:t>
            </a:r>
            <a:r>
              <a:rPr lang="en-US" sz="3200" b="1" dirty="0"/>
              <a:t>)</a:t>
            </a:r>
          </a:p>
        </p:txBody>
      </p:sp>
      <p:sp>
        <p:nvSpPr>
          <p:cNvPr id="4" name="Content Placeholder 3">
            <a:extLst>
              <a:ext uri="{FF2B5EF4-FFF2-40B4-BE49-F238E27FC236}">
                <a16:creationId xmlns:a16="http://schemas.microsoft.com/office/drawing/2014/main" id="{14F720B5-934C-4EFB-A595-EF37C7B7F784}"/>
              </a:ext>
            </a:extLst>
          </p:cNvPr>
          <p:cNvSpPr>
            <a:spLocks noGrp="1"/>
          </p:cNvSpPr>
          <p:nvPr>
            <p:ph idx="1"/>
          </p:nvPr>
        </p:nvSpPr>
        <p:spPr>
          <a:xfrm>
            <a:off x="838200" y="1777499"/>
            <a:ext cx="10763250" cy="4351338"/>
          </a:xfrm>
        </p:spPr>
        <p:txBody>
          <a:bodyPr/>
          <a:lstStyle/>
          <a:p>
            <a:pPr marL="0" indent="0" algn="ctr">
              <a:buNone/>
            </a:pPr>
            <a:r>
              <a:rPr lang="en-US" i="1" dirty="0">
                <a:solidFill>
                  <a:srgbClr val="C00000"/>
                </a:solidFill>
              </a:rPr>
              <a:t>“The concentration of PM2.5 measured at air quality monitoring stations across an air district averaged over 24 hours cannot exceed 35 </a:t>
            </a:r>
            <a:r>
              <a:rPr lang="el-GR" dirty="0">
                <a:solidFill>
                  <a:srgbClr val="C00000"/>
                </a:solidFill>
                <a:cs typeface="Arial" panose="020B0604020202020204" pitchFamily="34" charset="0"/>
              </a:rPr>
              <a:t>μ</a:t>
            </a:r>
            <a:r>
              <a:rPr lang="en-US" dirty="0">
                <a:solidFill>
                  <a:srgbClr val="C00000"/>
                </a:solidFill>
                <a:cs typeface="Arial" panose="020B0604020202020204" pitchFamily="34" charset="0"/>
              </a:rPr>
              <a:t>g/m</a:t>
            </a:r>
            <a:r>
              <a:rPr lang="en-US" baseline="30000" dirty="0">
                <a:solidFill>
                  <a:srgbClr val="C00000"/>
                </a:solidFill>
                <a:cs typeface="Arial" panose="020B0604020202020204" pitchFamily="34" charset="0"/>
              </a:rPr>
              <a:t>3</a:t>
            </a:r>
            <a:r>
              <a:rPr lang="en-US" i="1" dirty="0">
                <a:solidFill>
                  <a:srgbClr val="C00000"/>
                </a:solidFill>
              </a:rPr>
              <a:t> .”</a:t>
            </a:r>
          </a:p>
          <a:p>
            <a:pPr marL="0" indent="0">
              <a:buNone/>
            </a:pPr>
            <a:endParaRPr lang="en-US" dirty="0"/>
          </a:p>
          <a:p>
            <a:pPr marL="0" indent="0">
              <a:buNone/>
            </a:pPr>
            <a:endParaRPr lang="en-US" dirty="0"/>
          </a:p>
          <a:p>
            <a:r>
              <a:rPr lang="en-US" sz="2400" dirty="0"/>
              <a:t>If PM2.5 concentration </a:t>
            </a:r>
            <a:r>
              <a:rPr lang="en-US" sz="2400" u="sng" dirty="0"/>
              <a:t>does not exceed</a:t>
            </a:r>
            <a:r>
              <a:rPr lang="en-US" sz="2400" dirty="0"/>
              <a:t> standard </a:t>
            </a:r>
            <a:r>
              <a:rPr lang="en-US" sz="2400" u="sng" dirty="0"/>
              <a:t>at all</a:t>
            </a:r>
            <a:r>
              <a:rPr lang="en-US" sz="2400" dirty="0"/>
              <a:t> monitoring stations, air district is in “</a:t>
            </a:r>
            <a:r>
              <a:rPr lang="en-US" sz="2400" u="sng" dirty="0"/>
              <a:t>attainment</a:t>
            </a:r>
            <a:r>
              <a:rPr lang="en-US" sz="2400" dirty="0"/>
              <a:t>” of the 24-hour PM2.5 standard. </a:t>
            </a:r>
          </a:p>
          <a:p>
            <a:r>
              <a:rPr lang="en-US" sz="2400" dirty="0"/>
              <a:t>If PM2.5 concentration </a:t>
            </a:r>
            <a:r>
              <a:rPr lang="en-US" sz="2400" u="sng" dirty="0"/>
              <a:t>exceeds at any</a:t>
            </a:r>
            <a:r>
              <a:rPr lang="en-US" sz="2400" dirty="0"/>
              <a:t> monitoring station, air district is in “</a:t>
            </a:r>
            <a:r>
              <a:rPr lang="en-US" sz="2400" u="sng" dirty="0"/>
              <a:t>non-attainment</a:t>
            </a:r>
            <a:r>
              <a:rPr lang="en-US" sz="2400" dirty="0"/>
              <a:t>” of the 24-hour PM2.5 standard. </a:t>
            </a:r>
          </a:p>
        </p:txBody>
      </p:sp>
      <p:sp>
        <p:nvSpPr>
          <p:cNvPr id="2" name="Rectangle 1">
            <a:extLst>
              <a:ext uri="{FF2B5EF4-FFF2-40B4-BE49-F238E27FC236}">
                <a16:creationId xmlns:a16="http://schemas.microsoft.com/office/drawing/2014/main" id="{DF0FAE12-8BBF-4045-B9A5-CD3C7B135A4B}"/>
              </a:ext>
            </a:extLst>
          </p:cNvPr>
          <p:cNvSpPr/>
          <p:nvPr/>
        </p:nvSpPr>
        <p:spPr>
          <a:xfrm>
            <a:off x="409052" y="6123542"/>
            <a:ext cx="3352841" cy="369332"/>
          </a:xfrm>
          <a:prstGeom prst="rect">
            <a:avLst/>
          </a:prstGeom>
        </p:spPr>
        <p:txBody>
          <a:bodyPr wrap="none">
            <a:spAutoFit/>
          </a:bodyPr>
          <a:lstStyle/>
          <a:p>
            <a:r>
              <a:rPr lang="en-US" i="1" dirty="0">
                <a:hlinkClick r:id="rId3"/>
              </a:rPr>
              <a:t>https://www.epa.gov/green-book</a:t>
            </a:r>
            <a:endParaRPr lang="en-US" i="1" dirty="0"/>
          </a:p>
        </p:txBody>
      </p:sp>
    </p:spTree>
    <p:extLst>
      <p:ext uri="{BB962C8B-B14F-4D97-AF65-F5344CB8AC3E}">
        <p14:creationId xmlns:p14="http://schemas.microsoft.com/office/powerpoint/2010/main" val="1207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9D64BF-ED67-4E28-A458-356106F20AE3}"/>
              </a:ext>
            </a:extLst>
          </p:cNvPr>
          <p:cNvSpPr>
            <a:spLocks noGrp="1"/>
          </p:cNvSpPr>
          <p:nvPr>
            <p:ph type="title"/>
          </p:nvPr>
        </p:nvSpPr>
        <p:spPr>
          <a:xfrm>
            <a:off x="838200" y="365126"/>
            <a:ext cx="10515600" cy="725738"/>
          </a:xfrm>
        </p:spPr>
        <p:txBody>
          <a:bodyPr>
            <a:normAutofit fontScale="90000"/>
          </a:bodyPr>
          <a:lstStyle/>
          <a:p>
            <a:pPr algn="ctr"/>
            <a:r>
              <a:rPr lang="en-US" sz="3600" b="1" dirty="0"/>
              <a:t>Applying ambient air quality standards</a:t>
            </a:r>
            <a:br>
              <a:rPr lang="en-US" sz="3600" b="1" dirty="0"/>
            </a:br>
            <a:r>
              <a:rPr lang="en-US" sz="3200" b="1" dirty="0"/>
              <a:t>(Example 3: CA annual NO2 standard = 30 ppb)</a:t>
            </a:r>
          </a:p>
        </p:txBody>
      </p:sp>
      <p:sp>
        <p:nvSpPr>
          <p:cNvPr id="4" name="Content Placeholder 3">
            <a:extLst>
              <a:ext uri="{FF2B5EF4-FFF2-40B4-BE49-F238E27FC236}">
                <a16:creationId xmlns:a16="http://schemas.microsoft.com/office/drawing/2014/main" id="{14F720B5-934C-4EFB-A595-EF37C7B7F784}"/>
              </a:ext>
            </a:extLst>
          </p:cNvPr>
          <p:cNvSpPr>
            <a:spLocks noGrp="1"/>
          </p:cNvSpPr>
          <p:nvPr>
            <p:ph idx="1"/>
          </p:nvPr>
        </p:nvSpPr>
        <p:spPr>
          <a:xfrm>
            <a:off x="445190" y="1777499"/>
            <a:ext cx="11353800" cy="4351338"/>
          </a:xfrm>
        </p:spPr>
        <p:txBody>
          <a:bodyPr/>
          <a:lstStyle/>
          <a:p>
            <a:pPr marL="0" indent="0" algn="ctr">
              <a:buNone/>
            </a:pPr>
            <a:r>
              <a:rPr lang="en-US" i="1" dirty="0">
                <a:solidFill>
                  <a:srgbClr val="C00000"/>
                </a:solidFill>
              </a:rPr>
              <a:t>“The concentration of nitrogen dioxide measured at air quality monitoring stations across an air district averaged over one year cannot exceed 30 ppb.”</a:t>
            </a:r>
          </a:p>
          <a:p>
            <a:pPr marL="0" indent="0">
              <a:buNone/>
            </a:pPr>
            <a:endParaRPr lang="en-US" dirty="0"/>
          </a:p>
          <a:p>
            <a:pPr marL="0" indent="0">
              <a:buNone/>
            </a:pPr>
            <a:endParaRPr lang="en-US" dirty="0"/>
          </a:p>
          <a:p>
            <a:r>
              <a:rPr lang="en-US" sz="2400" dirty="0"/>
              <a:t>If NO2 concentration </a:t>
            </a:r>
            <a:r>
              <a:rPr lang="en-US" sz="2400" u="sng" dirty="0"/>
              <a:t>does not exceed</a:t>
            </a:r>
            <a:r>
              <a:rPr lang="en-US" sz="2400" dirty="0"/>
              <a:t> standard </a:t>
            </a:r>
            <a:r>
              <a:rPr lang="en-US" sz="2400" u="sng" dirty="0"/>
              <a:t>at all</a:t>
            </a:r>
            <a:r>
              <a:rPr lang="en-US" sz="2400" dirty="0"/>
              <a:t> monitoring stations, air district is in “</a:t>
            </a:r>
            <a:r>
              <a:rPr lang="en-US" sz="2400" u="sng" dirty="0"/>
              <a:t>attainment</a:t>
            </a:r>
            <a:r>
              <a:rPr lang="en-US" sz="2400" dirty="0"/>
              <a:t>” of the annual NO2 standard. </a:t>
            </a:r>
          </a:p>
          <a:p>
            <a:r>
              <a:rPr lang="en-US" sz="2400" dirty="0"/>
              <a:t>If NO2 concentration </a:t>
            </a:r>
            <a:r>
              <a:rPr lang="en-US" sz="2400" u="sng" dirty="0"/>
              <a:t>exceeds at any</a:t>
            </a:r>
            <a:r>
              <a:rPr lang="en-US" sz="2400" dirty="0"/>
              <a:t> monitoring station, air district is in “</a:t>
            </a:r>
            <a:r>
              <a:rPr lang="en-US" sz="2400" u="sng" dirty="0"/>
              <a:t>non-attainment</a:t>
            </a:r>
            <a:r>
              <a:rPr lang="en-US" sz="2400" dirty="0"/>
              <a:t>” of the annual NO2 standard. </a:t>
            </a:r>
          </a:p>
        </p:txBody>
      </p:sp>
      <p:sp>
        <p:nvSpPr>
          <p:cNvPr id="2" name="Rectangle 1">
            <a:extLst>
              <a:ext uri="{FF2B5EF4-FFF2-40B4-BE49-F238E27FC236}">
                <a16:creationId xmlns:a16="http://schemas.microsoft.com/office/drawing/2014/main" id="{03F01134-6055-47FB-BD39-E8A60578ED68}"/>
              </a:ext>
            </a:extLst>
          </p:cNvPr>
          <p:cNvSpPr/>
          <p:nvPr/>
        </p:nvSpPr>
        <p:spPr>
          <a:xfrm>
            <a:off x="393010" y="6128837"/>
            <a:ext cx="3352841" cy="369332"/>
          </a:xfrm>
          <a:prstGeom prst="rect">
            <a:avLst/>
          </a:prstGeom>
        </p:spPr>
        <p:txBody>
          <a:bodyPr wrap="none">
            <a:spAutoFit/>
          </a:bodyPr>
          <a:lstStyle/>
          <a:p>
            <a:r>
              <a:rPr lang="en-US" i="1" dirty="0">
                <a:hlinkClick r:id="rId3"/>
              </a:rPr>
              <a:t>https://www.epa.gov/green-book</a:t>
            </a:r>
            <a:endParaRPr lang="en-US" i="1" dirty="0"/>
          </a:p>
        </p:txBody>
      </p:sp>
    </p:spTree>
    <p:extLst>
      <p:ext uri="{BB962C8B-B14F-4D97-AF65-F5344CB8AC3E}">
        <p14:creationId xmlns:p14="http://schemas.microsoft.com/office/powerpoint/2010/main" val="17154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278423" y="1027454"/>
            <a:ext cx="8763000" cy="5616922"/>
          </a:xfrm>
          <a:prstGeom prst="rect">
            <a:avLst/>
          </a:prstGeom>
          <a:solidFill>
            <a:srgbClr val="FFFF66"/>
          </a:solidFill>
          <a:ln w="9525">
            <a:noFill/>
            <a:miter lim="800000"/>
            <a:headEnd/>
            <a:tailEnd/>
          </a:ln>
          <a:effectLst/>
        </p:spPr>
        <p:txBody>
          <a:bodyPr wrap="square">
            <a:spAutoFit/>
          </a:bodyPr>
          <a:lstStyle/>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California</a:t>
            </a: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NAAQS</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0000FF"/>
                </a:solidFill>
                <a:latin typeface="Arial" panose="020B0604020202020204" pitchFamily="34" charset="0"/>
                <a:cs typeface="Arial" panose="020B0604020202020204" pitchFamily="34" charset="0"/>
              </a:rPr>
              <a:t>Ozone</a:t>
            </a:r>
            <a:endParaRPr lang="en-US" sz="2800" b="1"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90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a:t>
            </a:r>
            <a:r>
              <a:rPr lang="en-US" sz="2400" b="1" dirty="0">
                <a:solidFill>
                  <a:srgbClr val="000000"/>
                </a:solidFill>
                <a:latin typeface="Arial" panose="020B0604020202020204" pitchFamily="34" charset="0"/>
                <a:cs typeface="Arial" panose="020B0604020202020204" pitchFamily="34" charset="0"/>
              </a:rPr>
              <a:t>8-hour average		70 </a:t>
            </a:r>
            <a:r>
              <a:rPr lang="en-US" sz="2400" b="1"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70 </a:t>
            </a:r>
            <a:r>
              <a:rPr lang="en-US" sz="2400" dirty="0" err="1">
                <a:solidFill>
                  <a:srgbClr val="000000"/>
                </a:solidFill>
                <a:latin typeface="Arial" panose="020B0604020202020204" pitchFamily="34" charset="0"/>
                <a:cs typeface="Arial" panose="020B0604020202020204" pitchFamily="34" charset="0"/>
              </a:rPr>
              <a:t>ppbv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000000"/>
                </a:solidFill>
                <a:latin typeface="Arial" panose="020B0604020202020204" pitchFamily="34" charset="0"/>
                <a:cs typeface="Arial" panose="020B0604020202020204" pitchFamily="34" charset="0"/>
              </a:rPr>
              <a:t>CO</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20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35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8-hour average		9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9 </a:t>
            </a:r>
            <a:r>
              <a:rPr lang="en-US" sz="2400" dirty="0" err="1">
                <a:solidFill>
                  <a:srgbClr val="000000"/>
                </a:solidFill>
                <a:latin typeface="Arial" panose="020B0604020202020204" pitchFamily="34" charset="0"/>
                <a:cs typeface="Arial" panose="020B0604020202020204" pitchFamily="34" charset="0"/>
              </a:rPr>
              <a:t>ppmv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FF0000"/>
                </a:solidFill>
                <a:latin typeface="Arial" panose="020B0604020202020204" pitchFamily="34" charset="0"/>
                <a:cs typeface="Arial" panose="020B0604020202020204" pitchFamily="34" charset="0"/>
              </a:rPr>
              <a:t>NO</a:t>
            </a:r>
            <a:r>
              <a:rPr lang="en-US" sz="2800" b="1" baseline="-25000" dirty="0">
                <a:solidFill>
                  <a:srgbClr val="FF0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180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100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annual average		30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53 </a:t>
            </a:r>
            <a:r>
              <a:rPr lang="en-US" sz="2400" dirty="0" err="1">
                <a:solidFill>
                  <a:srgbClr val="000000"/>
                </a:solidFill>
                <a:latin typeface="Arial" panose="020B0604020202020204" pitchFamily="34" charset="0"/>
                <a:cs typeface="Arial" panose="020B0604020202020204" pitchFamily="34" charset="0"/>
              </a:rPr>
              <a:t>ppbv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FF8000"/>
                </a:solidFill>
                <a:latin typeface="Arial" panose="020B0604020202020204" pitchFamily="34" charset="0"/>
                <a:cs typeface="Arial" panose="020B0604020202020204" pitchFamily="34" charset="0"/>
              </a:rPr>
              <a:t>SO</a:t>
            </a:r>
            <a:r>
              <a:rPr lang="en-US" sz="2800" b="1" baseline="-25000" dirty="0">
                <a:solidFill>
                  <a:srgbClr val="FF8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250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r>
              <a:rPr lang="en-US" sz="2400" b="1" dirty="0">
                <a:solidFill>
                  <a:srgbClr val="000000"/>
                </a:solidFill>
                <a:latin typeface="Arial" panose="020B0604020202020204" pitchFamily="34" charset="0"/>
                <a:cs typeface="Arial" panose="020B0604020202020204" pitchFamily="34" charset="0"/>
              </a:rPr>
              <a:t>75 </a:t>
            </a:r>
            <a:r>
              <a:rPr lang="en-US" sz="2400" b="1" dirty="0" err="1">
                <a:solidFill>
                  <a:srgbClr val="000000"/>
                </a:solidFill>
                <a:latin typeface="Arial" panose="020B0604020202020204" pitchFamily="34" charset="0"/>
                <a:cs typeface="Arial" panose="020B0604020202020204" pitchFamily="34" charset="0"/>
              </a:rPr>
              <a:t>ppbv</a:t>
            </a:r>
            <a:r>
              <a:rPr lang="en-US" sz="2400" b="1"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24-hour average	  	</a:t>
            </a:r>
            <a:r>
              <a:rPr lang="en-US" sz="2400" b="1" dirty="0">
                <a:solidFill>
                  <a:srgbClr val="000000"/>
                </a:solidFill>
                <a:latin typeface="Arial" panose="020B0604020202020204" pitchFamily="34" charset="0"/>
                <a:cs typeface="Arial" panose="020B0604020202020204" pitchFamily="34" charset="0"/>
              </a:rPr>
              <a:t>40 </a:t>
            </a:r>
            <a:r>
              <a:rPr lang="en-US" sz="2400" b="1"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	</a:t>
            </a:r>
          </a:p>
        </p:txBody>
      </p:sp>
      <p:sp>
        <p:nvSpPr>
          <p:cNvPr id="2" name="TextBox 1">
            <a:extLst>
              <a:ext uri="{FF2B5EF4-FFF2-40B4-BE49-F238E27FC236}">
                <a16:creationId xmlns:a16="http://schemas.microsoft.com/office/drawing/2014/main" id="{984A8B3C-83F9-4EBF-834F-EA89E7E9F708}"/>
              </a:ext>
            </a:extLst>
          </p:cNvPr>
          <p:cNvSpPr txBox="1"/>
          <p:nvPr/>
        </p:nvSpPr>
        <p:spPr>
          <a:xfrm>
            <a:off x="278422" y="213624"/>
            <a:ext cx="10500413" cy="646331"/>
          </a:xfrm>
          <a:prstGeom prst="rect">
            <a:avLst/>
          </a:prstGeom>
          <a:noFill/>
        </p:spPr>
        <p:txBody>
          <a:bodyPr wrap="square" rtlCol="0">
            <a:spAutoFit/>
          </a:bodyPr>
          <a:lstStyle/>
          <a:p>
            <a:pPr defTabSz="914400" eaLnBrk="0" fontAlgn="base" hangingPunct="0">
              <a:spcBef>
                <a:spcPct val="0"/>
              </a:spcBef>
              <a:spcAft>
                <a:spcPct val="0"/>
              </a:spcAft>
            </a:pPr>
            <a:r>
              <a:rPr lang="en-US" sz="3600" b="1" dirty="0">
                <a:solidFill>
                  <a:srgbClr val="000000"/>
                </a:solidFill>
                <a:latin typeface="+mj-lt"/>
                <a:cs typeface="Arial" panose="020B0604020202020204" pitchFamily="34" charset="0"/>
              </a:rPr>
              <a:t>Interpreting the standards: SO2</a:t>
            </a:r>
          </a:p>
        </p:txBody>
      </p:sp>
      <p:sp>
        <p:nvSpPr>
          <p:cNvPr id="3" name="Arrow: Left 2">
            <a:extLst>
              <a:ext uri="{FF2B5EF4-FFF2-40B4-BE49-F238E27FC236}">
                <a16:creationId xmlns:a16="http://schemas.microsoft.com/office/drawing/2014/main" id="{4186A864-A1D5-4C44-8E7B-D3BC76B6BA8C}"/>
              </a:ext>
            </a:extLst>
          </p:cNvPr>
          <p:cNvSpPr/>
          <p:nvPr/>
        </p:nvSpPr>
        <p:spPr>
          <a:xfrm>
            <a:off x="1130328" y="5432678"/>
            <a:ext cx="981501" cy="39786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376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0C4-F577-4430-BED7-CA2D7AC2B7A8}"/>
              </a:ext>
            </a:extLst>
          </p:cNvPr>
          <p:cNvSpPr>
            <a:spLocks noGrp="1"/>
          </p:cNvSpPr>
          <p:nvPr>
            <p:ph type="title"/>
          </p:nvPr>
        </p:nvSpPr>
        <p:spPr>
          <a:xfrm>
            <a:off x="475488" y="384048"/>
            <a:ext cx="10515600" cy="914400"/>
          </a:xfrm>
        </p:spPr>
        <p:txBody>
          <a:bodyPr>
            <a:normAutofit fontScale="90000"/>
          </a:bodyPr>
          <a:lstStyle/>
          <a:p>
            <a:r>
              <a:rPr lang="en-US" sz="3600" b="1" dirty="0"/>
              <a:t>Natural Background Concentrations in Air</a:t>
            </a:r>
            <a:br>
              <a:rPr lang="en-US" sz="3600" b="1" dirty="0"/>
            </a:br>
            <a:r>
              <a:rPr lang="en-US" sz="2800" dirty="0"/>
              <a:t>(Current-Day, remote areas … away from major air pollution sources)</a:t>
            </a:r>
          </a:p>
        </p:txBody>
      </p:sp>
      <p:graphicFrame>
        <p:nvGraphicFramePr>
          <p:cNvPr id="4" name="Table 4">
            <a:extLst>
              <a:ext uri="{FF2B5EF4-FFF2-40B4-BE49-F238E27FC236}">
                <a16:creationId xmlns:a16="http://schemas.microsoft.com/office/drawing/2014/main" id="{856EBAE6-36B3-47AC-BC83-73981EDE8009}"/>
              </a:ext>
            </a:extLst>
          </p:cNvPr>
          <p:cNvGraphicFramePr>
            <a:graphicFrameLocks noGrp="1"/>
          </p:cNvGraphicFramePr>
          <p:nvPr>
            <p:ph idx="1"/>
          </p:nvPr>
        </p:nvGraphicFramePr>
        <p:xfrm>
          <a:off x="645695" y="1826260"/>
          <a:ext cx="10900610" cy="3205480"/>
        </p:xfrm>
        <a:graphic>
          <a:graphicData uri="http://schemas.openxmlformats.org/drawingml/2006/table">
            <a:tbl>
              <a:tblPr firstRow="1" bandRow="1">
                <a:tableStyleId>{2D5ABB26-0587-4C30-8999-92F81FD0307C}</a:tableStyleId>
              </a:tblPr>
              <a:tblGrid>
                <a:gridCol w="3282855">
                  <a:extLst>
                    <a:ext uri="{9D8B030D-6E8A-4147-A177-3AD203B41FA5}">
                      <a16:colId xmlns:a16="http://schemas.microsoft.com/office/drawing/2014/main" val="3442441965"/>
                    </a:ext>
                  </a:extLst>
                </a:gridCol>
                <a:gridCol w="1993233">
                  <a:extLst>
                    <a:ext uri="{9D8B030D-6E8A-4147-A177-3AD203B41FA5}">
                      <a16:colId xmlns:a16="http://schemas.microsoft.com/office/drawing/2014/main" val="1375053556"/>
                    </a:ext>
                  </a:extLst>
                </a:gridCol>
                <a:gridCol w="5624522">
                  <a:extLst>
                    <a:ext uri="{9D8B030D-6E8A-4147-A177-3AD203B41FA5}">
                      <a16:colId xmlns:a16="http://schemas.microsoft.com/office/drawing/2014/main" val="2946470821"/>
                    </a:ext>
                  </a:extLst>
                </a:gridCol>
              </a:tblGrid>
              <a:tr h="370840">
                <a:tc>
                  <a:txBody>
                    <a:bodyPr/>
                    <a:lstStyle/>
                    <a:p>
                      <a:r>
                        <a:rPr lang="en-US" b="1" dirty="0">
                          <a:latin typeface="Arial" panose="020B0604020202020204" pitchFamily="34" charset="0"/>
                          <a:cs typeface="Arial" panose="020B0604020202020204" pitchFamily="34" charset="0"/>
                        </a:rPr>
                        <a:t>Pollutant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Natural Background Concentrations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516444"/>
                  </a:ext>
                </a:extLst>
              </a:tr>
              <a:tr h="370840">
                <a:tc>
                  <a:txBody>
                    <a:bodyPr/>
                    <a:lstStyle/>
                    <a:p>
                      <a:r>
                        <a:rPr lang="en-US" dirty="0">
                          <a:latin typeface="Arial" panose="020B0604020202020204" pitchFamily="34" charset="0"/>
                          <a:cs typeface="Arial" panose="020B0604020202020204" pitchFamily="34" charset="0"/>
                        </a:rPr>
                        <a:t>Carbon Dioxide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410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Mauna Loa (Hawaii)</a:t>
                      </a:r>
                    </a:p>
                    <a:p>
                      <a:r>
                        <a:rPr lang="en-US" dirty="0">
                          <a:latin typeface="Arial" panose="020B0604020202020204" pitchFamily="34" charset="0"/>
                          <a:cs typeface="Arial" panose="020B0604020202020204" pitchFamily="34" charset="0"/>
                          <a:hlinkClick r:id="rId3"/>
                        </a:rPr>
                        <a:t>https://www.esrl.noaa.gov/gmd/ccgg/trends/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70866"/>
                  </a:ext>
                </a:extLst>
              </a:tr>
              <a:tr h="370840">
                <a:tc>
                  <a:txBody>
                    <a:bodyPr/>
                    <a:lstStyle/>
                    <a:p>
                      <a:r>
                        <a:rPr lang="en-US" dirty="0">
                          <a:latin typeface="Arial" panose="020B0604020202020204" pitchFamily="34" charset="0"/>
                          <a:cs typeface="Arial" panose="020B0604020202020204" pitchFamily="34" charset="0"/>
                        </a:rPr>
                        <a:t>Carbon Monoxide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50 – 120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4"/>
                        </a:rPr>
                        <a:t>http://www.euro.who.int/__data/assets/pdf_file/0020/123059/AQG2ndEd_5_5carbonmonoxide.PDF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51039"/>
                  </a:ext>
                </a:extLst>
              </a:tr>
              <a:tr h="370840">
                <a:tc>
                  <a:txBody>
                    <a:bodyPr/>
                    <a:lstStyle/>
                    <a:p>
                      <a:r>
                        <a:rPr lang="en-US" dirty="0">
                          <a:solidFill>
                            <a:srgbClr val="C00000"/>
                          </a:solidFill>
                          <a:latin typeface="Arial" panose="020B0604020202020204" pitchFamily="34" charset="0"/>
                          <a:cs typeface="Arial" panose="020B0604020202020204" pitchFamily="34" charset="0"/>
                        </a:rPr>
                        <a:t>Nitrogen Dioxide (NO</a:t>
                      </a:r>
                      <a:r>
                        <a:rPr lang="en-US" baseline="-25000" dirty="0">
                          <a:solidFill>
                            <a:srgbClr val="C00000"/>
                          </a:solidFill>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C00000"/>
                          </a:solidFill>
                          <a:latin typeface="Arial" panose="020B0604020202020204" pitchFamily="34" charset="0"/>
                          <a:cs typeface="Arial" panose="020B0604020202020204" pitchFamily="34" charset="0"/>
                        </a:rPr>
                        <a:t>0.2 – 5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5"/>
                        </a:rPr>
                        <a:t>http://www.euro.who.int/__data/assets/pdf_file/0017/123083/AQG2ndEd_7_1nitrogendioxide.pdf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77105"/>
                  </a:ext>
                </a:extLst>
              </a:tr>
              <a:tr h="370840">
                <a:tc>
                  <a:txBody>
                    <a:bodyPr/>
                    <a:lstStyle/>
                    <a:p>
                      <a:r>
                        <a:rPr lang="en-US" dirty="0">
                          <a:solidFill>
                            <a:srgbClr val="C00000"/>
                          </a:solidFill>
                          <a:latin typeface="Arial" panose="020B0604020202020204" pitchFamily="34" charset="0"/>
                          <a:cs typeface="Arial" panose="020B0604020202020204" pitchFamily="34" charset="0"/>
                        </a:rPr>
                        <a:t>Sulfur Dioxide (SO</a:t>
                      </a:r>
                      <a:r>
                        <a:rPr lang="en-US" baseline="-25000" dirty="0">
                          <a:solidFill>
                            <a:srgbClr val="C00000"/>
                          </a:solidFill>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C00000"/>
                          </a:solidFill>
                          <a:latin typeface="Arial" panose="020B0604020202020204" pitchFamily="34" charset="0"/>
                          <a:cs typeface="Arial" panose="020B0604020202020204" pitchFamily="34" charset="0"/>
                        </a:rPr>
                        <a:t>&lt; 1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6"/>
                        </a:rPr>
                        <a:t>http://www.temis.nl/products/so2.html</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156673"/>
                  </a:ext>
                </a:extLst>
              </a:tr>
            </a:tbl>
          </a:graphicData>
        </a:graphic>
      </p:graphicFrame>
    </p:spTree>
    <p:extLst>
      <p:ext uri="{BB962C8B-B14F-4D97-AF65-F5344CB8AC3E}">
        <p14:creationId xmlns:p14="http://schemas.microsoft.com/office/powerpoint/2010/main" val="186953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b="1" dirty="0">
                <a:solidFill>
                  <a:srgbClr val="C00000"/>
                </a:solidFill>
              </a:rPr>
              <a:t>Air Pollution: Definitions</a:t>
            </a:r>
          </a:p>
          <a:p>
            <a:pPr lvl="1">
              <a:lnSpc>
                <a:spcPct val="100000"/>
              </a:lnSpc>
              <a:buFont typeface="Calibri" panose="020F0502020204030204" pitchFamily="34" charset="0"/>
              <a:buChar char="‒"/>
            </a:pPr>
            <a:r>
              <a:rPr lang="en-US" dirty="0">
                <a:solidFill>
                  <a:srgbClr val="C00000"/>
                </a:solidFill>
              </a:rPr>
              <a:t>Formal Definition</a:t>
            </a:r>
          </a:p>
          <a:p>
            <a:pPr lvl="1">
              <a:lnSpc>
                <a:spcPct val="100000"/>
              </a:lnSpc>
              <a:buFont typeface="Calibri" panose="020F0502020204030204" pitchFamily="34" charset="0"/>
              <a:buChar char="‒"/>
            </a:pPr>
            <a:r>
              <a:rPr lang="en-US" dirty="0">
                <a:solidFill>
                  <a:srgbClr val="C00000"/>
                </a:solidFill>
              </a:rPr>
              <a:t>Ambient Air Pollution</a:t>
            </a:r>
          </a:p>
          <a:p>
            <a:pPr>
              <a:lnSpc>
                <a:spcPct val="120000"/>
              </a:lnSpc>
              <a:spcBef>
                <a:spcPts val="1200"/>
              </a:spcBef>
            </a:pPr>
            <a:r>
              <a:rPr lang="en-US" b="1" dirty="0">
                <a:solidFill>
                  <a:srgbClr val="C00000"/>
                </a:solidFill>
              </a:rPr>
              <a:t>Air Pollution: Concentration, Duration and Health Effects</a:t>
            </a:r>
          </a:p>
          <a:p>
            <a:pPr lvl="1">
              <a:lnSpc>
                <a:spcPct val="100000"/>
              </a:lnSpc>
              <a:buFont typeface="Calibri" panose="020F0502020204030204" pitchFamily="34" charset="0"/>
              <a:buChar char="‒"/>
            </a:pPr>
            <a:r>
              <a:rPr lang="en-US" dirty="0">
                <a:solidFill>
                  <a:srgbClr val="C00000"/>
                </a:solidFill>
              </a:rPr>
              <a:t>Acute versus Chronic Health Effects &amp; Exposure</a:t>
            </a:r>
          </a:p>
          <a:p>
            <a:pPr lvl="1">
              <a:lnSpc>
                <a:spcPct val="100000"/>
              </a:lnSpc>
              <a:buFont typeface="Calibri" panose="020F0502020204030204" pitchFamily="34" charset="0"/>
              <a:buChar char="‒"/>
            </a:pPr>
            <a:r>
              <a:rPr lang="en-US" dirty="0">
                <a:solidFill>
                  <a:srgbClr val="C00000"/>
                </a:solidFill>
              </a:rPr>
              <a:t>Long-term versus short-term exposure</a:t>
            </a:r>
          </a:p>
          <a:p>
            <a:pPr lvl="1">
              <a:lnSpc>
                <a:spcPct val="100000"/>
              </a:lnSpc>
              <a:buFont typeface="Calibri" panose="020F0502020204030204" pitchFamily="34" charset="0"/>
              <a:buChar char="‒"/>
            </a:pPr>
            <a:r>
              <a:rPr lang="en-US" dirty="0">
                <a:solidFill>
                  <a:srgbClr val="C00000"/>
                </a:solidFill>
              </a:rPr>
              <a:t>Levels of Concern for Health Effects</a:t>
            </a:r>
            <a:endParaRPr lang="en-US" b="1" dirty="0">
              <a:solidFill>
                <a:srgbClr val="C00000"/>
              </a:solidFill>
            </a:endParaRPr>
          </a:p>
          <a:p>
            <a:pPr>
              <a:lnSpc>
                <a:spcPct val="120000"/>
              </a:lnSpc>
              <a:spcBef>
                <a:spcPts val="1200"/>
              </a:spcBef>
            </a:pPr>
            <a:r>
              <a:rPr lang="en-US" b="1" dirty="0"/>
              <a:t>Air Pollution: Regulation </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Previous Lecture</a:t>
            </a:r>
          </a:p>
        </p:txBody>
      </p:sp>
    </p:spTree>
    <p:extLst>
      <p:ext uri="{BB962C8B-B14F-4D97-AF65-F5344CB8AC3E}">
        <p14:creationId xmlns:p14="http://schemas.microsoft.com/office/powerpoint/2010/main" val="174182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7"/>
          <p:cNvPicPr>
            <a:picLocks noChangeAspect="1" noChangeArrowheads="1"/>
          </p:cNvPicPr>
          <p:nvPr/>
        </p:nvPicPr>
        <p:blipFill>
          <a:blip r:embed="rId3"/>
          <a:srcRect/>
          <a:stretch>
            <a:fillRect/>
          </a:stretch>
        </p:blipFill>
        <p:spPr bwMode="auto">
          <a:xfrm>
            <a:off x="235043" y="945856"/>
            <a:ext cx="5860957" cy="5912144"/>
          </a:xfrm>
          <a:prstGeom prst="rect">
            <a:avLst/>
          </a:prstGeom>
          <a:noFill/>
        </p:spPr>
      </p:pic>
      <p:sp>
        <p:nvSpPr>
          <p:cNvPr id="5" name="Title 2">
            <a:extLst>
              <a:ext uri="{FF2B5EF4-FFF2-40B4-BE49-F238E27FC236}">
                <a16:creationId xmlns:a16="http://schemas.microsoft.com/office/drawing/2014/main" id="{554C1305-5F4C-4358-AD7F-CE3A7A6B3C3A}"/>
              </a:ext>
            </a:extLst>
          </p:cNvPr>
          <p:cNvSpPr txBox="1">
            <a:spLocks/>
          </p:cNvSpPr>
          <p:nvPr/>
        </p:nvSpPr>
        <p:spPr>
          <a:xfrm>
            <a:off x="259038" y="233709"/>
            <a:ext cx="10515600" cy="6044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Illustration: Sulfur Dioxide (SO</a:t>
            </a:r>
            <a:r>
              <a:rPr lang="en-US" sz="3600" b="1" baseline="-25000" dirty="0"/>
              <a:t>2</a:t>
            </a:r>
            <a:r>
              <a:rPr lang="en-US" sz="3600" b="1" dirty="0"/>
              <a:t>)</a:t>
            </a:r>
            <a:endParaRPr lang="en-US" sz="2400" b="1" dirty="0"/>
          </a:p>
        </p:txBody>
      </p:sp>
      <p:sp>
        <p:nvSpPr>
          <p:cNvPr id="2" name="TextBox 1">
            <a:extLst>
              <a:ext uri="{FF2B5EF4-FFF2-40B4-BE49-F238E27FC236}">
                <a16:creationId xmlns:a16="http://schemas.microsoft.com/office/drawing/2014/main" id="{99370A87-79FE-413A-A20E-7E3A9BB51D70}"/>
              </a:ext>
            </a:extLst>
          </p:cNvPr>
          <p:cNvSpPr txBox="1"/>
          <p:nvPr/>
        </p:nvSpPr>
        <p:spPr>
          <a:xfrm>
            <a:off x="1330036" y="5512034"/>
            <a:ext cx="2939394" cy="400110"/>
          </a:xfrm>
          <a:prstGeom prst="rect">
            <a:avLst/>
          </a:prstGeom>
          <a:noFill/>
        </p:spPr>
        <p:txBody>
          <a:bodyPr wrap="none" rtlCol="0">
            <a:spAutoFit/>
          </a:bodyPr>
          <a:lstStyle/>
          <a:p>
            <a:r>
              <a:rPr lang="en-US" sz="2000" i="1" dirty="0">
                <a:highlight>
                  <a:srgbClr val="FFFF00"/>
                </a:highlight>
              </a:rPr>
              <a:t>No Adverse Health Effects</a:t>
            </a:r>
          </a:p>
        </p:txBody>
      </p:sp>
      <p:sp>
        <p:nvSpPr>
          <p:cNvPr id="7" name="TextBox 6">
            <a:extLst>
              <a:ext uri="{FF2B5EF4-FFF2-40B4-BE49-F238E27FC236}">
                <a16:creationId xmlns:a16="http://schemas.microsoft.com/office/drawing/2014/main" id="{42F0576A-AAE1-4DE1-9F30-2B0E64D80404}"/>
              </a:ext>
            </a:extLst>
          </p:cNvPr>
          <p:cNvSpPr txBox="1"/>
          <p:nvPr/>
        </p:nvSpPr>
        <p:spPr>
          <a:xfrm>
            <a:off x="5167838" y="4853942"/>
            <a:ext cx="2522101" cy="400110"/>
          </a:xfrm>
          <a:prstGeom prst="rect">
            <a:avLst/>
          </a:prstGeom>
          <a:noFill/>
        </p:spPr>
        <p:txBody>
          <a:bodyPr wrap="none" rtlCol="0">
            <a:spAutoFit/>
          </a:bodyPr>
          <a:lstStyle/>
          <a:p>
            <a:r>
              <a:rPr lang="en-US" sz="2000" i="1" dirty="0">
                <a:highlight>
                  <a:srgbClr val="FFFF00"/>
                </a:highlight>
              </a:rPr>
              <a:t>Adverse Health Effects</a:t>
            </a:r>
          </a:p>
        </p:txBody>
      </p:sp>
      <p:sp>
        <p:nvSpPr>
          <p:cNvPr id="8" name="TextBox 7">
            <a:extLst>
              <a:ext uri="{FF2B5EF4-FFF2-40B4-BE49-F238E27FC236}">
                <a16:creationId xmlns:a16="http://schemas.microsoft.com/office/drawing/2014/main" id="{5924AB4A-3E08-4BDA-91A8-26B7B1C85933}"/>
              </a:ext>
            </a:extLst>
          </p:cNvPr>
          <p:cNvSpPr txBox="1"/>
          <p:nvPr/>
        </p:nvSpPr>
        <p:spPr>
          <a:xfrm>
            <a:off x="5254336" y="2087185"/>
            <a:ext cx="1156150" cy="400110"/>
          </a:xfrm>
          <a:prstGeom prst="rect">
            <a:avLst/>
          </a:prstGeom>
          <a:noFill/>
        </p:spPr>
        <p:txBody>
          <a:bodyPr wrap="none" rtlCol="0">
            <a:spAutoFit/>
          </a:bodyPr>
          <a:lstStyle/>
          <a:p>
            <a:r>
              <a:rPr lang="en-US" sz="2000" i="1" dirty="0">
                <a:highlight>
                  <a:srgbClr val="FFFF00"/>
                </a:highlight>
              </a:rPr>
              <a:t>Mortality</a:t>
            </a:r>
          </a:p>
        </p:txBody>
      </p:sp>
      <p:sp>
        <p:nvSpPr>
          <p:cNvPr id="9" name="TextBox 8">
            <a:extLst>
              <a:ext uri="{FF2B5EF4-FFF2-40B4-BE49-F238E27FC236}">
                <a16:creationId xmlns:a16="http://schemas.microsoft.com/office/drawing/2014/main" id="{18217269-019A-4D39-AFDB-7DE24405D08B}"/>
              </a:ext>
            </a:extLst>
          </p:cNvPr>
          <p:cNvSpPr txBox="1"/>
          <p:nvPr/>
        </p:nvSpPr>
        <p:spPr>
          <a:xfrm>
            <a:off x="9296400" y="6439625"/>
            <a:ext cx="2519344" cy="369332"/>
          </a:xfrm>
          <a:prstGeom prst="rect">
            <a:avLst/>
          </a:prstGeom>
          <a:noFill/>
        </p:spPr>
        <p:txBody>
          <a:bodyPr wrap="none" rtlCol="0">
            <a:spAutoFit/>
          </a:bodyPr>
          <a:lstStyle/>
          <a:p>
            <a:r>
              <a:rPr lang="en-US" dirty="0"/>
              <a:t>Note: 1 ppm = 1000 ppb</a:t>
            </a:r>
          </a:p>
        </p:txBody>
      </p:sp>
    </p:spTree>
    <p:extLst>
      <p:ext uri="{BB962C8B-B14F-4D97-AF65-F5344CB8AC3E}">
        <p14:creationId xmlns:p14="http://schemas.microsoft.com/office/powerpoint/2010/main" val="242101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7"/>
          <p:cNvPicPr>
            <a:picLocks noChangeAspect="1" noChangeArrowheads="1"/>
          </p:cNvPicPr>
          <p:nvPr/>
        </p:nvPicPr>
        <p:blipFill>
          <a:blip r:embed="rId3"/>
          <a:srcRect/>
          <a:stretch>
            <a:fillRect/>
          </a:stretch>
        </p:blipFill>
        <p:spPr bwMode="auto">
          <a:xfrm>
            <a:off x="235043" y="945856"/>
            <a:ext cx="5860957" cy="5912144"/>
          </a:xfrm>
          <a:prstGeom prst="rect">
            <a:avLst/>
          </a:prstGeom>
          <a:noFill/>
        </p:spPr>
      </p:pic>
      <p:sp>
        <p:nvSpPr>
          <p:cNvPr id="5" name="Title 2">
            <a:extLst>
              <a:ext uri="{FF2B5EF4-FFF2-40B4-BE49-F238E27FC236}">
                <a16:creationId xmlns:a16="http://schemas.microsoft.com/office/drawing/2014/main" id="{554C1305-5F4C-4358-AD7F-CE3A7A6B3C3A}"/>
              </a:ext>
            </a:extLst>
          </p:cNvPr>
          <p:cNvSpPr txBox="1">
            <a:spLocks/>
          </p:cNvSpPr>
          <p:nvPr/>
        </p:nvSpPr>
        <p:spPr>
          <a:xfrm>
            <a:off x="259038" y="233709"/>
            <a:ext cx="10515600" cy="6044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Illustration: Sulfur Dioxide (SO</a:t>
            </a:r>
            <a:r>
              <a:rPr lang="en-US" sz="3600" b="1" baseline="-25000" dirty="0"/>
              <a:t>2</a:t>
            </a:r>
            <a:r>
              <a:rPr lang="en-US" sz="3600" b="1" dirty="0"/>
              <a:t>) 1-hour NAAQS plotted.</a:t>
            </a:r>
            <a:endParaRPr lang="en-US" sz="2400" b="1" dirty="0"/>
          </a:p>
        </p:txBody>
      </p:sp>
      <p:sp>
        <p:nvSpPr>
          <p:cNvPr id="2" name="Multiplication Sign 1">
            <a:extLst>
              <a:ext uri="{FF2B5EF4-FFF2-40B4-BE49-F238E27FC236}">
                <a16:creationId xmlns:a16="http://schemas.microsoft.com/office/drawing/2014/main" id="{F84FF16F-31B1-4057-911D-113EE890222E}"/>
              </a:ext>
            </a:extLst>
          </p:cNvPr>
          <p:cNvSpPr>
            <a:spLocks noChangeAspect="1"/>
          </p:cNvSpPr>
          <p:nvPr/>
        </p:nvSpPr>
        <p:spPr>
          <a:xfrm>
            <a:off x="2324100" y="4057650"/>
            <a:ext cx="365760" cy="36576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13F274D-9E8F-4EC8-9BEA-83251EA7A7B1}"/>
              </a:ext>
            </a:extLst>
          </p:cNvPr>
          <p:cNvCxnSpPr>
            <a:cxnSpLocks/>
          </p:cNvCxnSpPr>
          <p:nvPr/>
        </p:nvCxnSpPr>
        <p:spPr>
          <a:xfrm>
            <a:off x="1143000" y="4240530"/>
            <a:ext cx="11811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D39ED4-6AC4-4BFF-BF72-DF9DA898A38F}"/>
              </a:ext>
            </a:extLst>
          </p:cNvPr>
          <p:cNvCxnSpPr>
            <a:cxnSpLocks/>
          </p:cNvCxnSpPr>
          <p:nvPr/>
        </p:nvCxnSpPr>
        <p:spPr>
          <a:xfrm flipV="1">
            <a:off x="2506980" y="4423410"/>
            <a:ext cx="0" cy="17487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0B4869-3994-4BAC-8399-5D6DDB9F9883}"/>
              </a:ext>
            </a:extLst>
          </p:cNvPr>
          <p:cNvSpPr txBox="1"/>
          <p:nvPr/>
        </p:nvSpPr>
        <p:spPr>
          <a:xfrm>
            <a:off x="2971800" y="3671095"/>
            <a:ext cx="8466228" cy="461665"/>
          </a:xfrm>
          <a:prstGeom prst="rect">
            <a:avLst/>
          </a:prstGeom>
          <a:noFill/>
        </p:spPr>
        <p:txBody>
          <a:bodyPr wrap="none" rtlCol="0">
            <a:spAutoFit/>
          </a:bodyPr>
          <a:lstStyle/>
          <a:p>
            <a:r>
              <a:rPr lang="en-US" sz="2400" dirty="0">
                <a:highlight>
                  <a:srgbClr val="FFFF00"/>
                </a:highlight>
              </a:rPr>
              <a:t>1-hour exposure at 75 ppb SO2 (= 0.075 ppm) (NAAQS 1-hour std.)</a:t>
            </a:r>
          </a:p>
        </p:txBody>
      </p:sp>
      <p:sp>
        <p:nvSpPr>
          <p:cNvPr id="18" name="TextBox 17">
            <a:extLst>
              <a:ext uri="{FF2B5EF4-FFF2-40B4-BE49-F238E27FC236}">
                <a16:creationId xmlns:a16="http://schemas.microsoft.com/office/drawing/2014/main" id="{2A17DD5F-70F8-4026-B87C-DDB1F8E997A7}"/>
              </a:ext>
            </a:extLst>
          </p:cNvPr>
          <p:cNvSpPr txBox="1"/>
          <p:nvPr/>
        </p:nvSpPr>
        <p:spPr>
          <a:xfrm>
            <a:off x="9296400" y="6439625"/>
            <a:ext cx="2519344" cy="369332"/>
          </a:xfrm>
          <a:prstGeom prst="rect">
            <a:avLst/>
          </a:prstGeom>
          <a:noFill/>
        </p:spPr>
        <p:txBody>
          <a:bodyPr wrap="none" rtlCol="0">
            <a:spAutoFit/>
          </a:bodyPr>
          <a:lstStyle/>
          <a:p>
            <a:r>
              <a:rPr lang="en-US" dirty="0"/>
              <a:t>Note: 1 ppm = 1000 ppb</a:t>
            </a:r>
          </a:p>
        </p:txBody>
      </p:sp>
      <p:sp>
        <p:nvSpPr>
          <p:cNvPr id="10" name="Multiplication Sign 9">
            <a:extLst>
              <a:ext uri="{FF2B5EF4-FFF2-40B4-BE49-F238E27FC236}">
                <a16:creationId xmlns:a16="http://schemas.microsoft.com/office/drawing/2014/main" id="{2D567CB3-769B-4172-839F-B90E8DADA8FF}"/>
              </a:ext>
            </a:extLst>
          </p:cNvPr>
          <p:cNvSpPr>
            <a:spLocks noChangeAspect="1"/>
          </p:cNvSpPr>
          <p:nvPr/>
        </p:nvSpPr>
        <p:spPr>
          <a:xfrm>
            <a:off x="3049177" y="4057650"/>
            <a:ext cx="365760" cy="36576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811471E-733E-4A9E-A751-221F66DF97BC}"/>
              </a:ext>
            </a:extLst>
          </p:cNvPr>
          <p:cNvCxnSpPr>
            <a:cxnSpLocks/>
          </p:cNvCxnSpPr>
          <p:nvPr/>
        </p:nvCxnSpPr>
        <p:spPr>
          <a:xfrm flipV="1">
            <a:off x="3232057" y="4423410"/>
            <a:ext cx="0" cy="17487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41ED19-9B88-4897-A86F-19B753881DC9}"/>
              </a:ext>
            </a:extLst>
          </p:cNvPr>
          <p:cNvSpPr txBox="1"/>
          <p:nvPr/>
        </p:nvSpPr>
        <p:spPr>
          <a:xfrm>
            <a:off x="3957134" y="4709266"/>
            <a:ext cx="7908640" cy="461665"/>
          </a:xfrm>
          <a:prstGeom prst="rect">
            <a:avLst/>
          </a:prstGeom>
          <a:noFill/>
        </p:spPr>
        <p:txBody>
          <a:bodyPr wrap="none" rtlCol="0">
            <a:spAutoFit/>
          </a:bodyPr>
          <a:lstStyle/>
          <a:p>
            <a:r>
              <a:rPr lang="en-US" sz="2400" dirty="0">
                <a:highlight>
                  <a:srgbClr val="FFFF00"/>
                </a:highlight>
              </a:rPr>
              <a:t>1-hour exposure at 250 ppb SO2 (= 0.25 ppm) (CA 1-hour std.)</a:t>
            </a:r>
          </a:p>
        </p:txBody>
      </p:sp>
    </p:spTree>
    <p:extLst>
      <p:ext uri="{BB962C8B-B14F-4D97-AF65-F5344CB8AC3E}">
        <p14:creationId xmlns:p14="http://schemas.microsoft.com/office/powerpoint/2010/main" val="29946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7"/>
          <p:cNvPicPr>
            <a:picLocks noChangeAspect="1" noChangeArrowheads="1"/>
          </p:cNvPicPr>
          <p:nvPr/>
        </p:nvPicPr>
        <p:blipFill>
          <a:blip r:embed="rId3"/>
          <a:srcRect/>
          <a:stretch>
            <a:fillRect/>
          </a:stretch>
        </p:blipFill>
        <p:spPr bwMode="auto">
          <a:xfrm>
            <a:off x="235043" y="945856"/>
            <a:ext cx="5860957" cy="5912144"/>
          </a:xfrm>
          <a:prstGeom prst="rect">
            <a:avLst/>
          </a:prstGeom>
          <a:noFill/>
        </p:spPr>
      </p:pic>
      <p:sp>
        <p:nvSpPr>
          <p:cNvPr id="5" name="Title 2">
            <a:extLst>
              <a:ext uri="{FF2B5EF4-FFF2-40B4-BE49-F238E27FC236}">
                <a16:creationId xmlns:a16="http://schemas.microsoft.com/office/drawing/2014/main" id="{554C1305-5F4C-4358-AD7F-CE3A7A6B3C3A}"/>
              </a:ext>
            </a:extLst>
          </p:cNvPr>
          <p:cNvSpPr txBox="1">
            <a:spLocks/>
          </p:cNvSpPr>
          <p:nvPr/>
        </p:nvSpPr>
        <p:spPr>
          <a:xfrm>
            <a:off x="259038" y="233709"/>
            <a:ext cx="10515600" cy="6044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Illustration: Sulfur Dioxide (SO</a:t>
            </a:r>
            <a:r>
              <a:rPr lang="en-US" sz="3600" b="1" baseline="-25000" dirty="0"/>
              <a:t>2</a:t>
            </a:r>
            <a:r>
              <a:rPr lang="en-US" sz="3600" b="1" dirty="0"/>
              <a:t>)</a:t>
            </a:r>
            <a:endParaRPr lang="en-US" sz="2400" b="1" dirty="0"/>
          </a:p>
        </p:txBody>
      </p:sp>
      <p:sp>
        <p:nvSpPr>
          <p:cNvPr id="6" name="Multiplication Sign 5">
            <a:extLst>
              <a:ext uri="{FF2B5EF4-FFF2-40B4-BE49-F238E27FC236}">
                <a16:creationId xmlns:a16="http://schemas.microsoft.com/office/drawing/2014/main" id="{8610DE28-8032-433E-8562-75166F5565D6}"/>
              </a:ext>
            </a:extLst>
          </p:cNvPr>
          <p:cNvSpPr>
            <a:spLocks noChangeAspect="1"/>
          </p:cNvSpPr>
          <p:nvPr/>
        </p:nvSpPr>
        <p:spPr>
          <a:xfrm>
            <a:off x="1821180" y="3170895"/>
            <a:ext cx="365760" cy="36576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13F274D-9E8F-4EC8-9BEA-83251EA7A7B1}"/>
              </a:ext>
            </a:extLst>
          </p:cNvPr>
          <p:cNvCxnSpPr>
            <a:cxnSpLocks/>
          </p:cNvCxnSpPr>
          <p:nvPr/>
        </p:nvCxnSpPr>
        <p:spPr>
          <a:xfrm>
            <a:off x="1124793" y="3372356"/>
            <a:ext cx="53636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D39ED4-6AC4-4BFF-BF72-DF9DA898A38F}"/>
              </a:ext>
            </a:extLst>
          </p:cNvPr>
          <p:cNvCxnSpPr>
            <a:cxnSpLocks/>
          </p:cNvCxnSpPr>
          <p:nvPr/>
        </p:nvCxnSpPr>
        <p:spPr>
          <a:xfrm flipV="1">
            <a:off x="2004060" y="3536655"/>
            <a:ext cx="0" cy="26174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0B4869-3994-4BAC-8399-5D6DDB9F9883}"/>
              </a:ext>
            </a:extLst>
          </p:cNvPr>
          <p:cNvSpPr txBox="1"/>
          <p:nvPr/>
        </p:nvSpPr>
        <p:spPr>
          <a:xfrm>
            <a:off x="2186940" y="2709230"/>
            <a:ext cx="4286366" cy="461665"/>
          </a:xfrm>
          <a:prstGeom prst="rect">
            <a:avLst/>
          </a:prstGeom>
          <a:noFill/>
        </p:spPr>
        <p:txBody>
          <a:bodyPr wrap="none" rtlCol="0">
            <a:spAutoFit/>
          </a:bodyPr>
          <a:lstStyle/>
          <a:p>
            <a:r>
              <a:rPr lang="en-US" sz="2400" dirty="0">
                <a:highlight>
                  <a:srgbClr val="FFFF00"/>
                </a:highlight>
              </a:rPr>
              <a:t>24-hour exposure at 40 ppb SO2</a:t>
            </a:r>
          </a:p>
        </p:txBody>
      </p:sp>
      <p:sp>
        <p:nvSpPr>
          <p:cNvPr id="8" name="TextBox 7">
            <a:extLst>
              <a:ext uri="{FF2B5EF4-FFF2-40B4-BE49-F238E27FC236}">
                <a16:creationId xmlns:a16="http://schemas.microsoft.com/office/drawing/2014/main" id="{232F0011-2647-425E-A851-BFFA45BEE2D5}"/>
              </a:ext>
            </a:extLst>
          </p:cNvPr>
          <p:cNvSpPr txBox="1"/>
          <p:nvPr/>
        </p:nvSpPr>
        <p:spPr>
          <a:xfrm>
            <a:off x="9296400" y="6439625"/>
            <a:ext cx="2466444" cy="369332"/>
          </a:xfrm>
          <a:prstGeom prst="rect">
            <a:avLst/>
          </a:prstGeom>
          <a:noFill/>
        </p:spPr>
        <p:txBody>
          <a:bodyPr wrap="none" rtlCol="0">
            <a:spAutoFit/>
          </a:bodyPr>
          <a:lstStyle/>
          <a:p>
            <a:r>
              <a:rPr lang="en-US" dirty="0"/>
              <a:t>Note: 1 ppm = 1000 ppb</a:t>
            </a:r>
          </a:p>
        </p:txBody>
      </p:sp>
    </p:spTree>
    <p:extLst>
      <p:ext uri="{BB962C8B-B14F-4D97-AF65-F5344CB8AC3E}">
        <p14:creationId xmlns:p14="http://schemas.microsoft.com/office/powerpoint/2010/main" val="144364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278423" y="1027454"/>
            <a:ext cx="8763000" cy="5616922"/>
          </a:xfrm>
          <a:prstGeom prst="rect">
            <a:avLst/>
          </a:prstGeom>
          <a:solidFill>
            <a:srgbClr val="FFFF66"/>
          </a:solidFill>
          <a:ln w="9525">
            <a:noFill/>
            <a:miter lim="800000"/>
            <a:headEnd/>
            <a:tailEnd/>
          </a:ln>
          <a:effectLst/>
        </p:spPr>
        <p:txBody>
          <a:bodyPr wrap="square">
            <a:spAutoFit/>
          </a:bodyPr>
          <a:lstStyle/>
          <a:p>
            <a:pPr defTabSz="914400" eaLnBrk="0" fontAlgn="base" hangingPunct="0">
              <a:spcBef>
                <a:spcPct val="0"/>
              </a:spcBef>
              <a:spcAft>
                <a:spcPct val="0"/>
              </a:spcAft>
            </a:pP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California</a:t>
            </a: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NAAQS</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0000FF"/>
                </a:solidFill>
                <a:latin typeface="Arial" panose="020B0604020202020204" pitchFamily="34" charset="0"/>
                <a:cs typeface="Arial" panose="020B0604020202020204" pitchFamily="34" charset="0"/>
              </a:rPr>
              <a:t>Ozone</a:t>
            </a:r>
            <a:endParaRPr lang="en-US" sz="2800" b="1"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90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a:t>
            </a:r>
            <a:r>
              <a:rPr lang="en-US" sz="2400" b="1" dirty="0">
                <a:solidFill>
                  <a:srgbClr val="000000"/>
                </a:solidFill>
                <a:latin typeface="Arial" panose="020B0604020202020204" pitchFamily="34" charset="0"/>
                <a:cs typeface="Arial" panose="020B0604020202020204" pitchFamily="34" charset="0"/>
              </a:rPr>
              <a:t>8-hour average		70 </a:t>
            </a:r>
            <a:r>
              <a:rPr lang="en-US" sz="2400" b="1"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70 </a:t>
            </a:r>
            <a:r>
              <a:rPr lang="en-US" sz="2400" dirty="0" err="1">
                <a:solidFill>
                  <a:srgbClr val="000000"/>
                </a:solidFill>
                <a:latin typeface="Arial" panose="020B0604020202020204" pitchFamily="34" charset="0"/>
                <a:cs typeface="Arial" panose="020B0604020202020204" pitchFamily="34" charset="0"/>
              </a:rPr>
              <a:t>ppbv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000000"/>
                </a:solidFill>
                <a:latin typeface="Arial" panose="020B0604020202020204" pitchFamily="34" charset="0"/>
                <a:cs typeface="Arial" panose="020B0604020202020204" pitchFamily="34" charset="0"/>
              </a:rPr>
              <a:t>CO</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20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35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8-hour average		9 </a:t>
            </a:r>
            <a:r>
              <a:rPr lang="en-US" sz="2400" dirty="0" err="1">
                <a:solidFill>
                  <a:srgbClr val="000000"/>
                </a:solidFill>
                <a:latin typeface="Arial" panose="020B0604020202020204" pitchFamily="34" charset="0"/>
                <a:cs typeface="Arial" panose="020B0604020202020204" pitchFamily="34" charset="0"/>
              </a:rPr>
              <a:t>ppmv</a:t>
            </a:r>
            <a:r>
              <a:rPr lang="en-US" sz="2400" dirty="0">
                <a:solidFill>
                  <a:srgbClr val="000000"/>
                </a:solidFill>
                <a:latin typeface="Arial" panose="020B0604020202020204" pitchFamily="34" charset="0"/>
                <a:cs typeface="Arial" panose="020B0604020202020204" pitchFamily="34" charset="0"/>
              </a:rPr>
              <a:t>              	  9 </a:t>
            </a:r>
            <a:r>
              <a:rPr lang="en-US" sz="2400" dirty="0" err="1">
                <a:solidFill>
                  <a:srgbClr val="000000"/>
                </a:solidFill>
                <a:latin typeface="Arial" panose="020B0604020202020204" pitchFamily="34" charset="0"/>
                <a:cs typeface="Arial" panose="020B0604020202020204" pitchFamily="34" charset="0"/>
              </a:rPr>
              <a:t>ppmv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FF0000"/>
                </a:solidFill>
                <a:latin typeface="Arial" panose="020B0604020202020204" pitchFamily="34" charset="0"/>
                <a:cs typeface="Arial" panose="020B0604020202020204" pitchFamily="34" charset="0"/>
              </a:rPr>
              <a:t>NO</a:t>
            </a:r>
            <a:r>
              <a:rPr lang="en-US" sz="2800" b="1" baseline="-25000" dirty="0">
                <a:solidFill>
                  <a:srgbClr val="FF0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180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100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annual average		30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53 </a:t>
            </a:r>
            <a:r>
              <a:rPr lang="en-US" sz="2400" dirty="0" err="1">
                <a:solidFill>
                  <a:srgbClr val="000000"/>
                </a:solidFill>
                <a:latin typeface="Arial" panose="020B0604020202020204" pitchFamily="34" charset="0"/>
                <a:cs typeface="Arial" panose="020B0604020202020204" pitchFamily="34" charset="0"/>
              </a:rPr>
              <a:t>ppbv</a:t>
            </a:r>
            <a:r>
              <a:rPr lang="en-US" sz="2800" dirty="0">
                <a:solidFill>
                  <a:srgbClr val="000000"/>
                </a:solidFill>
                <a:latin typeface="Arial" panose="020B0604020202020204" pitchFamily="34" charset="0"/>
                <a:cs typeface="Arial" panose="020B0604020202020204" pitchFamily="34" charset="0"/>
              </a:rPr>
              <a:t>	</a:t>
            </a:r>
          </a:p>
          <a:p>
            <a:pPr defTabSz="914400" eaLnBrk="0" fontAlgn="base" hangingPunct="0">
              <a:spcBef>
                <a:spcPts val="600"/>
              </a:spcBef>
              <a:spcAft>
                <a:spcPct val="0"/>
              </a:spcAft>
            </a:pPr>
            <a:r>
              <a:rPr lang="en-US" sz="2800" b="1" dirty="0">
                <a:solidFill>
                  <a:srgbClr val="FF8000"/>
                </a:solidFill>
                <a:latin typeface="Arial" panose="020B0604020202020204" pitchFamily="34" charset="0"/>
                <a:cs typeface="Arial" panose="020B0604020202020204" pitchFamily="34" charset="0"/>
              </a:rPr>
              <a:t>SO</a:t>
            </a:r>
            <a:r>
              <a:rPr lang="en-US" sz="2800" b="1" baseline="-25000" dirty="0">
                <a:solidFill>
                  <a:srgbClr val="FF8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1-hour average	     	250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75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  24-hour average	  	40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140 </a:t>
            </a:r>
            <a:r>
              <a:rPr lang="en-US" sz="2400" dirty="0" err="1">
                <a:solidFill>
                  <a:srgbClr val="000000"/>
                </a:solidFill>
                <a:latin typeface="Arial" panose="020B0604020202020204" pitchFamily="34" charset="0"/>
                <a:cs typeface="Arial" panose="020B0604020202020204" pitchFamily="34" charset="0"/>
              </a:rPr>
              <a:t>ppbv</a:t>
            </a:r>
            <a:r>
              <a:rPr lang="en-US" sz="2400" dirty="0">
                <a:solidFill>
                  <a:srgbClr val="000000"/>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84A8B3C-83F9-4EBF-834F-EA89E7E9F708}"/>
              </a:ext>
            </a:extLst>
          </p:cNvPr>
          <p:cNvSpPr txBox="1"/>
          <p:nvPr/>
        </p:nvSpPr>
        <p:spPr>
          <a:xfrm>
            <a:off x="278423" y="213624"/>
            <a:ext cx="8763000" cy="646331"/>
          </a:xfrm>
          <a:prstGeom prst="rect">
            <a:avLst/>
          </a:prstGeom>
          <a:noFill/>
        </p:spPr>
        <p:txBody>
          <a:bodyPr wrap="square" rtlCol="0">
            <a:spAutoFit/>
          </a:bodyPr>
          <a:lstStyle/>
          <a:p>
            <a:pPr defTabSz="914400" eaLnBrk="0" fontAlgn="base" hangingPunct="0">
              <a:spcBef>
                <a:spcPct val="0"/>
              </a:spcBef>
              <a:spcAft>
                <a:spcPct val="0"/>
              </a:spcAft>
            </a:pPr>
            <a:r>
              <a:rPr lang="en-US" sz="3600" b="1" dirty="0">
                <a:solidFill>
                  <a:srgbClr val="000000"/>
                </a:solidFill>
                <a:latin typeface="+mj-lt"/>
                <a:cs typeface="Arial" panose="020B0604020202020204" pitchFamily="34" charset="0"/>
              </a:rPr>
              <a:t>Interpreting the standards: CO</a:t>
            </a:r>
          </a:p>
        </p:txBody>
      </p:sp>
      <p:sp>
        <p:nvSpPr>
          <p:cNvPr id="4" name="Arrow: Left 3">
            <a:extLst>
              <a:ext uri="{FF2B5EF4-FFF2-40B4-BE49-F238E27FC236}">
                <a16:creationId xmlns:a16="http://schemas.microsoft.com/office/drawing/2014/main" id="{6ABC4C78-FA2F-4837-9F2F-B6A918119CEE}"/>
              </a:ext>
            </a:extLst>
          </p:cNvPr>
          <p:cNvSpPr/>
          <p:nvPr/>
        </p:nvSpPr>
        <p:spPr>
          <a:xfrm>
            <a:off x="1163781" y="2805547"/>
            <a:ext cx="1059873" cy="40178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29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0C4-F577-4430-BED7-CA2D7AC2B7A8}"/>
              </a:ext>
            </a:extLst>
          </p:cNvPr>
          <p:cNvSpPr>
            <a:spLocks noGrp="1"/>
          </p:cNvSpPr>
          <p:nvPr>
            <p:ph type="title"/>
          </p:nvPr>
        </p:nvSpPr>
        <p:spPr>
          <a:xfrm>
            <a:off x="475488" y="384048"/>
            <a:ext cx="10515600" cy="914400"/>
          </a:xfrm>
        </p:spPr>
        <p:txBody>
          <a:bodyPr>
            <a:normAutofit fontScale="90000"/>
          </a:bodyPr>
          <a:lstStyle/>
          <a:p>
            <a:r>
              <a:rPr lang="en-US" sz="3600" b="1" dirty="0"/>
              <a:t>Natural Background Concentrations in Air</a:t>
            </a:r>
            <a:br>
              <a:rPr lang="en-US" sz="3600" b="1" dirty="0"/>
            </a:br>
            <a:r>
              <a:rPr lang="en-US" sz="2800" dirty="0"/>
              <a:t>(Current-Day, remote areas … away from major air pollution sources)</a:t>
            </a:r>
          </a:p>
        </p:txBody>
      </p:sp>
      <p:graphicFrame>
        <p:nvGraphicFramePr>
          <p:cNvPr id="4" name="Table 4">
            <a:extLst>
              <a:ext uri="{FF2B5EF4-FFF2-40B4-BE49-F238E27FC236}">
                <a16:creationId xmlns:a16="http://schemas.microsoft.com/office/drawing/2014/main" id="{856EBAE6-36B3-47AC-BC83-73981EDE8009}"/>
              </a:ext>
            </a:extLst>
          </p:cNvPr>
          <p:cNvGraphicFramePr>
            <a:graphicFrameLocks noGrp="1"/>
          </p:cNvGraphicFramePr>
          <p:nvPr>
            <p:ph idx="1"/>
          </p:nvPr>
        </p:nvGraphicFramePr>
        <p:xfrm>
          <a:off x="645695" y="1826260"/>
          <a:ext cx="10900610" cy="3205480"/>
        </p:xfrm>
        <a:graphic>
          <a:graphicData uri="http://schemas.openxmlformats.org/drawingml/2006/table">
            <a:tbl>
              <a:tblPr firstRow="1" bandRow="1">
                <a:tableStyleId>{2D5ABB26-0587-4C30-8999-92F81FD0307C}</a:tableStyleId>
              </a:tblPr>
              <a:tblGrid>
                <a:gridCol w="3282855">
                  <a:extLst>
                    <a:ext uri="{9D8B030D-6E8A-4147-A177-3AD203B41FA5}">
                      <a16:colId xmlns:a16="http://schemas.microsoft.com/office/drawing/2014/main" val="3442441965"/>
                    </a:ext>
                  </a:extLst>
                </a:gridCol>
                <a:gridCol w="1993233">
                  <a:extLst>
                    <a:ext uri="{9D8B030D-6E8A-4147-A177-3AD203B41FA5}">
                      <a16:colId xmlns:a16="http://schemas.microsoft.com/office/drawing/2014/main" val="1375053556"/>
                    </a:ext>
                  </a:extLst>
                </a:gridCol>
                <a:gridCol w="5624522">
                  <a:extLst>
                    <a:ext uri="{9D8B030D-6E8A-4147-A177-3AD203B41FA5}">
                      <a16:colId xmlns:a16="http://schemas.microsoft.com/office/drawing/2014/main" val="2946470821"/>
                    </a:ext>
                  </a:extLst>
                </a:gridCol>
              </a:tblGrid>
              <a:tr h="370840">
                <a:tc>
                  <a:txBody>
                    <a:bodyPr/>
                    <a:lstStyle/>
                    <a:p>
                      <a:r>
                        <a:rPr lang="en-US" b="1" dirty="0">
                          <a:latin typeface="Arial" panose="020B0604020202020204" pitchFamily="34" charset="0"/>
                          <a:cs typeface="Arial" panose="020B0604020202020204" pitchFamily="34" charset="0"/>
                        </a:rPr>
                        <a:t>Pollutant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Natural Background Concentrations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516444"/>
                  </a:ext>
                </a:extLst>
              </a:tr>
              <a:tr h="370840">
                <a:tc>
                  <a:txBody>
                    <a:bodyPr/>
                    <a:lstStyle/>
                    <a:p>
                      <a:r>
                        <a:rPr lang="en-US" dirty="0">
                          <a:latin typeface="Arial" panose="020B0604020202020204" pitchFamily="34" charset="0"/>
                          <a:cs typeface="Arial" panose="020B0604020202020204" pitchFamily="34" charset="0"/>
                        </a:rPr>
                        <a:t>Carbon Dioxide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410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Mauna Loa (Hawaii)</a:t>
                      </a:r>
                    </a:p>
                    <a:p>
                      <a:r>
                        <a:rPr lang="en-US" dirty="0">
                          <a:latin typeface="Arial" panose="020B0604020202020204" pitchFamily="34" charset="0"/>
                          <a:cs typeface="Arial" panose="020B0604020202020204" pitchFamily="34" charset="0"/>
                          <a:hlinkClick r:id="rId3"/>
                        </a:rPr>
                        <a:t>https://www.esrl.noaa.gov/gmd/ccgg/trends/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70866"/>
                  </a:ext>
                </a:extLst>
              </a:tr>
              <a:tr h="370840">
                <a:tc>
                  <a:txBody>
                    <a:bodyPr/>
                    <a:lstStyle/>
                    <a:p>
                      <a:r>
                        <a:rPr lang="en-US" dirty="0">
                          <a:latin typeface="Arial" panose="020B0604020202020204" pitchFamily="34" charset="0"/>
                          <a:cs typeface="Arial" panose="020B0604020202020204" pitchFamily="34" charset="0"/>
                        </a:rPr>
                        <a:t>Carbon Monoxide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50 – 120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4"/>
                        </a:rPr>
                        <a:t>http://www.euro.who.int/__data/assets/pdf_file/0020/123059/AQG2ndEd_5_5carbonmonoxide.PDF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51039"/>
                  </a:ext>
                </a:extLst>
              </a:tr>
              <a:tr h="370840">
                <a:tc>
                  <a:txBody>
                    <a:bodyPr/>
                    <a:lstStyle/>
                    <a:p>
                      <a:r>
                        <a:rPr lang="en-US" dirty="0">
                          <a:solidFill>
                            <a:srgbClr val="C00000"/>
                          </a:solidFill>
                          <a:latin typeface="Arial" panose="020B0604020202020204" pitchFamily="34" charset="0"/>
                          <a:cs typeface="Arial" panose="020B0604020202020204" pitchFamily="34" charset="0"/>
                        </a:rPr>
                        <a:t>Nitrogen Dioxide (NO</a:t>
                      </a:r>
                      <a:r>
                        <a:rPr lang="en-US" baseline="-25000" dirty="0">
                          <a:solidFill>
                            <a:srgbClr val="C00000"/>
                          </a:solidFill>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C00000"/>
                          </a:solidFill>
                          <a:latin typeface="Arial" panose="020B0604020202020204" pitchFamily="34" charset="0"/>
                          <a:cs typeface="Arial" panose="020B0604020202020204" pitchFamily="34" charset="0"/>
                        </a:rPr>
                        <a:t>0.2 – 5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5"/>
                        </a:rPr>
                        <a:t>http://www.euro.who.int/__data/assets/pdf_file/0017/123083/AQG2ndEd_7_1nitrogendioxide.pdf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77105"/>
                  </a:ext>
                </a:extLst>
              </a:tr>
              <a:tr h="370840">
                <a:tc>
                  <a:txBody>
                    <a:bodyPr/>
                    <a:lstStyle/>
                    <a:p>
                      <a:r>
                        <a:rPr lang="en-US" dirty="0">
                          <a:solidFill>
                            <a:srgbClr val="C00000"/>
                          </a:solidFill>
                          <a:latin typeface="Arial" panose="020B0604020202020204" pitchFamily="34" charset="0"/>
                          <a:cs typeface="Arial" panose="020B0604020202020204" pitchFamily="34" charset="0"/>
                        </a:rPr>
                        <a:t>Sulfur Dioxide (SO</a:t>
                      </a:r>
                      <a:r>
                        <a:rPr lang="en-US" baseline="-25000" dirty="0">
                          <a:solidFill>
                            <a:srgbClr val="C00000"/>
                          </a:solidFill>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C00000"/>
                          </a:solidFill>
                          <a:latin typeface="Arial" panose="020B0604020202020204" pitchFamily="34" charset="0"/>
                          <a:cs typeface="Arial" panose="020B0604020202020204" pitchFamily="34" charset="0"/>
                        </a:rPr>
                        <a:t>&lt; 1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6"/>
                        </a:rPr>
                        <a:t>http://www.temis.nl/products/so2.html</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156673"/>
                  </a:ext>
                </a:extLst>
              </a:tr>
            </a:tbl>
          </a:graphicData>
        </a:graphic>
      </p:graphicFrame>
    </p:spTree>
    <p:extLst>
      <p:ext uri="{BB962C8B-B14F-4D97-AF65-F5344CB8AC3E}">
        <p14:creationId xmlns:p14="http://schemas.microsoft.com/office/powerpoint/2010/main" val="350748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7"/>
          <p:cNvPicPr>
            <a:picLocks noChangeAspect="1" noChangeArrowheads="1"/>
          </p:cNvPicPr>
          <p:nvPr/>
        </p:nvPicPr>
        <p:blipFill>
          <a:blip r:embed="rId3"/>
          <a:srcRect/>
          <a:stretch>
            <a:fillRect/>
          </a:stretch>
        </p:blipFill>
        <p:spPr bwMode="auto">
          <a:xfrm>
            <a:off x="393385" y="1094510"/>
            <a:ext cx="8113192" cy="5529781"/>
          </a:xfrm>
          <a:prstGeom prst="rect">
            <a:avLst/>
          </a:prstGeom>
          <a:noFill/>
        </p:spPr>
      </p:pic>
      <p:sp>
        <p:nvSpPr>
          <p:cNvPr id="5" name="Title 2">
            <a:extLst>
              <a:ext uri="{FF2B5EF4-FFF2-40B4-BE49-F238E27FC236}">
                <a16:creationId xmlns:a16="http://schemas.microsoft.com/office/drawing/2014/main" id="{AFA9AAE9-59B3-415C-9E09-A4AF0E7A1CC3}"/>
              </a:ext>
            </a:extLst>
          </p:cNvPr>
          <p:cNvSpPr txBox="1">
            <a:spLocks/>
          </p:cNvSpPr>
          <p:nvPr/>
        </p:nvSpPr>
        <p:spPr>
          <a:xfrm>
            <a:off x="259038" y="233709"/>
            <a:ext cx="11556706" cy="8188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Illustration: Carbon Monoxide (CO), NAAQS standards plotted.</a:t>
            </a:r>
            <a:endParaRPr lang="en-US" sz="2400" b="1" dirty="0"/>
          </a:p>
        </p:txBody>
      </p:sp>
      <p:sp>
        <p:nvSpPr>
          <p:cNvPr id="4" name="Multiplication Sign 3">
            <a:extLst>
              <a:ext uri="{FF2B5EF4-FFF2-40B4-BE49-F238E27FC236}">
                <a16:creationId xmlns:a16="http://schemas.microsoft.com/office/drawing/2014/main" id="{E174B10C-D9D9-4CC6-BD3F-6D1B82ABF382}"/>
              </a:ext>
            </a:extLst>
          </p:cNvPr>
          <p:cNvSpPr>
            <a:spLocks noChangeAspect="1"/>
          </p:cNvSpPr>
          <p:nvPr/>
        </p:nvSpPr>
        <p:spPr>
          <a:xfrm>
            <a:off x="5169398" y="5571558"/>
            <a:ext cx="365760" cy="36576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796DF4-751B-42D2-A110-228BDDE0DB89}"/>
              </a:ext>
            </a:extLst>
          </p:cNvPr>
          <p:cNvSpPr txBox="1"/>
          <p:nvPr/>
        </p:nvSpPr>
        <p:spPr>
          <a:xfrm>
            <a:off x="5639811" y="5532657"/>
            <a:ext cx="3497689" cy="461665"/>
          </a:xfrm>
          <a:prstGeom prst="rect">
            <a:avLst/>
          </a:prstGeom>
          <a:noFill/>
        </p:spPr>
        <p:txBody>
          <a:bodyPr wrap="none" rtlCol="0">
            <a:spAutoFit/>
          </a:bodyPr>
          <a:lstStyle/>
          <a:p>
            <a:r>
              <a:rPr lang="en-US" sz="2400" dirty="0">
                <a:highlight>
                  <a:srgbClr val="FFFF00"/>
                </a:highlight>
              </a:rPr>
              <a:t>8-hour exposure at 9 ppm.</a:t>
            </a:r>
          </a:p>
        </p:txBody>
      </p:sp>
      <p:sp>
        <p:nvSpPr>
          <p:cNvPr id="9" name="TextBox 8">
            <a:extLst>
              <a:ext uri="{FF2B5EF4-FFF2-40B4-BE49-F238E27FC236}">
                <a16:creationId xmlns:a16="http://schemas.microsoft.com/office/drawing/2014/main" id="{1CFF021F-A2D4-49BA-A96E-2D160C74FE6E}"/>
              </a:ext>
            </a:extLst>
          </p:cNvPr>
          <p:cNvSpPr txBox="1"/>
          <p:nvPr/>
        </p:nvSpPr>
        <p:spPr>
          <a:xfrm>
            <a:off x="9296400" y="6439625"/>
            <a:ext cx="2519344" cy="369332"/>
          </a:xfrm>
          <a:prstGeom prst="rect">
            <a:avLst/>
          </a:prstGeom>
          <a:noFill/>
        </p:spPr>
        <p:txBody>
          <a:bodyPr wrap="none" rtlCol="0">
            <a:spAutoFit/>
          </a:bodyPr>
          <a:lstStyle/>
          <a:p>
            <a:r>
              <a:rPr lang="en-US" dirty="0"/>
              <a:t>Note: 1 ppm = 1000 ppb</a:t>
            </a:r>
          </a:p>
        </p:txBody>
      </p:sp>
      <p:sp>
        <p:nvSpPr>
          <p:cNvPr id="10" name="Multiplication Sign 9">
            <a:extLst>
              <a:ext uri="{FF2B5EF4-FFF2-40B4-BE49-F238E27FC236}">
                <a16:creationId xmlns:a16="http://schemas.microsoft.com/office/drawing/2014/main" id="{2181FE20-483B-4A52-A55B-F60E026931F4}"/>
              </a:ext>
            </a:extLst>
          </p:cNvPr>
          <p:cNvSpPr>
            <a:spLocks noChangeAspect="1"/>
          </p:cNvSpPr>
          <p:nvPr/>
        </p:nvSpPr>
        <p:spPr>
          <a:xfrm>
            <a:off x="3381281" y="5439689"/>
            <a:ext cx="365760" cy="36576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D7AF5AC-CDCD-4F0C-B4B9-D030D5101D5F}"/>
              </a:ext>
            </a:extLst>
          </p:cNvPr>
          <p:cNvSpPr txBox="1"/>
          <p:nvPr/>
        </p:nvSpPr>
        <p:spPr>
          <a:xfrm>
            <a:off x="2832458" y="4884585"/>
            <a:ext cx="3576235" cy="461665"/>
          </a:xfrm>
          <a:prstGeom prst="rect">
            <a:avLst/>
          </a:prstGeom>
          <a:noFill/>
        </p:spPr>
        <p:txBody>
          <a:bodyPr wrap="none" rtlCol="0">
            <a:spAutoFit/>
          </a:bodyPr>
          <a:lstStyle/>
          <a:p>
            <a:r>
              <a:rPr lang="en-US" sz="2400" dirty="0">
                <a:highlight>
                  <a:srgbClr val="FFFF00"/>
                </a:highlight>
              </a:rPr>
              <a:t>1-hour exposure at 35 ppm</a:t>
            </a:r>
          </a:p>
        </p:txBody>
      </p:sp>
    </p:spTree>
    <p:extLst>
      <p:ext uri="{BB962C8B-B14F-4D97-AF65-F5344CB8AC3E}">
        <p14:creationId xmlns:p14="http://schemas.microsoft.com/office/powerpoint/2010/main" val="85845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sz="3200" b="1" dirty="0"/>
              <a:t>Air Pollution: Regulation </a:t>
            </a:r>
          </a:p>
          <a:p>
            <a:pPr lvl="1">
              <a:lnSpc>
                <a:spcPct val="100000"/>
              </a:lnSpc>
              <a:buFont typeface="Calibri" panose="020F0502020204030204" pitchFamily="34" charset="0"/>
              <a:buChar char="‒"/>
            </a:pPr>
            <a:r>
              <a:rPr lang="en-US" sz="2800" dirty="0"/>
              <a:t>Historical Context</a:t>
            </a:r>
          </a:p>
          <a:p>
            <a:pPr lvl="1">
              <a:lnSpc>
                <a:spcPct val="100000"/>
              </a:lnSpc>
              <a:buFont typeface="Calibri" panose="020F0502020204030204" pitchFamily="34" charset="0"/>
              <a:buChar char="‒"/>
            </a:pPr>
            <a:r>
              <a:rPr lang="en-US" sz="2800" dirty="0"/>
              <a:t>Clean Air Act 1970</a:t>
            </a:r>
            <a:endParaRPr lang="en-US" sz="2800" b="1" dirty="0"/>
          </a:p>
          <a:p>
            <a:pPr lvl="1">
              <a:lnSpc>
                <a:spcPct val="100000"/>
              </a:lnSpc>
              <a:buFont typeface="Calibri" panose="020F0502020204030204" pitchFamily="34" charset="0"/>
              <a:buChar char="‒"/>
            </a:pPr>
            <a:r>
              <a:rPr lang="en-US" sz="2800" dirty="0"/>
              <a:t>Criteria Air Pollutants &amp; Ambient Air Standards</a:t>
            </a:r>
          </a:p>
          <a:p>
            <a:pPr lvl="1">
              <a:lnSpc>
                <a:spcPct val="100000"/>
              </a:lnSpc>
              <a:buFont typeface="Calibri" panose="020F0502020204030204" pitchFamily="34" charset="0"/>
              <a:buChar char="‒"/>
            </a:pPr>
            <a:r>
              <a:rPr lang="en-US" sz="2800" dirty="0">
                <a:solidFill>
                  <a:srgbClr val="C00000"/>
                </a:solidFill>
              </a:rPr>
              <a:t>Implementation &amp; Air Quality Agencies</a:t>
            </a:r>
          </a:p>
          <a:p>
            <a:pPr lvl="1">
              <a:lnSpc>
                <a:spcPct val="100000"/>
              </a:lnSpc>
              <a:buFont typeface="Calibri" panose="020F0502020204030204" pitchFamily="34" charset="0"/>
              <a:buChar char="‒"/>
            </a:pPr>
            <a:r>
              <a:rPr lang="en-US" sz="2800" dirty="0"/>
              <a:t>Successes &amp; Current Challenges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224090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535" y="409073"/>
            <a:ext cx="8018653" cy="6039853"/>
          </a:xfrm>
          <a:prstGeom prst="rect">
            <a:avLst/>
          </a:prstGeom>
        </p:spPr>
      </p:pic>
    </p:spTree>
    <p:extLst>
      <p:ext uri="{BB962C8B-B14F-4D97-AF65-F5344CB8AC3E}">
        <p14:creationId xmlns:p14="http://schemas.microsoft.com/office/powerpoint/2010/main" val="4087646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2133600" y="0"/>
            <a:ext cx="7772400" cy="762000"/>
          </a:xfrm>
        </p:spPr>
        <p:txBody>
          <a:bodyPr/>
          <a:lstStyle/>
          <a:p>
            <a:r>
              <a:rPr lang="en-US" b="1" dirty="0">
                <a:solidFill>
                  <a:srgbClr val="0000FF"/>
                </a:solidFill>
              </a:rPr>
              <a:t>10 EPA Regions</a:t>
            </a:r>
          </a:p>
        </p:txBody>
      </p:sp>
      <p:pic>
        <p:nvPicPr>
          <p:cNvPr id="4" name="Picture 3"/>
          <p:cNvPicPr>
            <a:picLocks noChangeAspect="1"/>
          </p:cNvPicPr>
          <p:nvPr/>
        </p:nvPicPr>
        <p:blipFill>
          <a:blip r:embed="rId3"/>
          <a:stretch>
            <a:fillRect/>
          </a:stretch>
        </p:blipFill>
        <p:spPr>
          <a:xfrm>
            <a:off x="2514600" y="685800"/>
            <a:ext cx="7315200" cy="5957576"/>
          </a:xfrm>
          <a:prstGeom prst="rect">
            <a:avLst/>
          </a:prstGeom>
        </p:spPr>
      </p:pic>
    </p:spTree>
    <p:extLst>
      <p:ext uri="{BB962C8B-B14F-4D97-AF65-F5344CB8AC3E}">
        <p14:creationId xmlns:p14="http://schemas.microsoft.com/office/powerpoint/2010/main" val="3779940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2133600" y="0"/>
            <a:ext cx="7772400" cy="838200"/>
          </a:xfrm>
        </p:spPr>
        <p:txBody>
          <a:bodyPr/>
          <a:lstStyle/>
          <a:p>
            <a:r>
              <a:rPr lang="en-US" b="1" dirty="0">
                <a:solidFill>
                  <a:srgbClr val="0000FF"/>
                </a:solidFill>
              </a:rPr>
              <a:t>California’s 35 </a:t>
            </a:r>
            <a:r>
              <a:rPr lang="en-US" b="1" u="sng" dirty="0">
                <a:solidFill>
                  <a:srgbClr val="0000FF"/>
                </a:solidFill>
              </a:rPr>
              <a:t>local</a:t>
            </a:r>
            <a:r>
              <a:rPr lang="en-US" b="1" dirty="0">
                <a:solidFill>
                  <a:srgbClr val="0000FF"/>
                </a:solidFill>
              </a:rPr>
              <a:t> Air Districts</a:t>
            </a:r>
          </a:p>
        </p:txBody>
      </p:sp>
      <p:pic>
        <p:nvPicPr>
          <p:cNvPr id="7" name="Picture 6"/>
          <p:cNvPicPr>
            <a:picLocks noChangeAspect="1"/>
          </p:cNvPicPr>
          <p:nvPr/>
        </p:nvPicPr>
        <p:blipFill>
          <a:blip r:embed="rId3"/>
          <a:stretch>
            <a:fillRect/>
          </a:stretch>
        </p:blipFill>
        <p:spPr>
          <a:xfrm>
            <a:off x="3200400" y="852056"/>
            <a:ext cx="5181600" cy="6005945"/>
          </a:xfrm>
          <a:prstGeom prst="rect">
            <a:avLst/>
          </a:prstGeom>
        </p:spPr>
      </p:pic>
      <p:sp>
        <p:nvSpPr>
          <p:cNvPr id="5" name="Right Arrow 4"/>
          <p:cNvSpPr/>
          <p:nvPr/>
        </p:nvSpPr>
        <p:spPr bwMode="auto">
          <a:xfrm>
            <a:off x="2438400" y="3505200"/>
            <a:ext cx="15240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pitchFamily="-110" charset="0"/>
            </a:endParaRPr>
          </a:p>
        </p:txBody>
      </p:sp>
      <p:sp>
        <p:nvSpPr>
          <p:cNvPr id="2" name="TextBox 1">
            <a:extLst>
              <a:ext uri="{FF2B5EF4-FFF2-40B4-BE49-F238E27FC236}">
                <a16:creationId xmlns:a16="http://schemas.microsoft.com/office/drawing/2014/main" id="{4EDD509D-4660-4F5C-9320-D48A81B467B4}"/>
              </a:ext>
            </a:extLst>
          </p:cNvPr>
          <p:cNvSpPr txBox="1"/>
          <p:nvPr/>
        </p:nvSpPr>
        <p:spPr>
          <a:xfrm>
            <a:off x="655218" y="2152471"/>
            <a:ext cx="2164182" cy="1200329"/>
          </a:xfrm>
          <a:prstGeom prst="rect">
            <a:avLst/>
          </a:prstGeom>
          <a:solidFill>
            <a:schemeClr val="bg1"/>
          </a:solidFill>
        </p:spPr>
        <p:txBody>
          <a:bodyPr wrap="none" rtlCol="0">
            <a:spAutoFit/>
          </a:bodyPr>
          <a:lstStyle/>
          <a:p>
            <a:r>
              <a:rPr lang="en-US" dirty="0"/>
              <a:t>Bay Area Air Quality </a:t>
            </a:r>
          </a:p>
          <a:p>
            <a:r>
              <a:rPr lang="en-US" dirty="0"/>
              <a:t>Management District</a:t>
            </a:r>
          </a:p>
          <a:p>
            <a:r>
              <a:rPr lang="en-US" dirty="0"/>
              <a:t>(BAAQMD)</a:t>
            </a:r>
          </a:p>
          <a:p>
            <a:r>
              <a:rPr lang="en-US" dirty="0"/>
              <a:t>(Bay Area Air Basin)</a:t>
            </a:r>
          </a:p>
        </p:txBody>
      </p:sp>
      <p:sp>
        <p:nvSpPr>
          <p:cNvPr id="6" name="TextBox 5">
            <a:extLst>
              <a:ext uri="{FF2B5EF4-FFF2-40B4-BE49-F238E27FC236}">
                <a16:creationId xmlns:a16="http://schemas.microsoft.com/office/drawing/2014/main" id="{614E3B43-F633-4836-9437-CE7E1C0DE2CB}"/>
              </a:ext>
            </a:extLst>
          </p:cNvPr>
          <p:cNvSpPr txBox="1"/>
          <p:nvPr/>
        </p:nvSpPr>
        <p:spPr>
          <a:xfrm>
            <a:off x="394154" y="5082614"/>
            <a:ext cx="4384983" cy="923330"/>
          </a:xfrm>
          <a:prstGeom prst="rect">
            <a:avLst/>
          </a:prstGeom>
          <a:solidFill>
            <a:schemeClr val="bg1"/>
          </a:solidFill>
        </p:spPr>
        <p:txBody>
          <a:bodyPr wrap="none" rtlCol="0">
            <a:spAutoFit/>
          </a:bodyPr>
          <a:lstStyle/>
          <a:p>
            <a:r>
              <a:rPr lang="en-US" dirty="0"/>
              <a:t>South Coast Air Quality Management District</a:t>
            </a:r>
          </a:p>
          <a:p>
            <a:r>
              <a:rPr lang="en-US" dirty="0"/>
              <a:t>(SCAQMD)</a:t>
            </a:r>
          </a:p>
          <a:p>
            <a:r>
              <a:rPr lang="en-US" dirty="0"/>
              <a:t>(Los Angeles Air Basin)</a:t>
            </a:r>
          </a:p>
        </p:txBody>
      </p:sp>
      <p:sp>
        <p:nvSpPr>
          <p:cNvPr id="8" name="TextBox 7">
            <a:extLst>
              <a:ext uri="{FF2B5EF4-FFF2-40B4-BE49-F238E27FC236}">
                <a16:creationId xmlns:a16="http://schemas.microsoft.com/office/drawing/2014/main" id="{9D3D9C93-7E78-4F57-AADF-E9427CAF8F3D}"/>
              </a:ext>
            </a:extLst>
          </p:cNvPr>
          <p:cNvSpPr txBox="1"/>
          <p:nvPr/>
        </p:nvSpPr>
        <p:spPr>
          <a:xfrm>
            <a:off x="6768646" y="3157835"/>
            <a:ext cx="4985596" cy="646331"/>
          </a:xfrm>
          <a:prstGeom prst="rect">
            <a:avLst/>
          </a:prstGeom>
          <a:solidFill>
            <a:schemeClr val="bg1"/>
          </a:solidFill>
        </p:spPr>
        <p:txBody>
          <a:bodyPr wrap="none" rtlCol="0">
            <a:spAutoFit/>
          </a:bodyPr>
          <a:lstStyle/>
          <a:p>
            <a:r>
              <a:rPr lang="en-US" dirty="0"/>
              <a:t>San Joaquin Valley Air Quality Management District</a:t>
            </a:r>
          </a:p>
          <a:p>
            <a:r>
              <a:rPr lang="en-US" dirty="0"/>
              <a:t>(South Central Valley)</a:t>
            </a:r>
          </a:p>
        </p:txBody>
      </p:sp>
      <p:sp>
        <p:nvSpPr>
          <p:cNvPr id="9" name="Right Arrow 4">
            <a:extLst>
              <a:ext uri="{FF2B5EF4-FFF2-40B4-BE49-F238E27FC236}">
                <a16:creationId xmlns:a16="http://schemas.microsoft.com/office/drawing/2014/main" id="{88D81B2C-8E97-4E1E-9998-F292F4660482}"/>
              </a:ext>
            </a:extLst>
          </p:cNvPr>
          <p:cNvSpPr/>
          <p:nvPr/>
        </p:nvSpPr>
        <p:spPr bwMode="auto">
          <a:xfrm rot="10800000">
            <a:off x="5791200" y="4347410"/>
            <a:ext cx="15240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pitchFamily="-110" charset="0"/>
            </a:endParaRPr>
          </a:p>
        </p:txBody>
      </p:sp>
    </p:spTree>
    <p:extLst>
      <p:ext uri="{BB962C8B-B14F-4D97-AF65-F5344CB8AC3E}">
        <p14:creationId xmlns:p14="http://schemas.microsoft.com/office/powerpoint/2010/main" val="322590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b="1" dirty="0"/>
              <a:t>Air Pollution: Definitions</a:t>
            </a:r>
          </a:p>
          <a:p>
            <a:pPr lvl="1">
              <a:lnSpc>
                <a:spcPct val="100000"/>
              </a:lnSpc>
              <a:buFont typeface="Calibri" panose="020F0502020204030204" pitchFamily="34" charset="0"/>
              <a:buChar char="‒"/>
            </a:pPr>
            <a:r>
              <a:rPr lang="en-US" dirty="0"/>
              <a:t>Formal Definition</a:t>
            </a:r>
          </a:p>
          <a:p>
            <a:pPr lvl="1">
              <a:lnSpc>
                <a:spcPct val="100000"/>
              </a:lnSpc>
              <a:buFont typeface="Calibri" panose="020F0502020204030204" pitchFamily="34" charset="0"/>
              <a:buChar char="‒"/>
            </a:pPr>
            <a:r>
              <a:rPr lang="en-US" dirty="0"/>
              <a:t>Ambient Air Pollution</a:t>
            </a:r>
          </a:p>
          <a:p>
            <a:pPr>
              <a:lnSpc>
                <a:spcPct val="120000"/>
              </a:lnSpc>
              <a:spcBef>
                <a:spcPts val="1200"/>
              </a:spcBef>
            </a:pPr>
            <a:r>
              <a:rPr lang="en-US" b="1" dirty="0"/>
              <a:t>Air Pollution: Concentration, Duration and Health Effects</a:t>
            </a:r>
          </a:p>
          <a:p>
            <a:pPr lvl="1">
              <a:lnSpc>
                <a:spcPct val="100000"/>
              </a:lnSpc>
              <a:buFont typeface="Calibri" panose="020F0502020204030204" pitchFamily="34" charset="0"/>
              <a:buChar char="‒"/>
            </a:pPr>
            <a:r>
              <a:rPr lang="en-US" dirty="0"/>
              <a:t>Acute versus Chronic Health Effects &amp; Exposure</a:t>
            </a:r>
          </a:p>
          <a:p>
            <a:pPr lvl="1">
              <a:lnSpc>
                <a:spcPct val="100000"/>
              </a:lnSpc>
              <a:buFont typeface="Calibri" panose="020F0502020204030204" pitchFamily="34" charset="0"/>
              <a:buChar char="‒"/>
            </a:pPr>
            <a:r>
              <a:rPr lang="en-US" dirty="0"/>
              <a:t>Long-term versus short-term exposure</a:t>
            </a:r>
          </a:p>
          <a:p>
            <a:pPr lvl="1">
              <a:lnSpc>
                <a:spcPct val="100000"/>
              </a:lnSpc>
              <a:buFont typeface="Calibri" panose="020F0502020204030204" pitchFamily="34" charset="0"/>
              <a:buChar char="‒"/>
            </a:pPr>
            <a:r>
              <a:rPr lang="en-US" dirty="0"/>
              <a:t>Levels of Concern for Health Effects</a:t>
            </a:r>
            <a:endParaRPr lang="en-US" b="1" dirty="0"/>
          </a:p>
          <a:p>
            <a:pPr>
              <a:lnSpc>
                <a:spcPct val="120000"/>
              </a:lnSpc>
              <a:spcBef>
                <a:spcPts val="1200"/>
              </a:spcBef>
            </a:pPr>
            <a:r>
              <a:rPr lang="en-US" b="1" dirty="0">
                <a:solidFill>
                  <a:srgbClr val="C00000"/>
                </a:solidFill>
              </a:rPr>
              <a:t>Air Pollution: Regulation </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This Lecture</a:t>
            </a:r>
          </a:p>
        </p:txBody>
      </p:sp>
    </p:spTree>
    <p:extLst>
      <p:ext uri="{BB962C8B-B14F-4D97-AF65-F5344CB8AC3E}">
        <p14:creationId xmlns:p14="http://schemas.microsoft.com/office/powerpoint/2010/main" val="77315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noma-county.org/agcomm/images/jurisdiction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60186"/>
            <a:ext cx="4648200" cy="5164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0" y="233147"/>
            <a:ext cx="6172200" cy="971356"/>
          </a:xfrm>
          <a:prstGeom prst="rect">
            <a:avLst/>
          </a:prstGeom>
        </p:spPr>
        <p:txBody>
          <a:bodyPr wrap="square">
            <a:spAutoFit/>
          </a:bodyPr>
          <a:lstStyle/>
          <a:p>
            <a:pPr algn="ctr">
              <a:lnSpc>
                <a:spcPct val="104000"/>
              </a:lnSpc>
            </a:pPr>
            <a:r>
              <a:rPr lang="en-US" sz="2800" dirty="0"/>
              <a:t>Bay Area Air Quality Management (BAAQMD) District</a:t>
            </a:r>
            <a:endParaRPr lang="en-US" dirty="0"/>
          </a:p>
        </p:txBody>
      </p:sp>
    </p:spTree>
    <p:extLst>
      <p:ext uri="{BB962C8B-B14F-4D97-AF65-F5344CB8AC3E}">
        <p14:creationId xmlns:p14="http://schemas.microsoft.com/office/powerpoint/2010/main" val="65689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hank.baaqmd.gov/tec/maps/district-scaled-sm-cropped-tec.gif"/>
          <p:cNvPicPr>
            <a:picLocks noChangeAspect="1" noChangeArrowheads="1"/>
          </p:cNvPicPr>
          <p:nvPr/>
        </p:nvPicPr>
        <p:blipFill>
          <a:blip r:embed="rId3" cstate="print"/>
          <a:srcRect/>
          <a:stretch>
            <a:fillRect/>
          </a:stretch>
        </p:blipFill>
        <p:spPr bwMode="auto">
          <a:xfrm>
            <a:off x="1925782" y="1630174"/>
            <a:ext cx="4170218" cy="4717559"/>
          </a:xfrm>
          <a:prstGeom prst="rect">
            <a:avLst/>
          </a:prstGeom>
          <a:noFill/>
          <a:ln w="9525">
            <a:noFill/>
            <a:miter lim="800000"/>
            <a:headEnd/>
            <a:tailEnd/>
          </a:ln>
        </p:spPr>
      </p:pic>
      <p:sp>
        <p:nvSpPr>
          <p:cNvPr id="32771" name="TextBox 7"/>
          <p:cNvSpPr txBox="1">
            <a:spLocks noChangeArrowheads="1"/>
          </p:cNvSpPr>
          <p:nvPr/>
        </p:nvSpPr>
        <p:spPr bwMode="auto">
          <a:xfrm>
            <a:off x="332510" y="296139"/>
            <a:ext cx="11407733" cy="1077218"/>
          </a:xfrm>
          <a:prstGeom prst="rect">
            <a:avLst/>
          </a:prstGeom>
          <a:noFill/>
          <a:ln w="9525">
            <a:noFill/>
            <a:miter lim="800000"/>
            <a:headEnd/>
            <a:tailEnd/>
          </a:ln>
        </p:spPr>
        <p:txBody>
          <a:bodyPr wrap="square">
            <a:spAutoFit/>
          </a:bodyPr>
          <a:lstStyle/>
          <a:p>
            <a:r>
              <a:rPr lang="en-US" sz="2400" b="1" dirty="0">
                <a:latin typeface="Lucida Sans" pitchFamily="34" charset="0"/>
                <a:cs typeface="Lucida Sans" pitchFamily="34" charset="0"/>
              </a:rPr>
              <a:t>Bay Area Air Quality Management District </a:t>
            </a:r>
          </a:p>
          <a:p>
            <a:r>
              <a:rPr lang="en-US" sz="2400" b="1" dirty="0">
                <a:latin typeface="Lucida Sans" pitchFamily="34" charset="0"/>
                <a:cs typeface="Lucida Sans" pitchFamily="34" charset="0"/>
              </a:rPr>
              <a:t>Air Pollution Monitoring Sites …</a:t>
            </a:r>
          </a:p>
          <a:p>
            <a:r>
              <a:rPr lang="en-US" sz="1600" b="1" dirty="0">
                <a:latin typeface="Lucida Sans" pitchFamily="34" charset="0"/>
                <a:cs typeface="Lucida Sans" pitchFamily="34" charset="0"/>
              </a:rPr>
              <a:t>(</a:t>
            </a:r>
            <a:r>
              <a:rPr lang="en-US" sz="1600" b="1" dirty="0">
                <a:latin typeface="Lucida Sans" pitchFamily="34" charset="0"/>
                <a:cs typeface="Lucida Sans" pitchFamily="34" charset="0"/>
                <a:hlinkClick r:id="rId4"/>
              </a:rPr>
              <a:t>https://www.baaqmd.gov/about-air-quality/air-quality-measurement/ambient-air-monitoring-network</a:t>
            </a:r>
            <a:r>
              <a:rPr lang="en-US" sz="1600" b="1" dirty="0">
                <a:latin typeface="Lucida Sans" pitchFamily="34" charset="0"/>
                <a:cs typeface="Lucida Sans" pitchFamily="34" charset="0"/>
              </a:rPr>
              <a:t>)</a:t>
            </a:r>
          </a:p>
        </p:txBody>
      </p:sp>
      <p:sp>
        <p:nvSpPr>
          <p:cNvPr id="32772" name="TextBox 10"/>
          <p:cNvSpPr txBox="1">
            <a:spLocks noChangeArrowheads="1"/>
          </p:cNvSpPr>
          <p:nvPr/>
        </p:nvSpPr>
        <p:spPr bwMode="auto">
          <a:xfrm>
            <a:off x="6858001" y="2819401"/>
            <a:ext cx="4170217" cy="1938992"/>
          </a:xfrm>
          <a:prstGeom prst="rect">
            <a:avLst/>
          </a:prstGeom>
          <a:noFill/>
          <a:ln w="9525">
            <a:noFill/>
            <a:miter lim="800000"/>
            <a:headEnd/>
            <a:tailEnd/>
          </a:ln>
        </p:spPr>
        <p:txBody>
          <a:bodyPr wrap="square">
            <a:spAutoFit/>
          </a:bodyPr>
          <a:lstStyle/>
          <a:p>
            <a:r>
              <a:rPr lang="en-US" sz="2400" dirty="0">
                <a:latin typeface="Lucida Sans" pitchFamily="34" charset="0"/>
                <a:cs typeface="Lucida Sans" pitchFamily="34" charset="0"/>
              </a:rPr>
              <a:t>Compliance in the Bay</a:t>
            </a:r>
          </a:p>
          <a:p>
            <a:r>
              <a:rPr lang="en-US" sz="2400" dirty="0">
                <a:latin typeface="Lucida Sans" pitchFamily="34" charset="0"/>
                <a:cs typeface="Lucida Sans" pitchFamily="34" charset="0"/>
              </a:rPr>
              <a:t>Area with NAAQS and </a:t>
            </a:r>
          </a:p>
          <a:p>
            <a:r>
              <a:rPr lang="en-US" sz="2400" dirty="0">
                <a:latin typeface="Lucida Sans" pitchFamily="34" charset="0"/>
                <a:cs typeface="Lucida Sans" pitchFamily="34" charset="0"/>
              </a:rPr>
              <a:t>California state ambient </a:t>
            </a:r>
          </a:p>
          <a:p>
            <a:r>
              <a:rPr lang="en-US" sz="2400" dirty="0">
                <a:latin typeface="Lucida Sans" pitchFamily="34" charset="0"/>
                <a:cs typeface="Lucida Sans" pitchFamily="34" charset="0"/>
              </a:rPr>
              <a:t>air pollution standards </a:t>
            </a:r>
          </a:p>
          <a:p>
            <a:r>
              <a:rPr lang="en-US" sz="2400" dirty="0">
                <a:latin typeface="Lucida Sans" pitchFamily="34" charset="0"/>
                <a:cs typeface="Lucida Sans" pitchFamily="34" charset="0"/>
              </a:rPr>
              <a:t>are checked at these sites.</a:t>
            </a:r>
          </a:p>
        </p:txBody>
      </p:sp>
    </p:spTree>
    <p:extLst>
      <p:ext uri="{BB962C8B-B14F-4D97-AF65-F5344CB8AC3E}">
        <p14:creationId xmlns:p14="http://schemas.microsoft.com/office/powerpoint/2010/main" val="276210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treet&#10;&#10;Description automatically generated">
            <a:extLst>
              <a:ext uri="{FF2B5EF4-FFF2-40B4-BE49-F238E27FC236}">
                <a16:creationId xmlns:a16="http://schemas.microsoft.com/office/drawing/2014/main" id="{4F8B5A76-7C48-43D2-86B6-E95726B7A036}"/>
              </a:ext>
            </a:extLst>
          </p:cNvPr>
          <p:cNvPicPr>
            <a:picLocks noChangeAspect="1"/>
          </p:cNvPicPr>
          <p:nvPr/>
        </p:nvPicPr>
        <p:blipFill rotWithShape="1">
          <a:blip r:embed="rId3"/>
          <a:srcRect t="7360" b="9463"/>
          <a:stretch/>
        </p:blipFill>
        <p:spPr>
          <a:xfrm>
            <a:off x="1905735" y="1345202"/>
            <a:ext cx="7958497" cy="4964763"/>
          </a:xfrm>
          <a:prstGeom prst="rect">
            <a:avLst/>
          </a:prstGeom>
        </p:spPr>
      </p:pic>
      <p:sp>
        <p:nvSpPr>
          <p:cNvPr id="8" name="TextBox 7">
            <a:extLst>
              <a:ext uri="{FF2B5EF4-FFF2-40B4-BE49-F238E27FC236}">
                <a16:creationId xmlns:a16="http://schemas.microsoft.com/office/drawing/2014/main" id="{C63D81F6-EB48-4C4D-A143-D0B1383032CC}"/>
              </a:ext>
            </a:extLst>
          </p:cNvPr>
          <p:cNvSpPr txBox="1"/>
          <p:nvPr/>
        </p:nvSpPr>
        <p:spPr>
          <a:xfrm>
            <a:off x="4970584" y="1781907"/>
            <a:ext cx="3355855" cy="369332"/>
          </a:xfrm>
          <a:prstGeom prst="rect">
            <a:avLst/>
          </a:prstGeom>
          <a:noFill/>
        </p:spPr>
        <p:txBody>
          <a:bodyPr wrap="none" rtlCol="0">
            <a:spAutoFit/>
          </a:bodyPr>
          <a:lstStyle/>
          <a:p>
            <a:r>
              <a:rPr lang="en-US" dirty="0">
                <a:highlight>
                  <a:srgbClr val="FFFF00"/>
                </a:highlight>
              </a:rPr>
              <a:t>Air Quality monitoring equipment</a:t>
            </a:r>
          </a:p>
        </p:txBody>
      </p:sp>
      <p:sp>
        <p:nvSpPr>
          <p:cNvPr id="9" name="TextBox 7">
            <a:extLst>
              <a:ext uri="{FF2B5EF4-FFF2-40B4-BE49-F238E27FC236}">
                <a16:creationId xmlns:a16="http://schemas.microsoft.com/office/drawing/2014/main" id="{8DF30980-793C-497A-8B08-26BC5484D66B}"/>
              </a:ext>
            </a:extLst>
          </p:cNvPr>
          <p:cNvSpPr txBox="1">
            <a:spLocks noChangeArrowheads="1"/>
          </p:cNvSpPr>
          <p:nvPr/>
        </p:nvSpPr>
        <p:spPr bwMode="auto">
          <a:xfrm>
            <a:off x="332510" y="296139"/>
            <a:ext cx="6417141" cy="830997"/>
          </a:xfrm>
          <a:prstGeom prst="rect">
            <a:avLst/>
          </a:prstGeom>
          <a:noFill/>
          <a:ln w="9525">
            <a:noFill/>
            <a:miter lim="800000"/>
            <a:headEnd/>
            <a:tailEnd/>
          </a:ln>
        </p:spPr>
        <p:txBody>
          <a:bodyPr wrap="none">
            <a:spAutoFit/>
          </a:bodyPr>
          <a:lstStyle/>
          <a:p>
            <a:r>
              <a:rPr lang="en-US" sz="2400" b="1" dirty="0">
                <a:latin typeface="Lucida Sans" pitchFamily="34" charset="0"/>
                <a:cs typeface="Lucida Sans" pitchFamily="34" charset="0"/>
              </a:rPr>
              <a:t>San Jose: 4</a:t>
            </a:r>
            <a:r>
              <a:rPr lang="en-US" sz="2400" b="1" baseline="30000" dirty="0">
                <a:latin typeface="Lucida Sans" pitchFamily="34" charset="0"/>
                <a:cs typeface="Lucida Sans" pitchFamily="34" charset="0"/>
              </a:rPr>
              <a:t>th</a:t>
            </a:r>
            <a:r>
              <a:rPr lang="en-US" sz="2400" b="1" dirty="0">
                <a:latin typeface="Lucida Sans" pitchFamily="34" charset="0"/>
                <a:cs typeface="Lucida Sans" pitchFamily="34" charset="0"/>
              </a:rPr>
              <a:t> and Jackson St.</a:t>
            </a:r>
          </a:p>
          <a:p>
            <a:r>
              <a:rPr lang="en-US" sz="2400" b="1" dirty="0">
                <a:latin typeface="Lucida Sans" pitchFamily="34" charset="0"/>
                <a:cs typeface="Lucida Sans" pitchFamily="34" charset="0"/>
              </a:rPr>
              <a:t>(BAAQMD Air Pollution Monitoring Site)</a:t>
            </a:r>
          </a:p>
        </p:txBody>
      </p:sp>
      <p:cxnSp>
        <p:nvCxnSpPr>
          <p:cNvPr id="11" name="Straight Arrow Connector 10">
            <a:extLst>
              <a:ext uri="{FF2B5EF4-FFF2-40B4-BE49-F238E27FC236}">
                <a16:creationId xmlns:a16="http://schemas.microsoft.com/office/drawing/2014/main" id="{7109F379-3136-4F30-AB03-4D155C2C5C08}"/>
              </a:ext>
            </a:extLst>
          </p:cNvPr>
          <p:cNvCxnSpPr/>
          <p:nvPr/>
        </p:nvCxnSpPr>
        <p:spPr>
          <a:xfrm>
            <a:off x="5251938" y="2151239"/>
            <a:ext cx="0" cy="427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BB8969-CC26-4232-B9EF-2F8751B444A0}"/>
              </a:ext>
            </a:extLst>
          </p:cNvPr>
          <p:cNvCxnSpPr/>
          <p:nvPr/>
        </p:nvCxnSpPr>
        <p:spPr>
          <a:xfrm>
            <a:off x="5697415" y="2151239"/>
            <a:ext cx="187570" cy="4043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74ED32-AFA1-4F7A-94C2-0C1D73DB9619}"/>
              </a:ext>
            </a:extLst>
          </p:cNvPr>
          <p:cNvCxnSpPr/>
          <p:nvPr/>
        </p:nvCxnSpPr>
        <p:spPr>
          <a:xfrm flipH="1">
            <a:off x="4337538" y="2579077"/>
            <a:ext cx="187570" cy="234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42AF92D-FDD7-4513-8A91-69A136389A64}"/>
              </a:ext>
            </a:extLst>
          </p:cNvPr>
          <p:cNvSpPr txBox="1"/>
          <p:nvPr/>
        </p:nvSpPr>
        <p:spPr>
          <a:xfrm rot="20148893">
            <a:off x="9203091" y="3519213"/>
            <a:ext cx="1663725" cy="646331"/>
          </a:xfrm>
          <a:prstGeom prst="rect">
            <a:avLst/>
          </a:prstGeom>
          <a:noFill/>
        </p:spPr>
        <p:txBody>
          <a:bodyPr wrap="none" rtlCol="0">
            <a:spAutoFit/>
          </a:bodyPr>
          <a:lstStyle/>
          <a:p>
            <a:r>
              <a:rPr lang="en-US" dirty="0">
                <a:highlight>
                  <a:srgbClr val="FFFF00"/>
                </a:highlight>
              </a:rPr>
              <a:t>Intersection </a:t>
            </a:r>
          </a:p>
          <a:p>
            <a:r>
              <a:rPr lang="en-US" dirty="0">
                <a:highlight>
                  <a:srgbClr val="FFFF00"/>
                </a:highlight>
              </a:rPr>
              <a:t>4</a:t>
            </a:r>
            <a:r>
              <a:rPr lang="en-US" baseline="30000" dirty="0">
                <a:highlight>
                  <a:srgbClr val="FFFF00"/>
                </a:highlight>
              </a:rPr>
              <a:t>th</a:t>
            </a:r>
            <a:r>
              <a:rPr lang="en-US" dirty="0">
                <a:highlight>
                  <a:srgbClr val="FFFF00"/>
                </a:highlight>
              </a:rPr>
              <a:t>  and Jackson</a:t>
            </a:r>
          </a:p>
        </p:txBody>
      </p:sp>
      <p:sp>
        <p:nvSpPr>
          <p:cNvPr id="17" name="TextBox 16">
            <a:extLst>
              <a:ext uri="{FF2B5EF4-FFF2-40B4-BE49-F238E27FC236}">
                <a16:creationId xmlns:a16="http://schemas.microsoft.com/office/drawing/2014/main" id="{11BED0C6-DF84-41CE-B2F8-F2FD4BA525C3}"/>
              </a:ext>
            </a:extLst>
          </p:cNvPr>
          <p:cNvSpPr txBox="1"/>
          <p:nvPr/>
        </p:nvSpPr>
        <p:spPr>
          <a:xfrm rot="20148893">
            <a:off x="5345773" y="5480532"/>
            <a:ext cx="1195648" cy="369332"/>
          </a:xfrm>
          <a:prstGeom prst="rect">
            <a:avLst/>
          </a:prstGeom>
          <a:noFill/>
        </p:spPr>
        <p:txBody>
          <a:bodyPr wrap="none" rtlCol="0">
            <a:spAutoFit/>
          </a:bodyPr>
          <a:lstStyle/>
          <a:p>
            <a:r>
              <a:rPr lang="en-US" dirty="0">
                <a:highlight>
                  <a:srgbClr val="FFFF00"/>
                </a:highlight>
              </a:rPr>
              <a:t>Jackson St,</a:t>
            </a:r>
          </a:p>
        </p:txBody>
      </p:sp>
    </p:spTree>
    <p:extLst>
      <p:ext uri="{BB962C8B-B14F-4D97-AF65-F5344CB8AC3E}">
        <p14:creationId xmlns:p14="http://schemas.microsoft.com/office/powerpoint/2010/main" val="1575340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sz="3200" b="1" dirty="0"/>
              <a:t>Air Pollution: Regulation </a:t>
            </a:r>
          </a:p>
          <a:p>
            <a:pPr lvl="1">
              <a:lnSpc>
                <a:spcPct val="100000"/>
              </a:lnSpc>
              <a:buFont typeface="Calibri" panose="020F0502020204030204" pitchFamily="34" charset="0"/>
              <a:buChar char="‒"/>
            </a:pPr>
            <a:r>
              <a:rPr lang="en-US" sz="2800" dirty="0"/>
              <a:t>Historical Context</a:t>
            </a:r>
          </a:p>
          <a:p>
            <a:pPr lvl="1">
              <a:lnSpc>
                <a:spcPct val="100000"/>
              </a:lnSpc>
              <a:buFont typeface="Calibri" panose="020F0502020204030204" pitchFamily="34" charset="0"/>
              <a:buChar char="‒"/>
            </a:pPr>
            <a:r>
              <a:rPr lang="en-US" sz="2800" dirty="0"/>
              <a:t>Clean Air Act 1970</a:t>
            </a:r>
            <a:endParaRPr lang="en-US" sz="2800" b="1" dirty="0"/>
          </a:p>
          <a:p>
            <a:pPr lvl="1">
              <a:lnSpc>
                <a:spcPct val="100000"/>
              </a:lnSpc>
              <a:buFont typeface="Calibri" panose="020F0502020204030204" pitchFamily="34" charset="0"/>
              <a:buChar char="‒"/>
            </a:pPr>
            <a:r>
              <a:rPr lang="en-US" sz="2800" dirty="0"/>
              <a:t>Criteria Air Pollutants &amp; Ambient Air Standards</a:t>
            </a:r>
          </a:p>
          <a:p>
            <a:pPr lvl="1">
              <a:lnSpc>
                <a:spcPct val="100000"/>
              </a:lnSpc>
              <a:buFont typeface="Calibri" panose="020F0502020204030204" pitchFamily="34" charset="0"/>
              <a:buChar char="‒"/>
            </a:pPr>
            <a:r>
              <a:rPr lang="en-US" sz="2800" dirty="0"/>
              <a:t>Implementation &amp; Air Quality Agencies</a:t>
            </a:r>
          </a:p>
          <a:p>
            <a:pPr lvl="1">
              <a:lnSpc>
                <a:spcPct val="100000"/>
              </a:lnSpc>
              <a:buFont typeface="Calibri" panose="020F0502020204030204" pitchFamily="34" charset="0"/>
              <a:buChar char="‒"/>
            </a:pPr>
            <a:r>
              <a:rPr lang="en-US" sz="2800" dirty="0">
                <a:solidFill>
                  <a:srgbClr val="C00000"/>
                </a:solidFill>
              </a:rPr>
              <a:t>Successes &amp; Current Challenges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844552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6673" y="320842"/>
            <a:ext cx="11069053" cy="609600"/>
          </a:xfrm>
        </p:spPr>
        <p:txBody>
          <a:bodyPr>
            <a:normAutofit fontScale="90000"/>
          </a:bodyPr>
          <a:lstStyle/>
          <a:p>
            <a:pPr>
              <a:lnSpc>
                <a:spcPct val="100000"/>
              </a:lnSpc>
            </a:pPr>
            <a:r>
              <a:rPr lang="en-US" sz="3200" b="1" dirty="0">
                <a:latin typeface="Calibri" pitchFamily="34" charset="0"/>
                <a:cs typeface="Calibri" pitchFamily="34" charset="0"/>
              </a:rPr>
              <a:t>Improvements in U.S. Air Quality since EPA Clean Air Act Regulations</a:t>
            </a:r>
            <a:br>
              <a:rPr lang="en-US" sz="3200" b="1" dirty="0">
                <a:latin typeface="Calibri" pitchFamily="34" charset="0"/>
                <a:cs typeface="Calibri" pitchFamily="34" charset="0"/>
              </a:rPr>
            </a:br>
            <a:r>
              <a:rPr lang="en-US" sz="2400" dirty="0">
                <a:latin typeface="Calibri" pitchFamily="34" charset="0"/>
                <a:cs typeface="Calibri" pitchFamily="34" charset="0"/>
              </a:rPr>
              <a:t>(Example: 8-Hour Average Carbon Monoxide Concentration)</a:t>
            </a:r>
          </a:p>
        </p:txBody>
      </p:sp>
      <p:pic>
        <p:nvPicPr>
          <p:cNvPr id="35843" name="Picture 5" descr="Carbon monoxide air quality between 1980 and 2005, based on the annual second maximum 8-hour average.  Chart shows a range of concentrations in 152 monitoring sites nationwide, with the average decreasing 74% from 1980 to 2005.  Most of the sites have had concentrations below the national standard since the early 1990s."/>
          <p:cNvPicPr>
            <a:picLocks noGrp="1" noChangeAspect="1" noChangeArrowheads="1"/>
          </p:cNvPicPr>
          <p:nvPr>
            <p:ph sz="half" idx="1"/>
          </p:nvPr>
        </p:nvPicPr>
        <p:blipFill rotWithShape="1">
          <a:blip r:embed="rId3" cstate="print"/>
          <a:srcRect b="80391"/>
          <a:stretch/>
        </p:blipFill>
        <p:spPr>
          <a:xfrm>
            <a:off x="2446418" y="1331025"/>
            <a:ext cx="7066547" cy="1084256"/>
          </a:xfrm>
        </p:spPr>
      </p:pic>
      <p:pic>
        <p:nvPicPr>
          <p:cNvPr id="4" name="Picture 3" descr="A close up of a map&#10;&#10;Description automatically generated">
            <a:extLst>
              <a:ext uri="{FF2B5EF4-FFF2-40B4-BE49-F238E27FC236}">
                <a16:creationId xmlns:a16="http://schemas.microsoft.com/office/drawing/2014/main" id="{5C332CCA-B54A-4783-8E57-24440A6A0771}"/>
              </a:ext>
            </a:extLst>
          </p:cNvPr>
          <p:cNvPicPr>
            <a:picLocks noChangeAspect="1"/>
          </p:cNvPicPr>
          <p:nvPr/>
        </p:nvPicPr>
        <p:blipFill>
          <a:blip r:embed="rId4"/>
          <a:stretch>
            <a:fillRect/>
          </a:stretch>
        </p:blipFill>
        <p:spPr>
          <a:xfrm>
            <a:off x="2446419" y="2223248"/>
            <a:ext cx="7066547" cy="3709937"/>
          </a:xfrm>
          <a:prstGeom prst="rect">
            <a:avLst/>
          </a:prstGeom>
        </p:spPr>
      </p:pic>
      <p:sp>
        <p:nvSpPr>
          <p:cNvPr id="2" name="TextBox 1">
            <a:extLst>
              <a:ext uri="{FF2B5EF4-FFF2-40B4-BE49-F238E27FC236}">
                <a16:creationId xmlns:a16="http://schemas.microsoft.com/office/drawing/2014/main" id="{5A9D3EFA-39E3-4F75-857A-B6A4984CEBA0}"/>
              </a:ext>
            </a:extLst>
          </p:cNvPr>
          <p:cNvSpPr txBox="1"/>
          <p:nvPr/>
        </p:nvSpPr>
        <p:spPr>
          <a:xfrm rot="18878207">
            <a:off x="2339436" y="5850163"/>
            <a:ext cx="806631" cy="461665"/>
          </a:xfrm>
          <a:prstGeom prst="rect">
            <a:avLst/>
          </a:prstGeom>
          <a:noFill/>
        </p:spPr>
        <p:txBody>
          <a:bodyPr wrap="none" rtlCol="0">
            <a:spAutoFit/>
          </a:bodyPr>
          <a:lstStyle/>
          <a:p>
            <a:r>
              <a:rPr lang="en-US" sz="2400" b="1" dirty="0"/>
              <a:t>1980</a:t>
            </a:r>
          </a:p>
        </p:txBody>
      </p:sp>
      <p:sp>
        <p:nvSpPr>
          <p:cNvPr id="6" name="TextBox 5">
            <a:extLst>
              <a:ext uri="{FF2B5EF4-FFF2-40B4-BE49-F238E27FC236}">
                <a16:creationId xmlns:a16="http://schemas.microsoft.com/office/drawing/2014/main" id="{85C30509-E2EF-4DA0-A02D-86B6DD1FD133}"/>
              </a:ext>
            </a:extLst>
          </p:cNvPr>
          <p:cNvSpPr txBox="1"/>
          <p:nvPr/>
        </p:nvSpPr>
        <p:spPr>
          <a:xfrm rot="18687451">
            <a:off x="4653247" y="5850163"/>
            <a:ext cx="806631" cy="461665"/>
          </a:xfrm>
          <a:prstGeom prst="rect">
            <a:avLst/>
          </a:prstGeom>
          <a:noFill/>
        </p:spPr>
        <p:txBody>
          <a:bodyPr wrap="none" rtlCol="0">
            <a:spAutoFit/>
          </a:bodyPr>
          <a:lstStyle/>
          <a:p>
            <a:r>
              <a:rPr lang="en-US" sz="2400" b="1" dirty="0"/>
              <a:t>1990</a:t>
            </a:r>
          </a:p>
        </p:txBody>
      </p:sp>
      <p:sp>
        <p:nvSpPr>
          <p:cNvPr id="7" name="TextBox 6">
            <a:extLst>
              <a:ext uri="{FF2B5EF4-FFF2-40B4-BE49-F238E27FC236}">
                <a16:creationId xmlns:a16="http://schemas.microsoft.com/office/drawing/2014/main" id="{8AC71BB3-5E87-4D0B-8B4C-C9CE814F39C2}"/>
              </a:ext>
            </a:extLst>
          </p:cNvPr>
          <p:cNvSpPr txBox="1"/>
          <p:nvPr/>
        </p:nvSpPr>
        <p:spPr>
          <a:xfrm rot="18517431">
            <a:off x="7263390" y="5957251"/>
            <a:ext cx="806631" cy="461665"/>
          </a:xfrm>
          <a:prstGeom prst="rect">
            <a:avLst/>
          </a:prstGeom>
          <a:noFill/>
        </p:spPr>
        <p:txBody>
          <a:bodyPr wrap="none" rtlCol="0">
            <a:spAutoFit/>
          </a:bodyPr>
          <a:lstStyle/>
          <a:p>
            <a:r>
              <a:rPr lang="en-US" sz="2400" b="1" dirty="0"/>
              <a:t>2000</a:t>
            </a:r>
          </a:p>
        </p:txBody>
      </p:sp>
      <p:sp>
        <p:nvSpPr>
          <p:cNvPr id="9" name="TextBox 8">
            <a:extLst>
              <a:ext uri="{FF2B5EF4-FFF2-40B4-BE49-F238E27FC236}">
                <a16:creationId xmlns:a16="http://schemas.microsoft.com/office/drawing/2014/main" id="{D903C048-0D22-4C66-B407-84C325718E35}"/>
              </a:ext>
            </a:extLst>
          </p:cNvPr>
          <p:cNvSpPr txBox="1"/>
          <p:nvPr/>
        </p:nvSpPr>
        <p:spPr>
          <a:xfrm rot="18517431">
            <a:off x="8761655" y="5904654"/>
            <a:ext cx="806631" cy="461665"/>
          </a:xfrm>
          <a:prstGeom prst="rect">
            <a:avLst/>
          </a:prstGeom>
          <a:noFill/>
        </p:spPr>
        <p:txBody>
          <a:bodyPr wrap="none" rtlCol="0">
            <a:spAutoFit/>
          </a:bodyPr>
          <a:lstStyle/>
          <a:p>
            <a:r>
              <a:rPr lang="en-US" sz="2400" b="1" dirty="0"/>
              <a:t>2005</a:t>
            </a:r>
          </a:p>
        </p:txBody>
      </p:sp>
      <p:sp>
        <p:nvSpPr>
          <p:cNvPr id="5" name="TextBox 4">
            <a:extLst>
              <a:ext uri="{FF2B5EF4-FFF2-40B4-BE49-F238E27FC236}">
                <a16:creationId xmlns:a16="http://schemas.microsoft.com/office/drawing/2014/main" id="{78C526CB-0DE5-43DC-ACF5-0E2440C2ACE4}"/>
              </a:ext>
            </a:extLst>
          </p:cNvPr>
          <p:cNvSpPr txBox="1"/>
          <p:nvPr/>
        </p:nvSpPr>
        <p:spPr>
          <a:xfrm>
            <a:off x="480060" y="3603812"/>
            <a:ext cx="2132640" cy="830997"/>
          </a:xfrm>
          <a:prstGeom prst="rect">
            <a:avLst/>
          </a:prstGeom>
          <a:noFill/>
        </p:spPr>
        <p:txBody>
          <a:bodyPr wrap="square" rtlCol="0">
            <a:spAutoFit/>
          </a:bodyPr>
          <a:lstStyle/>
          <a:p>
            <a:r>
              <a:rPr lang="en-US" sz="2400" b="1" dirty="0"/>
              <a:t>Concentration</a:t>
            </a:r>
            <a:br>
              <a:rPr lang="en-US" sz="2400" b="1" dirty="0"/>
            </a:br>
            <a:r>
              <a:rPr lang="en-US" sz="2400" b="1" dirty="0"/>
              <a:t>(ppm)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map&#10;&#10;Description automatically generated">
            <a:extLst>
              <a:ext uri="{FF2B5EF4-FFF2-40B4-BE49-F238E27FC236}">
                <a16:creationId xmlns:a16="http://schemas.microsoft.com/office/drawing/2014/main" id="{423CC787-E25B-4D09-91A1-C471C186E726}"/>
              </a:ext>
            </a:extLst>
          </p:cNvPr>
          <p:cNvPicPr>
            <a:picLocks noChangeAspect="1"/>
          </p:cNvPicPr>
          <p:nvPr/>
        </p:nvPicPr>
        <p:blipFill rotWithShape="1">
          <a:blip r:embed="rId3"/>
          <a:srcRect t="14105" b="13083"/>
          <a:stretch/>
        </p:blipFill>
        <p:spPr>
          <a:xfrm>
            <a:off x="824753" y="1107855"/>
            <a:ext cx="10215096" cy="5429303"/>
          </a:xfrm>
          <a:prstGeom prst="rect">
            <a:avLst/>
          </a:prstGeom>
        </p:spPr>
      </p:pic>
      <p:sp>
        <p:nvSpPr>
          <p:cNvPr id="3" name="Rectangle 2">
            <a:extLst>
              <a:ext uri="{FF2B5EF4-FFF2-40B4-BE49-F238E27FC236}">
                <a16:creationId xmlns:a16="http://schemas.microsoft.com/office/drawing/2014/main" id="{1D1EC526-F030-4FB3-AA4B-3AB5A4873ED6}"/>
              </a:ext>
            </a:extLst>
          </p:cNvPr>
          <p:cNvSpPr>
            <a:spLocks noGrp="1" noChangeArrowheads="1"/>
          </p:cNvSpPr>
          <p:nvPr>
            <p:ph type="title"/>
          </p:nvPr>
        </p:nvSpPr>
        <p:spPr>
          <a:xfrm>
            <a:off x="256673" y="320842"/>
            <a:ext cx="11069053" cy="609600"/>
          </a:xfrm>
          <a:solidFill>
            <a:schemeClr val="bg1"/>
          </a:solidFill>
        </p:spPr>
        <p:txBody>
          <a:bodyPr>
            <a:normAutofit fontScale="90000"/>
          </a:bodyPr>
          <a:lstStyle/>
          <a:p>
            <a:pPr>
              <a:lnSpc>
                <a:spcPct val="100000"/>
              </a:lnSpc>
            </a:pPr>
            <a:r>
              <a:rPr lang="en-US" sz="3200" b="1" dirty="0">
                <a:latin typeface="Calibri" pitchFamily="34" charset="0"/>
                <a:cs typeface="Calibri" pitchFamily="34" charset="0"/>
              </a:rPr>
              <a:t>Improvements in U.S. Air Quality since EPA Clean Air Act Regulations</a:t>
            </a:r>
            <a:br>
              <a:rPr lang="en-US" sz="3200" b="1" dirty="0">
                <a:latin typeface="Calibri" pitchFamily="34" charset="0"/>
                <a:cs typeface="Calibri" pitchFamily="34" charset="0"/>
              </a:rPr>
            </a:br>
            <a:r>
              <a:rPr lang="en-US" sz="2400" dirty="0">
                <a:latin typeface="Calibri" pitchFamily="34" charset="0"/>
                <a:cs typeface="Calibri" pitchFamily="34" charset="0"/>
              </a:rPr>
              <a:t>(Example: Annual Average Nitrogen Dioxide Concentration, Los Angeles Basin)</a:t>
            </a:r>
          </a:p>
        </p:txBody>
      </p:sp>
    </p:spTree>
    <p:extLst>
      <p:ext uri="{BB962C8B-B14F-4D97-AF65-F5344CB8AC3E}">
        <p14:creationId xmlns:p14="http://schemas.microsoft.com/office/powerpoint/2010/main" val="235396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074" y="1240255"/>
            <a:ext cx="7166811" cy="5375108"/>
          </a:xfrm>
          <a:prstGeom prst="rect">
            <a:avLst/>
          </a:prstGeom>
        </p:spPr>
      </p:pic>
      <p:sp>
        <p:nvSpPr>
          <p:cNvPr id="3" name="Rectangle 2">
            <a:extLst>
              <a:ext uri="{FF2B5EF4-FFF2-40B4-BE49-F238E27FC236}">
                <a16:creationId xmlns:a16="http://schemas.microsoft.com/office/drawing/2014/main" id="{52335085-4C17-467E-9317-7E55ED8967C8}"/>
              </a:ext>
            </a:extLst>
          </p:cNvPr>
          <p:cNvSpPr txBox="1">
            <a:spLocks noChangeArrowheads="1"/>
          </p:cNvSpPr>
          <p:nvPr/>
        </p:nvSpPr>
        <p:spPr>
          <a:xfrm>
            <a:off x="561473" y="159510"/>
            <a:ext cx="11069053" cy="193207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200" b="1" dirty="0">
                <a:latin typeface="Calibri" pitchFamily="34" charset="0"/>
                <a:cs typeface="Calibri" pitchFamily="34" charset="0"/>
              </a:rPr>
              <a:t>Catalytic Converter</a:t>
            </a:r>
          </a:p>
          <a:p>
            <a:pPr marL="342900" indent="-342900">
              <a:lnSpc>
                <a:spcPct val="120000"/>
              </a:lnSpc>
              <a:buFont typeface="Arial" panose="020B0604020202020204" pitchFamily="34" charset="0"/>
              <a:buChar char="•"/>
            </a:pPr>
            <a:r>
              <a:rPr lang="en-US" sz="2400" dirty="0">
                <a:latin typeface="Calibri" pitchFamily="34" charset="0"/>
                <a:cs typeface="Calibri" pitchFamily="34" charset="0"/>
              </a:rPr>
              <a:t>Technology in response to Clean Air Act regulations </a:t>
            </a:r>
          </a:p>
          <a:p>
            <a:pPr marL="342900" indent="-342900">
              <a:lnSpc>
                <a:spcPct val="120000"/>
              </a:lnSpc>
              <a:buFont typeface="Arial" panose="020B0604020202020204" pitchFamily="34" charset="0"/>
              <a:buChar char="•"/>
            </a:pPr>
            <a:r>
              <a:rPr lang="en-US" sz="2400" dirty="0">
                <a:latin typeface="Calibri" pitchFamily="34" charset="0"/>
                <a:cs typeface="Calibri" pitchFamily="34" charset="0"/>
              </a:rPr>
              <a:t>Standard equipment on all gasoline powered automobiles since mid-1970s</a:t>
            </a:r>
          </a:p>
          <a:p>
            <a:pPr marL="342900" indent="-342900">
              <a:lnSpc>
                <a:spcPct val="120000"/>
              </a:lnSpc>
              <a:buFont typeface="Arial" panose="020B0604020202020204" pitchFamily="34" charset="0"/>
              <a:buChar char="•"/>
            </a:pPr>
            <a:r>
              <a:rPr lang="en-US" sz="2400" dirty="0">
                <a:latin typeface="Calibri" pitchFamily="34" charset="0"/>
                <a:cs typeface="Calibri" pitchFamily="34" charset="0"/>
              </a:rPr>
              <a:t>Reduces CO, NOx and hydrocarbon air pollutants</a:t>
            </a:r>
          </a:p>
        </p:txBody>
      </p:sp>
    </p:spTree>
    <p:extLst>
      <p:ext uri="{BB962C8B-B14F-4D97-AF65-F5344CB8AC3E}">
        <p14:creationId xmlns:p14="http://schemas.microsoft.com/office/powerpoint/2010/main" val="1925531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971" y="169381"/>
            <a:ext cx="6476996" cy="6519238"/>
          </a:xfrm>
          <a:prstGeom prst="rect">
            <a:avLst/>
          </a:prstGeom>
        </p:spPr>
      </p:pic>
      <p:sp>
        <p:nvSpPr>
          <p:cNvPr id="6" name="Rectangle 5"/>
          <p:cNvSpPr/>
          <p:nvPr/>
        </p:nvSpPr>
        <p:spPr>
          <a:xfrm>
            <a:off x="1515533" y="6418699"/>
            <a:ext cx="4572000" cy="461665"/>
          </a:xfrm>
          <a:prstGeom prst="rect">
            <a:avLst/>
          </a:prstGeom>
        </p:spPr>
        <p:txBody>
          <a:bodyPr>
            <a:spAutoFit/>
          </a:bodyPr>
          <a:lstStyle/>
          <a:p>
            <a:r>
              <a:rPr lang="en-US" sz="1200" dirty="0"/>
              <a:t>http://www.dwrefining.com/wp-content/uploads/2013/02/Catalytic_Converter.jpg</a:t>
            </a:r>
          </a:p>
        </p:txBody>
      </p:sp>
      <p:cxnSp>
        <p:nvCxnSpPr>
          <p:cNvPr id="3" name="Straight Arrow Connector 2">
            <a:extLst>
              <a:ext uri="{FF2B5EF4-FFF2-40B4-BE49-F238E27FC236}">
                <a16:creationId xmlns:a16="http://schemas.microsoft.com/office/drawing/2014/main" id="{C7A400C3-9136-46A7-97FE-CBEC7DF15D87}"/>
              </a:ext>
            </a:extLst>
          </p:cNvPr>
          <p:cNvCxnSpPr/>
          <p:nvPr/>
        </p:nvCxnSpPr>
        <p:spPr>
          <a:xfrm>
            <a:off x="1700463" y="5390147"/>
            <a:ext cx="966537"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666C48-A36C-4954-BFD2-A46488C14664}"/>
              </a:ext>
            </a:extLst>
          </p:cNvPr>
          <p:cNvCxnSpPr/>
          <p:nvPr/>
        </p:nvCxnSpPr>
        <p:spPr>
          <a:xfrm flipH="1">
            <a:off x="9525000" y="1700463"/>
            <a:ext cx="870284"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72D226-AFB1-4E38-9957-63C8C97AFA0B}"/>
              </a:ext>
            </a:extLst>
          </p:cNvPr>
          <p:cNvSpPr txBox="1"/>
          <p:nvPr/>
        </p:nvSpPr>
        <p:spPr>
          <a:xfrm>
            <a:off x="166902" y="5609422"/>
            <a:ext cx="2456826" cy="461665"/>
          </a:xfrm>
          <a:prstGeom prst="rect">
            <a:avLst/>
          </a:prstGeom>
          <a:noFill/>
        </p:spPr>
        <p:txBody>
          <a:bodyPr wrap="none" rtlCol="0">
            <a:spAutoFit/>
          </a:bodyPr>
          <a:lstStyle/>
          <a:p>
            <a:r>
              <a:rPr lang="en-US" sz="2400" b="1" i="1" dirty="0">
                <a:highlight>
                  <a:srgbClr val="FFFF00"/>
                </a:highlight>
              </a:rPr>
              <a:t>CO, NOx, HCs in …</a:t>
            </a:r>
          </a:p>
        </p:txBody>
      </p:sp>
      <p:sp>
        <p:nvSpPr>
          <p:cNvPr id="10" name="TextBox 9">
            <a:extLst>
              <a:ext uri="{FF2B5EF4-FFF2-40B4-BE49-F238E27FC236}">
                <a16:creationId xmlns:a16="http://schemas.microsoft.com/office/drawing/2014/main" id="{B7F4C454-E304-4AFF-BB49-2D228C550A30}"/>
              </a:ext>
            </a:extLst>
          </p:cNvPr>
          <p:cNvSpPr txBox="1"/>
          <p:nvPr/>
        </p:nvSpPr>
        <p:spPr>
          <a:xfrm>
            <a:off x="8861723" y="1841306"/>
            <a:ext cx="2695546" cy="461665"/>
          </a:xfrm>
          <a:prstGeom prst="rect">
            <a:avLst/>
          </a:prstGeom>
          <a:noFill/>
        </p:spPr>
        <p:txBody>
          <a:bodyPr wrap="none" rtlCol="0">
            <a:spAutoFit/>
          </a:bodyPr>
          <a:lstStyle/>
          <a:p>
            <a:r>
              <a:rPr lang="en-US" sz="2400" b="1" i="1" dirty="0">
                <a:highlight>
                  <a:srgbClr val="FFFF00"/>
                </a:highlight>
              </a:rPr>
              <a:t>H2O, CO2, N2 out …</a:t>
            </a:r>
          </a:p>
        </p:txBody>
      </p:sp>
    </p:spTree>
    <p:extLst>
      <p:ext uri="{BB962C8B-B14F-4D97-AF65-F5344CB8AC3E}">
        <p14:creationId xmlns:p14="http://schemas.microsoft.com/office/powerpoint/2010/main" val="1327479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F309F-4D9A-4F87-9C23-8D5B2A9EDF5E}"/>
              </a:ext>
            </a:extLst>
          </p:cNvPr>
          <p:cNvPicPr>
            <a:picLocks noChangeAspect="1"/>
          </p:cNvPicPr>
          <p:nvPr/>
        </p:nvPicPr>
        <p:blipFill rotWithShape="1">
          <a:blip r:embed="rId3"/>
          <a:srcRect r="2758" b="24444"/>
          <a:stretch/>
        </p:blipFill>
        <p:spPr>
          <a:xfrm>
            <a:off x="2594306" y="152400"/>
            <a:ext cx="7387894" cy="6120586"/>
          </a:xfrm>
          <a:prstGeom prst="rect">
            <a:avLst/>
          </a:prstGeom>
        </p:spPr>
      </p:pic>
      <p:sp>
        <p:nvSpPr>
          <p:cNvPr id="4" name="Rectangle 3">
            <a:extLst>
              <a:ext uri="{FF2B5EF4-FFF2-40B4-BE49-F238E27FC236}">
                <a16:creationId xmlns:a16="http://schemas.microsoft.com/office/drawing/2014/main" id="{994ADEA6-479C-42E0-B532-80BD38B98545}"/>
              </a:ext>
            </a:extLst>
          </p:cNvPr>
          <p:cNvSpPr/>
          <p:nvPr/>
        </p:nvSpPr>
        <p:spPr>
          <a:xfrm>
            <a:off x="152400" y="6488668"/>
            <a:ext cx="10325100" cy="369332"/>
          </a:xfrm>
          <a:prstGeom prst="rect">
            <a:avLst/>
          </a:prstGeom>
        </p:spPr>
        <p:txBody>
          <a:bodyPr wrap="square">
            <a:spAutoFit/>
          </a:bodyPr>
          <a:lstStyle/>
          <a:p>
            <a:r>
              <a:rPr lang="en-US" dirty="0"/>
              <a:t>https://en.wikipedia.org/wiki/National_Ambient_Air_Quality_Standards</a:t>
            </a:r>
          </a:p>
        </p:txBody>
      </p:sp>
    </p:spTree>
    <p:extLst>
      <p:ext uri="{BB962C8B-B14F-4D97-AF65-F5344CB8AC3E}">
        <p14:creationId xmlns:p14="http://schemas.microsoft.com/office/powerpoint/2010/main" val="356098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9BB37-6107-41CB-B97C-D2638C227670}"/>
              </a:ext>
            </a:extLst>
          </p:cNvPr>
          <p:cNvPicPr>
            <a:picLocks noChangeAspect="1"/>
          </p:cNvPicPr>
          <p:nvPr/>
        </p:nvPicPr>
        <p:blipFill rotWithShape="1">
          <a:blip r:embed="rId3"/>
          <a:srcRect l="20833" t="42827" r="68176" b="27231"/>
          <a:stretch/>
        </p:blipFill>
        <p:spPr>
          <a:xfrm>
            <a:off x="679098" y="1262511"/>
            <a:ext cx="3093601" cy="4740443"/>
          </a:xfrm>
          <a:prstGeom prst="rect">
            <a:avLst/>
          </a:prstGeom>
        </p:spPr>
      </p:pic>
      <p:pic>
        <p:nvPicPr>
          <p:cNvPr id="3" name="Picture 2">
            <a:extLst>
              <a:ext uri="{FF2B5EF4-FFF2-40B4-BE49-F238E27FC236}">
                <a16:creationId xmlns:a16="http://schemas.microsoft.com/office/drawing/2014/main" id="{3007064D-ECEB-4B00-B9CE-111C785FA611}"/>
              </a:ext>
            </a:extLst>
          </p:cNvPr>
          <p:cNvPicPr>
            <a:picLocks noChangeAspect="1"/>
          </p:cNvPicPr>
          <p:nvPr/>
        </p:nvPicPr>
        <p:blipFill rotWithShape="1">
          <a:blip r:embed="rId4"/>
          <a:srcRect l="20833" t="47645" r="65161" b="24659"/>
          <a:stretch/>
        </p:blipFill>
        <p:spPr>
          <a:xfrm>
            <a:off x="6096001" y="1235240"/>
            <a:ext cx="4261658" cy="4740443"/>
          </a:xfrm>
          <a:prstGeom prst="rect">
            <a:avLst/>
          </a:prstGeom>
        </p:spPr>
      </p:pic>
      <p:pic>
        <p:nvPicPr>
          <p:cNvPr id="6" name="Picture 5">
            <a:extLst>
              <a:ext uri="{FF2B5EF4-FFF2-40B4-BE49-F238E27FC236}">
                <a16:creationId xmlns:a16="http://schemas.microsoft.com/office/drawing/2014/main" id="{D3F2F672-8F6F-4EE8-9BFC-0D52EFF36371}"/>
              </a:ext>
            </a:extLst>
          </p:cNvPr>
          <p:cNvPicPr>
            <a:picLocks noChangeAspect="1"/>
          </p:cNvPicPr>
          <p:nvPr/>
        </p:nvPicPr>
        <p:blipFill rotWithShape="1">
          <a:blip r:embed="rId3"/>
          <a:srcRect l="68243" t="64797" r="19166" b="14646"/>
          <a:stretch/>
        </p:blipFill>
        <p:spPr>
          <a:xfrm>
            <a:off x="2597557" y="48020"/>
            <a:ext cx="3126786" cy="2871643"/>
          </a:xfrm>
          <a:prstGeom prst="rect">
            <a:avLst/>
          </a:prstGeom>
        </p:spPr>
      </p:pic>
      <p:pic>
        <p:nvPicPr>
          <p:cNvPr id="7" name="Picture 6">
            <a:extLst>
              <a:ext uri="{FF2B5EF4-FFF2-40B4-BE49-F238E27FC236}">
                <a16:creationId xmlns:a16="http://schemas.microsoft.com/office/drawing/2014/main" id="{594C9FEE-7B67-481D-8480-9ABB3CCF8D3C}"/>
              </a:ext>
            </a:extLst>
          </p:cNvPr>
          <p:cNvPicPr>
            <a:picLocks noChangeAspect="1"/>
          </p:cNvPicPr>
          <p:nvPr/>
        </p:nvPicPr>
        <p:blipFill rotWithShape="1">
          <a:blip r:embed="rId4"/>
          <a:srcRect l="67149" t="72347" r="19166" b="17922"/>
          <a:stretch/>
        </p:blipFill>
        <p:spPr>
          <a:xfrm>
            <a:off x="8338101" y="433501"/>
            <a:ext cx="3047088" cy="1218833"/>
          </a:xfrm>
          <a:prstGeom prst="rect">
            <a:avLst/>
          </a:prstGeom>
        </p:spPr>
      </p:pic>
      <p:sp>
        <p:nvSpPr>
          <p:cNvPr id="8" name="TextBox 7">
            <a:extLst>
              <a:ext uri="{FF2B5EF4-FFF2-40B4-BE49-F238E27FC236}">
                <a16:creationId xmlns:a16="http://schemas.microsoft.com/office/drawing/2014/main" id="{665D14A7-14AC-4AC5-9D81-9BC0F1B28381}"/>
              </a:ext>
            </a:extLst>
          </p:cNvPr>
          <p:cNvSpPr txBox="1"/>
          <p:nvPr/>
        </p:nvSpPr>
        <p:spPr>
          <a:xfrm>
            <a:off x="188061" y="6315757"/>
            <a:ext cx="9893799" cy="461665"/>
          </a:xfrm>
          <a:prstGeom prst="rect">
            <a:avLst/>
          </a:prstGeom>
          <a:noFill/>
        </p:spPr>
        <p:txBody>
          <a:bodyPr wrap="none" rtlCol="0">
            <a:spAutoFit/>
          </a:bodyPr>
          <a:lstStyle/>
          <a:p>
            <a:r>
              <a:rPr lang="en-US" sz="2400" b="1" i="1" dirty="0">
                <a:solidFill>
                  <a:srgbClr val="C00000"/>
                </a:solidFill>
              </a:rPr>
              <a:t>Current non-attainment areas for ozone (O3) and annual PM2.5 in California</a:t>
            </a:r>
            <a:endParaRPr lang="en-US" sz="2400" b="1" i="1" dirty="0"/>
          </a:p>
        </p:txBody>
      </p:sp>
      <p:sp>
        <p:nvSpPr>
          <p:cNvPr id="4" name="TextBox 3">
            <a:extLst>
              <a:ext uri="{FF2B5EF4-FFF2-40B4-BE49-F238E27FC236}">
                <a16:creationId xmlns:a16="http://schemas.microsoft.com/office/drawing/2014/main" id="{CFF1B1E9-7139-4E16-B9EC-67B160D4A5D8}"/>
              </a:ext>
            </a:extLst>
          </p:cNvPr>
          <p:cNvSpPr txBox="1"/>
          <p:nvPr/>
        </p:nvSpPr>
        <p:spPr>
          <a:xfrm>
            <a:off x="10183386" y="882317"/>
            <a:ext cx="1514710" cy="954107"/>
          </a:xfrm>
          <a:prstGeom prst="rect">
            <a:avLst/>
          </a:prstGeom>
          <a:noFill/>
        </p:spPr>
        <p:txBody>
          <a:bodyPr wrap="none" rtlCol="0">
            <a:spAutoFit/>
          </a:bodyPr>
          <a:lstStyle/>
          <a:p>
            <a:r>
              <a:rPr lang="en-US" sz="2800" b="1" i="1" dirty="0"/>
              <a:t>annual</a:t>
            </a:r>
          </a:p>
          <a:p>
            <a:r>
              <a:rPr lang="en-US" sz="2800" b="1" i="1" dirty="0"/>
              <a:t>standard</a:t>
            </a:r>
          </a:p>
        </p:txBody>
      </p:sp>
    </p:spTree>
    <p:extLst>
      <p:ext uri="{BB962C8B-B14F-4D97-AF65-F5344CB8AC3E}">
        <p14:creationId xmlns:p14="http://schemas.microsoft.com/office/powerpoint/2010/main" val="17611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sz="3200" b="1" dirty="0"/>
              <a:t>Air Pollution: Regulation </a:t>
            </a:r>
          </a:p>
          <a:p>
            <a:pPr lvl="1">
              <a:lnSpc>
                <a:spcPct val="100000"/>
              </a:lnSpc>
              <a:buFont typeface="Calibri" panose="020F0502020204030204" pitchFamily="34" charset="0"/>
              <a:buChar char="‒"/>
            </a:pPr>
            <a:r>
              <a:rPr lang="en-US" sz="2800" dirty="0"/>
              <a:t>Historical Context</a:t>
            </a:r>
          </a:p>
          <a:p>
            <a:pPr lvl="1">
              <a:lnSpc>
                <a:spcPct val="100000"/>
              </a:lnSpc>
              <a:buFont typeface="Calibri" panose="020F0502020204030204" pitchFamily="34" charset="0"/>
              <a:buChar char="‒"/>
            </a:pPr>
            <a:r>
              <a:rPr lang="en-US" sz="2800" dirty="0"/>
              <a:t>Clean Air Act 1970</a:t>
            </a:r>
            <a:endParaRPr lang="en-US" sz="2800" b="1" dirty="0"/>
          </a:p>
          <a:p>
            <a:pPr lvl="1">
              <a:lnSpc>
                <a:spcPct val="100000"/>
              </a:lnSpc>
              <a:buFont typeface="Calibri" panose="020F0502020204030204" pitchFamily="34" charset="0"/>
              <a:buChar char="‒"/>
            </a:pPr>
            <a:r>
              <a:rPr lang="en-US" sz="2800" dirty="0"/>
              <a:t>Ambient Air Standards &amp; Criteria Air Pollutants</a:t>
            </a:r>
          </a:p>
          <a:p>
            <a:pPr lvl="1">
              <a:lnSpc>
                <a:spcPct val="100000"/>
              </a:lnSpc>
              <a:buFont typeface="Calibri" panose="020F0502020204030204" pitchFamily="34" charset="0"/>
              <a:buChar char="‒"/>
            </a:pPr>
            <a:r>
              <a:rPr lang="en-US" sz="2800" dirty="0"/>
              <a:t>Implementation &amp; Air Quality Agencies</a:t>
            </a:r>
          </a:p>
          <a:p>
            <a:pPr lvl="1">
              <a:lnSpc>
                <a:spcPct val="100000"/>
              </a:lnSpc>
              <a:buFont typeface="Calibri" panose="020F0502020204030204" pitchFamily="34" charset="0"/>
              <a:buChar char="‒"/>
            </a:pPr>
            <a:r>
              <a:rPr lang="en-US" sz="2800" dirty="0"/>
              <a:t>Successes &amp; Current Challenges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240751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5814AE8-170E-4A26-8CDB-56FD5E80DF9A}"/>
              </a:ext>
            </a:extLst>
          </p:cNvPr>
          <p:cNvPicPr>
            <a:picLocks noChangeAspect="1"/>
          </p:cNvPicPr>
          <p:nvPr/>
        </p:nvPicPr>
        <p:blipFill>
          <a:blip r:embed="rId2"/>
          <a:stretch>
            <a:fillRect/>
          </a:stretch>
        </p:blipFill>
        <p:spPr>
          <a:xfrm>
            <a:off x="272716" y="1147754"/>
            <a:ext cx="8440087" cy="5710246"/>
          </a:xfrm>
          <a:prstGeom prst="rect">
            <a:avLst/>
          </a:prstGeom>
        </p:spPr>
      </p:pic>
      <p:sp>
        <p:nvSpPr>
          <p:cNvPr id="4" name="Rectangle 3">
            <a:extLst>
              <a:ext uri="{FF2B5EF4-FFF2-40B4-BE49-F238E27FC236}">
                <a16:creationId xmlns:a16="http://schemas.microsoft.com/office/drawing/2014/main" id="{251E28DD-2944-4444-BB4D-090DB5D7DB08}"/>
              </a:ext>
            </a:extLst>
          </p:cNvPr>
          <p:cNvSpPr/>
          <p:nvPr/>
        </p:nvSpPr>
        <p:spPr>
          <a:xfrm>
            <a:off x="353752" y="185237"/>
            <a:ext cx="11565532"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strike="noStrike" kern="1200" cap="none" spc="0" normalizeH="0" baseline="0" noProof="0" dirty="0">
                <a:ln>
                  <a:noFill/>
                </a:ln>
                <a:effectLst/>
                <a:uLnTx/>
                <a:uFillTx/>
                <a:latin typeface="Arial" charset="0"/>
                <a:ea typeface="+mn-ea"/>
                <a:cs typeface="Arial" charset="0"/>
              </a:rPr>
              <a:t>Air Quality </a:t>
            </a:r>
            <a:r>
              <a:rPr kumimoji="0" lang="en-US" altLang="en-US" sz="2400" b="1" i="0" strike="noStrike" kern="1200" cap="none" spc="0" normalizeH="0" baseline="0" noProof="0" dirty="0" err="1">
                <a:ln>
                  <a:noFill/>
                </a:ln>
                <a:effectLst/>
                <a:uLnTx/>
                <a:uFillTx/>
                <a:latin typeface="Arial" charset="0"/>
                <a:ea typeface="+mn-ea"/>
                <a:cs typeface="Arial" charset="0"/>
              </a:rPr>
              <a:t>Inde</a:t>
            </a:r>
            <a:r>
              <a:rPr lang="en-US" altLang="en-US" sz="2400" b="1" dirty="0">
                <a:latin typeface="Arial" charset="0"/>
                <a:cs typeface="Arial" charset="0"/>
              </a:rPr>
              <a:t>x (AQI)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Arial" charset="0"/>
                <a:cs typeface="Arial" charset="0"/>
              </a:rPr>
              <a:t>(Common Way Air Quality Communicated to Public)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Arial" charset="0"/>
                <a:cs typeface="Arial" charset="0"/>
              </a:rPr>
              <a:t>(Value of 100 set to divide “unhealthy” from “clean” air) </a:t>
            </a:r>
          </a:p>
        </p:txBody>
      </p:sp>
    </p:spTree>
    <p:extLst>
      <p:ext uri="{BB962C8B-B14F-4D97-AF65-F5344CB8AC3E}">
        <p14:creationId xmlns:p14="http://schemas.microsoft.com/office/powerpoint/2010/main" val="296088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1490960" cy="4351338"/>
          </a:xfrm>
        </p:spPr>
        <p:txBody>
          <a:bodyPr>
            <a:noAutofit/>
          </a:bodyPr>
          <a:lstStyle/>
          <a:p>
            <a:pPr>
              <a:lnSpc>
                <a:spcPct val="120000"/>
              </a:lnSpc>
            </a:pPr>
            <a:r>
              <a:rPr lang="en-US" sz="3200" b="1" dirty="0"/>
              <a:t>Air Pollution: Regulation </a:t>
            </a:r>
          </a:p>
          <a:p>
            <a:pPr lvl="1">
              <a:lnSpc>
                <a:spcPct val="100000"/>
              </a:lnSpc>
              <a:buFont typeface="Calibri" panose="020F0502020204030204" pitchFamily="34" charset="0"/>
              <a:buChar char="‒"/>
            </a:pPr>
            <a:r>
              <a:rPr lang="en-US" sz="2800" dirty="0">
                <a:solidFill>
                  <a:srgbClr val="C00000"/>
                </a:solidFill>
              </a:rPr>
              <a:t>Historical Context</a:t>
            </a:r>
          </a:p>
          <a:p>
            <a:pPr lvl="1">
              <a:lnSpc>
                <a:spcPct val="100000"/>
              </a:lnSpc>
              <a:buFont typeface="Calibri" panose="020F0502020204030204" pitchFamily="34" charset="0"/>
              <a:buChar char="‒"/>
            </a:pPr>
            <a:r>
              <a:rPr lang="en-US" sz="2800" dirty="0"/>
              <a:t>Clean Air Act 1970</a:t>
            </a:r>
            <a:endParaRPr lang="en-US" sz="2800" b="1" dirty="0"/>
          </a:p>
          <a:p>
            <a:pPr lvl="1">
              <a:lnSpc>
                <a:spcPct val="100000"/>
              </a:lnSpc>
              <a:buFont typeface="Calibri" panose="020F0502020204030204" pitchFamily="34" charset="0"/>
              <a:buChar char="‒"/>
            </a:pPr>
            <a:r>
              <a:rPr lang="en-US" sz="2800" dirty="0"/>
              <a:t>Ambient Air Standards &amp; Criteria Air Pollutants</a:t>
            </a:r>
          </a:p>
          <a:p>
            <a:pPr lvl="1">
              <a:lnSpc>
                <a:spcPct val="100000"/>
              </a:lnSpc>
              <a:buFont typeface="Calibri" panose="020F0502020204030204" pitchFamily="34" charset="0"/>
              <a:buChar char="‒"/>
            </a:pPr>
            <a:r>
              <a:rPr lang="en-US" sz="2800" dirty="0"/>
              <a:t>Implementation &amp; Air Quality Agencies</a:t>
            </a:r>
          </a:p>
          <a:p>
            <a:pPr lvl="1">
              <a:lnSpc>
                <a:spcPct val="100000"/>
              </a:lnSpc>
              <a:buFont typeface="Calibri" panose="020F0502020204030204" pitchFamily="34" charset="0"/>
              <a:buChar char="‒"/>
            </a:pPr>
            <a:r>
              <a:rPr lang="en-US" sz="2800" dirty="0"/>
              <a:t>Successes &amp; Current Challenges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363186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2978" y="228352"/>
            <a:ext cx="9047747" cy="681286"/>
          </a:xfrm>
        </p:spPr>
        <p:txBody>
          <a:bodyPr>
            <a:normAutofit/>
          </a:bodyPr>
          <a:lstStyle/>
          <a:p>
            <a:pPr>
              <a:defRPr/>
            </a:pPr>
            <a:r>
              <a:rPr lang="en-US" sz="3200" b="1" dirty="0">
                <a:solidFill>
                  <a:schemeClr val="tx1"/>
                </a:solidFill>
                <a:latin typeface="Calibri" pitchFamily="34" charset="0"/>
                <a:cs typeface="Calibri" pitchFamily="34" charset="0"/>
              </a:rPr>
              <a:t>Donora, Pennsylvania, October 29, 1948</a:t>
            </a:r>
          </a:p>
        </p:txBody>
      </p:sp>
      <p:sp>
        <p:nvSpPr>
          <p:cNvPr id="6147" name="Text Box 5"/>
          <p:cNvSpPr txBox="1">
            <a:spLocks noChangeArrowheads="1"/>
          </p:cNvSpPr>
          <p:nvPr/>
        </p:nvSpPr>
        <p:spPr bwMode="auto">
          <a:xfrm>
            <a:off x="372978" y="6276973"/>
            <a:ext cx="7913688" cy="400050"/>
          </a:xfrm>
          <a:prstGeom prst="rect">
            <a:avLst/>
          </a:prstGeom>
          <a:noFill/>
          <a:ln w="9525">
            <a:noFill/>
            <a:miter lim="800000"/>
            <a:headEnd/>
            <a:tailEnd/>
          </a:ln>
        </p:spPr>
        <p:txBody>
          <a:bodyPr wrap="none">
            <a:spAutoFit/>
          </a:bodyPr>
          <a:lstStyle/>
          <a:p>
            <a:r>
              <a:rPr lang="en-US" sz="2000" dirty="0">
                <a:solidFill>
                  <a:srgbClr val="993366"/>
                </a:solidFill>
                <a:latin typeface="Calibri" pitchFamily="34" charset="0"/>
                <a:cs typeface="Calibri" pitchFamily="34" charset="0"/>
              </a:rPr>
              <a:t>Copyright Photo Archive/Pittsburgh Post-Gazette, 2001. All rights reserved</a:t>
            </a:r>
            <a:endParaRPr lang="en-US" dirty="0">
              <a:solidFill>
                <a:srgbClr val="993366"/>
              </a:solidFill>
              <a:latin typeface="Calibri" pitchFamily="34" charset="0"/>
              <a:cs typeface="Calibri" pitchFamily="34" charset="0"/>
            </a:endParaRPr>
          </a:p>
        </p:txBody>
      </p:sp>
      <p:pic>
        <p:nvPicPr>
          <p:cNvPr id="6148" name="Picture 11"/>
          <p:cNvPicPr>
            <a:picLocks noGrp="1" noChangeAspect="1" noChangeArrowheads="1"/>
          </p:cNvPicPr>
          <p:nvPr>
            <p:ph type="clipArt" sz="half" idx="2"/>
          </p:nvPr>
        </p:nvPicPr>
        <p:blipFill>
          <a:blip r:embed="rId3" cstate="print"/>
          <a:srcRect/>
          <a:stretch>
            <a:fillRect/>
          </a:stretch>
        </p:blipFill>
        <p:spPr>
          <a:xfrm>
            <a:off x="702630" y="1109661"/>
            <a:ext cx="7036742" cy="5010901"/>
          </a:xfrm>
        </p:spPr>
      </p:pic>
    </p:spTree>
    <p:extLst>
      <p:ext uri="{BB962C8B-B14F-4D97-AF65-F5344CB8AC3E}">
        <p14:creationId xmlns:p14="http://schemas.microsoft.com/office/powerpoint/2010/main" val="291843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2978" y="228352"/>
            <a:ext cx="10218822" cy="681286"/>
          </a:xfrm>
        </p:spPr>
        <p:txBody>
          <a:bodyPr>
            <a:noAutofit/>
          </a:bodyPr>
          <a:lstStyle/>
          <a:p>
            <a:pPr>
              <a:defRPr/>
            </a:pPr>
            <a:r>
              <a:rPr lang="en-US" sz="3200" b="1" dirty="0">
                <a:solidFill>
                  <a:schemeClr val="tx1"/>
                </a:solidFill>
                <a:latin typeface="Calibri" pitchFamily="34" charset="0"/>
                <a:cs typeface="Calibri" pitchFamily="34" charset="0"/>
              </a:rPr>
              <a:t>Donora, Pennsylvania, October 29, 1948 … Noontime!</a:t>
            </a:r>
          </a:p>
        </p:txBody>
      </p:sp>
      <p:sp>
        <p:nvSpPr>
          <p:cNvPr id="6147" name="Text Box 5"/>
          <p:cNvSpPr txBox="1">
            <a:spLocks noChangeArrowheads="1"/>
          </p:cNvSpPr>
          <p:nvPr/>
        </p:nvSpPr>
        <p:spPr bwMode="auto">
          <a:xfrm>
            <a:off x="372978" y="6276973"/>
            <a:ext cx="7913688" cy="400050"/>
          </a:xfrm>
          <a:prstGeom prst="rect">
            <a:avLst/>
          </a:prstGeom>
          <a:noFill/>
          <a:ln w="9525">
            <a:noFill/>
            <a:miter lim="800000"/>
            <a:headEnd/>
            <a:tailEnd/>
          </a:ln>
        </p:spPr>
        <p:txBody>
          <a:bodyPr wrap="none">
            <a:spAutoFit/>
          </a:bodyPr>
          <a:lstStyle/>
          <a:p>
            <a:r>
              <a:rPr lang="en-US" sz="2000">
                <a:solidFill>
                  <a:srgbClr val="993366"/>
                </a:solidFill>
                <a:latin typeface="Calibri" pitchFamily="34" charset="0"/>
                <a:cs typeface="Calibri" pitchFamily="34" charset="0"/>
              </a:rPr>
              <a:t>Copyright Photo Archive/Pittsburgh Post-Gazette, 2001. All rights reserved</a:t>
            </a:r>
            <a:endParaRPr lang="en-US">
              <a:solidFill>
                <a:srgbClr val="993366"/>
              </a:solidFill>
              <a:latin typeface="Calibri" pitchFamily="34" charset="0"/>
              <a:cs typeface="Calibri" pitchFamily="34" charset="0"/>
            </a:endParaRPr>
          </a:p>
        </p:txBody>
      </p:sp>
      <p:pic>
        <p:nvPicPr>
          <p:cNvPr id="6148" name="Picture 11"/>
          <p:cNvPicPr>
            <a:picLocks noGrp="1" noChangeAspect="1" noChangeArrowheads="1"/>
          </p:cNvPicPr>
          <p:nvPr>
            <p:ph type="clipArt" sz="half" idx="2"/>
          </p:nvPr>
        </p:nvPicPr>
        <p:blipFill>
          <a:blip r:embed="rId3" cstate="print"/>
          <a:srcRect/>
          <a:stretch>
            <a:fillRect/>
          </a:stretch>
        </p:blipFill>
        <p:spPr>
          <a:xfrm>
            <a:off x="702630" y="1109661"/>
            <a:ext cx="7036742" cy="5010901"/>
          </a:xfrm>
        </p:spPr>
      </p:pic>
    </p:spTree>
    <p:extLst>
      <p:ext uri="{BB962C8B-B14F-4D97-AF65-F5344CB8AC3E}">
        <p14:creationId xmlns:p14="http://schemas.microsoft.com/office/powerpoint/2010/main" val="323049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2978" y="228352"/>
            <a:ext cx="9475872" cy="681286"/>
          </a:xfrm>
        </p:spPr>
        <p:txBody>
          <a:bodyPr>
            <a:noAutofit/>
          </a:bodyPr>
          <a:lstStyle/>
          <a:p>
            <a:pPr>
              <a:defRPr/>
            </a:pPr>
            <a:r>
              <a:rPr lang="en-US" sz="3200" b="1" dirty="0">
                <a:solidFill>
                  <a:schemeClr val="tx1"/>
                </a:solidFill>
                <a:latin typeface="Calibri" pitchFamily="34" charset="0"/>
                <a:cs typeface="Calibri" pitchFamily="34" charset="0"/>
              </a:rPr>
              <a:t>Donora, Pennsylvania, October 29, 1948 … Noontime!</a:t>
            </a:r>
          </a:p>
        </p:txBody>
      </p:sp>
      <p:sp>
        <p:nvSpPr>
          <p:cNvPr id="6147" name="Text Box 5"/>
          <p:cNvSpPr txBox="1">
            <a:spLocks noChangeArrowheads="1"/>
          </p:cNvSpPr>
          <p:nvPr/>
        </p:nvSpPr>
        <p:spPr bwMode="auto">
          <a:xfrm>
            <a:off x="372978" y="6276973"/>
            <a:ext cx="7913688" cy="400050"/>
          </a:xfrm>
          <a:prstGeom prst="rect">
            <a:avLst/>
          </a:prstGeom>
          <a:noFill/>
          <a:ln w="9525">
            <a:noFill/>
            <a:miter lim="800000"/>
            <a:headEnd/>
            <a:tailEnd/>
          </a:ln>
        </p:spPr>
        <p:txBody>
          <a:bodyPr wrap="none">
            <a:spAutoFit/>
          </a:bodyPr>
          <a:lstStyle/>
          <a:p>
            <a:r>
              <a:rPr lang="en-US" sz="2000">
                <a:solidFill>
                  <a:srgbClr val="993366"/>
                </a:solidFill>
                <a:latin typeface="Calibri" pitchFamily="34" charset="0"/>
                <a:cs typeface="Calibri" pitchFamily="34" charset="0"/>
              </a:rPr>
              <a:t>Copyright Photo Archive/Pittsburgh Post-Gazette, 2001. All rights reserved</a:t>
            </a:r>
            <a:endParaRPr lang="en-US">
              <a:solidFill>
                <a:srgbClr val="993366"/>
              </a:solidFill>
              <a:latin typeface="Calibri" pitchFamily="34" charset="0"/>
              <a:cs typeface="Calibri" pitchFamily="34" charset="0"/>
            </a:endParaRPr>
          </a:p>
        </p:txBody>
      </p:sp>
      <p:pic>
        <p:nvPicPr>
          <p:cNvPr id="6148" name="Picture 11"/>
          <p:cNvPicPr>
            <a:picLocks noGrp="1" noChangeAspect="1" noChangeArrowheads="1"/>
          </p:cNvPicPr>
          <p:nvPr>
            <p:ph type="clipArt" sz="half" idx="2"/>
          </p:nvPr>
        </p:nvPicPr>
        <p:blipFill>
          <a:blip r:embed="rId3" cstate="print"/>
          <a:srcRect/>
          <a:stretch>
            <a:fillRect/>
          </a:stretch>
        </p:blipFill>
        <p:spPr>
          <a:xfrm>
            <a:off x="702630" y="1109661"/>
            <a:ext cx="7036742" cy="5010901"/>
          </a:xfrm>
        </p:spPr>
      </p:pic>
      <p:sp>
        <p:nvSpPr>
          <p:cNvPr id="2" name="TextBox 1">
            <a:extLst>
              <a:ext uri="{FF2B5EF4-FFF2-40B4-BE49-F238E27FC236}">
                <a16:creationId xmlns:a16="http://schemas.microsoft.com/office/drawing/2014/main" id="{43EDE436-4FB4-45CD-B973-EDA6D4CE2DF7}"/>
              </a:ext>
            </a:extLst>
          </p:cNvPr>
          <p:cNvSpPr txBox="1"/>
          <p:nvPr/>
        </p:nvSpPr>
        <p:spPr>
          <a:xfrm>
            <a:off x="5524500" y="942976"/>
            <a:ext cx="6465973" cy="4985980"/>
          </a:xfrm>
          <a:prstGeom prst="rect">
            <a:avLst/>
          </a:prstGeom>
          <a:solidFill>
            <a:schemeClr val="bg1"/>
          </a:solidFill>
          <a:ln w="19050">
            <a:solidFill>
              <a:srgbClr val="C00000"/>
            </a:solidFill>
          </a:ln>
        </p:spPr>
        <p:txBody>
          <a:bodyPr wrap="square" rtlCol="0">
            <a:spAutoFit/>
          </a:bodyPr>
          <a:lstStyle/>
          <a:p>
            <a:pPr>
              <a:spcAft>
                <a:spcPts val="600"/>
              </a:spcAft>
            </a:pPr>
            <a:r>
              <a:rPr lang="en-US" sz="2400" b="1" dirty="0"/>
              <a:t>About the incident …</a:t>
            </a:r>
          </a:p>
          <a:p>
            <a:pPr marL="285750" indent="-285750">
              <a:spcAft>
                <a:spcPts val="600"/>
              </a:spcAft>
              <a:buFont typeface="Calibri" panose="020F0502020204030204" pitchFamily="34" charset="0"/>
              <a:buChar char="‒"/>
            </a:pPr>
            <a:r>
              <a:rPr lang="en-US" sz="2200" dirty="0"/>
              <a:t>Major air pollution episode over five days (27-31Oct)</a:t>
            </a:r>
          </a:p>
          <a:p>
            <a:pPr marL="285750" indent="-285750">
              <a:spcAft>
                <a:spcPts val="600"/>
              </a:spcAft>
              <a:buFont typeface="Calibri" panose="020F0502020204030204" pitchFamily="34" charset="0"/>
              <a:buChar char="‒"/>
            </a:pPr>
            <a:r>
              <a:rPr lang="en-US" sz="2200" u="sng" dirty="0"/>
              <a:t>Emission sources</a:t>
            </a:r>
            <a:r>
              <a:rPr lang="en-US" sz="2200" dirty="0"/>
              <a:t>: Major industrial sources (steel and iron mills and smelters, coal fired power plants, boilers and furnaces)</a:t>
            </a:r>
          </a:p>
          <a:p>
            <a:pPr marL="285750" indent="-285750">
              <a:spcAft>
                <a:spcPts val="600"/>
              </a:spcAft>
              <a:buFont typeface="Calibri" panose="020F0502020204030204" pitchFamily="34" charset="0"/>
              <a:buChar char="‒"/>
            </a:pPr>
            <a:r>
              <a:rPr lang="en-US" sz="2200" u="sng" dirty="0"/>
              <a:t>Meteorological Conditions</a:t>
            </a:r>
            <a:r>
              <a:rPr lang="en-US" sz="2200" dirty="0"/>
              <a:t>:  Strong high pressure, prolonged stagnant air conditions, temperature inversions</a:t>
            </a:r>
          </a:p>
          <a:p>
            <a:pPr marL="285750" indent="-285750">
              <a:spcAft>
                <a:spcPts val="600"/>
              </a:spcAft>
              <a:buFont typeface="Calibri" panose="020F0502020204030204" pitchFamily="34" charset="0"/>
              <a:buChar char="‒"/>
            </a:pPr>
            <a:r>
              <a:rPr lang="en-US" sz="2200" u="sng" dirty="0"/>
              <a:t>Air Pollutants</a:t>
            </a:r>
            <a:r>
              <a:rPr lang="en-US" sz="2200" dirty="0"/>
              <a:t>: Smoke, SO</a:t>
            </a:r>
            <a:r>
              <a:rPr lang="en-US" sz="2200" baseline="-25000" dirty="0"/>
              <a:t>2</a:t>
            </a:r>
            <a:r>
              <a:rPr lang="en-US" sz="2200" dirty="0"/>
              <a:t> gas, others</a:t>
            </a:r>
          </a:p>
          <a:p>
            <a:pPr marL="285750" indent="-285750">
              <a:spcAft>
                <a:spcPts val="600"/>
              </a:spcAft>
              <a:buFont typeface="Calibri" panose="020F0502020204030204" pitchFamily="34" charset="0"/>
              <a:buChar char="‒"/>
            </a:pPr>
            <a:r>
              <a:rPr lang="en-US" sz="2200" u="sng" dirty="0"/>
              <a:t>Health Effects</a:t>
            </a:r>
            <a:r>
              <a:rPr lang="en-US" sz="2200" dirty="0"/>
              <a:t>: 20 deaths, estimated 40% of town experiences serious respiratory problems. 50 more deaths occurred within a month after event.</a:t>
            </a:r>
          </a:p>
          <a:p>
            <a:pPr marL="285750" indent="-285750">
              <a:spcAft>
                <a:spcPts val="600"/>
              </a:spcAft>
              <a:buFont typeface="Calibri" panose="020F0502020204030204" pitchFamily="34" charset="0"/>
              <a:buChar char="‒"/>
            </a:pPr>
            <a:r>
              <a:rPr lang="en-US" sz="2200" dirty="0">
                <a:hlinkClick r:id="rId4"/>
              </a:rPr>
              <a:t>https://en.wikipedia.org/wiki/1948_Donora_smog</a:t>
            </a:r>
            <a:endParaRPr lang="en-US" sz="2200" dirty="0"/>
          </a:p>
        </p:txBody>
      </p:sp>
    </p:spTree>
    <p:extLst>
      <p:ext uri="{BB962C8B-B14F-4D97-AF65-F5344CB8AC3E}">
        <p14:creationId xmlns:p14="http://schemas.microsoft.com/office/powerpoint/2010/main" val="191410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2277" y="113339"/>
            <a:ext cx="7772400" cy="833180"/>
          </a:xfrm>
        </p:spPr>
        <p:txBody>
          <a:bodyPr/>
          <a:lstStyle/>
          <a:p>
            <a:r>
              <a:rPr lang="en-US" b="1" dirty="0">
                <a:solidFill>
                  <a:schemeClr val="tx1"/>
                </a:solidFill>
                <a:latin typeface="Calibri" pitchFamily="34" charset="0"/>
                <a:cs typeface="Calibri" pitchFamily="34" charset="0"/>
              </a:rPr>
              <a:t>Los Angeles (1950s, 1960s)</a:t>
            </a:r>
          </a:p>
        </p:txBody>
      </p:sp>
      <p:sp>
        <p:nvSpPr>
          <p:cNvPr id="7171" name="Text Box 5"/>
          <p:cNvSpPr txBox="1">
            <a:spLocks noChangeArrowheads="1"/>
          </p:cNvSpPr>
          <p:nvPr/>
        </p:nvSpPr>
        <p:spPr bwMode="auto">
          <a:xfrm>
            <a:off x="212645" y="6384716"/>
            <a:ext cx="6691313" cy="400050"/>
          </a:xfrm>
          <a:prstGeom prst="rect">
            <a:avLst/>
          </a:prstGeom>
          <a:noFill/>
          <a:ln w="9525">
            <a:noFill/>
            <a:miter lim="800000"/>
            <a:headEnd/>
            <a:tailEnd/>
          </a:ln>
        </p:spPr>
        <p:txBody>
          <a:bodyPr wrap="none">
            <a:spAutoFit/>
          </a:bodyPr>
          <a:lstStyle/>
          <a:p>
            <a:r>
              <a:rPr lang="en-US" sz="2000" dirty="0">
                <a:solidFill>
                  <a:srgbClr val="993366"/>
                </a:solidFill>
                <a:latin typeface="Calibri" pitchFamily="34" charset="0"/>
                <a:cs typeface="Calibri" pitchFamily="34" charset="0"/>
              </a:rPr>
              <a:t>Hollywood Citizens News Collection, Los Angeles Public Library</a:t>
            </a:r>
            <a:endParaRPr lang="en-US" dirty="0">
              <a:solidFill>
                <a:srgbClr val="993366"/>
              </a:solidFill>
              <a:latin typeface="Calibri" pitchFamily="34" charset="0"/>
              <a:cs typeface="Calibri" pitchFamily="34" charset="0"/>
            </a:endParaRPr>
          </a:p>
        </p:txBody>
      </p:sp>
      <p:pic>
        <p:nvPicPr>
          <p:cNvPr id="7172" name="Picture 8"/>
          <p:cNvPicPr>
            <a:picLocks noGrp="1" noChangeAspect="1" noChangeArrowheads="1"/>
          </p:cNvPicPr>
          <p:nvPr>
            <p:ph type="clipArt" sz="half" idx="2"/>
          </p:nvPr>
        </p:nvPicPr>
        <p:blipFill>
          <a:blip r:embed="rId3" cstate="print"/>
          <a:srcRect/>
          <a:stretch>
            <a:fillRect/>
          </a:stretch>
        </p:blipFill>
        <p:spPr>
          <a:xfrm>
            <a:off x="524842" y="963925"/>
            <a:ext cx="4155406" cy="5207146"/>
          </a:xfrm>
        </p:spPr>
      </p:pic>
      <p:pic>
        <p:nvPicPr>
          <p:cNvPr id="5" name="Picture 4">
            <a:extLst>
              <a:ext uri="{FF2B5EF4-FFF2-40B4-BE49-F238E27FC236}">
                <a16:creationId xmlns:a16="http://schemas.microsoft.com/office/drawing/2014/main" id="{E82A3933-227B-447F-B3C8-F858864C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584" y="963925"/>
            <a:ext cx="6770098" cy="3761166"/>
          </a:xfrm>
          <a:prstGeom prst="rect">
            <a:avLst/>
          </a:prstGeom>
        </p:spPr>
      </p:pic>
      <p:sp>
        <p:nvSpPr>
          <p:cNvPr id="6" name="TextBox 5">
            <a:extLst>
              <a:ext uri="{FF2B5EF4-FFF2-40B4-BE49-F238E27FC236}">
                <a16:creationId xmlns:a16="http://schemas.microsoft.com/office/drawing/2014/main" id="{CB745BD3-8995-4ABA-9D06-56C34D131A3B}"/>
              </a:ext>
            </a:extLst>
          </p:cNvPr>
          <p:cNvSpPr txBox="1"/>
          <p:nvPr/>
        </p:nvSpPr>
        <p:spPr>
          <a:xfrm>
            <a:off x="4503911" y="4435746"/>
            <a:ext cx="7475444" cy="1938992"/>
          </a:xfrm>
          <a:prstGeom prst="rect">
            <a:avLst/>
          </a:prstGeom>
          <a:solidFill>
            <a:schemeClr val="bg1"/>
          </a:solidFill>
          <a:ln w="19050">
            <a:solidFill>
              <a:srgbClr val="C00000"/>
            </a:solidFill>
          </a:ln>
        </p:spPr>
        <p:txBody>
          <a:bodyPr wrap="none" rtlCol="0">
            <a:spAutoFit/>
          </a:bodyPr>
          <a:lstStyle/>
          <a:p>
            <a:r>
              <a:rPr lang="en-US" sz="2000" b="1" dirty="0"/>
              <a:t>Key Points</a:t>
            </a:r>
          </a:p>
          <a:p>
            <a:pPr marL="285750" indent="-285750">
              <a:buFont typeface="Calibri" panose="020F0502020204030204" pitchFamily="34" charset="0"/>
              <a:buChar char="‒"/>
            </a:pPr>
            <a:r>
              <a:rPr lang="en-US" sz="2000" dirty="0"/>
              <a:t>Increasingly bad air pollution in Los Angeles area</a:t>
            </a:r>
          </a:p>
          <a:p>
            <a:pPr marL="285750" indent="-285750">
              <a:buFont typeface="Calibri" panose="020F0502020204030204" pitchFamily="34" charset="0"/>
              <a:buChar char="‒"/>
            </a:pPr>
            <a:r>
              <a:rPr lang="en-US" sz="2000" dirty="0"/>
              <a:t>Major air pollution sources (motor vehicles &amp; industry)</a:t>
            </a:r>
          </a:p>
          <a:p>
            <a:pPr marL="285750" indent="-285750">
              <a:buFont typeface="Calibri" panose="020F0502020204030204" pitchFamily="34" charset="0"/>
              <a:buChar char="‒"/>
            </a:pPr>
            <a:r>
              <a:rPr lang="en-US" sz="2000" dirty="0"/>
              <a:t>High sunlight and summer-time inversions (“photochemical smog”)</a:t>
            </a:r>
          </a:p>
          <a:p>
            <a:pPr marL="285750" indent="-285750">
              <a:buFont typeface="Calibri" panose="020F0502020204030204" pitchFamily="34" charset="0"/>
              <a:buChar char="‒"/>
            </a:pPr>
            <a:r>
              <a:rPr lang="en-US" sz="2000" dirty="0"/>
              <a:t>Photochemical smog – ground-level ozone (O3) and related species</a:t>
            </a:r>
          </a:p>
          <a:p>
            <a:pPr marL="285750" indent="-285750">
              <a:buFont typeface="Calibri" panose="020F0502020204030204" pitchFamily="34" charset="0"/>
              <a:buChar char="‒"/>
            </a:pPr>
            <a:r>
              <a:rPr lang="en-US" sz="2000" dirty="0"/>
              <a:t>Motivated regulations</a:t>
            </a:r>
          </a:p>
        </p:txBody>
      </p:sp>
    </p:spTree>
    <p:extLst>
      <p:ext uri="{BB962C8B-B14F-4D97-AF65-F5344CB8AC3E}">
        <p14:creationId xmlns:p14="http://schemas.microsoft.com/office/powerpoint/2010/main" val="304983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7777</TotalTime>
  <Words>6773</Words>
  <Application>Microsoft Office PowerPoint</Application>
  <PresentationFormat>Widescreen</PresentationFormat>
  <Paragraphs>500</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Lucida Sans</vt:lpstr>
      <vt:lpstr>Times</vt:lpstr>
      <vt:lpstr>Wingdings</vt:lpstr>
      <vt:lpstr>Office Theme</vt:lpstr>
      <vt:lpstr>METR/ENVS 113 Lecture 5: Ambient Air Pollution (Part 2) </vt:lpstr>
      <vt:lpstr>Previous Lecture</vt:lpstr>
      <vt:lpstr>This Lecture</vt:lpstr>
      <vt:lpstr>Outline</vt:lpstr>
      <vt:lpstr>Outline</vt:lpstr>
      <vt:lpstr>Donora, Pennsylvania, October 29, 1948</vt:lpstr>
      <vt:lpstr>Donora, Pennsylvania, October 29, 1948 … Noontime!</vt:lpstr>
      <vt:lpstr>Donora, Pennsylvania, October 29, 1948 … Noontime!</vt:lpstr>
      <vt:lpstr>Los Angeles (1950s, 1960s)</vt:lpstr>
      <vt:lpstr>Outline</vt:lpstr>
      <vt:lpstr>Clean Air Act &amp; National Ambient Air Quality Standards</vt:lpstr>
      <vt:lpstr>Clean Air Act 1970: Criteria Air Pollutants</vt:lpstr>
      <vt:lpstr>PowerPoint Presentation</vt:lpstr>
      <vt:lpstr>PowerPoint Presentation</vt:lpstr>
      <vt:lpstr>Applying ambient air quality standards (Example 1: CA 1-hr ozone standard = 90 ppb)</vt:lpstr>
      <vt:lpstr>Applying ambient air quality standards (Example 2: NAAQS 24-hr PM2.5 Standard = 35 μg/m3)</vt:lpstr>
      <vt:lpstr>Applying ambient air quality standards (Example 3: CA annual NO2 standard = 30 ppb)</vt:lpstr>
      <vt:lpstr>PowerPoint Presentation</vt:lpstr>
      <vt:lpstr>Natural Background Concentrations in Air (Current-Day, remote areas … away from major air pollution sources)</vt:lpstr>
      <vt:lpstr>PowerPoint Presentation</vt:lpstr>
      <vt:lpstr>PowerPoint Presentation</vt:lpstr>
      <vt:lpstr>PowerPoint Presentation</vt:lpstr>
      <vt:lpstr>PowerPoint Presentation</vt:lpstr>
      <vt:lpstr>Natural Background Concentrations in Air (Current-Day, remote areas … away from major air pollution sources)</vt:lpstr>
      <vt:lpstr>PowerPoint Presentation</vt:lpstr>
      <vt:lpstr>Outline</vt:lpstr>
      <vt:lpstr>PowerPoint Presentation</vt:lpstr>
      <vt:lpstr>10 EPA Regions</vt:lpstr>
      <vt:lpstr>California’s 35 local Air Districts</vt:lpstr>
      <vt:lpstr>PowerPoint Presentation</vt:lpstr>
      <vt:lpstr>PowerPoint Presentation</vt:lpstr>
      <vt:lpstr>PowerPoint Presentation</vt:lpstr>
      <vt:lpstr>Outline</vt:lpstr>
      <vt:lpstr>Improvements in U.S. Air Quality since EPA Clean Air Act Regulations (Example: 8-Hour Average Carbon Monoxide Concentration)</vt:lpstr>
      <vt:lpstr>Improvements in U.S. Air Quality since EPA Clean Air Act Regulations (Example: Annual Average Nitrogen Dioxide Concentration, Los Angeles Basin)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It’s Properties, and its Constituents</dc:title>
  <dc:creator>Arthur Eiserloh</dc:creator>
  <cp:lastModifiedBy>Frank Freedman</cp:lastModifiedBy>
  <cp:revision>361</cp:revision>
  <dcterms:created xsi:type="dcterms:W3CDTF">2019-02-05T23:33:32Z</dcterms:created>
  <dcterms:modified xsi:type="dcterms:W3CDTF">2020-09-08T11:23:06Z</dcterms:modified>
</cp:coreProperties>
</file>