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2"/>
  </p:notesMasterIdLst>
  <p:sldIdLst>
    <p:sldId id="699" r:id="rId2"/>
    <p:sldId id="477" r:id="rId3"/>
    <p:sldId id="478" r:id="rId4"/>
    <p:sldId id="700" r:id="rId5"/>
    <p:sldId id="365" r:id="rId6"/>
    <p:sldId id="703" r:id="rId7"/>
    <p:sldId id="429" r:id="rId8"/>
    <p:sldId id="702" r:id="rId9"/>
    <p:sldId id="440" r:id="rId10"/>
    <p:sldId id="438" r:id="rId11"/>
    <p:sldId id="430" r:id="rId12"/>
    <p:sldId id="366" r:id="rId13"/>
    <p:sldId id="322" r:id="rId14"/>
    <p:sldId id="704" r:id="rId15"/>
    <p:sldId id="323" r:id="rId16"/>
    <p:sldId id="434" r:id="rId17"/>
    <p:sldId id="431" r:id="rId18"/>
    <p:sldId id="362" r:id="rId19"/>
    <p:sldId id="432" r:id="rId20"/>
    <p:sldId id="43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F8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73840" autoAdjust="0"/>
  </p:normalViewPr>
  <p:slideViewPr>
    <p:cSldViewPr snapToGrid="0">
      <p:cViewPr varScale="1">
        <p:scale>
          <a:sx n="49" d="100"/>
          <a:sy n="49" d="100"/>
        </p:scale>
        <p:origin x="14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D9602-20D1-4200-AC03-D76202A119D8}" type="datetimeFigureOut">
              <a:rPr lang="en-US" smtClean="0"/>
              <a:t>9/8/2020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CA9EB6-F0B4-4FBE-994B-2C6AA52EF8BE}" type="slidenum">
              <a:rPr lang="en-US" smtClean="0"/>
              <a:t>‹#›</a:t>
            </a:fld>
            <a:endParaRPr lang="en-US"/>
          </a:p>
        </p:txBody>
      </p:sp>
    </p:spTree>
    <p:extLst>
      <p:ext uri="{BB962C8B-B14F-4D97-AF65-F5344CB8AC3E}">
        <p14:creationId xmlns:p14="http://schemas.microsoft.com/office/powerpoint/2010/main" val="3088974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this is METR113 Lecture 6, Air Pollution Emissions. This is the third lecture of Course Module 2 – Outdoor Air Pollution</a:t>
            </a:r>
          </a:p>
          <a:p>
            <a:endParaRPr lang="en-US" dirty="0"/>
          </a:p>
        </p:txBody>
      </p:sp>
      <p:sp>
        <p:nvSpPr>
          <p:cNvPr id="4" name="Slide Number Placeholder 3"/>
          <p:cNvSpPr>
            <a:spLocks noGrp="1"/>
          </p:cNvSpPr>
          <p:nvPr>
            <p:ph type="sldNum" sz="quarter" idx="5"/>
          </p:nvPr>
        </p:nvSpPr>
        <p:spPr/>
        <p:txBody>
          <a:bodyPr/>
          <a:lstStyle/>
          <a:p>
            <a:fld id="{D1B90D33-E3EE-44AC-A6FC-8309B97C2889}" type="slidenum">
              <a:rPr lang="en-US" smtClean="0"/>
              <a:t>1</a:t>
            </a:fld>
            <a:endParaRPr lang="en-US"/>
          </a:p>
        </p:txBody>
      </p:sp>
    </p:spTree>
    <p:extLst>
      <p:ext uri="{BB962C8B-B14F-4D97-AF65-F5344CB8AC3E}">
        <p14:creationId xmlns:p14="http://schemas.microsoft.com/office/powerpoint/2010/main" val="3006828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cover some individual emission processes, which are classifications for ways by which air pollution is formed and released at the source. A listing of those we will cover in this lecture are seen below. Combustion is the most important, common way air pollution is formed anthropogenically, and therefore we will cover this in more depth. The others we will cover more briefly.</a:t>
            </a:r>
          </a:p>
        </p:txBody>
      </p:sp>
      <p:sp>
        <p:nvSpPr>
          <p:cNvPr id="4" name="Slide Number Placeholder 3"/>
          <p:cNvSpPr>
            <a:spLocks noGrp="1"/>
          </p:cNvSpPr>
          <p:nvPr>
            <p:ph type="sldNum" sz="quarter" idx="5"/>
          </p:nvPr>
        </p:nvSpPr>
        <p:spPr/>
        <p:txBody>
          <a:bodyPr/>
          <a:lstStyle/>
          <a:p>
            <a:fld id="{C7CA9EB6-F0B4-4FBE-994B-2C6AA52EF8BE}" type="slidenum">
              <a:rPr lang="en-US" smtClean="0"/>
              <a:t>10</a:t>
            </a:fld>
            <a:endParaRPr lang="en-US"/>
          </a:p>
        </p:txBody>
      </p:sp>
    </p:spTree>
    <p:extLst>
      <p:ext uri="{BB962C8B-B14F-4D97-AF65-F5344CB8AC3E}">
        <p14:creationId xmlns:p14="http://schemas.microsoft.com/office/powerpoint/2010/main" val="876766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first cover combustion. This is the technical term for burning something. </a:t>
            </a:r>
          </a:p>
          <a:p>
            <a:endParaRPr lang="en-US" dirty="0"/>
          </a:p>
          <a:p>
            <a:r>
              <a:rPr lang="en-US" dirty="0"/>
              <a:t>In most instances this specifically means burning a hydrocarbon substance. These substances are used as fuel for some purpose.</a:t>
            </a:r>
          </a:p>
          <a:p>
            <a:endParaRPr lang="en-US" dirty="0"/>
          </a:p>
          <a:p>
            <a:r>
              <a:rPr lang="en-US" dirty="0"/>
              <a:t>This image shows common combustion air pollution sources:</a:t>
            </a:r>
          </a:p>
          <a:p>
            <a:endParaRPr lang="en-US" dirty="0"/>
          </a:p>
          <a:p>
            <a:r>
              <a:rPr lang="en-US" dirty="0"/>
              <a:t>Major factories fire their equipment with a large variety of hydrocarbon fuel sources: coal, petroleum based liquid fuels such as diesel fuel, coke – a derivative from crude oil, and others.</a:t>
            </a:r>
          </a:p>
          <a:p>
            <a:endParaRPr lang="en-US" dirty="0"/>
          </a:p>
          <a:p>
            <a:r>
              <a:rPr lang="en-US" dirty="0"/>
              <a:t>Mobile sources combust gasoline or diesel in internal combustion engines.</a:t>
            </a:r>
          </a:p>
          <a:p>
            <a:endParaRPr lang="en-US" dirty="0"/>
          </a:p>
        </p:txBody>
      </p:sp>
      <p:sp>
        <p:nvSpPr>
          <p:cNvPr id="4" name="Slide Number Placeholder 3"/>
          <p:cNvSpPr>
            <a:spLocks noGrp="1"/>
          </p:cNvSpPr>
          <p:nvPr>
            <p:ph type="sldNum" sz="quarter" idx="5"/>
          </p:nvPr>
        </p:nvSpPr>
        <p:spPr/>
        <p:txBody>
          <a:bodyPr/>
          <a:lstStyle/>
          <a:p>
            <a:fld id="{C7CA9EB6-F0B4-4FBE-994B-2C6AA52EF8BE}" type="slidenum">
              <a:rPr lang="en-US" smtClean="0"/>
              <a:t>11</a:t>
            </a:fld>
            <a:endParaRPr lang="en-US"/>
          </a:p>
        </p:txBody>
      </p:sp>
    </p:spTree>
    <p:extLst>
      <p:ext uri="{BB962C8B-B14F-4D97-AF65-F5344CB8AC3E}">
        <p14:creationId xmlns:p14="http://schemas.microsoft.com/office/powerpoint/2010/main" val="194123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provide further details on this slide.</a:t>
            </a:r>
          </a:p>
          <a:p>
            <a:endParaRPr lang="en-US" dirty="0"/>
          </a:p>
          <a:p>
            <a:r>
              <a:rPr lang="en-US" dirty="0"/>
              <a:t>A listing of common hydrocarbon fuels are shown in the first bullet. These include gasoline and diesel motor vehicle fuels, jet fuel for planes, coal for power plants, natural gas (which is primarily methane) for industrial and residential use, and wood for home heating. Other less known exams are crop burning for agricultural purposes, burning residual oil in ships, and coke in industrial facilities and refineries.</a:t>
            </a:r>
          </a:p>
          <a:p>
            <a:endParaRPr lang="en-US" dirty="0"/>
          </a:p>
          <a:p>
            <a:r>
              <a:rPr lang="en-US" dirty="0"/>
              <a:t>As mentioned, these are all examples of hydrocarbon fuels. A hydrocarbon is some molecule comprised of both carbon and hydrogen.  All of the above except wood and biomass are “fossil fuels” … derived from crude oil or natural gas extracted deep underground the earth. The term “fossil” is because these raw fuel sources underground are formed from organic matter from the distant past – millions of years ago – that has been degraded, broken down and subjected to high pressures from the overlying earth above over the passage of time to today. In this sense, they are “fossil” based. </a:t>
            </a:r>
          </a:p>
        </p:txBody>
      </p:sp>
      <p:sp>
        <p:nvSpPr>
          <p:cNvPr id="4" name="Slide Number Placeholder 3"/>
          <p:cNvSpPr>
            <a:spLocks noGrp="1"/>
          </p:cNvSpPr>
          <p:nvPr>
            <p:ph type="sldNum" sz="quarter" idx="5"/>
          </p:nvPr>
        </p:nvSpPr>
        <p:spPr/>
        <p:txBody>
          <a:bodyPr/>
          <a:lstStyle/>
          <a:p>
            <a:fld id="{C7CA9EB6-F0B4-4FBE-994B-2C6AA52EF8BE}" type="slidenum">
              <a:rPr lang="en-US" smtClean="0"/>
              <a:t>12</a:t>
            </a:fld>
            <a:endParaRPr lang="en-US"/>
          </a:p>
        </p:txBody>
      </p:sp>
    </p:spTree>
    <p:extLst>
      <p:ext uri="{BB962C8B-B14F-4D97-AF65-F5344CB8AC3E}">
        <p14:creationId xmlns:p14="http://schemas.microsoft.com/office/powerpoint/2010/main" val="2453770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670B373-489C-401A-8E7C-A9787B530D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79B8DE2-8522-490A-9735-22EBDDE9B788}" type="slidenum">
              <a:rPr lang="en-US" altLang="en-US" sz="1200"/>
              <a:pPr/>
              <a:t>13</a:t>
            </a:fld>
            <a:endParaRPr lang="en-US" altLang="en-US" sz="1200"/>
          </a:p>
        </p:txBody>
      </p:sp>
      <p:sp>
        <p:nvSpPr>
          <p:cNvPr id="59395" name="Rectangle 2">
            <a:extLst>
              <a:ext uri="{FF2B5EF4-FFF2-40B4-BE49-F238E27FC236}">
                <a16:creationId xmlns:a16="http://schemas.microsoft.com/office/drawing/2014/main" id="{9C58BA46-E58E-4162-A604-A9257B7CAE11}"/>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BE3E913D-7181-412D-ADC6-1E30CF5C14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So how do air pollution emissions form from combustion? The next two slides will cover this.</a:t>
            </a:r>
          </a:p>
          <a:p>
            <a:endParaRPr lang="en-US" altLang="en-US" dirty="0"/>
          </a:p>
          <a:p>
            <a:r>
              <a:rPr lang="en-US" altLang="en-US" dirty="0"/>
              <a:t>This slide shows the basic chemistry of combustion, with reactants and products.</a:t>
            </a:r>
          </a:p>
          <a:p>
            <a:endParaRPr lang="en-US" altLang="en-US" dirty="0"/>
          </a:p>
          <a:p>
            <a:r>
              <a:rPr lang="en-US" altLang="en-US" dirty="0"/>
              <a:t>The one on top shows a basic schematic, while the one on bottom is more detailed.</a:t>
            </a:r>
          </a:p>
          <a:p>
            <a:endParaRPr lang="en-US" altLang="en-US" dirty="0"/>
          </a:p>
          <a:p>
            <a:r>
              <a:rPr lang="en-US" altLang="en-US" dirty="0"/>
              <a:t>Looking at the top, the basic idea is that air and fuel, when subjected to sufficiently high temperatures – around a few thousand degrees Fahrenheit or more – chemically reacts, and as a result releases heat energy and several other chemical compounds as by products. The energy released from combustion sustains the high temperatures required to maintain combustion provided a steady supply of fuel exists. </a:t>
            </a:r>
          </a:p>
          <a:p>
            <a:endParaRPr lang="en-US" altLang="en-US" dirty="0"/>
          </a:p>
          <a:p>
            <a:r>
              <a:rPr lang="en-US" altLang="en-US" dirty="0"/>
              <a:t>Air pollution is among the list of products of the basic chemical reaction of combustion. Spanning this list, we see carbon dioxide (CO2), water vapor, and several of the species that we have identified in this class as common air pollutants. Finally, some air is released that is not consumed in the combustion process.</a:t>
            </a:r>
          </a:p>
          <a:p>
            <a:endParaRPr lang="en-US" altLang="en-US" dirty="0"/>
          </a:p>
          <a:p>
            <a:r>
              <a:rPr lang="en-US" altLang="en-US" dirty="0"/>
              <a:t>The bottom, more detailed, depiction of the chemical reaction makes this more clear.  </a:t>
            </a:r>
          </a:p>
          <a:p>
            <a:endParaRPr lang="en-US" altLang="en-US" dirty="0"/>
          </a:p>
          <a:p>
            <a:r>
              <a:rPr lang="en-US" altLang="en-US" dirty="0"/>
              <a:t>We indicate a hydrocarbon fuel by a basic, generic chemical compound </a:t>
            </a:r>
            <a:r>
              <a:rPr lang="en-US" altLang="en-US" dirty="0" err="1"/>
              <a:t>CmHn</a:t>
            </a:r>
            <a:r>
              <a:rPr lang="en-US" altLang="en-US" dirty="0"/>
              <a:t>, where m and n can be any number unique to the particular hydrocarbon fuel. For example, if m = 1 and n = 4 we have C1H4 or CH4 … which is methane. We then denote air by its two main constituents O2 and N2. </a:t>
            </a:r>
          </a:p>
          <a:p>
            <a:endParaRPr lang="en-US" altLang="en-US" dirty="0"/>
          </a:p>
          <a:p>
            <a:r>
              <a:rPr lang="en-US" altLang="en-US" dirty="0"/>
              <a:t>We then denote the products of combustion into two classes … </a:t>
            </a:r>
          </a:p>
          <a:p>
            <a:endParaRPr lang="en-US" altLang="en-US" dirty="0"/>
          </a:p>
          <a:p>
            <a:r>
              <a:rPr lang="en-US" altLang="en-US" dirty="0"/>
              <a:t>The main products are carbon dioxide (CO2) and water vapor (H2O). These comprise the main products that are created from the carbon, hydrogen, and much of the oxygen in the original hydrocarbon fuel molecules and air. However, due to the variability and particular characteristics of the combustion process at any given instance or situation, other products can be formed in lesser amounts. These include our common air pollutants carbon monoxide, sulfur dioxide, nitrogen oxides, smoke particulate, unburned hydrocarbons from the original fuel and others. Also the portion of air that is not fully consumed in the combustion process is passed out as N2 and O2.</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670B373-489C-401A-8E7C-A9787B530D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79B8DE2-8522-490A-9735-22EBDDE9B788}" type="slidenum">
              <a:rPr lang="en-US" altLang="en-US" sz="1200"/>
              <a:pPr/>
              <a:t>14</a:t>
            </a:fld>
            <a:endParaRPr lang="en-US" altLang="en-US" sz="1200"/>
          </a:p>
        </p:txBody>
      </p:sp>
      <p:sp>
        <p:nvSpPr>
          <p:cNvPr id="59395" name="Rectangle 2">
            <a:extLst>
              <a:ext uri="{FF2B5EF4-FFF2-40B4-BE49-F238E27FC236}">
                <a16:creationId xmlns:a16="http://schemas.microsoft.com/office/drawing/2014/main" id="{9C58BA46-E58E-4162-A604-A9257B7CAE11}"/>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BE3E913D-7181-412D-ADC6-1E30CF5C14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slide provides further explanation. We saw in the previous slide that combustion of a hydrocarbon fuel results in various chemical products of reaction which depend on the characteristics of the combustion process. We can distinguish situations further by looking at complete versus incomplete combustion.</a:t>
            </a:r>
          </a:p>
          <a:p>
            <a:endParaRPr lang="en-US" altLang="en-US" dirty="0"/>
          </a:p>
          <a:p>
            <a:r>
              <a:rPr lang="en-US" altLang="en-US" dirty="0"/>
              <a:t>Complete combustion is a theoretical condition in which all of the carbon in the hydrocarbon fuel is converted to CO2 and all of the hydrogen in the fuel to water vapor (H2O). As a result, since all of the carbon is in CO2, no other carbon byproducts would be produced … specifically there would be no carbon monoxide (CO), no smoke, and no unburned hydrocarbons.  For most fuels, complete combustion requires a ratio for the mass of air to the mass of fuel equal to around 14.7 … that is, by mass, there is 14.7 more air than fuel in the combustion chamber. This is called the “stoichiometric ratio”.</a:t>
            </a:r>
          </a:p>
          <a:p>
            <a:endParaRPr lang="en-US" altLang="en-US" dirty="0"/>
          </a:p>
          <a:p>
            <a:r>
              <a:rPr lang="en-US" altLang="en-US" dirty="0"/>
              <a:t>Incomplete combustion is when combustion takes place in conditions other than stoichiometric, which is generally the case since it is almost always impossible in practice to maintain the stoichiometric ratio at all times during combustion.</a:t>
            </a:r>
          </a:p>
          <a:p>
            <a:endParaRPr lang="en-US" altLang="en-US" dirty="0"/>
          </a:p>
          <a:p>
            <a:r>
              <a:rPr lang="en-US" altLang="en-US" dirty="0"/>
              <a:t>Fuel rich conditions are those when the ratio is less than 14.7 (stoichiometric) and therefore there is more fuel relative to air than that for stoichiometric combustion. Fuel lean conditions are those when the ratio is greater than 14.7, and therefore there is more air relative to fuel than that for stoichiometric combustion. </a:t>
            </a:r>
          </a:p>
          <a:p>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In fuel-rich conditions, since there is excess fuel, there tends to be other carbon products besides CO2 produced, specifically CO, smoke and unburned hydrocarbons.</a:t>
            </a:r>
          </a:p>
          <a:p>
            <a:endParaRPr lang="en-US" altLang="en-US" dirty="0"/>
          </a:p>
          <a:p>
            <a:r>
              <a:rPr lang="en-US" altLang="en-US" dirty="0"/>
              <a:t>In fuel-lean conditions, there is more excess air and generally higher combustion temperatures, which tends to favor higher NOx production and little if any CO, smoke or unburned hydrocarbons.</a:t>
            </a:r>
          </a:p>
          <a:p>
            <a:endParaRPr lang="en-US" altLang="en-US" dirty="0"/>
          </a:p>
          <a:p>
            <a:r>
              <a:rPr lang="en-US" altLang="en-US" dirty="0"/>
              <a:t>Finally, any sulfur in the fuel will generally be reacted to sulfur dioxide (SO2) regardless of air-fuel conditions. Coal is the hydrocarbon fuel most associated with high sulfur content, and therefore most associated with SO2 emissions as we have said in previous lectures. Some diesel fuels also contain high sulfur, and in fact California has regulations to require low-sulfur diesel fuels in trucks registered in the state.</a:t>
            </a:r>
          </a:p>
        </p:txBody>
      </p:sp>
    </p:spTree>
    <p:extLst>
      <p:ext uri="{BB962C8B-B14F-4D97-AF65-F5344CB8AC3E}">
        <p14:creationId xmlns:p14="http://schemas.microsoft.com/office/powerpoint/2010/main" val="2640743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180D4E3C-D4E7-4390-9A60-FBE9D0C426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EEF31F5-B8BB-451A-8E4B-AE3CDB3006F2}" type="slidenum">
              <a:rPr lang="en-US" altLang="en-US" sz="1200"/>
              <a:pPr/>
              <a:t>15</a:t>
            </a:fld>
            <a:endParaRPr lang="en-US" altLang="en-US" sz="1200"/>
          </a:p>
        </p:txBody>
      </p:sp>
      <p:sp>
        <p:nvSpPr>
          <p:cNvPr id="60419" name="Rectangle 2">
            <a:extLst>
              <a:ext uri="{FF2B5EF4-FFF2-40B4-BE49-F238E27FC236}">
                <a16:creationId xmlns:a16="http://schemas.microsoft.com/office/drawing/2014/main" id="{B1AB20B3-EF0B-4145-A06A-078762911192}"/>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F4345998-130C-4E90-BF90-CC713FDBB9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From these points, we can look at a very basic, general comparison between the composition of clean air versus the composition of the exhaust combustion gas directly exiting a combustion source. </a:t>
            </a:r>
          </a:p>
          <a:p>
            <a:endParaRPr lang="en-US" altLang="en-US" dirty="0"/>
          </a:p>
          <a:p>
            <a:r>
              <a:rPr lang="en-US" altLang="en-US" dirty="0"/>
              <a:t>Clean air is mainly comprised of nitrogen, oxygen and water vapor. We also indicate the small percentage of carbon dioxide (around 400 ppm). </a:t>
            </a:r>
          </a:p>
          <a:p>
            <a:endParaRPr lang="en-US" altLang="en-US" dirty="0"/>
          </a:p>
          <a:p>
            <a:r>
              <a:rPr lang="en-US" altLang="en-US" dirty="0"/>
              <a:t>Exhaust combustion gas, on the other hand, has a different breakdown. We present here a typical breakdown. The main thing to note is the reduction in oxygen levels, completely to zero if combustion is complete and all oxygen is consumed, an increase in carbon dioxide, which is the main product of the combustion reaction burning the carbon-based fuel. Water vapor percentages also rise since water vapor is natural product of combustion as well. </a:t>
            </a:r>
          </a:p>
          <a:p>
            <a:endParaRPr lang="en-US" altLang="en-US" dirty="0"/>
          </a:p>
          <a:p>
            <a:r>
              <a:rPr lang="en-US" altLang="en-US" dirty="0"/>
              <a:t>Finally, we note the trace percentages of the various by products of combustion associated with air pollution – CO, NOx, SO2, Particulates, unburned HCs, </a:t>
            </a:r>
            <a:r>
              <a:rPr lang="en-US" altLang="en-US" dirty="0" err="1"/>
              <a:t>etc</a:t>
            </a:r>
            <a:r>
              <a:rPr lang="en-US" altLang="en-US" dirty="0"/>
              <a:t> …</a:t>
            </a:r>
          </a:p>
          <a:p>
            <a:endParaRPr lang="en-US" altLang="en-US" dirty="0"/>
          </a:p>
          <a:p>
            <a:r>
              <a:rPr lang="en-US" altLang="en-US" dirty="0"/>
              <a:t>Again, this is a very basic breakdown.  A specific breakdown depends very much on the specifics of the combustion process, fuel burned and other factors.  </a:t>
            </a:r>
          </a:p>
          <a:p>
            <a:endParaRPr lang="en-US" altLang="en-US" dirty="0"/>
          </a:p>
          <a:p>
            <a:r>
              <a:rPr lang="en-US" altLang="en-US" dirty="0"/>
              <a:t>Much air pollution regulatory effort is aimed at developing technologies that manage the combustion process and conditions in ways to minimize the amount of these trace air pollution species emitted.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turn to other emission processes, which we will cover in less detail.</a:t>
            </a:r>
          </a:p>
          <a:p>
            <a:endParaRPr lang="en-US" dirty="0"/>
          </a:p>
          <a:p>
            <a:r>
              <a:rPr lang="en-US" dirty="0"/>
              <a:t>One of these is “fugitive” emissions. </a:t>
            </a:r>
          </a:p>
          <a:p>
            <a:endParaRPr lang="en-US" dirty="0"/>
          </a:p>
          <a:p>
            <a:r>
              <a:rPr lang="en-US" dirty="0"/>
              <a:t>These collectively comprise any process by which pollutants get emitted to the atmosphere as a result of escapes through equipment. These could be leaky valves, vents, pipelines or any other of a multitude of equipment within facilities. Fugitive emissions generally refer to gases, however fugitive dust particulate can also occur … for example escapes of particulate matter during excavation, mining or construction.</a:t>
            </a:r>
          </a:p>
          <a:p>
            <a:endParaRPr lang="en-US" dirty="0"/>
          </a:p>
          <a:p>
            <a:r>
              <a:rPr lang="en-US" dirty="0"/>
              <a:t>Shown on this slide are some photos of common fugitive emission sources. Oil extraction, indicated by the left photo, is a common source of fugitive gas emissions, and much recent attention due to air pollution concerns is paid to communities living near oil extraction facilities.  There is also considerable attention paid to fugitive methane releases from oil extraction facilities for climate change concerns, since methane is a strong greenhouse gas.</a:t>
            </a:r>
          </a:p>
          <a:p>
            <a:endParaRPr lang="en-US" dirty="0"/>
          </a:p>
          <a:p>
            <a:r>
              <a:rPr lang="en-US" dirty="0"/>
              <a:t>The photos on the right depict some common ways fugitive emissions occur due to the flow of materials through industrial facilities.</a:t>
            </a:r>
          </a:p>
        </p:txBody>
      </p:sp>
      <p:sp>
        <p:nvSpPr>
          <p:cNvPr id="4" name="Slide Number Placeholder 3"/>
          <p:cNvSpPr>
            <a:spLocks noGrp="1"/>
          </p:cNvSpPr>
          <p:nvPr>
            <p:ph type="sldNum" sz="quarter" idx="5"/>
          </p:nvPr>
        </p:nvSpPr>
        <p:spPr/>
        <p:txBody>
          <a:bodyPr/>
          <a:lstStyle/>
          <a:p>
            <a:fld id="{C7CA9EB6-F0B4-4FBE-994B-2C6AA52EF8BE}" type="slidenum">
              <a:rPr lang="en-US" smtClean="0"/>
              <a:t>16</a:t>
            </a:fld>
            <a:endParaRPr lang="en-US"/>
          </a:p>
        </p:txBody>
      </p:sp>
    </p:spTree>
    <p:extLst>
      <p:ext uri="{BB962C8B-B14F-4D97-AF65-F5344CB8AC3E}">
        <p14:creationId xmlns:p14="http://schemas.microsoft.com/office/powerpoint/2010/main" val="3261893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Evaporative emissions are similar to fugitive emissions, but particularly centered on vaporization of liquid hydrocarbon and other compounds exposed to air. </a:t>
            </a:r>
          </a:p>
          <a:p>
            <a:endParaRPr lang="en-US" dirty="0"/>
          </a:p>
          <a:p>
            <a:r>
              <a:rPr lang="en-US" dirty="0"/>
              <a:t>Another, more technical, term for evaporation is “</a:t>
            </a:r>
            <a:r>
              <a:rPr lang="en-US" dirty="0" err="1"/>
              <a:t>volatization</a:t>
            </a:r>
            <a:r>
              <a:rPr lang="en-US" dirty="0"/>
              <a:t>”.  </a:t>
            </a:r>
          </a:p>
          <a:p>
            <a:endParaRPr lang="en-US" dirty="0"/>
          </a:p>
          <a:p>
            <a:r>
              <a:rPr lang="en-US" dirty="0"/>
              <a:t>The class of air pollutants called Volatile Organic Compounds (VOCs) are a subset of hydrocarbon compounds especially prone to release to the atmosphere through evaporative emissions.  Any industrial facility dealing with liquified chemicals, generally hydrocarbon, are possible sources of evaporative emissions and VOCs. The most readily identifiable example for students in this course may be a gas station, where filling of fuel results in some of the gasoline evaporating into the air. We can smell this … the familiar sweet, oily smell of gasoline. </a:t>
            </a:r>
          </a:p>
          <a:p>
            <a:endParaRPr lang="en-US" dirty="0"/>
          </a:p>
          <a:p>
            <a:r>
              <a:rPr lang="en-US" dirty="0"/>
              <a:t>Other examples familiar to students are paints and household chemicals.</a:t>
            </a:r>
          </a:p>
        </p:txBody>
      </p:sp>
      <p:sp>
        <p:nvSpPr>
          <p:cNvPr id="4" name="Slide Number Placeholder 3"/>
          <p:cNvSpPr>
            <a:spLocks noGrp="1"/>
          </p:cNvSpPr>
          <p:nvPr>
            <p:ph type="sldNum" sz="quarter" idx="5"/>
          </p:nvPr>
        </p:nvSpPr>
        <p:spPr/>
        <p:txBody>
          <a:bodyPr/>
          <a:lstStyle/>
          <a:p>
            <a:fld id="{C7CA9EB6-F0B4-4FBE-994B-2C6AA52EF8BE}" type="slidenum">
              <a:rPr lang="en-US" smtClean="0"/>
              <a:t>17</a:t>
            </a:fld>
            <a:endParaRPr lang="en-US"/>
          </a:p>
        </p:txBody>
      </p:sp>
    </p:spTree>
    <p:extLst>
      <p:ext uri="{BB962C8B-B14F-4D97-AF65-F5344CB8AC3E}">
        <p14:creationId xmlns:p14="http://schemas.microsoft.com/office/powerpoint/2010/main" val="16423306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presents further details on VOCs – or volatile organic compounds.</a:t>
            </a:r>
          </a:p>
          <a:p>
            <a:endParaRPr lang="en-US" dirty="0"/>
          </a:p>
          <a:p>
            <a:r>
              <a:rPr lang="en-US" dirty="0"/>
              <a:t>We particularly note the BTEX compounds … benzene, toluene, ethene and xylene … which are carcinogens.</a:t>
            </a:r>
          </a:p>
          <a:p>
            <a:endParaRPr lang="en-US" dirty="0"/>
          </a:p>
          <a:p>
            <a:r>
              <a:rPr lang="en-US" dirty="0"/>
              <a:t>VOCs, as we will learn, also play an important role in the formation of photochemical smog. This will be covered in the next course module.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8F8C5ED-4C5E-48FB-8A10-1EB9B009B5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0675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Windblown and fugitive dust is another important air pollution process. The photographs show examples of this … the dust kicked up during construction activity in the upper left photograph … or by strong winds, which are seen in the other two photographs.</a:t>
            </a:r>
          </a:p>
          <a:p>
            <a:endParaRPr lang="en-US" dirty="0"/>
          </a:p>
          <a:p>
            <a:r>
              <a:rPr lang="en-US" dirty="0"/>
              <a:t>Fugitive dust poses health risks. If inhaled, it can cause breathing difficulties. Also, a fungus living in the soil called </a:t>
            </a:r>
            <a:r>
              <a:rPr lang="en-US" sz="1200" b="0" i="0" u="none" strike="noStrike" kern="1200" dirty="0">
                <a:solidFill>
                  <a:schemeClr val="tx1"/>
                </a:solidFill>
                <a:effectLst/>
                <a:latin typeface="+mn-lt"/>
                <a:ea typeface="+mn-ea"/>
                <a:cs typeface="+mn-cs"/>
              </a:rPr>
              <a:t>coccidioidomycosis, if inhaled, can cause a very serious long-term sickness called “valley fever”, which is growing in incidence in recent years in the southwestern U.S. and California. Inhalation of fugitive and windblown dust is thought to be among the main causes of valley fever.</a:t>
            </a:r>
            <a:endParaRPr lang="en-US" dirty="0"/>
          </a:p>
        </p:txBody>
      </p:sp>
      <p:sp>
        <p:nvSpPr>
          <p:cNvPr id="4" name="Slide Number Placeholder 3"/>
          <p:cNvSpPr>
            <a:spLocks noGrp="1"/>
          </p:cNvSpPr>
          <p:nvPr>
            <p:ph type="sldNum" sz="quarter" idx="5"/>
          </p:nvPr>
        </p:nvSpPr>
        <p:spPr/>
        <p:txBody>
          <a:bodyPr/>
          <a:lstStyle/>
          <a:p>
            <a:fld id="{C7CA9EB6-F0B4-4FBE-994B-2C6AA52EF8BE}" type="slidenum">
              <a:rPr lang="en-US" smtClean="0"/>
              <a:t>19</a:t>
            </a:fld>
            <a:endParaRPr lang="en-US"/>
          </a:p>
        </p:txBody>
      </p:sp>
    </p:spTree>
    <p:extLst>
      <p:ext uri="{BB962C8B-B14F-4D97-AF65-F5344CB8AC3E}">
        <p14:creationId xmlns:p14="http://schemas.microsoft.com/office/powerpoint/2010/main" val="404655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of this lecture is as follows. </a:t>
            </a:r>
          </a:p>
          <a:p>
            <a:endParaRPr lang="en-US" dirty="0"/>
          </a:p>
          <a:p>
            <a:r>
              <a:rPr lang="en-US" dirty="0"/>
              <a:t>We will first cover the basic concepts of air pollution emissions. We will distinguish between the emissions from the pollution sources, the air concentrations at specific locations, or receptors, resulting from these emissions as they blow downwind and are subjected to various atmospheric processes along the way, and the assessment of health or regulatory impacts based on these resulting concentration levels. </a:t>
            </a:r>
          </a:p>
          <a:p>
            <a:endParaRPr lang="en-US" dirty="0"/>
          </a:p>
          <a:p>
            <a:r>
              <a:rPr lang="en-US" dirty="0"/>
              <a:t>We will then cover some basic source classifications and processes of air pollution emissions.</a:t>
            </a:r>
          </a:p>
          <a:p>
            <a:endParaRPr lang="en-US" dirty="0"/>
          </a:p>
        </p:txBody>
      </p:sp>
      <p:sp>
        <p:nvSpPr>
          <p:cNvPr id="4" name="Slide Number Placeholder 3"/>
          <p:cNvSpPr>
            <a:spLocks noGrp="1"/>
          </p:cNvSpPr>
          <p:nvPr>
            <p:ph type="sldNum" sz="quarter" idx="5"/>
          </p:nvPr>
        </p:nvSpPr>
        <p:spPr/>
        <p:txBody>
          <a:bodyPr/>
          <a:lstStyle/>
          <a:p>
            <a:fld id="{D1B90D33-E3EE-44AC-A6FC-8309B97C2889}" type="slidenum">
              <a:rPr lang="en-US" smtClean="0"/>
              <a:t>2</a:t>
            </a:fld>
            <a:endParaRPr lang="en-US"/>
          </a:p>
        </p:txBody>
      </p:sp>
    </p:spTree>
    <p:extLst>
      <p:ext uri="{BB962C8B-B14F-4D97-AF65-F5344CB8AC3E}">
        <p14:creationId xmlns:p14="http://schemas.microsoft.com/office/powerpoint/2010/main" val="34908249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note wildfires … which are becoming more and more serious and frequent as climate warms. This is a major natural combustion source, which produces many pollutants - the most important of which being smoke.</a:t>
            </a:r>
          </a:p>
          <a:p>
            <a:endParaRPr lang="en-US" dirty="0"/>
          </a:p>
          <a:p>
            <a:r>
              <a:rPr lang="en-US" dirty="0"/>
              <a:t>Being such large events that consume much biomass, the effects of wildfire smoke span large areas and affect many people. PM10 and PM2.5 levels during major wildfire events are generally many times higher than the ambient air standards for PM10 and PM2.5</a:t>
            </a:r>
          </a:p>
          <a:p>
            <a:endParaRPr lang="en-US" dirty="0"/>
          </a:p>
          <a:p>
            <a:r>
              <a:rPr lang="en-US" dirty="0"/>
              <a:t>The photograph on the left shows the black smoke associated with wildfires, and the photograph on the right is taken from space of the major Camp Fire wildfire of November 2018, which affected a wide area of Northern California for a couple weeks.</a:t>
            </a:r>
          </a:p>
        </p:txBody>
      </p:sp>
      <p:sp>
        <p:nvSpPr>
          <p:cNvPr id="4" name="Slide Number Placeholder 3"/>
          <p:cNvSpPr>
            <a:spLocks noGrp="1"/>
          </p:cNvSpPr>
          <p:nvPr>
            <p:ph type="sldNum" sz="quarter" idx="5"/>
          </p:nvPr>
        </p:nvSpPr>
        <p:spPr/>
        <p:txBody>
          <a:bodyPr/>
          <a:lstStyle/>
          <a:p>
            <a:fld id="{C7CA9EB6-F0B4-4FBE-994B-2C6AA52EF8BE}" type="slidenum">
              <a:rPr lang="en-US" smtClean="0"/>
              <a:t>20</a:t>
            </a:fld>
            <a:endParaRPr lang="en-US"/>
          </a:p>
        </p:txBody>
      </p:sp>
    </p:spTree>
    <p:extLst>
      <p:ext uri="{BB962C8B-B14F-4D97-AF65-F5344CB8AC3E}">
        <p14:creationId xmlns:p14="http://schemas.microsoft.com/office/powerpoint/2010/main" val="322619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 Pollution Emissions – Basic Concepts</a:t>
            </a:r>
          </a:p>
        </p:txBody>
      </p:sp>
      <p:sp>
        <p:nvSpPr>
          <p:cNvPr id="4" name="Slide Number Placeholder 3"/>
          <p:cNvSpPr>
            <a:spLocks noGrp="1"/>
          </p:cNvSpPr>
          <p:nvPr>
            <p:ph type="sldNum" sz="quarter" idx="5"/>
          </p:nvPr>
        </p:nvSpPr>
        <p:spPr/>
        <p:txBody>
          <a:bodyPr/>
          <a:lstStyle/>
          <a:p>
            <a:fld id="{D1B90D33-E3EE-44AC-A6FC-8309B97C2889}" type="slidenum">
              <a:rPr lang="en-US" smtClean="0"/>
              <a:t>3</a:t>
            </a:fld>
            <a:endParaRPr lang="en-US"/>
          </a:p>
        </p:txBody>
      </p:sp>
    </p:spTree>
    <p:extLst>
      <p:ext uri="{BB962C8B-B14F-4D97-AF65-F5344CB8AC3E}">
        <p14:creationId xmlns:p14="http://schemas.microsoft.com/office/powerpoint/2010/main" val="2965399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 pollution emissions are the amount of pollutant coming from a pollution source over some amount of time. That is, it is a rate at which pollution comes from a source. </a:t>
            </a:r>
          </a:p>
          <a:p>
            <a:endParaRPr lang="en-US" dirty="0"/>
          </a:p>
          <a:p>
            <a:r>
              <a:rPr lang="en-US" dirty="0"/>
              <a:t>The key points of this are that emissions come from specific sources, for example the smokestack of a factory, or the tailpipe of an automobiles. As a rate, emissions are expressed as amount of an air pollution compound per time, for example tons of SO2 per year from a smokestack, or pounds per day of NOx from a tailpipe.</a:t>
            </a:r>
          </a:p>
          <a:p>
            <a:endParaRPr lang="en-US" dirty="0"/>
          </a:p>
          <a:p>
            <a:r>
              <a:rPr lang="en-US" dirty="0"/>
              <a:t>Sometimes this will be expressed as amount per area per time, for example mg of hydrocarbon vapors per square kilometer per day. In this example, if we are referring the gas stations across a city, the emissions quantify the mg of hydrocarbon vapors due to all filling stations over a square km per day.  Emissions expressed in this manner, per area, generally represent the rate of estimated emissions aggregated over all emission sources over the area.</a:t>
            </a:r>
          </a:p>
          <a:p>
            <a:endParaRPr lang="en-US" dirty="0"/>
          </a:p>
          <a:p>
            <a:r>
              <a:rPr lang="en-US" dirty="0"/>
              <a:t>The meaning of a given emission number often is detailed, so one needs to pay special care when interpreting an emission number, reviewing any definitions, footnotes or other fine print provided. </a:t>
            </a:r>
          </a:p>
        </p:txBody>
      </p:sp>
      <p:sp>
        <p:nvSpPr>
          <p:cNvPr id="4" name="Slide Number Placeholder 3"/>
          <p:cNvSpPr>
            <a:spLocks noGrp="1"/>
          </p:cNvSpPr>
          <p:nvPr>
            <p:ph type="sldNum" sz="quarter" idx="5"/>
          </p:nvPr>
        </p:nvSpPr>
        <p:spPr/>
        <p:txBody>
          <a:bodyPr/>
          <a:lstStyle/>
          <a:p>
            <a:fld id="{C7CA9EB6-F0B4-4FBE-994B-2C6AA52EF8BE}" type="slidenum">
              <a:rPr lang="en-US" smtClean="0"/>
              <a:t>4</a:t>
            </a:fld>
            <a:endParaRPr lang="en-US"/>
          </a:p>
        </p:txBody>
      </p:sp>
    </p:spTree>
    <p:extLst>
      <p:ext uri="{BB962C8B-B14F-4D97-AF65-F5344CB8AC3E}">
        <p14:creationId xmlns:p14="http://schemas.microsoft.com/office/powerpoint/2010/main" val="187749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 pollution concentrations, instead, represent the amount of pollutant compound per amount overall air. </a:t>
            </a:r>
          </a:p>
          <a:p>
            <a:endParaRPr lang="en-US" dirty="0"/>
          </a:p>
          <a:p>
            <a:r>
              <a:rPr lang="en-US" dirty="0"/>
              <a:t>There are two main ways air pollution concentrations are typically expressed.</a:t>
            </a:r>
          </a:p>
          <a:p>
            <a:endParaRPr lang="en-US" dirty="0"/>
          </a:p>
          <a:p>
            <a:r>
              <a:rPr lang="en-US" dirty="0"/>
              <a:t>The first, which we have presented throughout preceding lectures, is parts-per-million or parts-per-billion. This is the number of molecules of a pollutant per million – if ppm – or billion – if ppb – molecules of air. For example, 40 ppb of ozone (O3) indicates that there are 40 molecules of ozone per billion molecules of air. Expressing air pollution as ppm or ppb is applicable only for gaseous air pollutants.</a:t>
            </a:r>
          </a:p>
          <a:p>
            <a:endParaRPr lang="en-US" dirty="0"/>
          </a:p>
          <a:p>
            <a:r>
              <a:rPr lang="en-US" dirty="0"/>
              <a:t>The other main way is as mass concentration. This is the mass of the pollutant compound per volume of air. For example, 150 micrograms per cubic meter of airborne dust indicates that there are 150 micrograms of dust within a cubic meter of air at the location in question. . Whereas ppm or ppb are applicable only for gases, expressing air pollution as mass per volume, for example micrograms per cubic meter, is applicable for both gaseous and particulate air pollution.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EE200C-2D76-49EE-AFC9-D049ADAF44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7988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attempts to make more clear the distinction between emissions and concentration. As well, other related points can be made.</a:t>
            </a:r>
          </a:p>
          <a:p>
            <a:endParaRPr lang="en-US" dirty="0"/>
          </a:p>
          <a:p>
            <a:r>
              <a:rPr lang="en-US" dirty="0"/>
              <a:t>The slide shows an example of air pollution emitted from a smokestack. The smokestack is indicated on the left part of the diagram. Emissions from the stack are indicated. This highlights that emissions are always from some source. In this case, we may imagine the arrow coming from the smokestack representing a certain rate that pollution is coming from the stack … for example a certain amount of pounds of SO2 gas per day.</a:t>
            </a:r>
          </a:p>
          <a:p>
            <a:endParaRPr lang="en-US" dirty="0"/>
          </a:p>
          <a:p>
            <a:r>
              <a:rPr lang="en-US" dirty="0"/>
              <a:t>Once emitted, the pollution then moves with the wind, disperses and can be subjected to various other atmospheric processes. This results in a certain concentration level of the pollutant depending on time and location. In air pollution jargon, the locations where pollution is measured or is otherwise of interest for health concerns, for example a school or other public place, are called “receptors”. This image indicates three receptors. The concentrations of pollutant is generally different across receptors, and depend on the specifics of how the pollution was emitted and the processes these emissions were subjected to as they traveled downwind.</a:t>
            </a:r>
          </a:p>
          <a:p>
            <a:endParaRPr lang="en-US" dirty="0"/>
          </a:p>
          <a:p>
            <a:r>
              <a:rPr lang="en-US" dirty="0"/>
              <a:t>The rest of the graphic illustrates the collection of processes that affect pollution once emitted, and therefore determine the precise concentration at various receptors. These processes include transport from the wind, dispersion in the air due to turbulence gusts, eddies, updrafts and downdrafts, chemical reactions that react the pollutant emitted into other species, absorption of pollutant into cloud water and later washout by precipitation, and further downwind transport to far locations from the wind. Because these processes are all occurring simultaneously, and some more important than others for a particular situation, the concentrations resulting from a given emissions can depend strongly on  meteorological conditions and other factors. Professionals in the field develop expertise and sophisticated methods of taking these effects into account when understanding and regulating air pollution.</a:t>
            </a:r>
          </a:p>
          <a:p>
            <a:endParaRPr lang="en-US" dirty="0"/>
          </a:p>
          <a:p>
            <a:endParaRPr lang="en-US" dirty="0"/>
          </a:p>
        </p:txBody>
      </p:sp>
      <p:sp>
        <p:nvSpPr>
          <p:cNvPr id="4" name="Slide Number Placeholder 3"/>
          <p:cNvSpPr>
            <a:spLocks noGrp="1"/>
          </p:cNvSpPr>
          <p:nvPr>
            <p:ph type="sldNum" sz="quarter" idx="5"/>
          </p:nvPr>
        </p:nvSpPr>
        <p:spPr/>
        <p:txBody>
          <a:bodyPr/>
          <a:lstStyle/>
          <a:p>
            <a:fld id="{C7CA9EB6-F0B4-4FBE-994B-2C6AA52EF8BE}" type="slidenum">
              <a:rPr lang="en-US" smtClean="0"/>
              <a:t>6</a:t>
            </a:fld>
            <a:endParaRPr lang="en-US"/>
          </a:p>
        </p:txBody>
      </p:sp>
    </p:spTree>
    <p:extLst>
      <p:ext uri="{BB962C8B-B14F-4D97-AF65-F5344CB8AC3E}">
        <p14:creationId xmlns:p14="http://schemas.microsoft.com/office/powerpoint/2010/main" val="408536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addressing air pollution problems, for example taking steps for an air district to come into compliance with regulations, or better understanding sources causing population exposure, air pollution professionals generally keep in mind these three steps as a sequential process.  </a:t>
            </a:r>
          </a:p>
          <a:p>
            <a:endParaRPr lang="en-US" dirty="0"/>
          </a:p>
          <a:p>
            <a:r>
              <a:rPr lang="en-US" dirty="0"/>
              <a:t>First, emissions come from the source.</a:t>
            </a:r>
          </a:p>
          <a:p>
            <a:r>
              <a:rPr lang="en-US" dirty="0"/>
              <a:t>Second, concentrations are determined as a result of these emissions.</a:t>
            </a:r>
          </a:p>
          <a:p>
            <a:r>
              <a:rPr lang="en-US" dirty="0"/>
              <a:t>Third, the health or regulatory impacts of these concentrations are assessed.</a:t>
            </a:r>
          </a:p>
          <a:p>
            <a:endParaRPr lang="en-US" dirty="0"/>
          </a:p>
          <a:p>
            <a:r>
              <a:rPr lang="en-US" dirty="0"/>
              <a:t>This graphic aims to emphasize this “forward in time” approach. The air pollution profession is generally divided into categories of individuals, sub-agencies or branches that have expertise in either of these three divisions.</a:t>
            </a:r>
          </a:p>
          <a:p>
            <a:endParaRPr lang="en-US" dirty="0"/>
          </a:p>
        </p:txBody>
      </p:sp>
      <p:sp>
        <p:nvSpPr>
          <p:cNvPr id="4" name="Slide Number Placeholder 3"/>
          <p:cNvSpPr>
            <a:spLocks noGrp="1"/>
          </p:cNvSpPr>
          <p:nvPr>
            <p:ph type="sldNum" sz="quarter" idx="5"/>
          </p:nvPr>
        </p:nvSpPr>
        <p:spPr/>
        <p:txBody>
          <a:bodyPr/>
          <a:lstStyle/>
          <a:p>
            <a:fld id="{C7CA9EB6-F0B4-4FBE-994B-2C6AA52EF8BE}" type="slidenum">
              <a:rPr lang="en-US" smtClean="0"/>
              <a:t>7</a:t>
            </a:fld>
            <a:endParaRPr lang="en-US"/>
          </a:p>
        </p:txBody>
      </p:sp>
    </p:spTree>
    <p:extLst>
      <p:ext uri="{BB962C8B-B14F-4D97-AF65-F5344CB8AC3E}">
        <p14:creationId xmlns:p14="http://schemas.microsoft.com/office/powerpoint/2010/main" val="624318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 Pollution Emissions – Sources &amp; Processes</a:t>
            </a:r>
          </a:p>
        </p:txBody>
      </p:sp>
      <p:sp>
        <p:nvSpPr>
          <p:cNvPr id="4" name="Slide Number Placeholder 3"/>
          <p:cNvSpPr>
            <a:spLocks noGrp="1"/>
          </p:cNvSpPr>
          <p:nvPr>
            <p:ph type="sldNum" sz="quarter" idx="5"/>
          </p:nvPr>
        </p:nvSpPr>
        <p:spPr/>
        <p:txBody>
          <a:bodyPr/>
          <a:lstStyle/>
          <a:p>
            <a:fld id="{D1B90D33-E3EE-44AC-A6FC-8309B97C2889}" type="slidenum">
              <a:rPr lang="en-US" smtClean="0"/>
              <a:t>8</a:t>
            </a:fld>
            <a:endParaRPr lang="en-US"/>
          </a:p>
        </p:txBody>
      </p:sp>
    </p:spTree>
    <p:extLst>
      <p:ext uri="{BB962C8B-B14F-4D97-AF65-F5344CB8AC3E}">
        <p14:creationId xmlns:p14="http://schemas.microsoft.com/office/powerpoint/2010/main" val="3791336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Emission sources are commonly divided into two classes: Stationary and Mobile.</a:t>
            </a:r>
          </a:p>
          <a:p>
            <a:endParaRPr lang="en-US" dirty="0"/>
          </a:p>
          <a:p>
            <a:r>
              <a:rPr lang="en-US" dirty="0"/>
              <a:t>As the name implies, stationary sources are those that are fixed in space. The graphic on the left shows a large, stationary sources – a large industrial factory. Within this source, there are several individual sources – or emission units. The emission units comprise each point within the facility where air pollution is emitted. For example, the individual smokestacks in the picture on the left are emission units.  </a:t>
            </a:r>
          </a:p>
          <a:p>
            <a:endParaRPr lang="en-US" dirty="0"/>
          </a:p>
          <a:p>
            <a:r>
              <a:rPr lang="en-US" dirty="0"/>
              <a:t>Mobile sources are those moving in space – which generally refer to traffic related sources such as cars, trucks, trains, buses, </a:t>
            </a:r>
            <a:r>
              <a:rPr lang="en-US" dirty="0" err="1"/>
              <a:t>etc</a:t>
            </a:r>
            <a:r>
              <a:rPr lang="en-US" dirty="0"/>
              <a:t> …  The graphic on the right shows this.</a:t>
            </a:r>
          </a:p>
          <a:p>
            <a:endParaRPr lang="en-US" dirty="0"/>
          </a:p>
        </p:txBody>
      </p:sp>
      <p:sp>
        <p:nvSpPr>
          <p:cNvPr id="4" name="Slide Number Placeholder 3"/>
          <p:cNvSpPr>
            <a:spLocks noGrp="1"/>
          </p:cNvSpPr>
          <p:nvPr>
            <p:ph type="sldNum" sz="quarter" idx="5"/>
          </p:nvPr>
        </p:nvSpPr>
        <p:spPr/>
        <p:txBody>
          <a:bodyPr/>
          <a:lstStyle/>
          <a:p>
            <a:fld id="{C7CA9EB6-F0B4-4FBE-994B-2C6AA52EF8BE}" type="slidenum">
              <a:rPr lang="en-US" smtClean="0"/>
              <a:t>9</a:t>
            </a:fld>
            <a:endParaRPr lang="en-US"/>
          </a:p>
        </p:txBody>
      </p:sp>
    </p:spTree>
    <p:extLst>
      <p:ext uri="{BB962C8B-B14F-4D97-AF65-F5344CB8AC3E}">
        <p14:creationId xmlns:p14="http://schemas.microsoft.com/office/powerpoint/2010/main" val="213939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C39A-2557-4FC0-9D6E-E2C6BA832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5C6AC4-8737-46B6-8EE7-61747EB3B3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B1617A-E08A-4A64-A0F0-DCD056772B2C}"/>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A3D80D3D-65EB-4969-8A80-0669E4BAA3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0FB35-49E1-4CDE-82B2-3159DF161F51}"/>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738610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883A-F850-4CB9-A255-1104D646D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B62BED-5C02-4A20-87FC-CCD923A0E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7E822-903C-4155-BD35-329F885B9C2C}"/>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CAAEBDEB-E1B4-41BD-A528-050DD042D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C62D2F-A7A8-48C1-99C6-EEA9DAEFA60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252225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BC0FD4-5A0F-4B40-A38A-516EFC9CA6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6D8607-2AD1-4A0F-A621-A5B08DFC7D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D0B59-0BA9-4152-8881-76F593A7A9DA}"/>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ABE8717C-5CAC-4F7B-B0DB-C896526D7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498907-C27F-4EC3-BE08-6F386EE47633}"/>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96028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56EF-9F80-4445-A1E1-A7C6003973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274B90-DEAD-4A29-8590-1EFA877B95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DEA15-FCA4-4CDF-88AC-CCAE196D53EA}"/>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EF962DFE-987A-402C-BC0F-70386501C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9F2892-5B6B-409E-A18F-C88D780E65A5}"/>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03564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4AE2-78E0-455A-B28C-DCBE7CC9C9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BAB4E8-3C6C-4E52-B34F-088583DB88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973C7C-E76B-41BA-B1B5-B08E675F22EF}"/>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B89A79E4-0BA3-4037-97BB-191DCAB89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14196-4DA0-46D9-AED0-5A826E19A0D4}"/>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135809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96FF-5C26-4127-BBEF-4580006CB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00EA2F-F8AA-4A35-ACB2-3C481A0000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C1C05E-4CD3-4D1D-91BB-80EB88ABE7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DDA8CA-3636-4867-A39D-9099D2FBF820}"/>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6" name="Footer Placeholder 5">
            <a:extLst>
              <a:ext uri="{FF2B5EF4-FFF2-40B4-BE49-F238E27FC236}">
                <a16:creationId xmlns:a16="http://schemas.microsoft.com/office/drawing/2014/main" id="{6606B7D0-8F3B-4133-A370-5911A742B0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D32980-19D4-4607-99D2-E0FDC36D667C}"/>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64076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74042-E579-4647-BBBC-4FEDE657D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58E554-D246-443F-9F96-FA70120A02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E3C7C-16E2-4F0B-8E00-4792CDFDF0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B1A463-D767-45C4-8E7F-1684FDBC5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D0170E-FE7C-4948-BB09-32422888C7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402F4C-F9E0-4D65-BA04-C57742DABBD2}"/>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8" name="Footer Placeholder 7">
            <a:extLst>
              <a:ext uri="{FF2B5EF4-FFF2-40B4-BE49-F238E27FC236}">
                <a16:creationId xmlns:a16="http://schemas.microsoft.com/office/drawing/2014/main" id="{817D6822-2112-47F9-9C2B-6CAFEAF5D8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6A6A82-C928-4136-ABCD-77868E27B3D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7743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C8942-C645-4F04-A23E-A84ABCCF3D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750ED6-A1F8-403C-8CF4-FD3B70AC2FED}"/>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4" name="Footer Placeholder 3">
            <a:extLst>
              <a:ext uri="{FF2B5EF4-FFF2-40B4-BE49-F238E27FC236}">
                <a16:creationId xmlns:a16="http://schemas.microsoft.com/office/drawing/2014/main" id="{2CBBCE37-66DB-478F-8EAE-F304258D15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36ADCE-54B3-462B-8171-C1C1741450E9}"/>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267213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9D4EDC-6417-4BCA-8AEA-70B9247AF799}"/>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3" name="Footer Placeholder 2">
            <a:extLst>
              <a:ext uri="{FF2B5EF4-FFF2-40B4-BE49-F238E27FC236}">
                <a16:creationId xmlns:a16="http://schemas.microsoft.com/office/drawing/2014/main" id="{E7D35110-4B54-46F3-9356-6548D84914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2057E2-8D13-49DC-9D70-8EEDD619BDA6}"/>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25349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4E9A-7B10-41EB-8496-9A9DF8600B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A2AD0F-94E8-4968-AE1A-3D635D7002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C9359C-A209-4418-912F-29747A459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0E0F1-2990-4836-96C6-DEF84F28A0C3}"/>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6" name="Footer Placeholder 5">
            <a:extLst>
              <a:ext uri="{FF2B5EF4-FFF2-40B4-BE49-F238E27FC236}">
                <a16:creationId xmlns:a16="http://schemas.microsoft.com/office/drawing/2014/main" id="{C9979E23-6FB5-4C3E-BFB0-40094EBE72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DFDA2-0E6B-4964-9688-0D5D4209ECBE}"/>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94662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7881-27D6-4B63-8CA5-93B6D87CF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804D3A-8191-4189-8620-1A482AC8D3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F896EA-C6D8-40BD-AD81-11022AC80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9A26E7-027A-45A5-AFA4-3082632923C7}"/>
              </a:ext>
            </a:extLst>
          </p:cNvPr>
          <p:cNvSpPr>
            <a:spLocks noGrp="1"/>
          </p:cNvSpPr>
          <p:nvPr>
            <p:ph type="dt" sz="half" idx="10"/>
          </p:nvPr>
        </p:nvSpPr>
        <p:spPr/>
        <p:txBody>
          <a:bodyPr/>
          <a:lstStyle/>
          <a:p>
            <a:fld id="{191FC4D4-1ABE-4744-83D7-AFEEFCCFF5CF}" type="datetimeFigureOut">
              <a:rPr lang="en-US" smtClean="0"/>
              <a:t>9/8/2020</a:t>
            </a:fld>
            <a:endParaRPr lang="en-US"/>
          </a:p>
        </p:txBody>
      </p:sp>
      <p:sp>
        <p:nvSpPr>
          <p:cNvPr id="6" name="Footer Placeholder 5">
            <a:extLst>
              <a:ext uri="{FF2B5EF4-FFF2-40B4-BE49-F238E27FC236}">
                <a16:creationId xmlns:a16="http://schemas.microsoft.com/office/drawing/2014/main" id="{6DE28181-C719-4DB3-A62C-CE0FC420F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5EE583-3C9C-42EE-B0A8-E65F0E5EB197}"/>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255807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75ABA-F9C3-407E-B268-D5669BF86D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14527F-A646-42DC-8FBC-408E50274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63877-0523-4912-9C73-9EBEA4B944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FC4D4-1ABE-4744-83D7-AFEEFCCFF5CF}" type="datetimeFigureOut">
              <a:rPr lang="en-US" smtClean="0"/>
              <a:t>9/8/2020</a:t>
            </a:fld>
            <a:endParaRPr lang="en-US"/>
          </a:p>
        </p:txBody>
      </p:sp>
      <p:sp>
        <p:nvSpPr>
          <p:cNvPr id="5" name="Footer Placeholder 4">
            <a:extLst>
              <a:ext uri="{FF2B5EF4-FFF2-40B4-BE49-F238E27FC236}">
                <a16:creationId xmlns:a16="http://schemas.microsoft.com/office/drawing/2014/main" id="{4B20F7CD-CE76-452A-833F-48AEDA8C24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2D9185-74CA-47F3-9E4C-A15812D771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282CF-55AC-457A-AD0E-664FDD21768A}" type="slidenum">
              <a:rPr lang="en-US" smtClean="0"/>
              <a:t>‹#›</a:t>
            </a:fld>
            <a:endParaRPr lang="en-US"/>
          </a:p>
        </p:txBody>
      </p:sp>
    </p:spTree>
    <p:extLst>
      <p:ext uri="{BB962C8B-B14F-4D97-AF65-F5344CB8AC3E}">
        <p14:creationId xmlns:p14="http://schemas.microsoft.com/office/powerpoint/2010/main" val="190744463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g"/></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image" Target="../media/image10.jpeg"/><Relationship Id="rId4" Type="http://schemas.openxmlformats.org/officeDocument/2006/relationships/image" Target="../media/image9.jpg"/></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FF34-6036-4B26-8D13-679EC9DE4B3F}"/>
              </a:ext>
            </a:extLst>
          </p:cNvPr>
          <p:cNvSpPr>
            <a:spLocks noGrp="1"/>
          </p:cNvSpPr>
          <p:nvPr>
            <p:ph type="ctrTitle"/>
          </p:nvPr>
        </p:nvSpPr>
        <p:spPr>
          <a:xfrm>
            <a:off x="1658911" y="1600200"/>
            <a:ext cx="9144000" cy="2387600"/>
          </a:xfrm>
        </p:spPr>
        <p:txBody>
          <a:bodyPr>
            <a:normAutofit/>
          </a:bodyPr>
          <a:lstStyle/>
          <a:p>
            <a:r>
              <a:rPr lang="en-US" sz="4400" b="1" dirty="0"/>
              <a:t>METR/ENVS 113</a:t>
            </a:r>
            <a:br>
              <a:rPr lang="en-US" dirty="0"/>
            </a:br>
            <a:r>
              <a:rPr lang="en-US" sz="2700" dirty="0"/>
              <a:t>Lecture 6: Air Pollution Emissions</a:t>
            </a:r>
            <a:br>
              <a:rPr lang="en-US" dirty="0"/>
            </a:br>
            <a:endParaRPr lang="en-US" dirty="0"/>
          </a:p>
        </p:txBody>
      </p:sp>
      <p:sp>
        <p:nvSpPr>
          <p:cNvPr id="3" name="Subtitle 2">
            <a:extLst>
              <a:ext uri="{FF2B5EF4-FFF2-40B4-BE49-F238E27FC236}">
                <a16:creationId xmlns:a16="http://schemas.microsoft.com/office/drawing/2014/main" id="{4A904F86-646D-4811-A3F5-4544681B6F99}"/>
              </a:ext>
            </a:extLst>
          </p:cNvPr>
          <p:cNvSpPr>
            <a:spLocks noGrp="1"/>
          </p:cNvSpPr>
          <p:nvPr>
            <p:ph type="subTitle" idx="1"/>
          </p:nvPr>
        </p:nvSpPr>
        <p:spPr>
          <a:xfrm>
            <a:off x="1793823" y="3987800"/>
            <a:ext cx="9144000" cy="1655762"/>
          </a:xfrm>
        </p:spPr>
        <p:txBody>
          <a:bodyPr>
            <a:normAutofit/>
          </a:bodyPr>
          <a:lstStyle/>
          <a:p>
            <a:r>
              <a:rPr lang="en-US" dirty="0"/>
              <a:t>SJSU Fall Semester 2020</a:t>
            </a:r>
          </a:p>
          <a:p>
            <a:r>
              <a:rPr lang="en-US" dirty="0"/>
              <a:t>Module 2: Outdoor Air Pollution</a:t>
            </a:r>
          </a:p>
          <a:p>
            <a:r>
              <a:rPr lang="en-US" dirty="0"/>
              <a:t>Frank R. Freedman (Course Instructor)</a:t>
            </a:r>
          </a:p>
        </p:txBody>
      </p:sp>
    </p:spTree>
    <p:extLst>
      <p:ext uri="{BB962C8B-B14F-4D97-AF65-F5344CB8AC3E}">
        <p14:creationId xmlns:p14="http://schemas.microsoft.com/office/powerpoint/2010/main" val="361652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8B8BB-6C54-4B98-817D-512EE22083DB}"/>
              </a:ext>
            </a:extLst>
          </p:cNvPr>
          <p:cNvSpPr>
            <a:spLocks noGrp="1"/>
          </p:cNvSpPr>
          <p:nvPr>
            <p:ph type="title"/>
          </p:nvPr>
        </p:nvSpPr>
        <p:spPr>
          <a:xfrm>
            <a:off x="496380" y="293559"/>
            <a:ext cx="10515600" cy="1325563"/>
          </a:xfrm>
        </p:spPr>
        <p:txBody>
          <a:bodyPr/>
          <a:lstStyle/>
          <a:p>
            <a:r>
              <a:rPr lang="en-US" sz="3600" b="1" dirty="0"/>
              <a:t>Emission Processes</a:t>
            </a:r>
            <a:br>
              <a:rPr lang="en-US" sz="2400" dirty="0"/>
            </a:br>
            <a:r>
              <a:rPr lang="en-US" sz="2800" dirty="0"/>
              <a:t>(Several others … here just a sampling of common processes)</a:t>
            </a:r>
          </a:p>
        </p:txBody>
      </p:sp>
      <p:sp>
        <p:nvSpPr>
          <p:cNvPr id="3" name="Content Placeholder 2">
            <a:extLst>
              <a:ext uri="{FF2B5EF4-FFF2-40B4-BE49-F238E27FC236}">
                <a16:creationId xmlns:a16="http://schemas.microsoft.com/office/drawing/2014/main" id="{9B443188-E0D1-4DFD-8E96-C6856DA181A6}"/>
              </a:ext>
            </a:extLst>
          </p:cNvPr>
          <p:cNvSpPr>
            <a:spLocks noGrp="1"/>
          </p:cNvSpPr>
          <p:nvPr>
            <p:ph idx="1"/>
          </p:nvPr>
        </p:nvSpPr>
        <p:spPr>
          <a:xfrm>
            <a:off x="496380" y="2002088"/>
            <a:ext cx="10515600" cy="4351338"/>
          </a:xfrm>
        </p:spPr>
        <p:txBody>
          <a:bodyPr>
            <a:normAutofit/>
          </a:bodyPr>
          <a:lstStyle/>
          <a:p>
            <a:r>
              <a:rPr lang="en-US" sz="3200" dirty="0"/>
              <a:t>Combustion</a:t>
            </a:r>
          </a:p>
          <a:p>
            <a:r>
              <a:rPr lang="en-US" sz="3200" dirty="0"/>
              <a:t>Fugitive</a:t>
            </a:r>
          </a:p>
          <a:p>
            <a:r>
              <a:rPr lang="en-US" sz="3200" dirty="0"/>
              <a:t>Evaporative</a:t>
            </a:r>
          </a:p>
          <a:p>
            <a:r>
              <a:rPr lang="en-US" sz="3200" dirty="0"/>
              <a:t>Dust</a:t>
            </a:r>
          </a:p>
          <a:p>
            <a:r>
              <a:rPr lang="en-US" sz="3200" dirty="0"/>
              <a:t>Wildfires</a:t>
            </a:r>
          </a:p>
        </p:txBody>
      </p:sp>
    </p:spTree>
    <p:extLst>
      <p:ext uri="{BB962C8B-B14F-4D97-AF65-F5344CB8AC3E}">
        <p14:creationId xmlns:p14="http://schemas.microsoft.com/office/powerpoint/2010/main" val="77801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1E3DB-B8F8-47A2-BE6A-3EEE80AC4926}"/>
              </a:ext>
            </a:extLst>
          </p:cNvPr>
          <p:cNvSpPr>
            <a:spLocks noGrp="1"/>
          </p:cNvSpPr>
          <p:nvPr>
            <p:ph type="title"/>
          </p:nvPr>
        </p:nvSpPr>
        <p:spPr>
          <a:xfrm>
            <a:off x="293378" y="168212"/>
            <a:ext cx="10515600" cy="1325563"/>
          </a:xfrm>
        </p:spPr>
        <p:txBody>
          <a:bodyPr/>
          <a:lstStyle/>
          <a:p>
            <a:r>
              <a:rPr lang="en-US" b="1" dirty="0"/>
              <a:t>Combustion</a:t>
            </a:r>
          </a:p>
        </p:txBody>
      </p:sp>
      <p:pic>
        <p:nvPicPr>
          <p:cNvPr id="5" name="Content Placeholder 4" descr="A group of clouds in the sky&#10;&#10;Description automatically generated">
            <a:extLst>
              <a:ext uri="{FF2B5EF4-FFF2-40B4-BE49-F238E27FC236}">
                <a16:creationId xmlns:a16="http://schemas.microsoft.com/office/drawing/2014/main" id="{2FD648A1-512C-40A9-B36E-9F1D0C079BAD}"/>
              </a:ext>
            </a:extLst>
          </p:cNvPr>
          <p:cNvPicPr>
            <a:picLocks noGrp="1" noChangeAspect="1"/>
          </p:cNvPicPr>
          <p:nvPr>
            <p:ph idx="1"/>
          </p:nvPr>
        </p:nvPicPr>
        <p:blipFill>
          <a:blip r:embed="rId3"/>
          <a:stretch>
            <a:fillRect/>
          </a:stretch>
        </p:blipFill>
        <p:spPr>
          <a:xfrm>
            <a:off x="4266376" y="80504"/>
            <a:ext cx="7632246" cy="4351338"/>
          </a:xfrm>
        </p:spPr>
      </p:pic>
      <p:pic>
        <p:nvPicPr>
          <p:cNvPr id="7" name="Picture 6" descr="A picture containing ground, outdoor&#10;&#10;Description automatically generated">
            <a:extLst>
              <a:ext uri="{FF2B5EF4-FFF2-40B4-BE49-F238E27FC236}">
                <a16:creationId xmlns:a16="http://schemas.microsoft.com/office/drawing/2014/main" id="{D45A7A0C-CC5D-43D5-826B-629547D9B468}"/>
              </a:ext>
            </a:extLst>
          </p:cNvPr>
          <p:cNvPicPr>
            <a:picLocks noChangeAspect="1"/>
          </p:cNvPicPr>
          <p:nvPr/>
        </p:nvPicPr>
        <p:blipFill>
          <a:blip r:embed="rId4"/>
          <a:stretch>
            <a:fillRect/>
          </a:stretch>
        </p:blipFill>
        <p:spPr>
          <a:xfrm>
            <a:off x="293378" y="4232610"/>
            <a:ext cx="2743200" cy="2057400"/>
          </a:xfrm>
          <a:prstGeom prst="rect">
            <a:avLst/>
          </a:prstGeom>
        </p:spPr>
      </p:pic>
      <p:pic>
        <p:nvPicPr>
          <p:cNvPr id="9" name="Picture 8" descr="A car driving down a busy highway&#10;&#10;Description automatically generated">
            <a:extLst>
              <a:ext uri="{FF2B5EF4-FFF2-40B4-BE49-F238E27FC236}">
                <a16:creationId xmlns:a16="http://schemas.microsoft.com/office/drawing/2014/main" id="{05978809-23B3-4768-B4D7-F95665125EFD}"/>
              </a:ext>
            </a:extLst>
          </p:cNvPr>
          <p:cNvPicPr>
            <a:picLocks noChangeAspect="1"/>
          </p:cNvPicPr>
          <p:nvPr/>
        </p:nvPicPr>
        <p:blipFill>
          <a:blip r:embed="rId5"/>
          <a:stretch>
            <a:fillRect/>
          </a:stretch>
        </p:blipFill>
        <p:spPr>
          <a:xfrm>
            <a:off x="3222457" y="4232611"/>
            <a:ext cx="3101608" cy="2057400"/>
          </a:xfrm>
          <a:prstGeom prst="rect">
            <a:avLst/>
          </a:prstGeom>
        </p:spPr>
      </p:pic>
      <p:sp>
        <p:nvSpPr>
          <p:cNvPr id="10" name="TextBox 9">
            <a:extLst>
              <a:ext uri="{FF2B5EF4-FFF2-40B4-BE49-F238E27FC236}">
                <a16:creationId xmlns:a16="http://schemas.microsoft.com/office/drawing/2014/main" id="{22E96F3B-6029-44A2-B50D-541F64F4DC46}"/>
              </a:ext>
            </a:extLst>
          </p:cNvPr>
          <p:cNvSpPr txBox="1"/>
          <p:nvPr/>
        </p:nvSpPr>
        <p:spPr>
          <a:xfrm>
            <a:off x="6599758" y="4585708"/>
            <a:ext cx="5023170" cy="1200329"/>
          </a:xfrm>
          <a:prstGeom prst="rect">
            <a:avLst/>
          </a:prstGeom>
          <a:noFill/>
        </p:spPr>
        <p:txBody>
          <a:bodyPr wrap="none" rtlCol="0">
            <a:spAutoFit/>
          </a:bodyPr>
          <a:lstStyle/>
          <a:p>
            <a:pPr marL="285750" indent="-285750">
              <a:buFont typeface="Arial" panose="020B0604020202020204" pitchFamily="34" charset="0"/>
              <a:buChar char="•"/>
            </a:pPr>
            <a:r>
              <a:rPr lang="en-US" dirty="0"/>
              <a:t>A major industrial facility.</a:t>
            </a:r>
          </a:p>
          <a:p>
            <a:pPr marL="285750" indent="-285750">
              <a:buFont typeface="Arial" panose="020B0604020202020204" pitchFamily="34" charset="0"/>
              <a:buChar char="•"/>
            </a:pPr>
            <a:r>
              <a:rPr lang="en-US" dirty="0"/>
              <a:t>An example of a “stationary source”.</a:t>
            </a:r>
          </a:p>
          <a:p>
            <a:pPr marL="285750" indent="-285750">
              <a:buFont typeface="Arial" panose="020B0604020202020204" pitchFamily="34" charset="0"/>
              <a:buChar char="•"/>
            </a:pPr>
            <a:r>
              <a:rPr lang="en-US" dirty="0"/>
              <a:t>Many industrial boilers, ovens, engines …</a:t>
            </a:r>
          </a:p>
          <a:p>
            <a:pPr marL="285750" indent="-285750">
              <a:buFont typeface="Arial" panose="020B0604020202020204" pitchFamily="34" charset="0"/>
              <a:buChar char="•"/>
            </a:pPr>
            <a:r>
              <a:rPr lang="en-US" dirty="0"/>
              <a:t>Fired by combustion of hydrocarbon fuel stocks. </a:t>
            </a:r>
          </a:p>
        </p:txBody>
      </p:sp>
      <p:sp>
        <p:nvSpPr>
          <p:cNvPr id="11" name="TextBox 10">
            <a:extLst>
              <a:ext uri="{FF2B5EF4-FFF2-40B4-BE49-F238E27FC236}">
                <a16:creationId xmlns:a16="http://schemas.microsoft.com/office/drawing/2014/main" id="{269E67BA-1821-4F21-B872-D96904594968}"/>
              </a:ext>
            </a:extLst>
          </p:cNvPr>
          <p:cNvSpPr txBox="1"/>
          <p:nvPr/>
        </p:nvSpPr>
        <p:spPr>
          <a:xfrm>
            <a:off x="169229" y="3188369"/>
            <a:ext cx="4097147" cy="923330"/>
          </a:xfrm>
          <a:prstGeom prst="rect">
            <a:avLst/>
          </a:prstGeom>
          <a:noFill/>
        </p:spPr>
        <p:txBody>
          <a:bodyPr wrap="none" rtlCol="0">
            <a:spAutoFit/>
          </a:bodyPr>
          <a:lstStyle/>
          <a:p>
            <a:pPr marL="285750" indent="-285750">
              <a:buFont typeface="Arial" panose="020B0604020202020204" pitchFamily="34" charset="0"/>
              <a:buChar char="•"/>
            </a:pPr>
            <a:r>
              <a:rPr lang="en-US" dirty="0"/>
              <a:t>Automobile tailpipe emissions.</a:t>
            </a:r>
          </a:p>
          <a:p>
            <a:pPr marL="285750" indent="-285750">
              <a:buFont typeface="Arial" panose="020B0604020202020204" pitchFamily="34" charset="0"/>
              <a:buChar char="•"/>
            </a:pPr>
            <a:r>
              <a:rPr lang="en-US" dirty="0"/>
              <a:t>An example of a “mobile source”.</a:t>
            </a:r>
          </a:p>
          <a:p>
            <a:pPr marL="285750" indent="-285750">
              <a:buFont typeface="Arial" panose="020B0604020202020204" pitchFamily="34" charset="0"/>
              <a:buChar char="•"/>
            </a:pPr>
            <a:r>
              <a:rPr lang="en-US" dirty="0"/>
              <a:t>Combustion of gasoline and diesel fuel</a:t>
            </a:r>
          </a:p>
        </p:txBody>
      </p:sp>
    </p:spTree>
    <p:extLst>
      <p:ext uri="{BB962C8B-B14F-4D97-AF65-F5344CB8AC3E}">
        <p14:creationId xmlns:p14="http://schemas.microsoft.com/office/powerpoint/2010/main" val="3196172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894BB80-0596-4D15-9030-120CFA24C6BD}"/>
              </a:ext>
            </a:extLst>
          </p:cNvPr>
          <p:cNvSpPr>
            <a:spLocks noGrp="1"/>
          </p:cNvSpPr>
          <p:nvPr>
            <p:ph type="title"/>
          </p:nvPr>
        </p:nvSpPr>
        <p:spPr>
          <a:xfrm>
            <a:off x="306960" y="340590"/>
            <a:ext cx="7772400" cy="533400"/>
          </a:xfrm>
        </p:spPr>
        <p:txBody>
          <a:bodyPr>
            <a:noAutofit/>
          </a:bodyPr>
          <a:lstStyle/>
          <a:p>
            <a:r>
              <a:rPr lang="en-US" altLang="en-US" sz="3600" b="1" dirty="0"/>
              <a:t>“Combustion” is burning something …</a:t>
            </a:r>
          </a:p>
        </p:txBody>
      </p:sp>
      <p:sp>
        <p:nvSpPr>
          <p:cNvPr id="7171" name="Content Placeholder 2">
            <a:extLst>
              <a:ext uri="{FF2B5EF4-FFF2-40B4-BE49-F238E27FC236}">
                <a16:creationId xmlns:a16="http://schemas.microsoft.com/office/drawing/2014/main" id="{ABA7C0BB-5F1B-4C0D-A3FD-7865CBB0C2EF}"/>
              </a:ext>
            </a:extLst>
          </p:cNvPr>
          <p:cNvSpPr>
            <a:spLocks noGrp="1"/>
          </p:cNvSpPr>
          <p:nvPr>
            <p:ph idx="1"/>
          </p:nvPr>
        </p:nvSpPr>
        <p:spPr>
          <a:xfrm>
            <a:off x="520597" y="1084385"/>
            <a:ext cx="11150805" cy="5486089"/>
          </a:xfrm>
        </p:spPr>
        <p:txBody>
          <a:bodyPr>
            <a:noAutofit/>
          </a:bodyPr>
          <a:lstStyle/>
          <a:p>
            <a:pPr>
              <a:lnSpc>
                <a:spcPct val="120000"/>
              </a:lnSpc>
            </a:pPr>
            <a:r>
              <a:rPr lang="en-US" altLang="en-US" sz="2400" dirty="0"/>
              <a:t>For example …</a:t>
            </a:r>
          </a:p>
          <a:p>
            <a:pPr lvl="1">
              <a:lnSpc>
                <a:spcPct val="100000"/>
              </a:lnSpc>
              <a:buFont typeface="Calibri" panose="020F0502020204030204" pitchFamily="34" charset="0"/>
              <a:buChar char="‒"/>
            </a:pPr>
            <a:r>
              <a:rPr lang="en-US" altLang="en-US" sz="2200" dirty="0"/>
              <a:t>Burning </a:t>
            </a:r>
            <a:r>
              <a:rPr lang="en-US" altLang="en-US" sz="2200" u="sng" dirty="0"/>
              <a:t>gasoline</a:t>
            </a:r>
            <a:r>
              <a:rPr lang="en-US" altLang="en-US" sz="2200" dirty="0"/>
              <a:t> in automobiles</a:t>
            </a:r>
          </a:p>
          <a:p>
            <a:pPr lvl="1">
              <a:lnSpc>
                <a:spcPct val="100000"/>
              </a:lnSpc>
              <a:buFont typeface="Calibri" panose="020F0502020204030204" pitchFamily="34" charset="0"/>
              <a:buChar char="‒"/>
            </a:pPr>
            <a:r>
              <a:rPr lang="en-US" altLang="en-US" sz="2200" dirty="0"/>
              <a:t>Burning </a:t>
            </a:r>
            <a:r>
              <a:rPr lang="en-US" altLang="en-US" sz="2200" u="sng" dirty="0"/>
              <a:t>diesel</a:t>
            </a:r>
            <a:r>
              <a:rPr lang="en-US" altLang="en-US" sz="2200" dirty="0"/>
              <a:t> in trucks</a:t>
            </a:r>
          </a:p>
          <a:p>
            <a:pPr lvl="1">
              <a:lnSpc>
                <a:spcPct val="100000"/>
              </a:lnSpc>
              <a:buFont typeface="Calibri" panose="020F0502020204030204" pitchFamily="34" charset="0"/>
              <a:buChar char="‒"/>
            </a:pPr>
            <a:r>
              <a:rPr lang="en-US" altLang="en-US" sz="2200" dirty="0"/>
              <a:t>Burning </a:t>
            </a:r>
            <a:r>
              <a:rPr lang="en-US" altLang="en-US" sz="2200" u="sng" dirty="0"/>
              <a:t>jet fuel</a:t>
            </a:r>
            <a:r>
              <a:rPr lang="en-US" altLang="en-US" sz="2200" dirty="0"/>
              <a:t> in airplanes</a:t>
            </a:r>
          </a:p>
          <a:p>
            <a:pPr lvl="1">
              <a:lnSpc>
                <a:spcPct val="100000"/>
              </a:lnSpc>
              <a:buFont typeface="Calibri" panose="020F0502020204030204" pitchFamily="34" charset="0"/>
              <a:buChar char="‒"/>
            </a:pPr>
            <a:r>
              <a:rPr lang="en-US" altLang="en-US" sz="2200" dirty="0"/>
              <a:t>Burning </a:t>
            </a:r>
            <a:r>
              <a:rPr lang="en-US" altLang="en-US" sz="2200" u="sng" dirty="0"/>
              <a:t>coal</a:t>
            </a:r>
            <a:r>
              <a:rPr lang="en-US" altLang="en-US" sz="2200" dirty="0"/>
              <a:t> in power plants</a:t>
            </a:r>
          </a:p>
          <a:p>
            <a:pPr lvl="1">
              <a:lnSpc>
                <a:spcPct val="100000"/>
              </a:lnSpc>
              <a:buFont typeface="Calibri" panose="020F0502020204030204" pitchFamily="34" charset="0"/>
              <a:buChar char="‒"/>
            </a:pPr>
            <a:r>
              <a:rPr lang="en-US" altLang="en-US" sz="2200" dirty="0"/>
              <a:t>Burning </a:t>
            </a:r>
            <a:r>
              <a:rPr lang="en-US" altLang="en-US" sz="2200" u="sng" dirty="0"/>
              <a:t>natural gas</a:t>
            </a:r>
            <a:r>
              <a:rPr lang="en-US" altLang="en-US" sz="2200" dirty="0"/>
              <a:t> (methane, CH</a:t>
            </a:r>
            <a:r>
              <a:rPr lang="en-US" altLang="en-US" sz="2200" baseline="-25000" dirty="0"/>
              <a:t>4</a:t>
            </a:r>
            <a:r>
              <a:rPr lang="en-US" altLang="en-US" sz="2200" dirty="0"/>
              <a:t>) in power plants and residences.</a:t>
            </a:r>
          </a:p>
          <a:p>
            <a:pPr lvl="1">
              <a:lnSpc>
                <a:spcPct val="100000"/>
              </a:lnSpc>
              <a:buFont typeface="Calibri" panose="020F0502020204030204" pitchFamily="34" charset="0"/>
              <a:buChar char="‒"/>
            </a:pPr>
            <a:r>
              <a:rPr lang="en-US" altLang="en-US" sz="2200" dirty="0"/>
              <a:t>Burning </a:t>
            </a:r>
            <a:r>
              <a:rPr lang="en-US" altLang="en-US" sz="2200" u="sng" dirty="0"/>
              <a:t>wood</a:t>
            </a:r>
            <a:r>
              <a:rPr lang="en-US" altLang="en-US" sz="2200" dirty="0"/>
              <a:t> in homes and controlled burns.</a:t>
            </a:r>
          </a:p>
          <a:p>
            <a:pPr lvl="1">
              <a:lnSpc>
                <a:spcPct val="100000"/>
              </a:lnSpc>
              <a:buFont typeface="Calibri" panose="020F0502020204030204" pitchFamily="34" charset="0"/>
              <a:buChar char="‒"/>
            </a:pPr>
            <a:r>
              <a:rPr lang="en-US" altLang="en-US" sz="2200" dirty="0"/>
              <a:t>Burning </a:t>
            </a:r>
            <a:r>
              <a:rPr lang="en-US" altLang="en-US" sz="2200" u="sng" dirty="0"/>
              <a:t>crops and other biomass</a:t>
            </a:r>
            <a:r>
              <a:rPr lang="en-US" altLang="en-US" sz="2200" dirty="0"/>
              <a:t> for agriculture.</a:t>
            </a:r>
          </a:p>
          <a:p>
            <a:pPr lvl="1">
              <a:lnSpc>
                <a:spcPct val="100000"/>
              </a:lnSpc>
              <a:buFont typeface="Calibri" panose="020F0502020204030204" pitchFamily="34" charset="0"/>
              <a:buChar char="‒"/>
            </a:pPr>
            <a:r>
              <a:rPr lang="en-US" altLang="en-US" sz="2200" dirty="0"/>
              <a:t>Burning </a:t>
            </a:r>
            <a:r>
              <a:rPr lang="en-US" altLang="en-US" sz="2200" u="sng" dirty="0"/>
              <a:t>residual oil</a:t>
            </a:r>
            <a:r>
              <a:rPr lang="en-US" altLang="en-US" sz="2200" dirty="0"/>
              <a:t> (bunker fuel) to power ships</a:t>
            </a:r>
          </a:p>
          <a:p>
            <a:pPr lvl="1">
              <a:lnSpc>
                <a:spcPct val="100000"/>
              </a:lnSpc>
              <a:buFont typeface="Calibri" panose="020F0502020204030204" pitchFamily="34" charset="0"/>
              <a:buChar char="‒"/>
            </a:pPr>
            <a:r>
              <a:rPr lang="en-US" altLang="en-US" sz="2200" dirty="0"/>
              <a:t>Burning </a:t>
            </a:r>
            <a:r>
              <a:rPr lang="en-US" altLang="en-US" sz="2200" u="sng" dirty="0"/>
              <a:t>coke</a:t>
            </a:r>
            <a:r>
              <a:rPr lang="en-US" altLang="en-US" sz="2200" dirty="0"/>
              <a:t> in a refinery.</a:t>
            </a:r>
          </a:p>
          <a:p>
            <a:pPr>
              <a:lnSpc>
                <a:spcPct val="120000"/>
              </a:lnSpc>
            </a:pPr>
            <a:r>
              <a:rPr lang="en-US" altLang="en-US" sz="2400" dirty="0"/>
              <a:t>Underlined “fuels” above are all </a:t>
            </a:r>
            <a:r>
              <a:rPr lang="en-US" altLang="en-US" sz="2400" u="sng" dirty="0"/>
              <a:t>carbon-based fuels (hydrocarbon fuels)</a:t>
            </a:r>
            <a:r>
              <a:rPr lang="en-US" altLang="en-US" sz="2400" dirty="0"/>
              <a:t>. All except wood &amp; biomass are </a:t>
            </a:r>
            <a:r>
              <a:rPr lang="en-US" altLang="en-US" sz="2400" u="sng" dirty="0"/>
              <a:t>fossil fuels</a:t>
            </a:r>
            <a:r>
              <a:rPr lang="en-US" altLang="en-US" sz="2400" dirty="0"/>
              <a:t> … derived from crude oil or natural gas extracted from earth.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03BE6962-EAAE-4398-8DC7-7D4E39FE1C6C}"/>
              </a:ext>
            </a:extLst>
          </p:cNvPr>
          <p:cNvSpPr txBox="1">
            <a:spLocks noChangeArrowheads="1"/>
          </p:cNvSpPr>
          <p:nvPr/>
        </p:nvSpPr>
        <p:spPr bwMode="auto">
          <a:xfrm>
            <a:off x="363555" y="245256"/>
            <a:ext cx="58382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600" b="1" dirty="0">
                <a:latin typeface="+mj-lt"/>
              </a:rPr>
              <a:t>Emissions from Combustion (1)</a:t>
            </a:r>
          </a:p>
        </p:txBody>
      </p:sp>
      <p:sp>
        <p:nvSpPr>
          <p:cNvPr id="10243" name="Text Box 4">
            <a:extLst>
              <a:ext uri="{FF2B5EF4-FFF2-40B4-BE49-F238E27FC236}">
                <a16:creationId xmlns:a16="http://schemas.microsoft.com/office/drawing/2014/main" id="{B60649DE-956C-42A9-9075-EAA2CFB23B63}"/>
              </a:ext>
            </a:extLst>
          </p:cNvPr>
          <p:cNvSpPr txBox="1">
            <a:spLocks noChangeArrowheads="1"/>
          </p:cNvSpPr>
          <p:nvPr/>
        </p:nvSpPr>
        <p:spPr bwMode="auto">
          <a:xfrm>
            <a:off x="3607776" y="2142151"/>
            <a:ext cx="1671971"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dirty="0"/>
              <a:t>Combustion</a:t>
            </a:r>
          </a:p>
        </p:txBody>
      </p:sp>
      <p:sp>
        <p:nvSpPr>
          <p:cNvPr id="10244" name="Text Box 5">
            <a:extLst>
              <a:ext uri="{FF2B5EF4-FFF2-40B4-BE49-F238E27FC236}">
                <a16:creationId xmlns:a16="http://schemas.microsoft.com/office/drawing/2014/main" id="{35168E52-A69D-443D-BA1B-8711EABA5EA3}"/>
              </a:ext>
            </a:extLst>
          </p:cNvPr>
          <p:cNvSpPr txBox="1">
            <a:spLocks noChangeArrowheads="1"/>
          </p:cNvSpPr>
          <p:nvPr/>
        </p:nvSpPr>
        <p:spPr bwMode="auto">
          <a:xfrm>
            <a:off x="363555" y="1957484"/>
            <a:ext cx="248041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Air + Fuel + </a:t>
            </a:r>
          </a:p>
          <a:p>
            <a:pPr eaLnBrk="1" hangingPunct="1"/>
            <a:r>
              <a:rPr lang="en-US" altLang="en-US" dirty="0"/>
              <a:t>High Temperature</a:t>
            </a:r>
          </a:p>
        </p:txBody>
      </p:sp>
      <p:sp>
        <p:nvSpPr>
          <p:cNvPr id="10245" name="Line 6">
            <a:extLst>
              <a:ext uri="{FF2B5EF4-FFF2-40B4-BE49-F238E27FC236}">
                <a16:creationId xmlns:a16="http://schemas.microsoft.com/office/drawing/2014/main" id="{DEB51F41-E10F-4EF0-B959-B396BE8D1652}"/>
              </a:ext>
            </a:extLst>
          </p:cNvPr>
          <p:cNvSpPr>
            <a:spLocks noChangeShapeType="1"/>
          </p:cNvSpPr>
          <p:nvPr/>
        </p:nvSpPr>
        <p:spPr bwMode="auto">
          <a:xfrm>
            <a:off x="2834640" y="2393036"/>
            <a:ext cx="54864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6" name="Line 7">
            <a:extLst>
              <a:ext uri="{FF2B5EF4-FFF2-40B4-BE49-F238E27FC236}">
                <a16:creationId xmlns:a16="http://schemas.microsoft.com/office/drawing/2014/main" id="{5B8DD072-2F44-4C10-9686-4BDCC72E9EA9}"/>
              </a:ext>
            </a:extLst>
          </p:cNvPr>
          <p:cNvSpPr>
            <a:spLocks noChangeShapeType="1"/>
          </p:cNvSpPr>
          <p:nvPr/>
        </p:nvSpPr>
        <p:spPr bwMode="auto">
          <a:xfrm>
            <a:off x="5467062" y="2337437"/>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7" name="Text Box 8">
            <a:extLst>
              <a:ext uri="{FF2B5EF4-FFF2-40B4-BE49-F238E27FC236}">
                <a16:creationId xmlns:a16="http://schemas.microsoft.com/office/drawing/2014/main" id="{E1E9BF4C-06FC-4DEE-AC92-510586E9CAFD}"/>
              </a:ext>
            </a:extLst>
          </p:cNvPr>
          <p:cNvSpPr txBox="1">
            <a:spLocks noChangeArrowheads="1"/>
          </p:cNvSpPr>
          <p:nvPr/>
        </p:nvSpPr>
        <p:spPr bwMode="auto">
          <a:xfrm>
            <a:off x="6403803" y="1034155"/>
            <a:ext cx="553250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dirty="0"/>
              <a:t>ENERGY + </a:t>
            </a:r>
          </a:p>
          <a:p>
            <a:pPr algn="ctr" eaLnBrk="1" hangingPunct="1"/>
            <a:endParaRPr lang="en-US" altLang="en-US" dirty="0"/>
          </a:p>
          <a:p>
            <a:pPr algn="ctr" eaLnBrk="1" hangingPunct="1"/>
            <a:r>
              <a:rPr lang="en-US" altLang="en-US" dirty="0"/>
              <a:t>CO</a:t>
            </a:r>
            <a:r>
              <a:rPr lang="en-US" altLang="en-US" baseline="-25000" dirty="0"/>
              <a:t>2</a:t>
            </a:r>
            <a:r>
              <a:rPr lang="en-US" altLang="en-US" dirty="0"/>
              <a:t>, H</a:t>
            </a:r>
            <a:r>
              <a:rPr lang="en-US" altLang="en-US" baseline="-25000" dirty="0"/>
              <a:t>2</a:t>
            </a:r>
            <a:r>
              <a:rPr lang="en-US" altLang="en-US" dirty="0"/>
              <a:t>O, CO, NO</a:t>
            </a:r>
            <a:r>
              <a:rPr lang="en-US" altLang="en-US" baseline="-25000" dirty="0"/>
              <a:t>x</a:t>
            </a:r>
            <a:r>
              <a:rPr lang="en-US" altLang="en-US" dirty="0"/>
              <a:t>, SO</a:t>
            </a:r>
            <a:r>
              <a:rPr lang="en-US" altLang="en-US" baseline="-25000" dirty="0"/>
              <a:t>2</a:t>
            </a:r>
            <a:r>
              <a:rPr lang="en-US" altLang="en-US" dirty="0"/>
              <a:t>, </a:t>
            </a:r>
          </a:p>
          <a:p>
            <a:pPr algn="ctr" eaLnBrk="1" hangingPunct="1"/>
            <a:r>
              <a:rPr lang="en-US" altLang="en-US" dirty="0"/>
              <a:t>unburned hydrocarbon gases (“vapors”) and particulates (“smoke”) +</a:t>
            </a:r>
          </a:p>
          <a:p>
            <a:pPr algn="ctr" eaLnBrk="1" hangingPunct="1"/>
            <a:endParaRPr lang="en-US" altLang="en-US" dirty="0"/>
          </a:p>
          <a:p>
            <a:pPr algn="ctr" eaLnBrk="1" hangingPunct="1"/>
            <a:r>
              <a:rPr lang="en-US" altLang="en-US" dirty="0"/>
              <a:t>Excess Air</a:t>
            </a:r>
          </a:p>
        </p:txBody>
      </p:sp>
      <p:sp>
        <p:nvSpPr>
          <p:cNvPr id="10248" name="Text Box 9">
            <a:extLst>
              <a:ext uri="{FF2B5EF4-FFF2-40B4-BE49-F238E27FC236}">
                <a16:creationId xmlns:a16="http://schemas.microsoft.com/office/drawing/2014/main" id="{DF118057-5070-4A02-A846-44B458F0E244}"/>
              </a:ext>
            </a:extLst>
          </p:cNvPr>
          <p:cNvSpPr txBox="1">
            <a:spLocks noChangeArrowheads="1"/>
          </p:cNvSpPr>
          <p:nvPr/>
        </p:nvSpPr>
        <p:spPr bwMode="auto">
          <a:xfrm>
            <a:off x="1311704" y="4926856"/>
            <a:ext cx="10988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err="1"/>
              <a:t>C</a:t>
            </a:r>
            <a:r>
              <a:rPr lang="en-US" altLang="en-US" baseline="-25000" dirty="0" err="1"/>
              <a:t>m</a:t>
            </a:r>
            <a:r>
              <a:rPr lang="en-US" altLang="en-US" dirty="0" err="1"/>
              <a:t>H</a:t>
            </a:r>
            <a:r>
              <a:rPr lang="en-US" altLang="en-US" baseline="-25000" dirty="0" err="1"/>
              <a:t>n</a:t>
            </a:r>
            <a:r>
              <a:rPr lang="en-US" altLang="en-US" dirty="0"/>
              <a:t> + N</a:t>
            </a:r>
            <a:r>
              <a:rPr lang="en-US" altLang="en-US" baseline="-25000" dirty="0"/>
              <a:t>2</a:t>
            </a:r>
            <a:r>
              <a:rPr lang="en-US" altLang="en-US" dirty="0"/>
              <a:t> + O</a:t>
            </a:r>
            <a:r>
              <a:rPr lang="en-US" altLang="en-US" baseline="-25000" dirty="0"/>
              <a:t>2</a:t>
            </a:r>
            <a:r>
              <a:rPr lang="en-US" altLang="en-US" dirty="0"/>
              <a:t> </a:t>
            </a:r>
            <a:r>
              <a:rPr lang="en-US" altLang="en-US" dirty="0">
                <a:cs typeface="Times New Roman" panose="02020603050405020304" pitchFamily="18" charset="0"/>
              </a:rPr>
              <a:t>→ CO</a:t>
            </a:r>
            <a:r>
              <a:rPr lang="en-US" altLang="en-US" baseline="-25000" dirty="0">
                <a:cs typeface="Times New Roman" panose="02020603050405020304" pitchFamily="18" charset="0"/>
              </a:rPr>
              <a:t>2</a:t>
            </a:r>
            <a:r>
              <a:rPr lang="en-US" altLang="en-US" dirty="0">
                <a:cs typeface="Times New Roman" panose="02020603050405020304" pitchFamily="18" charset="0"/>
              </a:rPr>
              <a:t> + H</a:t>
            </a:r>
            <a:r>
              <a:rPr lang="en-US" altLang="en-US" baseline="-25000" dirty="0">
                <a:cs typeface="Times New Roman" panose="02020603050405020304" pitchFamily="18" charset="0"/>
              </a:rPr>
              <a:t>2</a:t>
            </a:r>
            <a:r>
              <a:rPr lang="en-US" altLang="en-US" dirty="0">
                <a:cs typeface="Times New Roman" panose="02020603050405020304" pitchFamily="18" charset="0"/>
              </a:rPr>
              <a:t>O + other products (CO, SO</a:t>
            </a:r>
            <a:r>
              <a:rPr lang="en-US" altLang="en-US" baseline="-25000" dirty="0">
                <a:cs typeface="Times New Roman" panose="02020603050405020304" pitchFamily="18" charset="0"/>
              </a:rPr>
              <a:t>2</a:t>
            </a:r>
            <a:r>
              <a:rPr lang="en-US" altLang="en-US" dirty="0">
                <a:cs typeface="Times New Roman" panose="02020603050405020304" pitchFamily="18" charset="0"/>
              </a:rPr>
              <a:t>, NO</a:t>
            </a:r>
            <a:r>
              <a:rPr lang="en-US" altLang="en-US" baseline="-25000" dirty="0">
                <a:cs typeface="Times New Roman" panose="02020603050405020304" pitchFamily="18" charset="0"/>
              </a:rPr>
              <a:t>x</a:t>
            </a:r>
            <a:r>
              <a:rPr lang="en-US" altLang="en-US" dirty="0">
                <a:cs typeface="Times New Roman" panose="02020603050405020304" pitchFamily="18" charset="0"/>
              </a:rPr>
              <a:t>, Particulates, </a:t>
            </a:r>
            <a:r>
              <a:rPr lang="en-US" altLang="en-US" dirty="0" err="1">
                <a:cs typeface="Times New Roman" panose="02020603050405020304" pitchFamily="18" charset="0"/>
              </a:rPr>
              <a:t>etc</a:t>
            </a:r>
            <a:r>
              <a:rPr lang="en-US" altLang="en-US" dirty="0">
                <a:cs typeface="Times New Roman" panose="02020603050405020304" pitchFamily="18" charset="0"/>
              </a:rPr>
              <a:t> …)</a:t>
            </a:r>
            <a:r>
              <a:rPr lang="en-US" altLang="en-US" dirty="0"/>
              <a:t> </a:t>
            </a:r>
          </a:p>
          <a:p>
            <a:pPr eaLnBrk="1" hangingPunct="1"/>
            <a:r>
              <a:rPr lang="en-US" altLang="en-US" dirty="0"/>
              <a:t>									        +  (N</a:t>
            </a:r>
            <a:r>
              <a:rPr lang="en-US" altLang="en-US" baseline="-25000" dirty="0"/>
              <a:t>2 </a:t>
            </a:r>
            <a:r>
              <a:rPr lang="en-US" altLang="en-US" dirty="0"/>
              <a:t>+ O</a:t>
            </a:r>
            <a:r>
              <a:rPr lang="en-US" altLang="en-US" baseline="-25000" dirty="0"/>
              <a:t>2</a:t>
            </a:r>
            <a:r>
              <a:rPr lang="en-US" altLang="en-US" dirty="0"/>
              <a:t>)</a:t>
            </a:r>
          </a:p>
        </p:txBody>
      </p:sp>
      <p:sp>
        <p:nvSpPr>
          <p:cNvPr id="10249" name="Text Box 10">
            <a:extLst>
              <a:ext uri="{FF2B5EF4-FFF2-40B4-BE49-F238E27FC236}">
                <a16:creationId xmlns:a16="http://schemas.microsoft.com/office/drawing/2014/main" id="{F2AF3484-17F4-4750-A17E-C93E4D07AF6E}"/>
              </a:ext>
            </a:extLst>
          </p:cNvPr>
          <p:cNvSpPr txBox="1">
            <a:spLocks noChangeArrowheads="1"/>
          </p:cNvSpPr>
          <p:nvPr/>
        </p:nvSpPr>
        <p:spPr bwMode="auto">
          <a:xfrm>
            <a:off x="1311704" y="5670453"/>
            <a:ext cx="7106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i="1" dirty="0">
                <a:highlight>
                  <a:srgbClr val="FFFF00"/>
                </a:highlight>
                <a:latin typeface="+mn-lt"/>
              </a:rPr>
              <a:t>Fuel</a:t>
            </a:r>
          </a:p>
        </p:txBody>
      </p:sp>
      <p:sp>
        <p:nvSpPr>
          <p:cNvPr id="10250" name="Text Box 11">
            <a:extLst>
              <a:ext uri="{FF2B5EF4-FFF2-40B4-BE49-F238E27FC236}">
                <a16:creationId xmlns:a16="http://schemas.microsoft.com/office/drawing/2014/main" id="{355F2DAC-A85F-4DA8-8117-6687483313C1}"/>
              </a:ext>
            </a:extLst>
          </p:cNvPr>
          <p:cNvSpPr txBox="1">
            <a:spLocks noChangeArrowheads="1"/>
          </p:cNvSpPr>
          <p:nvPr/>
        </p:nvSpPr>
        <p:spPr bwMode="auto">
          <a:xfrm>
            <a:off x="2591311" y="5769624"/>
            <a:ext cx="5549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i="1" dirty="0">
                <a:highlight>
                  <a:srgbClr val="FFFF00"/>
                </a:highlight>
                <a:latin typeface="+mn-lt"/>
              </a:rPr>
              <a:t>Air</a:t>
            </a:r>
          </a:p>
        </p:txBody>
      </p:sp>
      <p:sp>
        <p:nvSpPr>
          <p:cNvPr id="10251" name="Text Box 12">
            <a:extLst>
              <a:ext uri="{FF2B5EF4-FFF2-40B4-BE49-F238E27FC236}">
                <a16:creationId xmlns:a16="http://schemas.microsoft.com/office/drawing/2014/main" id="{048C81FF-F2A0-4DBF-AE93-3C0561D356FD}"/>
              </a:ext>
            </a:extLst>
          </p:cNvPr>
          <p:cNvSpPr txBox="1">
            <a:spLocks noChangeArrowheads="1"/>
          </p:cNvSpPr>
          <p:nvPr/>
        </p:nvSpPr>
        <p:spPr bwMode="auto">
          <a:xfrm>
            <a:off x="6792425" y="6275596"/>
            <a:ext cx="12987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i="1" dirty="0">
                <a:highlight>
                  <a:srgbClr val="FFFF00"/>
                </a:highlight>
                <a:latin typeface="+mn-lt"/>
              </a:rPr>
              <a:t>Products</a:t>
            </a:r>
          </a:p>
        </p:txBody>
      </p:sp>
      <p:sp>
        <p:nvSpPr>
          <p:cNvPr id="10253" name="AutoShape 15">
            <a:extLst>
              <a:ext uri="{FF2B5EF4-FFF2-40B4-BE49-F238E27FC236}">
                <a16:creationId xmlns:a16="http://schemas.microsoft.com/office/drawing/2014/main" id="{C8C74A96-983A-4AEB-8E79-34751ACB3C40}"/>
              </a:ext>
            </a:extLst>
          </p:cNvPr>
          <p:cNvSpPr>
            <a:spLocks/>
          </p:cNvSpPr>
          <p:nvPr/>
        </p:nvSpPr>
        <p:spPr bwMode="auto">
          <a:xfrm rot="16200000">
            <a:off x="2754491" y="5008743"/>
            <a:ext cx="228600" cy="1028700"/>
          </a:xfrm>
          <a:prstGeom prst="leftBrace">
            <a:avLst>
              <a:gd name="adj1" fmla="val 375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1800"/>
          </a:p>
        </p:txBody>
      </p:sp>
      <p:sp>
        <p:nvSpPr>
          <p:cNvPr id="2" name="TextBox 1">
            <a:extLst>
              <a:ext uri="{FF2B5EF4-FFF2-40B4-BE49-F238E27FC236}">
                <a16:creationId xmlns:a16="http://schemas.microsoft.com/office/drawing/2014/main" id="{0E8AAA53-BBA3-49BB-976D-244FF8457237}"/>
              </a:ext>
            </a:extLst>
          </p:cNvPr>
          <p:cNvSpPr txBox="1"/>
          <p:nvPr/>
        </p:nvSpPr>
        <p:spPr>
          <a:xfrm>
            <a:off x="3753367" y="4572461"/>
            <a:ext cx="1526380" cy="369332"/>
          </a:xfrm>
          <a:prstGeom prst="rect">
            <a:avLst/>
          </a:prstGeom>
          <a:noFill/>
        </p:spPr>
        <p:txBody>
          <a:bodyPr wrap="none" rtlCol="0">
            <a:spAutoFit/>
          </a:bodyPr>
          <a:lstStyle/>
          <a:p>
            <a:r>
              <a:rPr lang="en-US" i="1" dirty="0">
                <a:highlight>
                  <a:srgbClr val="FFFF00"/>
                </a:highlight>
              </a:rPr>
              <a:t>main products</a:t>
            </a:r>
          </a:p>
        </p:txBody>
      </p:sp>
      <p:sp>
        <p:nvSpPr>
          <p:cNvPr id="15" name="TextBox 14">
            <a:extLst>
              <a:ext uri="{FF2B5EF4-FFF2-40B4-BE49-F238E27FC236}">
                <a16:creationId xmlns:a16="http://schemas.microsoft.com/office/drawing/2014/main" id="{BBA1AEF7-930F-4A49-BCD5-8F5F147234FD}"/>
              </a:ext>
            </a:extLst>
          </p:cNvPr>
          <p:cNvSpPr txBox="1"/>
          <p:nvPr/>
        </p:nvSpPr>
        <p:spPr>
          <a:xfrm>
            <a:off x="7822483" y="4564993"/>
            <a:ext cx="1556836" cy="369332"/>
          </a:xfrm>
          <a:prstGeom prst="rect">
            <a:avLst/>
          </a:prstGeom>
          <a:noFill/>
        </p:spPr>
        <p:txBody>
          <a:bodyPr wrap="none" rtlCol="0">
            <a:spAutoFit/>
          </a:bodyPr>
          <a:lstStyle/>
          <a:p>
            <a:r>
              <a:rPr lang="en-US" i="1" dirty="0">
                <a:highlight>
                  <a:srgbClr val="FFFF00"/>
                </a:highlight>
              </a:rPr>
              <a:t>other products</a:t>
            </a:r>
          </a:p>
        </p:txBody>
      </p:sp>
      <p:sp>
        <p:nvSpPr>
          <p:cNvPr id="16" name="AutoShape 15">
            <a:extLst>
              <a:ext uri="{FF2B5EF4-FFF2-40B4-BE49-F238E27FC236}">
                <a16:creationId xmlns:a16="http://schemas.microsoft.com/office/drawing/2014/main" id="{AD1616F1-9535-410D-8EAA-5B2B35C84F4E}"/>
              </a:ext>
            </a:extLst>
          </p:cNvPr>
          <p:cNvSpPr>
            <a:spLocks/>
          </p:cNvSpPr>
          <p:nvPr/>
        </p:nvSpPr>
        <p:spPr bwMode="auto">
          <a:xfrm rot="16200000">
            <a:off x="7314453" y="2363145"/>
            <a:ext cx="228600" cy="7350771"/>
          </a:xfrm>
          <a:prstGeom prst="leftBrace">
            <a:avLst>
              <a:gd name="adj1" fmla="val 375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1800"/>
          </a:p>
        </p:txBody>
      </p:sp>
      <p:sp>
        <p:nvSpPr>
          <p:cNvPr id="17" name="Text Box 2">
            <a:extLst>
              <a:ext uri="{FF2B5EF4-FFF2-40B4-BE49-F238E27FC236}">
                <a16:creationId xmlns:a16="http://schemas.microsoft.com/office/drawing/2014/main" id="{2082680E-BC1F-4277-B2E6-7DE16C58C5EC}"/>
              </a:ext>
            </a:extLst>
          </p:cNvPr>
          <p:cNvSpPr txBox="1">
            <a:spLocks noChangeArrowheads="1"/>
          </p:cNvSpPr>
          <p:nvPr/>
        </p:nvSpPr>
        <p:spPr bwMode="auto">
          <a:xfrm>
            <a:off x="354230" y="3796114"/>
            <a:ext cx="37728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b="1" dirty="0">
                <a:latin typeface="+mn-lt"/>
              </a:rPr>
              <a:t>Basic Chemical Reaction</a:t>
            </a:r>
          </a:p>
        </p:txBody>
      </p:sp>
      <p:sp>
        <p:nvSpPr>
          <p:cNvPr id="18" name="TextBox 17">
            <a:extLst>
              <a:ext uri="{FF2B5EF4-FFF2-40B4-BE49-F238E27FC236}">
                <a16:creationId xmlns:a16="http://schemas.microsoft.com/office/drawing/2014/main" id="{7DD08BB7-D531-45F0-BE5E-42A18389F45C}"/>
              </a:ext>
            </a:extLst>
          </p:cNvPr>
          <p:cNvSpPr txBox="1"/>
          <p:nvPr/>
        </p:nvSpPr>
        <p:spPr>
          <a:xfrm>
            <a:off x="7528492" y="5631124"/>
            <a:ext cx="1072409" cy="369332"/>
          </a:xfrm>
          <a:prstGeom prst="rect">
            <a:avLst/>
          </a:prstGeom>
          <a:noFill/>
        </p:spPr>
        <p:txBody>
          <a:bodyPr wrap="none" rtlCol="0">
            <a:spAutoFit/>
          </a:bodyPr>
          <a:lstStyle/>
          <a:p>
            <a:r>
              <a:rPr lang="en-US" i="1" dirty="0">
                <a:highlight>
                  <a:srgbClr val="FFFF00"/>
                </a:highlight>
              </a:rPr>
              <a:t>excess air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03BE6962-EAAE-4398-8DC7-7D4E39FE1C6C}"/>
              </a:ext>
            </a:extLst>
          </p:cNvPr>
          <p:cNvSpPr txBox="1">
            <a:spLocks noChangeArrowheads="1"/>
          </p:cNvSpPr>
          <p:nvPr/>
        </p:nvSpPr>
        <p:spPr bwMode="auto">
          <a:xfrm>
            <a:off x="258358" y="303257"/>
            <a:ext cx="58382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600" b="1" dirty="0">
                <a:latin typeface="+mj-lt"/>
              </a:rPr>
              <a:t>Emissions from Combustion (2)</a:t>
            </a:r>
          </a:p>
        </p:txBody>
      </p:sp>
      <p:sp>
        <p:nvSpPr>
          <p:cNvPr id="73741" name="Text Box 13">
            <a:extLst>
              <a:ext uri="{FF2B5EF4-FFF2-40B4-BE49-F238E27FC236}">
                <a16:creationId xmlns:a16="http://schemas.microsoft.com/office/drawing/2014/main" id="{1DC654E0-58B3-4F80-93A6-1A3B2211E97A}"/>
              </a:ext>
            </a:extLst>
          </p:cNvPr>
          <p:cNvSpPr txBox="1">
            <a:spLocks noChangeArrowheads="1"/>
          </p:cNvSpPr>
          <p:nvPr/>
        </p:nvSpPr>
        <p:spPr bwMode="auto">
          <a:xfrm>
            <a:off x="258358" y="1213008"/>
            <a:ext cx="11267335" cy="4739759"/>
          </a:xfrm>
          <a:prstGeom prst="rect">
            <a:avLst/>
          </a:prstGeom>
          <a:noFill/>
          <a:ln w="9525">
            <a:noFill/>
            <a:miter lim="800000"/>
            <a:headEnd/>
            <a:tailEnd/>
          </a:ln>
          <a:effectLst/>
        </p:spPr>
        <p:txBody>
          <a:bodyPr wrap="square">
            <a:spAutoFit/>
          </a:bodyPr>
          <a:lstStyle/>
          <a:p>
            <a:pPr marL="288925" indent="-288925">
              <a:spcAft>
                <a:spcPts val="1800"/>
              </a:spcAft>
              <a:buFontTx/>
              <a:buChar char="•"/>
              <a:defRPr/>
            </a:pPr>
            <a:r>
              <a:rPr lang="en-US" sz="2200" u="sng" dirty="0"/>
              <a:t>Complete Combustion</a:t>
            </a:r>
            <a:r>
              <a:rPr lang="en-US" sz="2200" dirty="0"/>
              <a:t>: All carbon and hydrogen in fuel and oxygen in air is reacted to carbon dioxide (CO</a:t>
            </a:r>
            <a:r>
              <a:rPr lang="en-US" sz="2200" baseline="-25000" dirty="0"/>
              <a:t>2</a:t>
            </a:r>
            <a:r>
              <a:rPr lang="en-US" sz="2200" dirty="0"/>
              <a:t>) and water vapor (H</a:t>
            </a:r>
            <a:r>
              <a:rPr lang="en-US" sz="2200" baseline="-25000" dirty="0"/>
              <a:t>2</a:t>
            </a:r>
            <a:r>
              <a:rPr lang="en-US" sz="2200" dirty="0"/>
              <a:t>O). Requires a 14.7 to 1 ratio of air to fuel (“stoichiometric ratio”).</a:t>
            </a:r>
          </a:p>
          <a:p>
            <a:pPr marL="288925" indent="-288925">
              <a:spcAft>
                <a:spcPts val="1800"/>
              </a:spcAft>
              <a:buFontTx/>
              <a:buChar char="•"/>
              <a:defRPr/>
            </a:pPr>
            <a:r>
              <a:rPr lang="en-US" sz="2200" u="sng" dirty="0"/>
              <a:t>Incomplete Combustion</a:t>
            </a:r>
            <a:r>
              <a:rPr lang="en-US" sz="2200" dirty="0"/>
              <a:t>: Some carbon/hydrogen/oxygen goes to other products (carbon monoxide, various “unburned” hydrocarbon gases, smoke particles, </a:t>
            </a:r>
            <a:r>
              <a:rPr lang="en-US" sz="2200" dirty="0" err="1"/>
              <a:t>etc</a:t>
            </a:r>
            <a:r>
              <a:rPr lang="en-US" sz="2200" dirty="0"/>
              <a:t> …). Fuel-rich conditions are ratios less than 14.7 to 1. Fuel-lean conditions are ratios greater than 14.7 to 1.</a:t>
            </a:r>
          </a:p>
          <a:p>
            <a:pPr marL="288925" indent="-288925">
              <a:spcAft>
                <a:spcPts val="1800"/>
              </a:spcAft>
              <a:buFontTx/>
              <a:buChar char="•"/>
              <a:defRPr/>
            </a:pPr>
            <a:r>
              <a:rPr lang="en-US" sz="2200" dirty="0"/>
              <a:t>Carbon based air pollutants (CO, smoke, unburned HCs) tend to favor fuel-rich conditions.</a:t>
            </a:r>
          </a:p>
          <a:p>
            <a:pPr marL="288925" indent="-288925">
              <a:spcAft>
                <a:spcPts val="1800"/>
              </a:spcAft>
              <a:buFontTx/>
              <a:buChar char="•"/>
              <a:defRPr/>
            </a:pPr>
            <a:r>
              <a:rPr lang="en-US" sz="2200" dirty="0"/>
              <a:t>A small portion of the nitrogen in air is converted to nitrogen oxides (NO</a:t>
            </a:r>
            <a:r>
              <a:rPr lang="en-US" sz="2200" baseline="-25000" dirty="0"/>
              <a:t>x</a:t>
            </a:r>
            <a:r>
              <a:rPr lang="en-US" sz="2200" dirty="0"/>
              <a:t> = NO + NO</a:t>
            </a:r>
            <a:r>
              <a:rPr lang="en-US" sz="2200" baseline="-25000" dirty="0"/>
              <a:t>2</a:t>
            </a:r>
            <a:r>
              <a:rPr lang="en-US" sz="2200" dirty="0"/>
              <a:t>). Tends to favor fuel-lean conditions.</a:t>
            </a:r>
          </a:p>
          <a:p>
            <a:pPr marL="288925" indent="-288925">
              <a:spcAft>
                <a:spcPts val="1800"/>
              </a:spcAft>
              <a:buFontTx/>
              <a:buChar char="•"/>
              <a:defRPr/>
            </a:pPr>
            <a:r>
              <a:rPr lang="en-US" sz="2200" dirty="0"/>
              <a:t>Sulfur in fuel is mainly converted to sulfur dioxide (SO</a:t>
            </a:r>
            <a:r>
              <a:rPr lang="en-US" sz="2200" baseline="-25000" dirty="0"/>
              <a:t>2</a:t>
            </a:r>
            <a:r>
              <a:rPr lang="en-US" sz="2200" dirty="0"/>
              <a:t>). Mostly associated with coal since coal has high sulfur content.</a:t>
            </a:r>
          </a:p>
        </p:txBody>
      </p:sp>
    </p:spTree>
    <p:extLst>
      <p:ext uri="{BB962C8B-B14F-4D97-AF65-F5344CB8AC3E}">
        <p14:creationId xmlns:p14="http://schemas.microsoft.com/office/powerpoint/2010/main" val="376818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7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7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4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74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74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329E614-5FE6-4DCB-B290-99120ABD746C}"/>
              </a:ext>
            </a:extLst>
          </p:cNvPr>
          <p:cNvSpPr>
            <a:spLocks noGrp="1" noChangeArrowheads="1"/>
          </p:cNvSpPr>
          <p:nvPr>
            <p:ph type="title"/>
          </p:nvPr>
        </p:nvSpPr>
        <p:spPr>
          <a:xfrm>
            <a:off x="336886" y="421415"/>
            <a:ext cx="7391400" cy="685800"/>
          </a:xfrm>
        </p:spPr>
        <p:txBody>
          <a:bodyPr>
            <a:normAutofit/>
          </a:bodyPr>
          <a:lstStyle/>
          <a:p>
            <a:r>
              <a:rPr lang="en-US" altLang="en-US" sz="3600" b="1" dirty="0"/>
              <a:t>Clean Air vs. Combustion Gas</a:t>
            </a:r>
          </a:p>
        </p:txBody>
      </p:sp>
      <p:sp>
        <p:nvSpPr>
          <p:cNvPr id="11267" name="Rectangle 3">
            <a:extLst>
              <a:ext uri="{FF2B5EF4-FFF2-40B4-BE49-F238E27FC236}">
                <a16:creationId xmlns:a16="http://schemas.microsoft.com/office/drawing/2014/main" id="{F858746C-F45C-4D66-AEEE-2CB72980F37D}"/>
              </a:ext>
            </a:extLst>
          </p:cNvPr>
          <p:cNvSpPr>
            <a:spLocks noGrp="1" noChangeArrowheads="1"/>
          </p:cNvSpPr>
          <p:nvPr>
            <p:ph type="body" idx="1"/>
          </p:nvPr>
        </p:nvSpPr>
        <p:spPr>
          <a:xfrm>
            <a:off x="550855" y="1447457"/>
            <a:ext cx="11090290" cy="4680284"/>
          </a:xfrm>
        </p:spPr>
        <p:txBody>
          <a:bodyPr>
            <a:normAutofit fontScale="25000" lnSpcReduction="20000"/>
          </a:bodyPr>
          <a:lstStyle/>
          <a:p>
            <a:pPr>
              <a:lnSpc>
                <a:spcPct val="110000"/>
              </a:lnSpc>
            </a:pPr>
            <a:r>
              <a:rPr lang="en-US" altLang="en-US" sz="12800" dirty="0"/>
              <a:t>Clean Air</a:t>
            </a:r>
          </a:p>
          <a:p>
            <a:pPr lvl="1">
              <a:lnSpc>
                <a:spcPct val="110000"/>
              </a:lnSpc>
              <a:buFont typeface="Calibri" panose="020F0502020204030204" pitchFamily="34" charset="0"/>
              <a:buChar char="‒"/>
            </a:pPr>
            <a:r>
              <a:rPr lang="en-US" altLang="en-US" sz="9600" dirty="0"/>
              <a:t>Nitrogen (75%)</a:t>
            </a:r>
          </a:p>
          <a:p>
            <a:pPr lvl="1">
              <a:lnSpc>
                <a:spcPct val="110000"/>
              </a:lnSpc>
              <a:buFont typeface="Calibri" panose="020F0502020204030204" pitchFamily="34" charset="0"/>
              <a:buChar char="‒"/>
            </a:pPr>
            <a:r>
              <a:rPr lang="en-US" altLang="en-US" sz="9600" dirty="0"/>
              <a:t>Oxygen (20%)</a:t>
            </a:r>
          </a:p>
          <a:p>
            <a:pPr lvl="1">
              <a:lnSpc>
                <a:spcPct val="110000"/>
              </a:lnSpc>
              <a:buFont typeface="Calibri" panose="020F0502020204030204" pitchFamily="34" charset="0"/>
              <a:buChar char="‒"/>
            </a:pPr>
            <a:r>
              <a:rPr lang="en-US" altLang="en-US" sz="9600" dirty="0"/>
              <a:t>Water Vapor (1 – 4%)</a:t>
            </a:r>
          </a:p>
          <a:p>
            <a:pPr lvl="1">
              <a:lnSpc>
                <a:spcPct val="110000"/>
              </a:lnSpc>
              <a:buFont typeface="Calibri" panose="020F0502020204030204" pitchFamily="34" charset="0"/>
              <a:buChar char="‒"/>
            </a:pPr>
            <a:r>
              <a:rPr lang="en-US" altLang="en-US" sz="9600" dirty="0"/>
              <a:t>Carbon Dioxide (0.04%)</a:t>
            </a:r>
          </a:p>
          <a:p>
            <a:pPr>
              <a:lnSpc>
                <a:spcPct val="110000"/>
              </a:lnSpc>
              <a:spcBef>
                <a:spcPts val="1800"/>
              </a:spcBef>
            </a:pPr>
            <a:r>
              <a:rPr lang="en-US" altLang="en-US" sz="12800" dirty="0"/>
              <a:t>Combustion Gas (Exhaust Gas - released to air after combustion)</a:t>
            </a:r>
          </a:p>
          <a:p>
            <a:pPr lvl="1">
              <a:lnSpc>
                <a:spcPct val="110000"/>
              </a:lnSpc>
              <a:buFont typeface="Calibri" panose="020F0502020204030204" pitchFamily="34" charset="0"/>
              <a:buChar char="‒"/>
            </a:pPr>
            <a:r>
              <a:rPr lang="en-US" altLang="en-US" sz="9600" dirty="0"/>
              <a:t>Nitrogen (70%)</a:t>
            </a:r>
          </a:p>
          <a:p>
            <a:pPr lvl="1">
              <a:lnSpc>
                <a:spcPct val="110000"/>
              </a:lnSpc>
              <a:buFont typeface="Calibri" panose="020F0502020204030204" pitchFamily="34" charset="0"/>
              <a:buChar char="‒"/>
            </a:pPr>
            <a:r>
              <a:rPr lang="en-US" altLang="en-US" sz="9600" dirty="0"/>
              <a:t>Oxygen (0-6%)</a:t>
            </a:r>
          </a:p>
          <a:p>
            <a:pPr lvl="1">
              <a:lnSpc>
                <a:spcPct val="110000"/>
              </a:lnSpc>
              <a:buFont typeface="Calibri" panose="020F0502020204030204" pitchFamily="34" charset="0"/>
              <a:buChar char="‒"/>
            </a:pPr>
            <a:r>
              <a:rPr lang="en-US" altLang="en-US" sz="9600" dirty="0"/>
              <a:t>Water Vapor (</a:t>
            </a:r>
            <a:r>
              <a:rPr lang="en-US" altLang="en-US" sz="9600" dirty="0">
                <a:latin typeface="Times New Roman" panose="02020603050405020304" pitchFamily="18" charset="0"/>
                <a:cs typeface="Times New Roman" panose="02020603050405020304" pitchFamily="18" charset="0"/>
              </a:rPr>
              <a:t>~ </a:t>
            </a:r>
            <a:r>
              <a:rPr lang="en-US" altLang="en-US" sz="9600" dirty="0"/>
              <a:t>10%)</a:t>
            </a:r>
          </a:p>
          <a:p>
            <a:pPr lvl="1">
              <a:lnSpc>
                <a:spcPct val="110000"/>
              </a:lnSpc>
              <a:buFont typeface="Calibri" panose="020F0502020204030204" pitchFamily="34" charset="0"/>
              <a:buChar char="‒"/>
            </a:pPr>
            <a:r>
              <a:rPr lang="en-US" altLang="en-US" sz="9600" dirty="0"/>
              <a:t>Carbon Dioxide (10 – 15%)</a:t>
            </a:r>
          </a:p>
          <a:p>
            <a:pPr lvl="1">
              <a:lnSpc>
                <a:spcPct val="110000"/>
              </a:lnSpc>
              <a:buFont typeface="Calibri" panose="020F0502020204030204" pitchFamily="34" charset="0"/>
              <a:buChar char="‒"/>
            </a:pPr>
            <a:r>
              <a:rPr lang="en-US" altLang="en-US" sz="9600" dirty="0"/>
              <a:t>Other products (trace amounts): CO, SO</a:t>
            </a:r>
            <a:r>
              <a:rPr lang="en-US" altLang="en-US" sz="9600" baseline="-25000" dirty="0"/>
              <a:t>2</a:t>
            </a:r>
            <a:r>
              <a:rPr lang="en-US" altLang="en-US" sz="9600" dirty="0"/>
              <a:t>, NO</a:t>
            </a:r>
            <a:r>
              <a:rPr lang="en-US" altLang="en-US" sz="9600" baseline="-25000" dirty="0"/>
              <a:t>x</a:t>
            </a:r>
            <a:r>
              <a:rPr lang="en-US" altLang="en-US" sz="9600" dirty="0"/>
              <a:t>, Particulates, unburned HC gases.</a:t>
            </a:r>
          </a:p>
          <a:p>
            <a:pPr lvl="1"/>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F7432-3AA7-4048-8B57-3E914AB58CB6}"/>
              </a:ext>
            </a:extLst>
          </p:cNvPr>
          <p:cNvSpPr>
            <a:spLocks noGrp="1"/>
          </p:cNvSpPr>
          <p:nvPr>
            <p:ph type="title"/>
          </p:nvPr>
        </p:nvSpPr>
        <p:spPr>
          <a:xfrm>
            <a:off x="271440" y="144705"/>
            <a:ext cx="10515600" cy="1325563"/>
          </a:xfrm>
        </p:spPr>
        <p:txBody>
          <a:bodyPr/>
          <a:lstStyle/>
          <a:p>
            <a:r>
              <a:rPr lang="en-US" b="1" dirty="0"/>
              <a:t>Fugitive</a:t>
            </a:r>
          </a:p>
        </p:txBody>
      </p:sp>
      <p:pic>
        <p:nvPicPr>
          <p:cNvPr id="5" name="Content Placeholder 4" descr="A picture containing building, sky, grass&#10;&#10;Description automatically generated">
            <a:extLst>
              <a:ext uri="{FF2B5EF4-FFF2-40B4-BE49-F238E27FC236}">
                <a16:creationId xmlns:a16="http://schemas.microsoft.com/office/drawing/2014/main" id="{53951DB1-7EB5-451B-B085-839FF2611732}"/>
              </a:ext>
            </a:extLst>
          </p:cNvPr>
          <p:cNvPicPr>
            <a:picLocks noGrp="1" noChangeAspect="1"/>
          </p:cNvPicPr>
          <p:nvPr>
            <p:ph idx="1"/>
          </p:nvPr>
        </p:nvPicPr>
        <p:blipFill>
          <a:blip r:embed="rId3"/>
          <a:stretch>
            <a:fillRect/>
          </a:stretch>
        </p:blipFill>
        <p:spPr>
          <a:xfrm>
            <a:off x="4447512" y="1277764"/>
            <a:ext cx="7093497" cy="3037562"/>
          </a:xfrm>
        </p:spPr>
      </p:pic>
      <p:pic>
        <p:nvPicPr>
          <p:cNvPr id="7" name="Picture 6" descr="A person standing on a sidewalk&#10;&#10;Description automatically generated">
            <a:extLst>
              <a:ext uri="{FF2B5EF4-FFF2-40B4-BE49-F238E27FC236}">
                <a16:creationId xmlns:a16="http://schemas.microsoft.com/office/drawing/2014/main" id="{F24B36CF-6D9C-43BA-8DD0-99F637506C5A}"/>
              </a:ext>
            </a:extLst>
          </p:cNvPr>
          <p:cNvPicPr>
            <a:picLocks noChangeAspect="1"/>
          </p:cNvPicPr>
          <p:nvPr/>
        </p:nvPicPr>
        <p:blipFill>
          <a:blip r:embed="rId4"/>
          <a:stretch>
            <a:fillRect/>
          </a:stretch>
        </p:blipFill>
        <p:spPr>
          <a:xfrm>
            <a:off x="4612864" y="4528518"/>
            <a:ext cx="2571750" cy="1714500"/>
          </a:xfrm>
          <a:prstGeom prst="rect">
            <a:avLst/>
          </a:prstGeom>
        </p:spPr>
      </p:pic>
      <p:pic>
        <p:nvPicPr>
          <p:cNvPr id="11" name="Picture 10" descr="Clouds in the sky&#10;&#10;Description automatically generated">
            <a:extLst>
              <a:ext uri="{FF2B5EF4-FFF2-40B4-BE49-F238E27FC236}">
                <a16:creationId xmlns:a16="http://schemas.microsoft.com/office/drawing/2014/main" id="{09ACFC52-2B2E-408A-93AB-F845F462512C}"/>
              </a:ext>
            </a:extLst>
          </p:cNvPr>
          <p:cNvPicPr>
            <a:picLocks noChangeAspect="1"/>
          </p:cNvPicPr>
          <p:nvPr/>
        </p:nvPicPr>
        <p:blipFill>
          <a:blip r:embed="rId5"/>
          <a:stretch>
            <a:fillRect/>
          </a:stretch>
        </p:blipFill>
        <p:spPr>
          <a:xfrm>
            <a:off x="650991" y="3284813"/>
            <a:ext cx="3513221" cy="3143408"/>
          </a:xfrm>
          <a:prstGeom prst="rect">
            <a:avLst/>
          </a:prstGeom>
        </p:spPr>
      </p:pic>
      <p:sp>
        <p:nvSpPr>
          <p:cNvPr id="12" name="TextBox 11">
            <a:extLst>
              <a:ext uri="{FF2B5EF4-FFF2-40B4-BE49-F238E27FC236}">
                <a16:creationId xmlns:a16="http://schemas.microsoft.com/office/drawing/2014/main" id="{7A7C2B34-A783-482E-B2F9-2F77328F75F0}"/>
              </a:ext>
            </a:extLst>
          </p:cNvPr>
          <p:cNvSpPr txBox="1"/>
          <p:nvPr/>
        </p:nvSpPr>
        <p:spPr>
          <a:xfrm>
            <a:off x="7489672" y="4856517"/>
            <a:ext cx="4113370" cy="923330"/>
          </a:xfrm>
          <a:prstGeom prst="rect">
            <a:avLst/>
          </a:prstGeom>
          <a:noFill/>
        </p:spPr>
        <p:txBody>
          <a:bodyPr wrap="none" rtlCol="0">
            <a:spAutoFit/>
          </a:bodyPr>
          <a:lstStyle/>
          <a:p>
            <a:pPr marL="285750" indent="-285750">
              <a:buFont typeface="Arial" panose="020B0604020202020204" pitchFamily="34" charset="0"/>
              <a:buChar char="•"/>
            </a:pPr>
            <a:r>
              <a:rPr lang="en-US" dirty="0"/>
              <a:t>An industrial facility</a:t>
            </a:r>
          </a:p>
          <a:p>
            <a:pPr marL="285750" indent="-285750">
              <a:buFont typeface="Arial" panose="020B0604020202020204" pitchFamily="34" charset="0"/>
              <a:buChar char="•"/>
            </a:pPr>
            <a:r>
              <a:rPr lang="en-US" dirty="0"/>
              <a:t>Gases escape to air during operations.</a:t>
            </a:r>
          </a:p>
          <a:p>
            <a:pPr marL="285750" indent="-285750">
              <a:buFont typeface="Arial" panose="020B0604020202020204" pitchFamily="34" charset="0"/>
              <a:buChar char="•"/>
            </a:pPr>
            <a:r>
              <a:rPr lang="en-US" dirty="0"/>
              <a:t>Another example of fugitive emissions.</a:t>
            </a:r>
          </a:p>
        </p:txBody>
      </p:sp>
      <p:sp>
        <p:nvSpPr>
          <p:cNvPr id="13" name="TextBox 12">
            <a:extLst>
              <a:ext uri="{FF2B5EF4-FFF2-40B4-BE49-F238E27FC236}">
                <a16:creationId xmlns:a16="http://schemas.microsoft.com/office/drawing/2014/main" id="{B8ECAEE5-8A0E-4325-9A4D-4AF545A951AA}"/>
              </a:ext>
            </a:extLst>
          </p:cNvPr>
          <p:cNvSpPr txBox="1"/>
          <p:nvPr/>
        </p:nvSpPr>
        <p:spPr>
          <a:xfrm>
            <a:off x="350365" y="2163715"/>
            <a:ext cx="4097147" cy="923330"/>
          </a:xfrm>
          <a:prstGeom prst="rect">
            <a:avLst/>
          </a:prstGeom>
          <a:noFill/>
        </p:spPr>
        <p:txBody>
          <a:bodyPr wrap="none" rtlCol="0">
            <a:spAutoFit/>
          </a:bodyPr>
          <a:lstStyle/>
          <a:p>
            <a:pPr marL="285750" indent="-285750">
              <a:buFont typeface="Arial" panose="020B0604020202020204" pitchFamily="34" charset="0"/>
              <a:buChar char="•"/>
            </a:pPr>
            <a:r>
              <a:rPr lang="en-US" dirty="0"/>
              <a:t>Oil extraction facility</a:t>
            </a:r>
          </a:p>
          <a:p>
            <a:pPr marL="285750" indent="-285750">
              <a:buFont typeface="Arial" panose="020B0604020202020204" pitchFamily="34" charset="0"/>
              <a:buChar char="•"/>
            </a:pPr>
            <a:r>
              <a:rPr lang="en-US" dirty="0"/>
              <a:t>Gases escape to air during processing. </a:t>
            </a:r>
          </a:p>
          <a:p>
            <a:pPr marL="285750" indent="-285750">
              <a:buFont typeface="Arial" panose="020B0604020202020204" pitchFamily="34" charset="0"/>
              <a:buChar char="•"/>
            </a:pPr>
            <a:r>
              <a:rPr lang="en-US" dirty="0"/>
              <a:t>An example of “fugitive” emissions.</a:t>
            </a:r>
          </a:p>
        </p:txBody>
      </p:sp>
    </p:spTree>
    <p:extLst>
      <p:ext uri="{BB962C8B-B14F-4D97-AF65-F5344CB8AC3E}">
        <p14:creationId xmlns:p14="http://schemas.microsoft.com/office/powerpoint/2010/main" val="56175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3AB6A-BD8C-49CC-AFDE-35C39912CC15}"/>
              </a:ext>
            </a:extLst>
          </p:cNvPr>
          <p:cNvSpPr>
            <a:spLocks noGrp="1"/>
          </p:cNvSpPr>
          <p:nvPr>
            <p:ph type="title"/>
          </p:nvPr>
        </p:nvSpPr>
        <p:spPr>
          <a:xfrm>
            <a:off x="342595" y="156577"/>
            <a:ext cx="10515600" cy="1325563"/>
          </a:xfrm>
        </p:spPr>
        <p:txBody>
          <a:bodyPr/>
          <a:lstStyle/>
          <a:p>
            <a:r>
              <a:rPr lang="en-US" b="1" dirty="0"/>
              <a:t>Evaporative</a:t>
            </a:r>
          </a:p>
        </p:txBody>
      </p:sp>
      <p:pic>
        <p:nvPicPr>
          <p:cNvPr id="4" name="Picture 3">
            <a:extLst>
              <a:ext uri="{FF2B5EF4-FFF2-40B4-BE49-F238E27FC236}">
                <a16:creationId xmlns:a16="http://schemas.microsoft.com/office/drawing/2014/main" id="{5ED08D80-2A9E-4FF0-A1C8-1AFC87CB46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7714" y="2869166"/>
            <a:ext cx="2493375" cy="2755837"/>
          </a:xfrm>
          <a:prstGeom prst="rect">
            <a:avLst/>
          </a:prstGeom>
        </p:spPr>
      </p:pic>
      <p:pic>
        <p:nvPicPr>
          <p:cNvPr id="5" name="Picture 4">
            <a:extLst>
              <a:ext uri="{FF2B5EF4-FFF2-40B4-BE49-F238E27FC236}">
                <a16:creationId xmlns:a16="http://schemas.microsoft.com/office/drawing/2014/main" id="{D87DF75C-9C14-4DA6-9958-DFE59897F0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3602" y="3022256"/>
            <a:ext cx="2755837" cy="2755837"/>
          </a:xfrm>
          <a:prstGeom prst="rect">
            <a:avLst/>
          </a:prstGeom>
        </p:spPr>
      </p:pic>
      <p:pic>
        <p:nvPicPr>
          <p:cNvPr id="6" name="Picture 2" descr="Image result for gasoline pump">
            <a:extLst>
              <a:ext uri="{FF2B5EF4-FFF2-40B4-BE49-F238E27FC236}">
                <a16:creationId xmlns:a16="http://schemas.microsoft.com/office/drawing/2014/main" id="{2363656C-D9B8-4BB2-9011-A8FCD938547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189" y="1690687"/>
            <a:ext cx="3204411" cy="480661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DC3CAAA-5C26-41C2-B277-705E407E6628}"/>
              </a:ext>
            </a:extLst>
          </p:cNvPr>
          <p:cNvSpPr txBox="1"/>
          <p:nvPr/>
        </p:nvSpPr>
        <p:spPr>
          <a:xfrm>
            <a:off x="7448978" y="5764986"/>
            <a:ext cx="4113370" cy="923330"/>
          </a:xfrm>
          <a:prstGeom prst="rect">
            <a:avLst/>
          </a:prstGeom>
          <a:noFill/>
        </p:spPr>
        <p:txBody>
          <a:bodyPr wrap="none" rtlCol="0">
            <a:spAutoFit/>
          </a:bodyPr>
          <a:lstStyle/>
          <a:p>
            <a:pPr marL="285750" indent="-285750">
              <a:buFont typeface="Arial" panose="020B0604020202020204" pitchFamily="34" charset="0"/>
              <a:buChar char="•"/>
            </a:pPr>
            <a:r>
              <a:rPr lang="en-US" dirty="0"/>
              <a:t>An industrial facility</a:t>
            </a:r>
          </a:p>
          <a:p>
            <a:pPr marL="285750" indent="-285750">
              <a:buFont typeface="Arial" panose="020B0604020202020204" pitchFamily="34" charset="0"/>
              <a:buChar char="•"/>
            </a:pPr>
            <a:r>
              <a:rPr lang="en-US" dirty="0"/>
              <a:t>Gases escape to air during operations.</a:t>
            </a:r>
          </a:p>
          <a:p>
            <a:pPr marL="285750" indent="-285750">
              <a:buFont typeface="Arial" panose="020B0604020202020204" pitchFamily="34" charset="0"/>
              <a:buChar char="•"/>
            </a:pPr>
            <a:r>
              <a:rPr lang="en-US" dirty="0"/>
              <a:t>Another example of fugitive emissions.</a:t>
            </a:r>
          </a:p>
        </p:txBody>
      </p:sp>
      <p:sp>
        <p:nvSpPr>
          <p:cNvPr id="8" name="TextBox 7">
            <a:extLst>
              <a:ext uri="{FF2B5EF4-FFF2-40B4-BE49-F238E27FC236}">
                <a16:creationId xmlns:a16="http://schemas.microsoft.com/office/drawing/2014/main" id="{3C638EEE-F36F-41F9-8DE9-ACD72E801200}"/>
              </a:ext>
            </a:extLst>
          </p:cNvPr>
          <p:cNvSpPr txBox="1"/>
          <p:nvPr/>
        </p:nvSpPr>
        <p:spPr>
          <a:xfrm>
            <a:off x="3316149" y="1599898"/>
            <a:ext cx="6761018" cy="923330"/>
          </a:xfrm>
          <a:prstGeom prst="rect">
            <a:avLst/>
          </a:prstGeom>
          <a:solidFill>
            <a:schemeClr val="bg1"/>
          </a:solidFill>
        </p:spPr>
        <p:txBody>
          <a:bodyPr wrap="none" rtlCol="0">
            <a:spAutoFit/>
          </a:bodyPr>
          <a:lstStyle/>
          <a:p>
            <a:pPr marL="285750" indent="-285750">
              <a:buFont typeface="Arial" panose="020B0604020202020204" pitchFamily="34" charset="0"/>
              <a:buChar char="•"/>
            </a:pPr>
            <a:r>
              <a:rPr lang="en-US" dirty="0"/>
              <a:t>Gasoline is very evaporative (“volatile”)</a:t>
            </a:r>
          </a:p>
          <a:p>
            <a:pPr marL="285750" indent="-285750">
              <a:buFont typeface="Arial" panose="020B0604020202020204" pitchFamily="34" charset="0"/>
              <a:buChar char="•"/>
            </a:pPr>
            <a:r>
              <a:rPr lang="en-US" dirty="0"/>
              <a:t>Organic hydrocarbon gasoline vapors readily escape to atmosphere.</a:t>
            </a:r>
          </a:p>
          <a:p>
            <a:pPr marL="285750" indent="-285750">
              <a:buFont typeface="Arial" panose="020B0604020202020204" pitchFamily="34" charset="0"/>
              <a:buChar char="•"/>
            </a:pPr>
            <a:r>
              <a:rPr lang="en-US" dirty="0"/>
              <a:t>A major source of </a:t>
            </a:r>
            <a:r>
              <a:rPr lang="en-US" dirty="0">
                <a:solidFill>
                  <a:srgbClr val="C00000"/>
                </a:solidFill>
              </a:rPr>
              <a:t>“volatile organic compounds” (VOCs)</a:t>
            </a:r>
          </a:p>
        </p:txBody>
      </p:sp>
    </p:spTree>
    <p:extLst>
      <p:ext uri="{BB962C8B-B14F-4D97-AF65-F5344CB8AC3E}">
        <p14:creationId xmlns:p14="http://schemas.microsoft.com/office/powerpoint/2010/main" val="176430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35" y="196215"/>
            <a:ext cx="10515600" cy="958817"/>
          </a:xfrm>
        </p:spPr>
        <p:txBody>
          <a:bodyPr>
            <a:normAutofit/>
          </a:bodyPr>
          <a:lstStyle/>
          <a:p>
            <a:r>
              <a:rPr lang="en-US" b="1" dirty="0"/>
              <a:t>Volatile Organic Compounds (VOCs)</a:t>
            </a:r>
          </a:p>
        </p:txBody>
      </p:sp>
      <p:sp>
        <p:nvSpPr>
          <p:cNvPr id="4" name="Content Placeholder 3"/>
          <p:cNvSpPr>
            <a:spLocks noGrp="1"/>
          </p:cNvSpPr>
          <p:nvPr>
            <p:ph sz="half" idx="2"/>
          </p:nvPr>
        </p:nvSpPr>
        <p:spPr>
          <a:xfrm>
            <a:off x="247789" y="1295700"/>
            <a:ext cx="6547569" cy="5029200"/>
          </a:xfrm>
        </p:spPr>
        <p:txBody>
          <a:bodyPr>
            <a:normAutofit fontScale="85000" lnSpcReduction="20000"/>
          </a:bodyPr>
          <a:lstStyle/>
          <a:p>
            <a:pPr>
              <a:lnSpc>
                <a:spcPct val="110000"/>
              </a:lnSpc>
            </a:pPr>
            <a:r>
              <a:rPr lang="en-US" dirty="0"/>
              <a:t>Organic </a:t>
            </a:r>
            <a:r>
              <a:rPr lang="en-US" dirty="0">
                <a:solidFill>
                  <a:srgbClr val="C00000"/>
                </a:solidFill>
              </a:rPr>
              <a:t>hydrocarbon*</a:t>
            </a:r>
            <a:r>
              <a:rPr lang="en-US" dirty="0"/>
              <a:t> compounds with relatively low boiling points. (50-200 °C)</a:t>
            </a:r>
          </a:p>
          <a:p>
            <a:pPr>
              <a:lnSpc>
                <a:spcPct val="110000"/>
              </a:lnSpc>
            </a:pPr>
            <a:r>
              <a:rPr lang="en-US" dirty="0"/>
              <a:t>They readily evaporate into the air.</a:t>
            </a:r>
          </a:p>
          <a:p>
            <a:pPr>
              <a:lnSpc>
                <a:spcPct val="110000"/>
              </a:lnSpc>
            </a:pPr>
            <a:r>
              <a:rPr lang="en-US" dirty="0"/>
              <a:t>Gasoline and other hydrocarbon fuels</a:t>
            </a:r>
          </a:p>
          <a:p>
            <a:pPr>
              <a:lnSpc>
                <a:spcPct val="110000"/>
              </a:lnSpc>
            </a:pPr>
            <a:r>
              <a:rPr lang="en-US" dirty="0"/>
              <a:t>Indoor Sources: adhesives, solvents, building materials, paints, tobacco smoke, room deodorizers, cooking, carpets, cleaning agents, upholstery</a:t>
            </a:r>
          </a:p>
          <a:p>
            <a:pPr>
              <a:lnSpc>
                <a:spcPct val="110000"/>
              </a:lnSpc>
            </a:pPr>
            <a:r>
              <a:rPr lang="en-US" dirty="0"/>
              <a:t>“BTEX”: Benzene, Toluene, Ethene, Xylene</a:t>
            </a:r>
          </a:p>
          <a:p>
            <a:pPr>
              <a:lnSpc>
                <a:spcPct val="110000"/>
              </a:lnSpc>
            </a:pPr>
            <a:r>
              <a:rPr lang="en-US" dirty="0"/>
              <a:t>Others: </a:t>
            </a:r>
            <a:r>
              <a:rPr lang="en-US" u="sng" dirty="0"/>
              <a:t>formaldehyde</a:t>
            </a:r>
            <a:r>
              <a:rPr lang="en-US" dirty="0"/>
              <a:t>, acetone (nail polish remover</a:t>
            </a:r>
          </a:p>
          <a:p>
            <a:pPr>
              <a:lnSpc>
                <a:spcPct val="110000"/>
              </a:lnSpc>
            </a:pPr>
            <a:r>
              <a:rPr lang="en-US" dirty="0"/>
              <a:t>Alcohols: ethanol, methanol</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1863" y="1295700"/>
            <a:ext cx="1943418" cy="2147989"/>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28839" y="3533014"/>
            <a:ext cx="2069466" cy="2069466"/>
          </a:xfrm>
          <a:prstGeom prst="rect">
            <a:avLst/>
          </a:prstGeom>
        </p:spPr>
      </p:pic>
      <p:pic>
        <p:nvPicPr>
          <p:cNvPr id="11266" name="Picture 2" descr="Image result for gasoline pump">
            <a:extLst>
              <a:ext uri="{FF2B5EF4-FFF2-40B4-BE49-F238E27FC236}">
                <a16:creationId xmlns:a16="http://schemas.microsoft.com/office/drawing/2014/main" id="{D5EC9207-AB18-4F3B-B07A-4197BC8CFD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77209" y="1919362"/>
            <a:ext cx="2084069" cy="312610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EC3EB76-FD27-4885-9E67-31EE3A0BC039}"/>
              </a:ext>
            </a:extLst>
          </p:cNvPr>
          <p:cNvSpPr txBox="1"/>
          <p:nvPr/>
        </p:nvSpPr>
        <p:spPr>
          <a:xfrm>
            <a:off x="229235" y="6465568"/>
            <a:ext cx="7697235" cy="369332"/>
          </a:xfrm>
          <a:prstGeom prst="rect">
            <a:avLst/>
          </a:prstGeom>
          <a:noFill/>
        </p:spPr>
        <p:txBody>
          <a:bodyPr wrap="none" rtlCol="0">
            <a:spAutoFit/>
          </a:bodyPr>
          <a:lstStyle/>
          <a:p>
            <a:r>
              <a:rPr lang="en-US" i="1" dirty="0">
                <a:solidFill>
                  <a:srgbClr val="C00000"/>
                </a:solidFill>
              </a:rPr>
              <a:t>* A hydrocarbon is chemical compound containing hydrogen (H) and Carbon (C).</a:t>
            </a:r>
          </a:p>
        </p:txBody>
      </p:sp>
    </p:spTree>
    <p:extLst>
      <p:ext uri="{BB962C8B-B14F-4D97-AF65-F5344CB8AC3E}">
        <p14:creationId xmlns:p14="http://schemas.microsoft.com/office/powerpoint/2010/main" val="78649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8D461-95D3-448D-A6E8-34187DCCAEEE}"/>
              </a:ext>
            </a:extLst>
          </p:cNvPr>
          <p:cNvSpPr>
            <a:spLocks noGrp="1"/>
          </p:cNvSpPr>
          <p:nvPr>
            <p:ph type="title"/>
          </p:nvPr>
        </p:nvSpPr>
        <p:spPr>
          <a:xfrm>
            <a:off x="225264" y="89803"/>
            <a:ext cx="10515600" cy="1132928"/>
          </a:xfrm>
        </p:spPr>
        <p:txBody>
          <a:bodyPr/>
          <a:lstStyle/>
          <a:p>
            <a:r>
              <a:rPr lang="en-US" b="1" dirty="0"/>
              <a:t>Dust</a:t>
            </a:r>
          </a:p>
        </p:txBody>
      </p:sp>
      <p:pic>
        <p:nvPicPr>
          <p:cNvPr id="7" name="Content Placeholder 6" descr="A picture containing building, outdoor, ground, sky&#10;&#10;Description automatically generated">
            <a:extLst>
              <a:ext uri="{FF2B5EF4-FFF2-40B4-BE49-F238E27FC236}">
                <a16:creationId xmlns:a16="http://schemas.microsoft.com/office/drawing/2014/main" id="{D1AD6989-617A-4329-BC80-6150B1260C29}"/>
              </a:ext>
            </a:extLst>
          </p:cNvPr>
          <p:cNvPicPr>
            <a:picLocks noGrp="1" noChangeAspect="1"/>
          </p:cNvPicPr>
          <p:nvPr>
            <p:ph idx="1"/>
          </p:nvPr>
        </p:nvPicPr>
        <p:blipFill>
          <a:blip r:embed="rId3"/>
          <a:stretch>
            <a:fillRect/>
          </a:stretch>
        </p:blipFill>
        <p:spPr>
          <a:xfrm>
            <a:off x="560745" y="2281448"/>
            <a:ext cx="3595256" cy="2340441"/>
          </a:xfrm>
        </p:spPr>
      </p:pic>
      <p:pic>
        <p:nvPicPr>
          <p:cNvPr id="1026" name="Picture 2" descr="Image result for image wind blown dust">
            <a:extLst>
              <a:ext uri="{FF2B5EF4-FFF2-40B4-BE49-F238E27FC236}">
                <a16:creationId xmlns:a16="http://schemas.microsoft.com/office/drawing/2014/main" id="{E82F175E-508A-458F-B389-DCD33AF4EC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1959" y="4708350"/>
            <a:ext cx="3064042" cy="197779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large body of water&#10;&#10;Description automatically generated">
            <a:extLst>
              <a:ext uri="{FF2B5EF4-FFF2-40B4-BE49-F238E27FC236}">
                <a16:creationId xmlns:a16="http://schemas.microsoft.com/office/drawing/2014/main" id="{596E7618-E090-43DD-8B45-2DDB6CAD7FCF}"/>
              </a:ext>
            </a:extLst>
          </p:cNvPr>
          <p:cNvPicPr>
            <a:picLocks noChangeAspect="1"/>
          </p:cNvPicPr>
          <p:nvPr/>
        </p:nvPicPr>
        <p:blipFill>
          <a:blip r:embed="rId5"/>
          <a:stretch>
            <a:fillRect/>
          </a:stretch>
        </p:blipFill>
        <p:spPr>
          <a:xfrm>
            <a:off x="5682661" y="1730294"/>
            <a:ext cx="4993105" cy="2621380"/>
          </a:xfrm>
          <a:prstGeom prst="rect">
            <a:avLst/>
          </a:prstGeom>
        </p:spPr>
      </p:pic>
      <p:sp>
        <p:nvSpPr>
          <p:cNvPr id="11" name="TextBox 10">
            <a:extLst>
              <a:ext uri="{FF2B5EF4-FFF2-40B4-BE49-F238E27FC236}">
                <a16:creationId xmlns:a16="http://schemas.microsoft.com/office/drawing/2014/main" id="{6C2905DB-AD19-4852-9C46-129F97F85018}"/>
              </a:ext>
            </a:extLst>
          </p:cNvPr>
          <p:cNvSpPr txBox="1"/>
          <p:nvPr/>
        </p:nvSpPr>
        <p:spPr>
          <a:xfrm>
            <a:off x="5682661" y="4396179"/>
            <a:ext cx="5461688" cy="1200329"/>
          </a:xfrm>
          <a:prstGeom prst="rect">
            <a:avLst/>
          </a:prstGeom>
          <a:noFill/>
        </p:spPr>
        <p:txBody>
          <a:bodyPr wrap="none" rtlCol="0">
            <a:spAutoFit/>
          </a:bodyPr>
          <a:lstStyle/>
          <a:p>
            <a:pPr marL="285750" indent="-285750">
              <a:buFont typeface="Arial" panose="020B0604020202020204" pitchFamily="34" charset="0"/>
              <a:buChar char="•"/>
            </a:pPr>
            <a:r>
              <a:rPr lang="en-US" dirty="0"/>
              <a:t>Windblown dust</a:t>
            </a:r>
          </a:p>
          <a:p>
            <a:pPr marL="285750" indent="-285750">
              <a:buFont typeface="Arial" panose="020B0604020202020204" pitchFamily="34" charset="0"/>
              <a:buChar char="•"/>
            </a:pPr>
            <a:r>
              <a:rPr lang="en-US" dirty="0"/>
              <a:t>An increasingly important problem in U.S. Southwest</a:t>
            </a:r>
          </a:p>
          <a:p>
            <a:pPr marL="285750" indent="-285750">
              <a:buFont typeface="Arial" panose="020B0604020202020204" pitchFamily="34" charset="0"/>
              <a:buChar char="•"/>
            </a:pPr>
            <a:r>
              <a:rPr lang="en-US" dirty="0"/>
              <a:t>Requires sustained winds &gt; 10 mph.</a:t>
            </a:r>
          </a:p>
          <a:p>
            <a:pPr marL="285750" indent="-285750">
              <a:buFont typeface="Arial" panose="020B0604020202020204" pitchFamily="34" charset="0"/>
              <a:buChar char="•"/>
            </a:pPr>
            <a:r>
              <a:rPr lang="en-US" dirty="0"/>
              <a:t>Many health problems associated w windblown dust.</a:t>
            </a:r>
          </a:p>
        </p:txBody>
      </p:sp>
      <p:sp>
        <p:nvSpPr>
          <p:cNvPr id="12" name="TextBox 11">
            <a:extLst>
              <a:ext uri="{FF2B5EF4-FFF2-40B4-BE49-F238E27FC236}">
                <a16:creationId xmlns:a16="http://schemas.microsoft.com/office/drawing/2014/main" id="{055D84BD-7560-4925-8690-7A205BB950C6}"/>
              </a:ext>
            </a:extLst>
          </p:cNvPr>
          <p:cNvSpPr txBox="1"/>
          <p:nvPr/>
        </p:nvSpPr>
        <p:spPr>
          <a:xfrm>
            <a:off x="270155" y="1172438"/>
            <a:ext cx="4076950" cy="923330"/>
          </a:xfrm>
          <a:prstGeom prst="rect">
            <a:avLst/>
          </a:prstGeom>
          <a:noFill/>
        </p:spPr>
        <p:txBody>
          <a:bodyPr wrap="none" rtlCol="0">
            <a:spAutoFit/>
          </a:bodyPr>
          <a:lstStyle/>
          <a:p>
            <a:pPr marL="285750" indent="-285750">
              <a:buFont typeface="Arial" panose="020B0604020202020204" pitchFamily="34" charset="0"/>
              <a:buChar char="•"/>
            </a:pPr>
            <a:r>
              <a:rPr lang="en-US" dirty="0"/>
              <a:t>Construction / agricultural equipment.</a:t>
            </a:r>
          </a:p>
          <a:p>
            <a:pPr marL="285750" indent="-285750">
              <a:buFont typeface="Arial" panose="020B0604020202020204" pitchFamily="34" charset="0"/>
              <a:buChar char="•"/>
            </a:pPr>
            <a:r>
              <a:rPr lang="en-US" dirty="0"/>
              <a:t>Kicks up dust to air. </a:t>
            </a:r>
          </a:p>
          <a:p>
            <a:pPr marL="285750" indent="-285750">
              <a:buFont typeface="Arial" panose="020B0604020202020204" pitchFamily="34" charset="0"/>
              <a:buChar char="•"/>
            </a:pPr>
            <a:r>
              <a:rPr lang="en-US" dirty="0"/>
              <a:t>An example fugitive dust emissions.</a:t>
            </a:r>
          </a:p>
        </p:txBody>
      </p:sp>
      <p:sp>
        <p:nvSpPr>
          <p:cNvPr id="10" name="TextBox 9">
            <a:extLst>
              <a:ext uri="{FF2B5EF4-FFF2-40B4-BE49-F238E27FC236}">
                <a16:creationId xmlns:a16="http://schemas.microsoft.com/office/drawing/2014/main" id="{33EE6BAE-9509-4810-B565-A13416A87A6F}"/>
              </a:ext>
            </a:extLst>
          </p:cNvPr>
          <p:cNvSpPr txBox="1"/>
          <p:nvPr/>
        </p:nvSpPr>
        <p:spPr>
          <a:xfrm>
            <a:off x="5682661" y="1241518"/>
            <a:ext cx="5350119" cy="369332"/>
          </a:xfrm>
          <a:prstGeom prst="rect">
            <a:avLst/>
          </a:prstGeom>
          <a:noFill/>
        </p:spPr>
        <p:txBody>
          <a:bodyPr wrap="none" rtlCol="0">
            <a:spAutoFit/>
          </a:bodyPr>
          <a:lstStyle/>
          <a:p>
            <a:r>
              <a:rPr lang="en-US" i="1" dirty="0"/>
              <a:t>A major “haboob” windblown dust event in Phoenix, AZ</a:t>
            </a:r>
          </a:p>
        </p:txBody>
      </p:sp>
      <p:sp>
        <p:nvSpPr>
          <p:cNvPr id="14" name="TextBox 13">
            <a:extLst>
              <a:ext uri="{FF2B5EF4-FFF2-40B4-BE49-F238E27FC236}">
                <a16:creationId xmlns:a16="http://schemas.microsoft.com/office/drawing/2014/main" id="{3214A0A1-C48B-489C-9E05-7667BC2D8A41}"/>
              </a:ext>
            </a:extLst>
          </p:cNvPr>
          <p:cNvSpPr txBox="1"/>
          <p:nvPr/>
        </p:nvSpPr>
        <p:spPr>
          <a:xfrm>
            <a:off x="3260088" y="6473403"/>
            <a:ext cx="3293787" cy="369332"/>
          </a:xfrm>
          <a:prstGeom prst="rect">
            <a:avLst/>
          </a:prstGeom>
          <a:solidFill>
            <a:schemeClr val="bg1"/>
          </a:solidFill>
        </p:spPr>
        <p:txBody>
          <a:bodyPr wrap="none" rtlCol="0">
            <a:spAutoFit/>
          </a:bodyPr>
          <a:lstStyle/>
          <a:p>
            <a:r>
              <a:rPr lang="en-US" i="1" dirty="0"/>
              <a:t>Dust can reduce visibility as well</a:t>
            </a:r>
          </a:p>
        </p:txBody>
      </p:sp>
    </p:spTree>
    <p:extLst>
      <p:ext uri="{BB962C8B-B14F-4D97-AF65-F5344CB8AC3E}">
        <p14:creationId xmlns:p14="http://schemas.microsoft.com/office/powerpoint/2010/main" val="293032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627CE-E25B-449B-AAC6-18B598EAFA02}"/>
              </a:ext>
            </a:extLst>
          </p:cNvPr>
          <p:cNvSpPr>
            <a:spLocks noGrp="1"/>
          </p:cNvSpPr>
          <p:nvPr>
            <p:ph idx="1"/>
          </p:nvPr>
        </p:nvSpPr>
        <p:spPr>
          <a:xfrm>
            <a:off x="472440" y="1566287"/>
            <a:ext cx="10515600" cy="4351338"/>
          </a:xfrm>
        </p:spPr>
        <p:txBody>
          <a:bodyPr>
            <a:noAutofit/>
          </a:bodyPr>
          <a:lstStyle/>
          <a:p>
            <a:pPr>
              <a:lnSpc>
                <a:spcPct val="120000"/>
              </a:lnSpc>
            </a:pPr>
            <a:r>
              <a:rPr lang="en-US" b="1" dirty="0"/>
              <a:t>Air Pollution Emissions: Basic Concepts</a:t>
            </a:r>
          </a:p>
          <a:p>
            <a:pPr lvl="1">
              <a:lnSpc>
                <a:spcPct val="100000"/>
              </a:lnSpc>
              <a:buFont typeface="Calibri" panose="020F0502020204030204" pitchFamily="34" charset="0"/>
              <a:buChar char="‒"/>
            </a:pPr>
            <a:r>
              <a:rPr lang="en-US" dirty="0"/>
              <a:t>Definitions</a:t>
            </a:r>
          </a:p>
          <a:p>
            <a:pPr lvl="1">
              <a:lnSpc>
                <a:spcPct val="100000"/>
              </a:lnSpc>
              <a:buFont typeface="Calibri" panose="020F0502020204030204" pitchFamily="34" charset="0"/>
              <a:buChar char="‒"/>
            </a:pPr>
            <a:r>
              <a:rPr lang="en-US" dirty="0"/>
              <a:t>Emissions </a:t>
            </a:r>
            <a:r>
              <a:rPr lang="en-US" dirty="0">
                <a:latin typeface="Arial" panose="020B0604020202020204" pitchFamily="34" charset="0"/>
                <a:cs typeface="Arial" panose="020B0604020202020204" pitchFamily="34" charset="0"/>
              </a:rPr>
              <a:t>→ </a:t>
            </a:r>
            <a:r>
              <a:rPr lang="en-US" dirty="0"/>
              <a:t>Concentrations </a:t>
            </a:r>
            <a:r>
              <a:rPr lang="en-US" dirty="0">
                <a:latin typeface="Arial" panose="020B0604020202020204" pitchFamily="34" charset="0"/>
                <a:cs typeface="Arial" panose="020B0604020202020204" pitchFamily="34" charset="0"/>
              </a:rPr>
              <a:t>→ </a:t>
            </a:r>
            <a:r>
              <a:rPr lang="en-US" dirty="0"/>
              <a:t>Impacts</a:t>
            </a:r>
          </a:p>
          <a:p>
            <a:pPr>
              <a:lnSpc>
                <a:spcPct val="120000"/>
              </a:lnSpc>
              <a:spcBef>
                <a:spcPts val="1200"/>
              </a:spcBef>
            </a:pPr>
            <a:r>
              <a:rPr lang="en-US" b="1" dirty="0"/>
              <a:t>Air Pollution Emissions: Sources &amp; Processes</a:t>
            </a:r>
          </a:p>
          <a:p>
            <a:pPr lvl="1">
              <a:lnSpc>
                <a:spcPct val="100000"/>
              </a:lnSpc>
              <a:buFont typeface="Calibri" panose="020F0502020204030204" pitchFamily="34" charset="0"/>
              <a:buChar char="‒"/>
            </a:pPr>
            <a:r>
              <a:rPr lang="en-US" dirty="0"/>
              <a:t>Stationary vs. Mobile</a:t>
            </a:r>
          </a:p>
          <a:p>
            <a:pPr lvl="1">
              <a:lnSpc>
                <a:spcPct val="100000"/>
              </a:lnSpc>
              <a:buFont typeface="Calibri" panose="020F0502020204030204" pitchFamily="34" charset="0"/>
              <a:buChar char="‒"/>
            </a:pPr>
            <a:r>
              <a:rPr lang="en-US" dirty="0"/>
              <a:t>Combustion: Major Anthropogenic Emission Process</a:t>
            </a:r>
            <a:endParaRPr lang="en-US" b="1" dirty="0"/>
          </a:p>
          <a:p>
            <a:pPr lvl="1">
              <a:lnSpc>
                <a:spcPct val="100000"/>
              </a:lnSpc>
              <a:buFont typeface="Calibri" panose="020F0502020204030204" pitchFamily="34" charset="0"/>
              <a:buChar char="‒"/>
            </a:pPr>
            <a:r>
              <a:rPr lang="en-US" dirty="0"/>
              <a:t>Others: Fugitive, Evaporative, Dust, Wildfires, </a:t>
            </a:r>
            <a:r>
              <a:rPr lang="en-US" dirty="0" err="1"/>
              <a:t>etc</a:t>
            </a:r>
            <a:r>
              <a:rPr lang="en-US" dirty="0"/>
              <a:t> …</a:t>
            </a:r>
          </a:p>
        </p:txBody>
      </p:sp>
      <p:sp>
        <p:nvSpPr>
          <p:cNvPr id="6" name="Title 1">
            <a:extLst>
              <a:ext uri="{FF2B5EF4-FFF2-40B4-BE49-F238E27FC236}">
                <a16:creationId xmlns:a16="http://schemas.microsoft.com/office/drawing/2014/main" id="{F58C3CE5-3167-459C-ABD2-409D84356B2E}"/>
              </a:ext>
            </a:extLst>
          </p:cNvPr>
          <p:cNvSpPr>
            <a:spLocks noGrp="1"/>
          </p:cNvSpPr>
          <p:nvPr>
            <p:ph type="title"/>
          </p:nvPr>
        </p:nvSpPr>
        <p:spPr>
          <a:xfrm>
            <a:off x="472440" y="379171"/>
            <a:ext cx="10515600" cy="914400"/>
          </a:xfrm>
        </p:spPr>
        <p:txBody>
          <a:bodyPr>
            <a:normAutofit/>
          </a:bodyPr>
          <a:lstStyle/>
          <a:p>
            <a:r>
              <a:rPr lang="en-US" sz="3600" b="1" dirty="0"/>
              <a:t>Outline</a:t>
            </a:r>
          </a:p>
        </p:txBody>
      </p:sp>
    </p:spTree>
    <p:extLst>
      <p:ext uri="{BB962C8B-B14F-4D97-AF65-F5344CB8AC3E}">
        <p14:creationId xmlns:p14="http://schemas.microsoft.com/office/powerpoint/2010/main" val="3863753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F1055-EE20-4C95-A039-90616A50A790}"/>
              </a:ext>
            </a:extLst>
          </p:cNvPr>
          <p:cNvSpPr>
            <a:spLocks noGrp="1"/>
          </p:cNvSpPr>
          <p:nvPr>
            <p:ph type="title"/>
          </p:nvPr>
        </p:nvSpPr>
        <p:spPr>
          <a:xfrm>
            <a:off x="323464" y="291185"/>
            <a:ext cx="10515600" cy="1325563"/>
          </a:xfrm>
        </p:spPr>
        <p:txBody>
          <a:bodyPr/>
          <a:lstStyle/>
          <a:p>
            <a:r>
              <a:rPr lang="en-US" b="1" dirty="0"/>
              <a:t>Wildfires</a:t>
            </a:r>
          </a:p>
        </p:txBody>
      </p:sp>
      <p:pic>
        <p:nvPicPr>
          <p:cNvPr id="4" name="Picture 4" descr="Image result for satellite images of california wildfires">
            <a:extLst>
              <a:ext uri="{FF2B5EF4-FFF2-40B4-BE49-F238E27FC236}">
                <a16:creationId xmlns:a16="http://schemas.microsoft.com/office/drawing/2014/main" id="{7CEB80E4-E0DF-4C8D-8B73-1048969F07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4105" y="2183869"/>
            <a:ext cx="6249940" cy="41666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A picture containing outdoor, tree, sky, train&#10;&#10;Description automatically generated">
            <a:extLst>
              <a:ext uri="{FF2B5EF4-FFF2-40B4-BE49-F238E27FC236}">
                <a16:creationId xmlns:a16="http://schemas.microsoft.com/office/drawing/2014/main" id="{660ED317-7EEC-4F96-95B2-14C52C91F40B}"/>
              </a:ext>
            </a:extLst>
          </p:cNvPr>
          <p:cNvPicPr>
            <a:picLocks noChangeAspect="1"/>
          </p:cNvPicPr>
          <p:nvPr/>
        </p:nvPicPr>
        <p:blipFill>
          <a:blip r:embed="rId4"/>
          <a:stretch>
            <a:fillRect/>
          </a:stretch>
        </p:blipFill>
        <p:spPr>
          <a:xfrm>
            <a:off x="389021" y="2183869"/>
            <a:ext cx="4672988" cy="3126068"/>
          </a:xfrm>
          <a:prstGeom prst="rect">
            <a:avLst/>
          </a:prstGeom>
        </p:spPr>
      </p:pic>
      <p:sp>
        <p:nvSpPr>
          <p:cNvPr id="9" name="TextBox 8">
            <a:extLst>
              <a:ext uri="{FF2B5EF4-FFF2-40B4-BE49-F238E27FC236}">
                <a16:creationId xmlns:a16="http://schemas.microsoft.com/office/drawing/2014/main" id="{80854889-EF95-41FB-9BA4-273C9D04E869}"/>
              </a:ext>
            </a:extLst>
          </p:cNvPr>
          <p:cNvSpPr txBox="1"/>
          <p:nvPr/>
        </p:nvSpPr>
        <p:spPr>
          <a:xfrm>
            <a:off x="5374105" y="1725531"/>
            <a:ext cx="5815695" cy="369332"/>
          </a:xfrm>
          <a:prstGeom prst="rect">
            <a:avLst/>
          </a:prstGeom>
          <a:noFill/>
        </p:spPr>
        <p:txBody>
          <a:bodyPr wrap="none" rtlCol="0">
            <a:spAutoFit/>
          </a:bodyPr>
          <a:lstStyle/>
          <a:p>
            <a:r>
              <a:rPr lang="en-US" i="1" dirty="0"/>
              <a:t>Satellite image of Camp Fire (Northern California, Nov 2018)</a:t>
            </a:r>
          </a:p>
        </p:txBody>
      </p:sp>
      <p:sp>
        <p:nvSpPr>
          <p:cNvPr id="10" name="TextBox 9">
            <a:extLst>
              <a:ext uri="{FF2B5EF4-FFF2-40B4-BE49-F238E27FC236}">
                <a16:creationId xmlns:a16="http://schemas.microsoft.com/office/drawing/2014/main" id="{5C08270A-F9D5-49F5-A119-21A4545EBD9A}"/>
              </a:ext>
            </a:extLst>
          </p:cNvPr>
          <p:cNvSpPr txBox="1"/>
          <p:nvPr/>
        </p:nvSpPr>
        <p:spPr>
          <a:xfrm>
            <a:off x="389021" y="5309937"/>
            <a:ext cx="1630896" cy="369332"/>
          </a:xfrm>
          <a:prstGeom prst="rect">
            <a:avLst/>
          </a:prstGeom>
          <a:solidFill>
            <a:schemeClr val="bg1"/>
          </a:solidFill>
        </p:spPr>
        <p:txBody>
          <a:bodyPr wrap="none" rtlCol="0">
            <a:spAutoFit/>
          </a:bodyPr>
          <a:lstStyle/>
          <a:p>
            <a:r>
              <a:rPr lang="en-US" i="1" dirty="0"/>
              <a:t>Wildfire smoke</a:t>
            </a:r>
          </a:p>
        </p:txBody>
      </p:sp>
    </p:spTree>
    <p:extLst>
      <p:ext uri="{BB962C8B-B14F-4D97-AF65-F5344CB8AC3E}">
        <p14:creationId xmlns:p14="http://schemas.microsoft.com/office/powerpoint/2010/main" val="1096614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9F6D-CAF2-4C45-A174-16FAADB57124}"/>
              </a:ext>
            </a:extLst>
          </p:cNvPr>
          <p:cNvSpPr>
            <a:spLocks noGrp="1"/>
          </p:cNvSpPr>
          <p:nvPr>
            <p:ph type="title"/>
          </p:nvPr>
        </p:nvSpPr>
        <p:spPr>
          <a:xfrm>
            <a:off x="731520" y="2651125"/>
            <a:ext cx="10515600" cy="1325563"/>
          </a:xfrm>
        </p:spPr>
        <p:txBody>
          <a:bodyPr>
            <a:normAutofit/>
          </a:bodyPr>
          <a:lstStyle/>
          <a:p>
            <a:pPr algn="ctr"/>
            <a:r>
              <a:rPr lang="en-US" sz="3600" i="1" dirty="0"/>
              <a:t>Air Pollution Emissions</a:t>
            </a:r>
            <a:br>
              <a:rPr lang="en-US" sz="3600" i="1" dirty="0"/>
            </a:br>
            <a:r>
              <a:rPr lang="en-US" sz="3600" i="1" dirty="0"/>
              <a:t>(Basic Concepts)</a:t>
            </a:r>
            <a:endParaRPr lang="en-US" sz="3200" i="1" dirty="0"/>
          </a:p>
        </p:txBody>
      </p:sp>
    </p:spTree>
    <p:extLst>
      <p:ext uri="{BB962C8B-B14F-4D97-AF65-F5344CB8AC3E}">
        <p14:creationId xmlns:p14="http://schemas.microsoft.com/office/powerpoint/2010/main" val="1857918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5010" y="413084"/>
            <a:ext cx="7620000" cy="457200"/>
          </a:xfrm>
        </p:spPr>
        <p:txBody>
          <a:bodyPr>
            <a:normAutofit fontScale="90000"/>
          </a:bodyPr>
          <a:lstStyle/>
          <a:p>
            <a:r>
              <a:rPr lang="en-US" sz="3600" b="1" dirty="0">
                <a:latin typeface="+mn-lt"/>
                <a:cs typeface="Lucida Sans" pitchFamily="34" charset="0"/>
              </a:rPr>
              <a:t>Air Pollution Emissions</a:t>
            </a:r>
          </a:p>
        </p:txBody>
      </p:sp>
      <p:sp>
        <p:nvSpPr>
          <p:cNvPr id="20483" name="Content Placeholder 2"/>
          <p:cNvSpPr>
            <a:spLocks noGrp="1"/>
          </p:cNvSpPr>
          <p:nvPr>
            <p:ph idx="1"/>
          </p:nvPr>
        </p:nvSpPr>
        <p:spPr>
          <a:xfrm>
            <a:off x="328862" y="1371600"/>
            <a:ext cx="11534275" cy="4114800"/>
          </a:xfrm>
        </p:spPr>
        <p:txBody>
          <a:bodyPr>
            <a:noAutofit/>
          </a:bodyPr>
          <a:lstStyle/>
          <a:p>
            <a:pPr>
              <a:lnSpc>
                <a:spcPct val="100000"/>
              </a:lnSpc>
              <a:spcAft>
                <a:spcPts val="600"/>
              </a:spcAft>
            </a:pPr>
            <a:r>
              <a:rPr lang="en-US" sz="2400" u="sng" dirty="0">
                <a:cs typeface="Lucida Sans" pitchFamily="34" charset="0"/>
              </a:rPr>
              <a:t>Emissions</a:t>
            </a:r>
            <a:r>
              <a:rPr lang="en-US" sz="2400" dirty="0">
                <a:cs typeface="Lucida Sans" pitchFamily="34" charset="0"/>
              </a:rPr>
              <a:t>: The amount of pollutant coming from a pollution source over some time.</a:t>
            </a:r>
          </a:p>
          <a:p>
            <a:pPr>
              <a:lnSpc>
                <a:spcPct val="100000"/>
              </a:lnSpc>
              <a:spcAft>
                <a:spcPts val="600"/>
              </a:spcAft>
            </a:pPr>
            <a:r>
              <a:rPr lang="en-US" sz="2400" u="sng" dirty="0">
                <a:cs typeface="Lucida Sans" pitchFamily="34" charset="0"/>
              </a:rPr>
              <a:t>Annual emissions</a:t>
            </a:r>
            <a:r>
              <a:rPr lang="en-US" sz="2400" dirty="0">
                <a:cs typeface="Lucida Sans" pitchFamily="34" charset="0"/>
              </a:rPr>
              <a:t>: tons per year, pounds per year, </a:t>
            </a:r>
            <a:r>
              <a:rPr lang="en-US" sz="2400" dirty="0" err="1">
                <a:cs typeface="Lucida Sans" pitchFamily="34" charset="0"/>
              </a:rPr>
              <a:t>etc</a:t>
            </a:r>
            <a:r>
              <a:rPr lang="en-US" sz="2400" dirty="0">
                <a:cs typeface="Lucida Sans" pitchFamily="34" charset="0"/>
              </a:rPr>
              <a:t> …</a:t>
            </a:r>
          </a:p>
          <a:p>
            <a:pPr>
              <a:lnSpc>
                <a:spcPct val="100000"/>
              </a:lnSpc>
              <a:spcAft>
                <a:spcPts val="600"/>
              </a:spcAft>
            </a:pPr>
            <a:r>
              <a:rPr lang="en-US" sz="2400" u="sng" dirty="0">
                <a:cs typeface="Lucida Sans" pitchFamily="34" charset="0"/>
              </a:rPr>
              <a:t>Other ways</a:t>
            </a:r>
            <a:r>
              <a:rPr lang="en-US" sz="2400" dirty="0">
                <a:cs typeface="Lucida Sans" pitchFamily="34" charset="0"/>
              </a:rPr>
              <a:t>: pounds per day, kilograms per day, grams per second, milligrams per second.</a:t>
            </a:r>
          </a:p>
          <a:p>
            <a:pPr>
              <a:lnSpc>
                <a:spcPct val="100000"/>
              </a:lnSpc>
              <a:spcAft>
                <a:spcPts val="600"/>
              </a:spcAft>
            </a:pPr>
            <a:r>
              <a:rPr lang="en-US" sz="2400" u="sng" dirty="0">
                <a:cs typeface="Lucida Sans" pitchFamily="34" charset="0"/>
              </a:rPr>
              <a:t>Emissions per unit area per time</a:t>
            </a:r>
            <a:r>
              <a:rPr lang="en-US" sz="2400" dirty="0">
                <a:cs typeface="Lucida Sans" pitchFamily="34" charset="0"/>
              </a:rPr>
              <a:t>: mg per square km per day, tons per acre per year</a:t>
            </a:r>
          </a:p>
          <a:p>
            <a:pPr>
              <a:lnSpc>
                <a:spcPct val="100000"/>
              </a:lnSpc>
              <a:spcAft>
                <a:spcPts val="600"/>
              </a:spcAft>
            </a:pPr>
            <a:r>
              <a:rPr lang="en-US" sz="2400" dirty="0">
                <a:cs typeface="Lucida Sans" pitchFamily="34" charset="0"/>
              </a:rPr>
              <a:t>Care must be taken to understand what a reported emission number means (read the footnotes and other “fine print”).</a:t>
            </a:r>
          </a:p>
        </p:txBody>
      </p:sp>
    </p:spTree>
    <p:extLst>
      <p:ext uri="{BB962C8B-B14F-4D97-AF65-F5344CB8AC3E}">
        <p14:creationId xmlns:p14="http://schemas.microsoft.com/office/powerpoint/2010/main" val="49904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61C4AD5C-1C9A-47B8-BAFC-9F200F853E18}"/>
              </a:ext>
            </a:extLst>
          </p:cNvPr>
          <p:cNvSpPr txBox="1">
            <a:spLocks/>
          </p:cNvSpPr>
          <p:nvPr/>
        </p:nvSpPr>
        <p:spPr>
          <a:xfrm>
            <a:off x="192504" y="1428210"/>
            <a:ext cx="11806991" cy="4798595"/>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a:lnSpc>
                <a:spcPct val="120000"/>
              </a:lnSpc>
              <a:spcAft>
                <a:spcPts val="600"/>
              </a:spcAft>
              <a:defRPr/>
            </a:pPr>
            <a:r>
              <a:rPr lang="en-US" sz="5100" u="sng" dirty="0">
                <a:cs typeface="Lucida Sans" pitchFamily="34" charset="0"/>
              </a:rPr>
              <a:t>Concentration</a:t>
            </a:r>
            <a:r>
              <a:rPr lang="en-US" sz="5100" dirty="0">
                <a:cs typeface="Lucida Sans" pitchFamily="34" charset="0"/>
              </a:rPr>
              <a:t>: The amount of pollution per amount of air.</a:t>
            </a:r>
            <a:endParaRPr kumimoji="0" lang="en-US" sz="5100" i="0" strike="noStrike" kern="1200" cap="none" spc="0" normalizeH="0" baseline="0" noProof="0" dirty="0">
              <a:ln>
                <a:noFill/>
              </a:ln>
              <a:effectLst/>
              <a:uLnTx/>
              <a:uFillTx/>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5100" i="0" u="sng" strike="noStrike" kern="1200" cap="none" spc="0" normalizeH="0" baseline="0" noProof="0" dirty="0">
                <a:ln>
                  <a:noFill/>
                </a:ln>
                <a:effectLst/>
                <a:uLnTx/>
                <a:uFillTx/>
                <a:ea typeface="+mn-ea"/>
                <a:cs typeface="+mn-cs"/>
              </a:rPr>
              <a:t>Parts per Million (ppm), Parts per Billion (ppb)  </a:t>
            </a:r>
            <a:r>
              <a:rPr kumimoji="0" lang="en-US" sz="5100" i="0" strike="noStrike" kern="1200" cap="none" spc="0" normalizeH="0" baseline="0" noProof="0" dirty="0">
                <a:ln>
                  <a:noFill/>
                </a:ln>
                <a:effectLst/>
                <a:uLnTx/>
                <a:uFillTx/>
                <a:ea typeface="+mn-ea"/>
                <a:cs typeface="+mn-cs"/>
              </a:rPr>
              <a:t>     </a:t>
            </a:r>
            <a:endParaRPr lang="en-US" sz="5100" dirty="0"/>
          </a:p>
          <a:p>
            <a:pPr lvl="1">
              <a:lnSpc>
                <a:spcPct val="120000"/>
              </a:lnSpc>
              <a:spcBef>
                <a:spcPts val="1000"/>
              </a:spcBef>
              <a:buFont typeface="Calibri" panose="020F0502020204030204" pitchFamily="34" charset="0"/>
              <a:buChar char="‒"/>
              <a:defRPr/>
            </a:pPr>
            <a:r>
              <a:rPr lang="en-US" sz="4600" dirty="0"/>
              <a:t># of molecules of pollutant compound per million (billion) molecules of air</a:t>
            </a:r>
          </a:p>
          <a:p>
            <a:pPr lvl="1">
              <a:lnSpc>
                <a:spcPct val="120000"/>
              </a:lnSpc>
              <a:spcBef>
                <a:spcPts val="1000"/>
              </a:spcBef>
              <a:buFont typeface="Calibri" panose="020F0502020204030204" pitchFamily="34" charset="0"/>
              <a:buChar char="‒"/>
              <a:defRPr/>
            </a:pPr>
            <a:r>
              <a:rPr kumimoji="0" lang="en-US" sz="4600" i="0" strike="noStrike" kern="1200" cap="none" spc="0" normalizeH="0" baseline="0" noProof="0" dirty="0">
                <a:ln>
                  <a:noFill/>
                </a:ln>
                <a:effectLst/>
                <a:uLnTx/>
                <a:uFillTx/>
                <a:ea typeface="+mn-ea"/>
                <a:cs typeface="+mn-cs"/>
              </a:rPr>
              <a:t>Example</a:t>
            </a:r>
            <a:r>
              <a:rPr lang="en-US" sz="4600" dirty="0"/>
              <a:t> -</a:t>
            </a:r>
            <a:r>
              <a:rPr kumimoji="0" lang="en-US" sz="4600" i="0" strike="noStrike" kern="1200" cap="none" spc="0" normalizeH="0" baseline="0" noProof="0" dirty="0">
                <a:ln>
                  <a:noFill/>
                </a:ln>
                <a:effectLst/>
                <a:uLnTx/>
                <a:uFillTx/>
                <a:ea typeface="+mn-ea"/>
                <a:cs typeface="+mn-cs"/>
              </a:rPr>
              <a:t> 40 </a:t>
            </a:r>
            <a:r>
              <a:rPr kumimoji="0" lang="en-US" sz="4600" i="0" strike="noStrike" kern="1200" cap="none" spc="0" normalizeH="0" baseline="0" noProof="0" dirty="0" err="1">
                <a:ln>
                  <a:noFill/>
                </a:ln>
                <a:effectLst/>
                <a:uLnTx/>
                <a:uFillTx/>
                <a:ea typeface="+mn-ea"/>
                <a:cs typeface="+mn-cs"/>
              </a:rPr>
              <a:t>ppbv</a:t>
            </a:r>
            <a:r>
              <a:rPr kumimoji="0" lang="en-US" sz="4600" i="0" strike="noStrike" kern="1200" cap="none" spc="0" normalizeH="0" baseline="0" noProof="0" dirty="0">
                <a:ln>
                  <a:noFill/>
                </a:ln>
                <a:effectLst/>
                <a:uLnTx/>
                <a:uFillTx/>
                <a:ea typeface="+mn-ea"/>
                <a:cs typeface="+mn-cs"/>
              </a:rPr>
              <a:t> of O</a:t>
            </a:r>
            <a:r>
              <a:rPr kumimoji="0" lang="en-US" sz="4600" i="0" strike="noStrike" kern="1200" cap="none" spc="0" normalizeH="0" baseline="-25000" noProof="0" dirty="0">
                <a:ln>
                  <a:noFill/>
                </a:ln>
                <a:effectLst/>
                <a:uLnTx/>
                <a:uFillTx/>
                <a:ea typeface="+mn-ea"/>
                <a:cs typeface="+mn-cs"/>
              </a:rPr>
              <a:t>3</a:t>
            </a:r>
            <a:r>
              <a:rPr kumimoji="0" lang="en-US" sz="4600" i="0" strike="noStrike" kern="1200" cap="none" spc="0" normalizeH="0" baseline="0" noProof="0" dirty="0">
                <a:ln>
                  <a:noFill/>
                </a:ln>
                <a:effectLst/>
                <a:uLnTx/>
                <a:uFillTx/>
                <a:ea typeface="+mn-ea"/>
                <a:cs typeface="+mn-cs"/>
              </a:rPr>
              <a:t>: “ for every billion molecules of dry air, 40 of them are ozone molecules</a:t>
            </a:r>
          </a:p>
          <a:p>
            <a:pPr lvl="1">
              <a:lnSpc>
                <a:spcPct val="120000"/>
              </a:lnSpc>
              <a:spcBef>
                <a:spcPts val="1000"/>
              </a:spcBef>
              <a:spcAft>
                <a:spcPts val="600"/>
              </a:spcAft>
              <a:buFont typeface="Calibri" panose="020F0502020204030204" pitchFamily="34" charset="0"/>
              <a:buChar char="‒"/>
              <a:defRPr/>
            </a:pPr>
            <a:r>
              <a:rPr kumimoji="0" lang="en-US" sz="4600" i="0" strike="noStrike" kern="1200" cap="none" spc="0" normalizeH="0" baseline="0" noProof="0" dirty="0">
                <a:ln>
                  <a:noFill/>
                </a:ln>
                <a:effectLst/>
                <a:uLnTx/>
                <a:uFillTx/>
                <a:ea typeface="+mn-ea"/>
                <a:cs typeface="+mn-cs"/>
              </a:rPr>
              <a:t>Applicable to gases</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5100" i="0" u="sng" strike="noStrike" kern="1200" cap="none" spc="0" normalizeH="0" baseline="0" noProof="0" dirty="0">
                <a:ln>
                  <a:noFill/>
                </a:ln>
                <a:effectLst/>
                <a:uLnTx/>
                <a:uFillTx/>
                <a:ea typeface="+mn-ea"/>
                <a:cs typeface="+mn-cs"/>
              </a:rPr>
              <a:t>Mass </a:t>
            </a:r>
            <a:r>
              <a:rPr kumimoji="0" lang="en-US" sz="5100" i="0" u="sng" strike="noStrike" kern="1200" cap="none" spc="0" normalizeH="0" baseline="0" noProof="0" dirty="0">
                <a:ln>
                  <a:noFill/>
                </a:ln>
                <a:effectLst/>
                <a:uLnTx/>
                <a:uFillTx/>
              </a:rPr>
              <a:t>concentrations</a:t>
            </a:r>
            <a:endParaRPr lang="en-US" sz="5100" u="sng" noProof="0" dirty="0"/>
          </a:p>
          <a:p>
            <a:pPr lvl="1">
              <a:lnSpc>
                <a:spcPct val="120000"/>
              </a:lnSpc>
              <a:spcBef>
                <a:spcPts val="1000"/>
              </a:spcBef>
              <a:buFont typeface="Calibri" panose="020F0502020204030204" pitchFamily="34" charset="0"/>
              <a:buChar char="‒"/>
              <a:defRPr/>
            </a:pPr>
            <a:r>
              <a:rPr kumimoji="0" lang="en-US" sz="4600" i="0" strike="noStrike" kern="1200" cap="none" spc="0" normalizeH="0" baseline="0" noProof="0" dirty="0">
                <a:ln>
                  <a:noFill/>
                </a:ln>
                <a:effectLst/>
                <a:uLnTx/>
                <a:uFillTx/>
                <a:ea typeface="+mn-ea"/>
                <a:cs typeface="+mn-cs"/>
              </a:rPr>
              <a:t>mass of pollutant gas or particles per volume of air</a:t>
            </a:r>
          </a:p>
          <a:p>
            <a:pPr lvl="1">
              <a:lnSpc>
                <a:spcPct val="120000"/>
              </a:lnSpc>
              <a:spcBef>
                <a:spcPts val="1000"/>
              </a:spcBef>
              <a:buFont typeface="Calibri" panose="020F0502020204030204" pitchFamily="34" charset="0"/>
              <a:buChar char="‒"/>
              <a:defRPr/>
            </a:pPr>
            <a:r>
              <a:rPr kumimoji="0" lang="en-US" sz="4600" i="0" strike="noStrike" kern="1200" cap="none" spc="0" normalizeH="0" baseline="0" noProof="0" dirty="0">
                <a:ln>
                  <a:noFill/>
                </a:ln>
                <a:effectLst/>
                <a:uLnTx/>
                <a:uFillTx/>
                <a:ea typeface="+mn-ea"/>
                <a:cs typeface="+mn-cs"/>
              </a:rPr>
              <a:t>Example</a:t>
            </a:r>
            <a:r>
              <a:rPr lang="en-US" sz="4600" dirty="0"/>
              <a:t> -</a:t>
            </a:r>
            <a:r>
              <a:rPr kumimoji="0" lang="en-US" sz="4600" i="0" strike="noStrike" kern="1200" cap="none" spc="0" normalizeH="0" baseline="0" noProof="0" dirty="0">
                <a:ln>
                  <a:noFill/>
                </a:ln>
                <a:effectLst/>
                <a:uLnTx/>
                <a:uFillTx/>
                <a:ea typeface="+mn-ea"/>
                <a:cs typeface="+mn-cs"/>
              </a:rPr>
              <a:t> 150 </a:t>
            </a:r>
            <a:r>
              <a:rPr kumimoji="0" lang="el-GR" sz="4600" i="0" strike="noStrike" kern="1200" cap="none" spc="0" normalizeH="0" baseline="0" noProof="0" dirty="0">
                <a:ln>
                  <a:noFill/>
                </a:ln>
                <a:effectLst/>
                <a:uLnTx/>
                <a:uFillTx/>
                <a:ea typeface="+mn-ea"/>
                <a:cs typeface="Arial" panose="020B0604020202020204" pitchFamily="34" charset="0"/>
              </a:rPr>
              <a:t>μ</a:t>
            </a:r>
            <a:r>
              <a:rPr kumimoji="0" lang="en-US" sz="4600" i="0" strike="noStrike" kern="1200" cap="none" spc="0" normalizeH="0" baseline="0" noProof="0" dirty="0">
                <a:ln>
                  <a:noFill/>
                </a:ln>
                <a:effectLst/>
                <a:uLnTx/>
                <a:uFillTx/>
                <a:ea typeface="+mn-ea"/>
                <a:cs typeface="Arial" panose="020B0604020202020204" pitchFamily="34" charset="0"/>
              </a:rPr>
              <a:t>g/m</a:t>
            </a:r>
            <a:r>
              <a:rPr kumimoji="0" lang="en-US" sz="4600" i="0" strike="noStrike" kern="1200" cap="none" spc="0" normalizeH="0" baseline="30000" noProof="0" dirty="0">
                <a:ln>
                  <a:noFill/>
                </a:ln>
                <a:effectLst/>
                <a:uLnTx/>
                <a:uFillTx/>
                <a:ea typeface="+mn-ea"/>
                <a:cs typeface="Arial" panose="020B0604020202020204" pitchFamily="34" charset="0"/>
              </a:rPr>
              <a:t>3</a:t>
            </a:r>
            <a:r>
              <a:rPr kumimoji="0" lang="en-US" sz="4600" i="0" strike="noStrike" kern="1200" cap="none" spc="0" normalizeH="0" baseline="0" noProof="0" dirty="0">
                <a:ln>
                  <a:noFill/>
                </a:ln>
                <a:effectLst/>
                <a:uLnTx/>
                <a:uFillTx/>
                <a:ea typeface="+mn-ea"/>
                <a:cs typeface="Arial" panose="020B0604020202020204" pitchFamily="34" charset="0"/>
              </a:rPr>
              <a:t> of airborne dust =</a:t>
            </a:r>
            <a:r>
              <a:rPr lang="en-US" sz="4600" dirty="0"/>
              <a:t> </a:t>
            </a:r>
            <a:r>
              <a:rPr kumimoji="0" lang="en-US" sz="4600" i="0" strike="noStrike" kern="1200" cap="none" spc="0" normalizeH="0" baseline="0" noProof="0" dirty="0">
                <a:ln>
                  <a:noFill/>
                </a:ln>
                <a:effectLst/>
                <a:uLnTx/>
                <a:uFillTx/>
                <a:ea typeface="+mn-ea"/>
                <a:cs typeface="+mn-cs"/>
              </a:rPr>
              <a:t>“150 micrograms of dust per cubic meter of air”</a:t>
            </a:r>
          </a:p>
          <a:p>
            <a:pPr lvl="1">
              <a:lnSpc>
                <a:spcPct val="120000"/>
              </a:lnSpc>
              <a:spcBef>
                <a:spcPts val="1000"/>
              </a:spcBef>
              <a:buFont typeface="Calibri" panose="020F0502020204030204" pitchFamily="34" charset="0"/>
              <a:buChar char="‒"/>
              <a:defRPr/>
            </a:pPr>
            <a:r>
              <a:rPr lang="en-US" sz="4600" dirty="0"/>
              <a:t>Applicable to both gases and particulates</a:t>
            </a:r>
            <a:endParaRPr kumimoji="0" lang="en-US" sz="4600" i="0" strike="noStrike" kern="1200" cap="none" spc="0" normalizeH="0" baseline="0" noProof="0" dirty="0">
              <a:ln>
                <a:noFill/>
              </a:ln>
              <a:effectLst/>
              <a:uLnTx/>
              <a:uFillTx/>
              <a:ea typeface="+mn-ea"/>
              <a:cs typeface="+mn-cs"/>
            </a:endParaRPr>
          </a:p>
          <a:p>
            <a:pPr marL="8001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prstClr val="white"/>
              </a:solidFill>
              <a:effectLst/>
              <a:uLnTx/>
              <a:uFillTx/>
              <a:ea typeface="+mn-ea"/>
              <a:cs typeface="+mn-cs"/>
            </a:endParaRPr>
          </a:p>
        </p:txBody>
      </p:sp>
      <p:sp>
        <p:nvSpPr>
          <p:cNvPr id="5" name="Title 1">
            <a:extLst>
              <a:ext uri="{FF2B5EF4-FFF2-40B4-BE49-F238E27FC236}">
                <a16:creationId xmlns:a16="http://schemas.microsoft.com/office/drawing/2014/main" id="{D4CDF808-7F0B-4B3B-BA0C-9F16CDA2BE24}"/>
              </a:ext>
            </a:extLst>
          </p:cNvPr>
          <p:cNvSpPr txBox="1">
            <a:spLocks/>
          </p:cNvSpPr>
          <p:nvPr/>
        </p:nvSpPr>
        <p:spPr>
          <a:xfrm>
            <a:off x="385010" y="413084"/>
            <a:ext cx="7620000" cy="457200"/>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mn-lt"/>
                <a:cs typeface="Lucida Sans" pitchFamily="34" charset="0"/>
              </a:rPr>
              <a:t>Air Pollution Concentrations</a:t>
            </a:r>
          </a:p>
        </p:txBody>
      </p:sp>
    </p:spTree>
    <p:extLst>
      <p:ext uri="{BB962C8B-B14F-4D97-AF65-F5344CB8AC3E}">
        <p14:creationId xmlns:p14="http://schemas.microsoft.com/office/powerpoint/2010/main" val="312799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lated image">
            <a:extLst>
              <a:ext uri="{FF2B5EF4-FFF2-40B4-BE49-F238E27FC236}">
                <a16:creationId xmlns:a16="http://schemas.microsoft.com/office/drawing/2014/main" id="{CAC71275-FB28-4D0E-85BE-33AB51D980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28" y="984867"/>
            <a:ext cx="8382743" cy="541032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8168ABF-2EF9-4FAE-86A9-15C59850115A}"/>
              </a:ext>
            </a:extLst>
          </p:cNvPr>
          <p:cNvSpPr txBox="1"/>
          <p:nvPr/>
        </p:nvSpPr>
        <p:spPr>
          <a:xfrm>
            <a:off x="205133" y="92315"/>
            <a:ext cx="6895862" cy="892552"/>
          </a:xfrm>
          <a:prstGeom prst="rect">
            <a:avLst/>
          </a:prstGeom>
          <a:solidFill>
            <a:schemeClr val="bg1"/>
          </a:solidFill>
        </p:spPr>
        <p:txBody>
          <a:bodyPr wrap="none" rtlCol="0">
            <a:spAutoFit/>
          </a:bodyPr>
          <a:lstStyle/>
          <a:p>
            <a:r>
              <a:rPr lang="en-US" sz="3200" b="1" dirty="0"/>
              <a:t>Depiction: Emissions </a:t>
            </a:r>
            <a:r>
              <a:rPr lang="en-US" sz="3200" b="1" dirty="0">
                <a:latin typeface="Arial" panose="020B0604020202020204" pitchFamily="34" charset="0"/>
                <a:cs typeface="Arial" panose="020B0604020202020204" pitchFamily="34" charset="0"/>
              </a:rPr>
              <a:t>→ </a:t>
            </a:r>
            <a:r>
              <a:rPr lang="en-US" sz="3200" b="1" dirty="0"/>
              <a:t>Concentrations</a:t>
            </a:r>
          </a:p>
          <a:p>
            <a:r>
              <a:rPr lang="en-US" sz="2000" b="1" dirty="0"/>
              <a:t>(Example, pollution emitted from a smokestack)</a:t>
            </a:r>
          </a:p>
        </p:txBody>
      </p:sp>
      <p:sp>
        <p:nvSpPr>
          <p:cNvPr id="5" name="Rectangle 4">
            <a:extLst>
              <a:ext uri="{FF2B5EF4-FFF2-40B4-BE49-F238E27FC236}">
                <a16:creationId xmlns:a16="http://schemas.microsoft.com/office/drawing/2014/main" id="{DE10F8B1-672E-4B9D-9C06-9B0FF23F323A}"/>
              </a:ext>
            </a:extLst>
          </p:cNvPr>
          <p:cNvSpPr/>
          <p:nvPr/>
        </p:nvSpPr>
        <p:spPr>
          <a:xfrm>
            <a:off x="798690" y="4815521"/>
            <a:ext cx="1058779" cy="336884"/>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6E3711-A023-41F6-A9D6-707CB979882B}"/>
              </a:ext>
            </a:extLst>
          </p:cNvPr>
          <p:cNvSpPr/>
          <p:nvPr/>
        </p:nvSpPr>
        <p:spPr>
          <a:xfrm>
            <a:off x="6398667" y="2556038"/>
            <a:ext cx="2159904" cy="73392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chemeClr val="tx1"/>
                </a:solidFill>
              </a:rPr>
              <a:t>Precipitation</a:t>
            </a:r>
          </a:p>
          <a:p>
            <a:pPr algn="ctr"/>
            <a:r>
              <a:rPr lang="en-US" sz="2000" i="1" dirty="0">
                <a:solidFill>
                  <a:schemeClr val="tx1"/>
                </a:solidFill>
              </a:rPr>
              <a:t>(washout)</a:t>
            </a:r>
          </a:p>
        </p:txBody>
      </p:sp>
      <p:sp>
        <p:nvSpPr>
          <p:cNvPr id="12" name="TextBox 11">
            <a:extLst>
              <a:ext uri="{FF2B5EF4-FFF2-40B4-BE49-F238E27FC236}">
                <a16:creationId xmlns:a16="http://schemas.microsoft.com/office/drawing/2014/main" id="{88E30D76-2C0D-4BED-84EF-7A46B03D79C0}"/>
              </a:ext>
            </a:extLst>
          </p:cNvPr>
          <p:cNvSpPr txBox="1"/>
          <p:nvPr/>
        </p:nvSpPr>
        <p:spPr>
          <a:xfrm>
            <a:off x="3144642" y="6334987"/>
            <a:ext cx="8729930" cy="461665"/>
          </a:xfrm>
          <a:prstGeom prst="rect">
            <a:avLst/>
          </a:prstGeom>
          <a:solidFill>
            <a:schemeClr val="bg1"/>
          </a:solidFill>
          <a:ln>
            <a:solidFill>
              <a:schemeClr val="tx1"/>
            </a:solidFill>
          </a:ln>
        </p:spPr>
        <p:txBody>
          <a:bodyPr wrap="square" rtlCol="0">
            <a:spAutoFit/>
          </a:bodyPr>
          <a:lstStyle/>
          <a:p>
            <a:pPr algn="ctr"/>
            <a:r>
              <a:rPr lang="en-US" sz="2400" i="1" dirty="0">
                <a:solidFill>
                  <a:srgbClr val="C00000"/>
                </a:solidFill>
              </a:rPr>
              <a:t>ground-level concentrations at particular locations (“receptors”)</a:t>
            </a:r>
          </a:p>
        </p:txBody>
      </p:sp>
      <p:sp>
        <p:nvSpPr>
          <p:cNvPr id="13" name="TextBox 12">
            <a:extLst>
              <a:ext uri="{FF2B5EF4-FFF2-40B4-BE49-F238E27FC236}">
                <a16:creationId xmlns:a16="http://schemas.microsoft.com/office/drawing/2014/main" id="{DDEFCE5B-A49B-4D82-AF08-310104135253}"/>
              </a:ext>
            </a:extLst>
          </p:cNvPr>
          <p:cNvSpPr txBox="1"/>
          <p:nvPr/>
        </p:nvSpPr>
        <p:spPr>
          <a:xfrm>
            <a:off x="1312038" y="5724614"/>
            <a:ext cx="1604210" cy="830997"/>
          </a:xfrm>
          <a:prstGeom prst="rect">
            <a:avLst/>
          </a:prstGeom>
          <a:solidFill>
            <a:schemeClr val="bg1"/>
          </a:solidFill>
          <a:ln>
            <a:solidFill>
              <a:schemeClr val="tx1"/>
            </a:solidFill>
          </a:ln>
        </p:spPr>
        <p:txBody>
          <a:bodyPr wrap="square" rtlCol="0">
            <a:spAutoFit/>
          </a:bodyPr>
          <a:lstStyle/>
          <a:p>
            <a:pPr algn="ctr"/>
            <a:r>
              <a:rPr lang="en-US" sz="2400" i="1" dirty="0">
                <a:solidFill>
                  <a:srgbClr val="C00000"/>
                </a:solidFill>
              </a:rPr>
              <a:t>emission source</a:t>
            </a:r>
          </a:p>
        </p:txBody>
      </p:sp>
      <p:cxnSp>
        <p:nvCxnSpPr>
          <p:cNvPr id="14" name="Straight Arrow Connector 13">
            <a:extLst>
              <a:ext uri="{FF2B5EF4-FFF2-40B4-BE49-F238E27FC236}">
                <a16:creationId xmlns:a16="http://schemas.microsoft.com/office/drawing/2014/main" id="{C0BA873C-4558-4460-AB41-CA56B49C95AF}"/>
              </a:ext>
            </a:extLst>
          </p:cNvPr>
          <p:cNvCxnSpPr/>
          <p:nvPr/>
        </p:nvCxnSpPr>
        <p:spPr>
          <a:xfrm flipV="1">
            <a:off x="3782320" y="5976288"/>
            <a:ext cx="0" cy="2651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0714375-B066-4DEE-A4C7-F83778B2059F}"/>
              </a:ext>
            </a:extLst>
          </p:cNvPr>
          <p:cNvCxnSpPr/>
          <p:nvPr/>
        </p:nvCxnSpPr>
        <p:spPr>
          <a:xfrm flipV="1">
            <a:off x="5318512" y="5976288"/>
            <a:ext cx="0" cy="2651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FDDA6A0-894E-4151-848C-6BDAA5887BEC}"/>
              </a:ext>
            </a:extLst>
          </p:cNvPr>
          <p:cNvCxnSpPr>
            <a:cxnSpLocks/>
          </p:cNvCxnSpPr>
          <p:nvPr/>
        </p:nvCxnSpPr>
        <p:spPr>
          <a:xfrm flipV="1">
            <a:off x="6762439" y="6098316"/>
            <a:ext cx="512889" cy="1430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06F43A5E-62C0-477E-836F-4B4EA3FFA862}"/>
              </a:ext>
            </a:extLst>
          </p:cNvPr>
          <p:cNvSpPr/>
          <p:nvPr/>
        </p:nvSpPr>
        <p:spPr>
          <a:xfrm rot="20533777">
            <a:off x="1531436" y="837460"/>
            <a:ext cx="8729925" cy="4508401"/>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D728BA0-B79A-4DC1-A5D6-D91980F32DF4}"/>
              </a:ext>
            </a:extLst>
          </p:cNvPr>
          <p:cNvSpPr txBox="1"/>
          <p:nvPr/>
        </p:nvSpPr>
        <p:spPr>
          <a:xfrm rot="19973711">
            <a:off x="6840678" y="3476425"/>
            <a:ext cx="5187550" cy="707886"/>
          </a:xfrm>
          <a:prstGeom prst="rect">
            <a:avLst/>
          </a:prstGeom>
          <a:noFill/>
        </p:spPr>
        <p:txBody>
          <a:bodyPr wrap="square" rtlCol="0">
            <a:spAutoFit/>
          </a:bodyPr>
          <a:lstStyle/>
          <a:p>
            <a:r>
              <a:rPr lang="en-US" sz="2000" i="1" dirty="0">
                <a:highlight>
                  <a:srgbClr val="FFFF00"/>
                </a:highlight>
              </a:rPr>
              <a:t>Various processes that determine concentrations and location and time of impact</a:t>
            </a:r>
          </a:p>
        </p:txBody>
      </p:sp>
      <p:sp>
        <p:nvSpPr>
          <p:cNvPr id="17" name="Rectangle 16">
            <a:extLst>
              <a:ext uri="{FF2B5EF4-FFF2-40B4-BE49-F238E27FC236}">
                <a16:creationId xmlns:a16="http://schemas.microsoft.com/office/drawing/2014/main" id="{CDF01236-3299-4CB0-B918-164E0E9B03FD}"/>
              </a:ext>
            </a:extLst>
          </p:cNvPr>
          <p:cNvSpPr/>
          <p:nvPr/>
        </p:nvSpPr>
        <p:spPr>
          <a:xfrm>
            <a:off x="369472" y="2533515"/>
            <a:ext cx="1662876" cy="48004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FAE394BF-C770-4632-8528-16C73E82DCA5}"/>
              </a:ext>
            </a:extLst>
          </p:cNvPr>
          <p:cNvCxnSpPr/>
          <p:nvPr/>
        </p:nvCxnSpPr>
        <p:spPr>
          <a:xfrm flipV="1">
            <a:off x="2129525" y="2826160"/>
            <a:ext cx="0" cy="73392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E59F4B2-3BD6-4873-B51C-F09C4A11D995}"/>
              </a:ext>
            </a:extLst>
          </p:cNvPr>
          <p:cNvSpPr txBox="1"/>
          <p:nvPr/>
        </p:nvSpPr>
        <p:spPr>
          <a:xfrm>
            <a:off x="383715" y="2512099"/>
            <a:ext cx="1604210" cy="461665"/>
          </a:xfrm>
          <a:prstGeom prst="rect">
            <a:avLst/>
          </a:prstGeom>
          <a:solidFill>
            <a:schemeClr val="bg1"/>
          </a:solidFill>
          <a:ln>
            <a:solidFill>
              <a:schemeClr val="tx1"/>
            </a:solidFill>
          </a:ln>
        </p:spPr>
        <p:txBody>
          <a:bodyPr wrap="square" rtlCol="0">
            <a:spAutoFit/>
          </a:bodyPr>
          <a:lstStyle/>
          <a:p>
            <a:pPr algn="ctr"/>
            <a:r>
              <a:rPr lang="en-US" sz="2400" i="1" dirty="0">
                <a:solidFill>
                  <a:srgbClr val="C00000"/>
                </a:solidFill>
              </a:rPr>
              <a:t>emissions</a:t>
            </a:r>
          </a:p>
        </p:txBody>
      </p:sp>
      <p:sp>
        <p:nvSpPr>
          <p:cNvPr id="21" name="Rectangle 20">
            <a:extLst>
              <a:ext uri="{FF2B5EF4-FFF2-40B4-BE49-F238E27FC236}">
                <a16:creationId xmlns:a16="http://schemas.microsoft.com/office/drawing/2014/main" id="{C09CF166-EBD0-4CED-9561-872E54C12158}"/>
              </a:ext>
            </a:extLst>
          </p:cNvPr>
          <p:cNvSpPr/>
          <p:nvPr/>
        </p:nvSpPr>
        <p:spPr>
          <a:xfrm>
            <a:off x="3256371" y="2669903"/>
            <a:ext cx="2159904" cy="5232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chemeClr val="tx1"/>
                </a:solidFill>
              </a:rPr>
              <a:t>chemical reactions</a:t>
            </a:r>
          </a:p>
        </p:txBody>
      </p:sp>
      <p:sp>
        <p:nvSpPr>
          <p:cNvPr id="9" name="Rectangle 8">
            <a:extLst>
              <a:ext uri="{FF2B5EF4-FFF2-40B4-BE49-F238E27FC236}">
                <a16:creationId xmlns:a16="http://schemas.microsoft.com/office/drawing/2014/main" id="{6D90200D-BD53-4CC5-936D-0AAB242B2DD4}"/>
              </a:ext>
            </a:extLst>
          </p:cNvPr>
          <p:cNvSpPr/>
          <p:nvPr/>
        </p:nvSpPr>
        <p:spPr>
          <a:xfrm>
            <a:off x="1783995" y="1515741"/>
            <a:ext cx="2159904" cy="5232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chemeClr val="tx1"/>
                </a:solidFill>
              </a:rPr>
              <a:t>Wind transport</a:t>
            </a:r>
          </a:p>
        </p:txBody>
      </p:sp>
    </p:spTree>
    <p:extLst>
      <p:ext uri="{BB962C8B-B14F-4D97-AF65-F5344CB8AC3E}">
        <p14:creationId xmlns:p14="http://schemas.microsoft.com/office/powerpoint/2010/main" val="118282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p:bldP spid="21"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CB25D-9A31-4FA3-BB61-2EC3D7011107}"/>
              </a:ext>
            </a:extLst>
          </p:cNvPr>
          <p:cNvSpPr>
            <a:spLocks noGrp="1"/>
          </p:cNvSpPr>
          <p:nvPr>
            <p:ph idx="1"/>
          </p:nvPr>
        </p:nvSpPr>
        <p:spPr>
          <a:xfrm>
            <a:off x="356937" y="4882718"/>
            <a:ext cx="11465874" cy="1737360"/>
          </a:xfrm>
          <a:ln>
            <a:solidFill>
              <a:schemeClr val="tx1"/>
            </a:solidFill>
          </a:ln>
        </p:spPr>
        <p:txBody>
          <a:bodyPr lIns="274320" tIns="91440" rIns="91440" bIns="91440">
            <a:noAutofit/>
          </a:bodyPr>
          <a:lstStyle/>
          <a:p>
            <a:pPr marL="514350" indent="-514350">
              <a:lnSpc>
                <a:spcPct val="100000"/>
              </a:lnSpc>
              <a:buClr>
                <a:srgbClr val="C00000"/>
              </a:buClr>
              <a:buFont typeface="+mj-lt"/>
              <a:buAutoNum type="arabicPeriod"/>
            </a:pPr>
            <a:r>
              <a:rPr lang="en-US" sz="2200" dirty="0"/>
              <a:t>Determine </a:t>
            </a:r>
            <a:r>
              <a:rPr lang="en-US" sz="2200" dirty="0">
                <a:solidFill>
                  <a:srgbClr val="C00000"/>
                </a:solidFill>
              </a:rPr>
              <a:t>emissions</a:t>
            </a:r>
            <a:r>
              <a:rPr lang="en-US" sz="2200" dirty="0"/>
              <a:t> from source(s).</a:t>
            </a:r>
          </a:p>
          <a:p>
            <a:pPr marL="514350" indent="-514350">
              <a:lnSpc>
                <a:spcPct val="100000"/>
              </a:lnSpc>
              <a:buClr>
                <a:srgbClr val="C00000"/>
              </a:buClr>
              <a:buFont typeface="+mj-lt"/>
              <a:buAutoNum type="arabicPeriod"/>
            </a:pPr>
            <a:r>
              <a:rPr lang="en-US" sz="2200" dirty="0"/>
              <a:t>Determine </a:t>
            </a:r>
            <a:r>
              <a:rPr lang="en-US" sz="2200" dirty="0">
                <a:solidFill>
                  <a:srgbClr val="C00000"/>
                </a:solidFill>
              </a:rPr>
              <a:t>concentrations</a:t>
            </a:r>
            <a:r>
              <a:rPr lang="en-US" sz="2200" dirty="0"/>
              <a:t> at locations of interest resulting from emissions from source.</a:t>
            </a:r>
          </a:p>
          <a:p>
            <a:pPr marL="514350" indent="-514350">
              <a:lnSpc>
                <a:spcPct val="100000"/>
              </a:lnSpc>
              <a:spcAft>
                <a:spcPts val="600"/>
              </a:spcAft>
              <a:buClr>
                <a:srgbClr val="C00000"/>
              </a:buClr>
              <a:buFont typeface="+mj-lt"/>
              <a:buAutoNum type="arabicPeriod"/>
            </a:pPr>
            <a:r>
              <a:rPr lang="en-US" sz="2200" dirty="0"/>
              <a:t>Determine </a:t>
            </a:r>
            <a:r>
              <a:rPr lang="en-US" sz="2200" dirty="0">
                <a:solidFill>
                  <a:srgbClr val="C00000"/>
                </a:solidFill>
              </a:rPr>
              <a:t>impact </a:t>
            </a:r>
            <a:r>
              <a:rPr lang="en-US" sz="2200" dirty="0"/>
              <a:t>at locations of interest by comparing concentrations to some relevant standard, threshold or level of concern.</a:t>
            </a:r>
          </a:p>
        </p:txBody>
      </p:sp>
      <p:sp>
        <p:nvSpPr>
          <p:cNvPr id="4" name="TextBox 3">
            <a:extLst>
              <a:ext uri="{FF2B5EF4-FFF2-40B4-BE49-F238E27FC236}">
                <a16:creationId xmlns:a16="http://schemas.microsoft.com/office/drawing/2014/main" id="{48AACB00-5BD5-4528-BDE4-AC6A8731C0B1}"/>
              </a:ext>
            </a:extLst>
          </p:cNvPr>
          <p:cNvSpPr txBox="1"/>
          <p:nvPr/>
        </p:nvSpPr>
        <p:spPr>
          <a:xfrm>
            <a:off x="356937" y="264696"/>
            <a:ext cx="8176662" cy="954107"/>
          </a:xfrm>
          <a:prstGeom prst="rect">
            <a:avLst/>
          </a:prstGeom>
          <a:noFill/>
        </p:spPr>
        <p:txBody>
          <a:bodyPr wrap="none" rtlCol="0">
            <a:spAutoFit/>
          </a:bodyPr>
          <a:lstStyle/>
          <a:p>
            <a:r>
              <a:rPr lang="en-US" sz="3200" b="1" dirty="0"/>
              <a:t>Addressing Air Pollution Problems: Three Steps</a:t>
            </a:r>
          </a:p>
          <a:p>
            <a:r>
              <a:rPr lang="en-US" sz="2400" b="1" dirty="0"/>
              <a:t>(Emissions</a:t>
            </a:r>
            <a:r>
              <a:rPr lang="en-US" sz="2400" b="1" dirty="0">
                <a:solidFill>
                  <a:srgbClr val="002060"/>
                </a:solidFill>
              </a:rPr>
              <a:t> </a:t>
            </a:r>
            <a:r>
              <a:rPr lang="en-US" sz="2400" b="1" dirty="0"/>
              <a:t>-&gt; Concentrations –&gt; Impact Assessment)</a:t>
            </a:r>
          </a:p>
        </p:txBody>
      </p:sp>
      <p:pic>
        <p:nvPicPr>
          <p:cNvPr id="7" name="Picture 2" descr="Related image">
            <a:extLst>
              <a:ext uri="{FF2B5EF4-FFF2-40B4-BE49-F238E27FC236}">
                <a16:creationId xmlns:a16="http://schemas.microsoft.com/office/drawing/2014/main" id="{10DFD802-925A-4E8A-9F6B-556349D829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547" y="1749230"/>
            <a:ext cx="3611410" cy="233084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elated image">
            <a:extLst>
              <a:ext uri="{FF2B5EF4-FFF2-40B4-BE49-F238E27FC236}">
                <a16:creationId xmlns:a16="http://schemas.microsoft.com/office/drawing/2014/main" id="{A5E848D7-C124-440C-987F-9BBE3BB40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0295" y="1749229"/>
            <a:ext cx="3611410" cy="233084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Related image">
            <a:extLst>
              <a:ext uri="{FF2B5EF4-FFF2-40B4-BE49-F238E27FC236}">
                <a16:creationId xmlns:a16="http://schemas.microsoft.com/office/drawing/2014/main" id="{7E390768-A4D6-4873-8FEF-3DBDB0C74A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4043" y="1749229"/>
            <a:ext cx="3611410" cy="2330848"/>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58291052-B7F6-4CB9-830E-EFF48AA21BB7}"/>
              </a:ext>
            </a:extLst>
          </p:cNvPr>
          <p:cNvSpPr/>
          <p:nvPr/>
        </p:nvSpPr>
        <p:spPr>
          <a:xfrm>
            <a:off x="764116" y="1590058"/>
            <a:ext cx="1021449" cy="2653233"/>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79D32BA-3358-4ED1-83A4-46A66A054931}"/>
              </a:ext>
            </a:extLst>
          </p:cNvPr>
          <p:cNvSpPr/>
          <p:nvPr/>
        </p:nvSpPr>
        <p:spPr>
          <a:xfrm>
            <a:off x="5377917" y="3508600"/>
            <a:ext cx="2523788" cy="730650"/>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3B2DAA9-7097-4208-9FE2-F4E5741EC897}"/>
              </a:ext>
            </a:extLst>
          </p:cNvPr>
          <p:cNvSpPr/>
          <p:nvPr/>
        </p:nvSpPr>
        <p:spPr>
          <a:xfrm rot="20533777">
            <a:off x="4939949" y="2092640"/>
            <a:ext cx="3258388" cy="1500484"/>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9E66100-DB5B-4F99-AB9B-EA486A605906}"/>
              </a:ext>
            </a:extLst>
          </p:cNvPr>
          <p:cNvSpPr/>
          <p:nvPr/>
        </p:nvSpPr>
        <p:spPr>
          <a:xfrm>
            <a:off x="9144541" y="3467455"/>
            <a:ext cx="2523788" cy="730650"/>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68B9742B-E665-4E26-BE02-5A183BB3A7AA}"/>
              </a:ext>
            </a:extLst>
          </p:cNvPr>
          <p:cNvSpPr txBox="1"/>
          <p:nvPr/>
        </p:nvSpPr>
        <p:spPr>
          <a:xfrm>
            <a:off x="2283976" y="1470087"/>
            <a:ext cx="393056" cy="584775"/>
          </a:xfrm>
          <a:prstGeom prst="rect">
            <a:avLst/>
          </a:prstGeom>
          <a:solidFill>
            <a:schemeClr val="bg1"/>
          </a:solidFill>
          <a:ln>
            <a:solidFill>
              <a:schemeClr val="tx1"/>
            </a:solidFill>
          </a:ln>
        </p:spPr>
        <p:txBody>
          <a:bodyPr wrap="none" rtlCol="0">
            <a:spAutoFit/>
          </a:bodyPr>
          <a:lstStyle/>
          <a:p>
            <a:r>
              <a:rPr lang="en-US" sz="3200" b="1" dirty="0">
                <a:solidFill>
                  <a:srgbClr val="C00000"/>
                </a:solidFill>
              </a:rPr>
              <a:t>1</a:t>
            </a:r>
          </a:p>
        </p:txBody>
      </p:sp>
      <p:sp>
        <p:nvSpPr>
          <p:cNvPr id="18" name="TextBox 17">
            <a:extLst>
              <a:ext uri="{FF2B5EF4-FFF2-40B4-BE49-F238E27FC236}">
                <a16:creationId xmlns:a16="http://schemas.microsoft.com/office/drawing/2014/main" id="{B54F2DC5-8D8A-42C6-9106-8246CEFADD1A}"/>
              </a:ext>
            </a:extLst>
          </p:cNvPr>
          <p:cNvSpPr txBox="1"/>
          <p:nvPr/>
        </p:nvSpPr>
        <p:spPr>
          <a:xfrm>
            <a:off x="5906575" y="1421136"/>
            <a:ext cx="393056" cy="584775"/>
          </a:xfrm>
          <a:prstGeom prst="rect">
            <a:avLst/>
          </a:prstGeom>
          <a:solidFill>
            <a:schemeClr val="bg1"/>
          </a:solidFill>
          <a:ln>
            <a:solidFill>
              <a:schemeClr val="tx1"/>
            </a:solidFill>
          </a:ln>
        </p:spPr>
        <p:txBody>
          <a:bodyPr wrap="none" rtlCol="0">
            <a:spAutoFit/>
          </a:bodyPr>
          <a:lstStyle/>
          <a:p>
            <a:r>
              <a:rPr lang="en-US" sz="3200" b="1" dirty="0">
                <a:solidFill>
                  <a:srgbClr val="C00000"/>
                </a:solidFill>
              </a:rPr>
              <a:t>2</a:t>
            </a:r>
          </a:p>
        </p:txBody>
      </p:sp>
      <p:sp>
        <p:nvSpPr>
          <p:cNvPr id="19" name="TextBox 18">
            <a:extLst>
              <a:ext uri="{FF2B5EF4-FFF2-40B4-BE49-F238E27FC236}">
                <a16:creationId xmlns:a16="http://schemas.microsoft.com/office/drawing/2014/main" id="{EA68202E-3AA1-4C7A-B2AC-BB146B3363A4}"/>
              </a:ext>
            </a:extLst>
          </p:cNvPr>
          <p:cNvSpPr txBox="1"/>
          <p:nvPr/>
        </p:nvSpPr>
        <p:spPr>
          <a:xfrm>
            <a:off x="9689968" y="1338813"/>
            <a:ext cx="393056" cy="584775"/>
          </a:xfrm>
          <a:prstGeom prst="rect">
            <a:avLst/>
          </a:prstGeom>
          <a:solidFill>
            <a:schemeClr val="bg1"/>
          </a:solidFill>
          <a:ln>
            <a:solidFill>
              <a:schemeClr val="tx1"/>
            </a:solidFill>
          </a:ln>
        </p:spPr>
        <p:txBody>
          <a:bodyPr wrap="none" rtlCol="0">
            <a:spAutoFit/>
          </a:bodyPr>
          <a:lstStyle/>
          <a:p>
            <a:r>
              <a:rPr lang="en-US" sz="3200" b="1" dirty="0">
                <a:solidFill>
                  <a:srgbClr val="C00000"/>
                </a:solidFill>
              </a:rPr>
              <a:t>3</a:t>
            </a:r>
          </a:p>
        </p:txBody>
      </p:sp>
      <p:sp>
        <p:nvSpPr>
          <p:cNvPr id="20" name="TextBox 19">
            <a:extLst>
              <a:ext uri="{FF2B5EF4-FFF2-40B4-BE49-F238E27FC236}">
                <a16:creationId xmlns:a16="http://schemas.microsoft.com/office/drawing/2014/main" id="{02CCFFF5-DF7A-4E49-8B63-D62992B50F59}"/>
              </a:ext>
            </a:extLst>
          </p:cNvPr>
          <p:cNvSpPr txBox="1"/>
          <p:nvPr/>
        </p:nvSpPr>
        <p:spPr>
          <a:xfrm>
            <a:off x="1277665" y="4080077"/>
            <a:ext cx="1420426" cy="707886"/>
          </a:xfrm>
          <a:prstGeom prst="rect">
            <a:avLst/>
          </a:prstGeom>
          <a:noFill/>
        </p:spPr>
        <p:txBody>
          <a:bodyPr wrap="square" rtlCol="0">
            <a:spAutoFit/>
          </a:bodyPr>
          <a:lstStyle/>
          <a:p>
            <a:r>
              <a:rPr lang="en-US" sz="2000" i="1" dirty="0">
                <a:highlight>
                  <a:srgbClr val="FFFF00"/>
                </a:highlight>
              </a:rPr>
              <a:t>determine emissions</a:t>
            </a:r>
          </a:p>
        </p:txBody>
      </p:sp>
      <p:sp>
        <p:nvSpPr>
          <p:cNvPr id="21" name="TextBox 20">
            <a:extLst>
              <a:ext uri="{FF2B5EF4-FFF2-40B4-BE49-F238E27FC236}">
                <a16:creationId xmlns:a16="http://schemas.microsoft.com/office/drawing/2014/main" id="{E21F5C28-3B1E-4899-AA36-64C94A757B72}"/>
              </a:ext>
            </a:extLst>
          </p:cNvPr>
          <p:cNvSpPr txBox="1"/>
          <p:nvPr/>
        </p:nvSpPr>
        <p:spPr>
          <a:xfrm>
            <a:off x="6639811" y="4116376"/>
            <a:ext cx="1709769" cy="707886"/>
          </a:xfrm>
          <a:prstGeom prst="rect">
            <a:avLst/>
          </a:prstGeom>
          <a:noFill/>
        </p:spPr>
        <p:txBody>
          <a:bodyPr wrap="square" rtlCol="0">
            <a:spAutoFit/>
          </a:bodyPr>
          <a:lstStyle/>
          <a:p>
            <a:r>
              <a:rPr lang="en-US" sz="2000" i="1" dirty="0">
                <a:highlight>
                  <a:srgbClr val="FFFF00"/>
                </a:highlight>
              </a:rPr>
              <a:t>determine concentrations</a:t>
            </a:r>
          </a:p>
        </p:txBody>
      </p:sp>
      <p:sp>
        <p:nvSpPr>
          <p:cNvPr id="22" name="TextBox 21">
            <a:extLst>
              <a:ext uri="{FF2B5EF4-FFF2-40B4-BE49-F238E27FC236}">
                <a16:creationId xmlns:a16="http://schemas.microsoft.com/office/drawing/2014/main" id="{20B301D0-0CE3-4AE6-A488-F90F30565DB4}"/>
              </a:ext>
            </a:extLst>
          </p:cNvPr>
          <p:cNvSpPr txBox="1"/>
          <p:nvPr/>
        </p:nvSpPr>
        <p:spPr>
          <a:xfrm>
            <a:off x="10506170" y="4115668"/>
            <a:ext cx="1337256" cy="707886"/>
          </a:xfrm>
          <a:prstGeom prst="rect">
            <a:avLst/>
          </a:prstGeom>
          <a:noFill/>
        </p:spPr>
        <p:txBody>
          <a:bodyPr wrap="square" rtlCol="0">
            <a:spAutoFit/>
          </a:bodyPr>
          <a:lstStyle/>
          <a:p>
            <a:r>
              <a:rPr lang="en-US" sz="2000" i="1" dirty="0">
                <a:highlight>
                  <a:srgbClr val="FFFF00"/>
                </a:highlight>
              </a:rPr>
              <a:t>determine impacts</a:t>
            </a:r>
          </a:p>
        </p:txBody>
      </p:sp>
    </p:spTree>
    <p:extLst>
      <p:ext uri="{BB962C8B-B14F-4D97-AF65-F5344CB8AC3E}">
        <p14:creationId xmlns:p14="http://schemas.microsoft.com/office/powerpoint/2010/main" val="101155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9F6D-CAF2-4C45-A174-16FAADB57124}"/>
              </a:ext>
            </a:extLst>
          </p:cNvPr>
          <p:cNvSpPr>
            <a:spLocks noGrp="1"/>
          </p:cNvSpPr>
          <p:nvPr>
            <p:ph type="title"/>
          </p:nvPr>
        </p:nvSpPr>
        <p:spPr>
          <a:xfrm>
            <a:off x="1153550" y="2766218"/>
            <a:ext cx="10515600" cy="1325563"/>
          </a:xfrm>
        </p:spPr>
        <p:txBody>
          <a:bodyPr>
            <a:normAutofit/>
          </a:bodyPr>
          <a:lstStyle/>
          <a:p>
            <a:pPr algn="ctr"/>
            <a:r>
              <a:rPr lang="en-US" sz="3600" i="1" dirty="0"/>
              <a:t>Air Pollution Emissions</a:t>
            </a:r>
            <a:br>
              <a:rPr lang="en-US" sz="3600" i="1" dirty="0"/>
            </a:br>
            <a:r>
              <a:rPr lang="en-US" sz="3600" i="1" dirty="0"/>
              <a:t>(Sources &amp; Processes)</a:t>
            </a:r>
            <a:endParaRPr lang="en-US" sz="3200" i="1" dirty="0"/>
          </a:p>
        </p:txBody>
      </p:sp>
    </p:spTree>
    <p:extLst>
      <p:ext uri="{BB962C8B-B14F-4D97-AF65-F5344CB8AC3E}">
        <p14:creationId xmlns:p14="http://schemas.microsoft.com/office/powerpoint/2010/main" val="386798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DEA0A-4DFB-423E-B765-BE130E6CE222}"/>
              </a:ext>
            </a:extLst>
          </p:cNvPr>
          <p:cNvSpPr>
            <a:spLocks noGrp="1"/>
          </p:cNvSpPr>
          <p:nvPr>
            <p:ph type="title"/>
          </p:nvPr>
        </p:nvSpPr>
        <p:spPr>
          <a:xfrm>
            <a:off x="242636" y="184764"/>
            <a:ext cx="10952747" cy="902202"/>
          </a:xfrm>
        </p:spPr>
        <p:txBody>
          <a:bodyPr>
            <a:normAutofit/>
          </a:bodyPr>
          <a:lstStyle/>
          <a:p>
            <a:r>
              <a:rPr lang="en-US" sz="3600" b="1" dirty="0"/>
              <a:t>Emission Source Categories: “Stationary” versus “Mobile”</a:t>
            </a:r>
          </a:p>
        </p:txBody>
      </p:sp>
      <p:sp>
        <p:nvSpPr>
          <p:cNvPr id="3" name="Content Placeholder 2">
            <a:extLst>
              <a:ext uri="{FF2B5EF4-FFF2-40B4-BE49-F238E27FC236}">
                <a16:creationId xmlns:a16="http://schemas.microsoft.com/office/drawing/2014/main" id="{9D46A91C-E5DF-40D4-A54F-827743DE92D4}"/>
              </a:ext>
            </a:extLst>
          </p:cNvPr>
          <p:cNvSpPr>
            <a:spLocks noGrp="1"/>
          </p:cNvSpPr>
          <p:nvPr>
            <p:ph idx="1"/>
          </p:nvPr>
        </p:nvSpPr>
        <p:spPr>
          <a:xfrm>
            <a:off x="401052" y="1253331"/>
            <a:ext cx="10515600" cy="4351338"/>
          </a:xfrm>
        </p:spPr>
        <p:txBody>
          <a:bodyPr/>
          <a:lstStyle/>
          <a:p>
            <a:r>
              <a:rPr lang="en-US" dirty="0">
                <a:solidFill>
                  <a:srgbClr val="C00000"/>
                </a:solidFill>
              </a:rPr>
              <a:t>Stationary Source</a:t>
            </a:r>
            <a:r>
              <a:rPr lang="en-US" dirty="0"/>
              <a:t>: Fixed in Space</a:t>
            </a:r>
          </a:p>
          <a:p>
            <a:pPr lvl="1">
              <a:buFont typeface="Calibri" panose="020F0502020204030204" pitchFamily="34" charset="0"/>
              <a:buChar char="‒"/>
            </a:pPr>
            <a:r>
              <a:rPr lang="en-US" dirty="0"/>
              <a:t>Major stationary sources are large</a:t>
            </a:r>
            <a:r>
              <a:rPr lang="en-US" dirty="0">
                <a:solidFill>
                  <a:srgbClr val="C00000"/>
                </a:solidFill>
              </a:rPr>
              <a:t> factories, refineries, industrial facilities</a:t>
            </a:r>
          </a:p>
          <a:p>
            <a:r>
              <a:rPr lang="en-US" dirty="0">
                <a:solidFill>
                  <a:srgbClr val="C00000"/>
                </a:solidFill>
              </a:rPr>
              <a:t>Mobile Source</a:t>
            </a:r>
            <a:r>
              <a:rPr lang="en-US" dirty="0"/>
              <a:t>: Moving in Space</a:t>
            </a:r>
          </a:p>
          <a:p>
            <a:pPr lvl="1">
              <a:buFont typeface="Calibri" panose="020F0502020204030204" pitchFamily="34" charset="0"/>
              <a:buChar char="‒"/>
            </a:pPr>
            <a:r>
              <a:rPr lang="en-US" dirty="0"/>
              <a:t>Usually refers to </a:t>
            </a:r>
            <a:r>
              <a:rPr lang="en-US" dirty="0">
                <a:solidFill>
                  <a:srgbClr val="C00000"/>
                </a:solidFill>
              </a:rPr>
              <a:t>motor vehicles</a:t>
            </a:r>
            <a:r>
              <a:rPr lang="en-US" dirty="0"/>
              <a:t> (cars, trucks, routine traffic)</a:t>
            </a:r>
          </a:p>
        </p:txBody>
      </p:sp>
      <p:pic>
        <p:nvPicPr>
          <p:cNvPr id="4" name="Content Placeholder 4" descr="A group of clouds in the sky&#10;&#10;Description automatically generated">
            <a:extLst>
              <a:ext uri="{FF2B5EF4-FFF2-40B4-BE49-F238E27FC236}">
                <a16:creationId xmlns:a16="http://schemas.microsoft.com/office/drawing/2014/main" id="{AF3C5281-6704-4841-BE52-9693DBAC60E1}"/>
              </a:ext>
            </a:extLst>
          </p:cNvPr>
          <p:cNvPicPr>
            <a:picLocks noChangeAspect="1"/>
          </p:cNvPicPr>
          <p:nvPr/>
        </p:nvPicPr>
        <p:blipFill>
          <a:blip r:embed="rId3"/>
          <a:stretch>
            <a:fillRect/>
          </a:stretch>
        </p:blipFill>
        <p:spPr>
          <a:xfrm>
            <a:off x="401052" y="3682143"/>
            <a:ext cx="4834691" cy="2756381"/>
          </a:xfrm>
          <a:prstGeom prst="rect">
            <a:avLst/>
          </a:prstGeom>
        </p:spPr>
      </p:pic>
      <p:pic>
        <p:nvPicPr>
          <p:cNvPr id="6" name="Picture 5" descr="A car driving down a busy highway&#10;&#10;Description automatically generated">
            <a:extLst>
              <a:ext uri="{FF2B5EF4-FFF2-40B4-BE49-F238E27FC236}">
                <a16:creationId xmlns:a16="http://schemas.microsoft.com/office/drawing/2014/main" id="{6CA3E9FE-9BB6-445A-9DA0-FE5F9072DF31}"/>
              </a:ext>
            </a:extLst>
          </p:cNvPr>
          <p:cNvPicPr>
            <a:picLocks noChangeAspect="1"/>
          </p:cNvPicPr>
          <p:nvPr/>
        </p:nvPicPr>
        <p:blipFill>
          <a:blip r:embed="rId4"/>
          <a:stretch>
            <a:fillRect/>
          </a:stretch>
        </p:blipFill>
        <p:spPr>
          <a:xfrm>
            <a:off x="5877425" y="3682142"/>
            <a:ext cx="4155348" cy="2756381"/>
          </a:xfrm>
          <a:prstGeom prst="rect">
            <a:avLst/>
          </a:prstGeom>
        </p:spPr>
      </p:pic>
      <p:sp>
        <p:nvSpPr>
          <p:cNvPr id="7" name="TextBox 6">
            <a:extLst>
              <a:ext uri="{FF2B5EF4-FFF2-40B4-BE49-F238E27FC236}">
                <a16:creationId xmlns:a16="http://schemas.microsoft.com/office/drawing/2014/main" id="{FF0C5979-AF26-416C-8D21-988265B7C8FA}"/>
              </a:ext>
            </a:extLst>
          </p:cNvPr>
          <p:cNvSpPr txBox="1"/>
          <p:nvPr/>
        </p:nvSpPr>
        <p:spPr>
          <a:xfrm>
            <a:off x="401052" y="6488668"/>
            <a:ext cx="2514278" cy="369332"/>
          </a:xfrm>
          <a:prstGeom prst="rect">
            <a:avLst/>
          </a:prstGeom>
          <a:noFill/>
        </p:spPr>
        <p:txBody>
          <a:bodyPr wrap="none" rtlCol="0">
            <a:spAutoFit/>
          </a:bodyPr>
          <a:lstStyle/>
          <a:p>
            <a:r>
              <a:rPr lang="en-US" i="1" dirty="0"/>
              <a:t>A large stationary source</a:t>
            </a:r>
          </a:p>
        </p:txBody>
      </p:sp>
      <p:sp>
        <p:nvSpPr>
          <p:cNvPr id="8" name="TextBox 7">
            <a:extLst>
              <a:ext uri="{FF2B5EF4-FFF2-40B4-BE49-F238E27FC236}">
                <a16:creationId xmlns:a16="http://schemas.microsoft.com/office/drawing/2014/main" id="{D476B09A-F57F-4C83-A899-F92C60CCAB9D}"/>
              </a:ext>
            </a:extLst>
          </p:cNvPr>
          <p:cNvSpPr txBox="1"/>
          <p:nvPr/>
        </p:nvSpPr>
        <p:spPr>
          <a:xfrm>
            <a:off x="5719010" y="6488668"/>
            <a:ext cx="1484830" cy="369332"/>
          </a:xfrm>
          <a:prstGeom prst="rect">
            <a:avLst/>
          </a:prstGeom>
          <a:noFill/>
        </p:spPr>
        <p:txBody>
          <a:bodyPr wrap="none" rtlCol="0">
            <a:spAutoFit/>
          </a:bodyPr>
          <a:lstStyle/>
          <a:p>
            <a:r>
              <a:rPr lang="en-US" i="1" dirty="0"/>
              <a:t>mobile source</a:t>
            </a:r>
          </a:p>
        </p:txBody>
      </p:sp>
    </p:spTree>
    <p:extLst>
      <p:ext uri="{BB962C8B-B14F-4D97-AF65-F5344CB8AC3E}">
        <p14:creationId xmlns:p14="http://schemas.microsoft.com/office/powerpoint/2010/main" val="2920947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8189</TotalTime>
  <Words>4408</Words>
  <Application>Microsoft Office PowerPoint</Application>
  <PresentationFormat>Widescreen</PresentationFormat>
  <Paragraphs>303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METR/ENVS 113 Lecture 6: Air Pollution Emissions </vt:lpstr>
      <vt:lpstr>Outline</vt:lpstr>
      <vt:lpstr>Air Pollution Emissions (Basic Concepts)</vt:lpstr>
      <vt:lpstr>Air Pollution Emissions</vt:lpstr>
      <vt:lpstr>PowerPoint Presentation</vt:lpstr>
      <vt:lpstr>PowerPoint Presentation</vt:lpstr>
      <vt:lpstr>PowerPoint Presentation</vt:lpstr>
      <vt:lpstr>Air Pollution Emissions (Sources &amp; Processes)</vt:lpstr>
      <vt:lpstr>Emission Source Categories: “Stationary” versus “Mobile”</vt:lpstr>
      <vt:lpstr>Emission Processes (Several others … here just a sampling of common processes)</vt:lpstr>
      <vt:lpstr>Combustion</vt:lpstr>
      <vt:lpstr>“Combustion” is burning something …</vt:lpstr>
      <vt:lpstr>PowerPoint Presentation</vt:lpstr>
      <vt:lpstr>PowerPoint Presentation</vt:lpstr>
      <vt:lpstr>Clean Air vs. Combustion Gas</vt:lpstr>
      <vt:lpstr>Fugitive</vt:lpstr>
      <vt:lpstr>Evaporative</vt:lpstr>
      <vt:lpstr>Volatile Organic Compounds (VOCs)</vt:lpstr>
      <vt:lpstr>Dust</vt:lpstr>
      <vt:lpstr>Wildfires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Atmosphere, It’s Properties, and its Constituents</dc:title>
  <dc:creator>Arthur Eiserloh</dc:creator>
  <cp:lastModifiedBy>Frank Freedman</cp:lastModifiedBy>
  <cp:revision>299</cp:revision>
  <dcterms:created xsi:type="dcterms:W3CDTF">2019-02-05T23:33:32Z</dcterms:created>
  <dcterms:modified xsi:type="dcterms:W3CDTF">2020-09-08T11:20:08Z</dcterms:modified>
</cp:coreProperties>
</file>