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notesMasterIdLst>
    <p:notesMasterId r:id="rId28"/>
  </p:notesMasterIdLst>
  <p:sldIdLst>
    <p:sldId id="699" r:id="rId3"/>
    <p:sldId id="708" r:id="rId4"/>
    <p:sldId id="477" r:id="rId5"/>
    <p:sldId id="478" r:id="rId6"/>
    <p:sldId id="703" r:id="rId7"/>
    <p:sldId id="507" r:id="rId8"/>
    <p:sldId id="508" r:id="rId9"/>
    <p:sldId id="710" r:id="rId10"/>
    <p:sldId id="711" r:id="rId11"/>
    <p:sldId id="716" r:id="rId12"/>
    <p:sldId id="713" r:id="rId13"/>
    <p:sldId id="715" r:id="rId14"/>
    <p:sldId id="509" r:id="rId15"/>
    <p:sldId id="511" r:id="rId16"/>
    <p:sldId id="403" r:id="rId17"/>
    <p:sldId id="706" r:id="rId18"/>
    <p:sldId id="712" r:id="rId19"/>
    <p:sldId id="471" r:id="rId20"/>
    <p:sldId id="714" r:id="rId21"/>
    <p:sldId id="506" r:id="rId22"/>
    <p:sldId id="267" r:id="rId23"/>
    <p:sldId id="502" r:id="rId24"/>
    <p:sldId id="505" r:id="rId25"/>
    <p:sldId id="430"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Freedman" initials="FF" lastIdx="1" clrIdx="0">
    <p:extLst>
      <p:ext uri="{19B8F6BF-5375-455C-9EA6-DF929625EA0E}">
        <p15:presenceInfo xmlns:p15="http://schemas.microsoft.com/office/powerpoint/2012/main" userId="Frank Freed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551" autoAdjust="0"/>
  </p:normalViewPr>
  <p:slideViewPr>
    <p:cSldViewPr snapToGrid="0">
      <p:cViewPr varScale="1">
        <p:scale>
          <a:sx n="52" d="100"/>
          <a:sy n="52"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D9602-20D1-4200-AC03-D76202A119D8}"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9EB6-F0B4-4FBE-994B-2C6AA52EF8BE}" type="slidenum">
              <a:rPr lang="en-US" smtClean="0"/>
              <a:t>‹#›</a:t>
            </a:fld>
            <a:endParaRPr lang="en-US"/>
          </a:p>
        </p:txBody>
      </p:sp>
    </p:spTree>
    <p:extLst>
      <p:ext uri="{BB962C8B-B14F-4D97-AF65-F5344CB8AC3E}">
        <p14:creationId xmlns:p14="http://schemas.microsoft.com/office/powerpoint/2010/main" val="308897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7, Air Pollution Meteorology. This is the first lecture of Course Module 3 – Outdoor Air Pollution (Ozone and PM2.5)</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Winds primarily affect air pollution by determining the direction that pollution blows in the wind. This is determined by the wind direction.</a:t>
            </a:r>
          </a:p>
          <a:p>
            <a:endParaRPr lang="en-US" dirty="0"/>
          </a:p>
          <a:p>
            <a:r>
              <a:rPr lang="en-US" dirty="0"/>
              <a:t>Seen here are three images depicting this.</a:t>
            </a:r>
          </a:p>
          <a:p>
            <a:endParaRPr lang="en-US" dirty="0"/>
          </a:p>
          <a:p>
            <a:r>
              <a:rPr lang="en-US" dirty="0"/>
              <a:t>The left is pollution from a smokestack, in which the pollution plume travel with the wind is from right to left across the image upon emission from the stack.</a:t>
            </a:r>
          </a:p>
          <a:p>
            <a:endParaRPr lang="en-US" dirty="0"/>
          </a:p>
          <a:p>
            <a:r>
              <a:rPr lang="en-US" dirty="0"/>
              <a:t>The middle image is of an industrial accidents, where again the smoke from the fire blows in the wind right to left across the image.</a:t>
            </a:r>
          </a:p>
          <a:p>
            <a:endParaRPr lang="en-US" dirty="0"/>
          </a:p>
          <a:p>
            <a:r>
              <a:rPr lang="en-US" dirty="0"/>
              <a:t>The right image is of a wildfire, in which plume travel is from left to right with the wind.</a:t>
            </a:r>
          </a:p>
          <a:p>
            <a:endParaRPr lang="en-US" dirty="0"/>
          </a:p>
          <a:p>
            <a:r>
              <a:rPr lang="en-US" dirty="0"/>
              <a:t>While simple conceptually, a major challenge in these situations, especially for the situation of industrial accidents or fires, is to anticipate changes in winds that may occur during these types of events, since wind direction can change with time and therefore affect populations located at different locations from the incident at different times. </a:t>
            </a:r>
          </a:p>
        </p:txBody>
      </p:sp>
      <p:sp>
        <p:nvSpPr>
          <p:cNvPr id="4" name="Slide Number Placeholder 3"/>
          <p:cNvSpPr>
            <a:spLocks noGrp="1"/>
          </p:cNvSpPr>
          <p:nvPr>
            <p:ph type="sldNum" sz="quarter" idx="5"/>
          </p:nvPr>
        </p:nvSpPr>
        <p:spPr/>
        <p:txBody>
          <a:bodyPr/>
          <a:lstStyle/>
          <a:p>
            <a:fld id="{C7CA9EB6-F0B4-4FBE-994B-2C6AA52EF8BE}" type="slidenum">
              <a:rPr lang="en-US" smtClean="0"/>
              <a:t>10</a:t>
            </a:fld>
            <a:endParaRPr lang="en-US"/>
          </a:p>
        </p:txBody>
      </p:sp>
    </p:spTree>
    <p:extLst>
      <p:ext uri="{BB962C8B-B14F-4D97-AF65-F5344CB8AC3E}">
        <p14:creationId xmlns:p14="http://schemas.microsoft.com/office/powerpoint/2010/main" val="108972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longer period exposure, for example over a year, the changes in winds hour by hour over the year need to be simply summarized in some way for further analysis. </a:t>
            </a:r>
          </a:p>
          <a:p>
            <a:endParaRPr lang="en-US" dirty="0"/>
          </a:p>
          <a:p>
            <a:r>
              <a:rPr lang="en-US" dirty="0"/>
              <a:t>The most common way this is done is through a “wind rose”.</a:t>
            </a:r>
          </a:p>
          <a:p>
            <a:endParaRPr lang="en-US" dirty="0"/>
          </a:p>
          <a:p>
            <a:r>
              <a:rPr lang="en-US" dirty="0"/>
              <a:t>A wind rose is a graphical depiction of the hour by hour winds measured at a location over a long period of time – for example a year.</a:t>
            </a:r>
          </a:p>
          <a:p>
            <a:endParaRPr lang="en-US" dirty="0"/>
          </a:p>
          <a:p>
            <a:r>
              <a:rPr lang="en-US" dirty="0"/>
              <a:t>It depicts, using flags organized around a circle, the frequency of winds of certain speeds from certain directions. The directions around the circle indicate the wind direction. The radial distance from the center of the circle indicates the frequency of winds from that direction. Hatches along the flags indicate different wind speeds for winds along a certain direction.</a:t>
            </a:r>
          </a:p>
          <a:p>
            <a:endParaRPr lang="en-US" dirty="0"/>
          </a:p>
          <a:p>
            <a:r>
              <a:rPr lang="en-US" dirty="0"/>
              <a:t>The best way to explain this is through example.</a:t>
            </a:r>
          </a:p>
          <a:p>
            <a:endParaRPr lang="en-US" dirty="0"/>
          </a:p>
          <a:p>
            <a:r>
              <a:rPr lang="en-US" dirty="0"/>
              <a:t>On the right is an example of a wind rose of hourly winds from a certain location over some period of time.</a:t>
            </a:r>
          </a:p>
          <a:p>
            <a:endParaRPr lang="en-US" dirty="0"/>
          </a:p>
          <a:p>
            <a:r>
              <a:rPr lang="en-US" dirty="0"/>
              <a:t>Around the circle are the different directions the wind can come from, from N at the top, spanning across NE, E, SE, S, SW, W, NW going clockwise around the circle.</a:t>
            </a:r>
          </a:p>
          <a:p>
            <a:endParaRPr lang="en-US" dirty="0"/>
          </a:p>
          <a:p>
            <a:r>
              <a:rPr lang="en-US" dirty="0"/>
              <a:t>The flags radiating from the center of the chart indicate a given frequency of hours in which the wind blows FROM that direction.  The longer the flag, the more hours over the year, or whatever time period is considered, the wind blows from that direction.</a:t>
            </a:r>
          </a:p>
          <a:p>
            <a:endParaRPr lang="en-US" dirty="0"/>
          </a:p>
          <a:p>
            <a:r>
              <a:rPr lang="en-US" dirty="0"/>
              <a:t>With this example, the highest frequency of winds occur for SW winds, from the SW blowing to the NE. The flag in this case radiates beyond the concentric circle of 75 hours … meaning that for more than 75 hours the wind is from the SW.</a:t>
            </a:r>
          </a:p>
          <a:p>
            <a:endParaRPr lang="en-US" dirty="0"/>
          </a:p>
          <a:p>
            <a:r>
              <a:rPr lang="en-US" dirty="0"/>
              <a:t>Contrarily one can see that winds from the N, NE, and NW are much less frequent.</a:t>
            </a:r>
          </a:p>
          <a:p>
            <a:endParaRPr lang="en-US" dirty="0"/>
          </a:p>
          <a:p>
            <a:r>
              <a:rPr lang="en-US" dirty="0"/>
              <a:t>Based, on this … an air pollution meteorologist analyzing annual or longer-term pollution exposure in this location can assume that pollution transport will generally be due to winds from the SW and other southerly sectors. This means pollution will blow generally from South to North.</a:t>
            </a:r>
          </a:p>
          <a:p>
            <a:endParaRPr lang="en-US" dirty="0"/>
          </a:p>
          <a:p>
            <a:r>
              <a:rPr lang="en-US" dirty="0"/>
              <a:t>Also, as seen on the chart, the faster winds, indicated by the orange and red hatches along the flags, are also generally from the SW and S. Winds from other directions, on the other hand, are associated with lower speeds. </a:t>
            </a:r>
          </a:p>
          <a:p>
            <a:r>
              <a:rPr lang="en-US" dirty="0"/>
              <a:t> </a:t>
            </a:r>
          </a:p>
        </p:txBody>
      </p:sp>
      <p:sp>
        <p:nvSpPr>
          <p:cNvPr id="4" name="Slide Number Placeholder 3"/>
          <p:cNvSpPr>
            <a:spLocks noGrp="1"/>
          </p:cNvSpPr>
          <p:nvPr>
            <p:ph type="sldNum" sz="quarter" idx="5"/>
          </p:nvPr>
        </p:nvSpPr>
        <p:spPr/>
        <p:txBody>
          <a:bodyPr/>
          <a:lstStyle/>
          <a:p>
            <a:fld id="{C7CA9EB6-F0B4-4FBE-994B-2C6AA52EF8BE}" type="slidenum">
              <a:rPr lang="en-US" smtClean="0"/>
              <a:t>11</a:t>
            </a:fld>
            <a:endParaRPr lang="en-US"/>
          </a:p>
        </p:txBody>
      </p:sp>
    </p:spTree>
    <p:extLst>
      <p:ext uri="{BB962C8B-B14F-4D97-AF65-F5344CB8AC3E}">
        <p14:creationId xmlns:p14="http://schemas.microsoft.com/office/powerpoint/2010/main" val="181204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another example of a wind rose of hourly winds from a certain location over some period of time.</a:t>
            </a:r>
          </a:p>
          <a:p>
            <a:endParaRPr lang="en-US" dirty="0"/>
          </a:p>
          <a:p>
            <a:r>
              <a:rPr lang="en-US" dirty="0"/>
              <a:t>With this example, the highest frequency of winds occur for NNW winds. The flag in this case radiates close to the outer concentric circle  … associated with 20% of the hours of the year.</a:t>
            </a:r>
          </a:p>
          <a:p>
            <a:endParaRPr lang="en-US" dirty="0"/>
          </a:p>
          <a:p>
            <a:r>
              <a:rPr lang="en-US" dirty="0"/>
              <a:t>Contrarily one can see that winds from the NE, NNE and E almost never occur.</a:t>
            </a:r>
          </a:p>
          <a:p>
            <a:endParaRPr lang="en-US" dirty="0"/>
          </a:p>
          <a:p>
            <a:r>
              <a:rPr lang="en-US" dirty="0"/>
              <a:t>There is also a secondary peak occurrence of winds from the SE through SW sectors.</a:t>
            </a:r>
          </a:p>
          <a:p>
            <a:endParaRPr lang="en-US" dirty="0"/>
          </a:p>
          <a:p>
            <a:r>
              <a:rPr lang="en-US" dirty="0"/>
              <a:t>Based, on this … an air pollution meteorologist analyzing annual or longer-term pollution exposure in this location can assume that pollution transport will often occur with winds from the NNW, blowing pollution to the SSE. There will also be plume transport frequency to the north due to southerly winds that occur during certain times.</a:t>
            </a:r>
          </a:p>
          <a:p>
            <a:endParaRPr lang="en-US" dirty="0"/>
          </a:p>
          <a:p>
            <a:r>
              <a:rPr lang="en-US" dirty="0"/>
              <a:t>Also, as seen on the chart, the faster winds are generally from the NNW. Winds from the S, SSW and SW other the hand, are associated with weak wind speeds. </a:t>
            </a:r>
          </a:p>
          <a:p>
            <a:r>
              <a:rPr lang="en-US" dirty="0"/>
              <a:t> </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12</a:t>
            </a:fld>
            <a:endParaRPr lang="en-US"/>
          </a:p>
        </p:txBody>
      </p:sp>
    </p:spTree>
    <p:extLst>
      <p:ext uri="{BB962C8B-B14F-4D97-AF65-F5344CB8AC3E}">
        <p14:creationId xmlns:p14="http://schemas.microsoft.com/office/powerpoint/2010/main" val="271930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Winds are intimately tied to atmospheric pressure systems. Recalling from Lecture 1, atmospheric pressure is the weight of the atmosphere overlying a given area – the more weight the higher the pressure.</a:t>
            </a:r>
          </a:p>
          <a:p>
            <a:endParaRPr lang="en-US" dirty="0"/>
          </a:p>
          <a:p>
            <a:r>
              <a:rPr lang="en-US" dirty="0"/>
              <a:t>Shown on this image is a simple view of the relationship between air motion and pressure systems that typically occurs.</a:t>
            </a:r>
          </a:p>
          <a:p>
            <a:endParaRPr lang="en-US" dirty="0"/>
          </a:p>
          <a:p>
            <a:r>
              <a:rPr lang="en-US" dirty="0"/>
              <a:t>Winds typically blow away from high pressure and towards low pressure. This is depicted by the arrows directed concentrically outward from the high pressure center, and towards the low pressure system center.</a:t>
            </a:r>
          </a:p>
          <a:p>
            <a:endParaRPr lang="en-US" dirty="0"/>
          </a:p>
          <a:p>
            <a:r>
              <a:rPr lang="en-US" dirty="0"/>
              <a:t>Also seen is the typical vertical motion associated with each.</a:t>
            </a:r>
          </a:p>
          <a:p>
            <a:endParaRPr lang="en-US" dirty="0"/>
          </a:p>
          <a:p>
            <a:r>
              <a:rPr lang="en-US" dirty="0"/>
              <a:t>For low pressure, air motion typically slowly rises upward. In a sense, the inward air motion into the low pressure system “squeezes” air upward.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high pressure, air motion typically slowly sinks downwards. This slow sinking motion associated with high pressure systems is called “subsidence”. In a sense, the outward air motion away from high pressure is replaced with air brought downwards.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subsidence associated with high pressure often gives rise to the creation of a temperature inversion layer capping the atmosphere near the surface. This “subsidence inversion”, as it is called, tends to trap air pollutants in the layer beneath it, since temperature inversions inhibit vertical mixing of air. We will show this in more detail later in the lecture.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summarizing what was just said is provided here …</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13</a:t>
            </a:fld>
            <a:endParaRPr lang="en-US"/>
          </a:p>
        </p:txBody>
      </p:sp>
    </p:spTree>
    <p:extLst>
      <p:ext uri="{BB962C8B-B14F-4D97-AF65-F5344CB8AC3E}">
        <p14:creationId xmlns:p14="http://schemas.microsoft.com/office/powerpoint/2010/main" val="38600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patterns strongly drive summertime flow over California … which as we will discuss in the next lecture is related to how ozone air pollution, common during summer months, is transported by the wind.</a:t>
            </a:r>
          </a:p>
          <a:p>
            <a:endParaRPr lang="en-US" dirty="0"/>
          </a:p>
          <a:p>
            <a:r>
              <a:rPr lang="en-US" dirty="0"/>
              <a:t>Seen here is a depiction.</a:t>
            </a:r>
          </a:p>
          <a:p>
            <a:endParaRPr lang="en-US" dirty="0"/>
          </a:p>
          <a:p>
            <a:r>
              <a:rPr lang="en-US" dirty="0"/>
              <a:t>During summer, a strong high pressure system called the “Pacific High” is typically situated offshore of California. Winds blow clockwise around and concentrically away from this system. Inland, strong summertime heating creates a shallow low pressure system inland. The resulting “pressure gradient” – or contrast over distance from strong high pressure offshore to strong low pressure inland - causes strong northwesterly winds. These blow inland through topographic gaps of the Bay Area inland towards the California Central valleys. In Southern California, a strong onshore wind occurs regularly across the LA Basin </a:t>
            </a:r>
            <a:r>
              <a:rPr lang="en-US" dirty="0" err="1"/>
              <a:t>dring</a:t>
            </a:r>
            <a:r>
              <a:rPr lang="en-US" dirty="0"/>
              <a:t> summer, moving polluted air further east and northeast as we will see in the next lecture.</a:t>
            </a:r>
          </a:p>
          <a:p>
            <a:endParaRPr lang="en-US" dirty="0"/>
          </a:p>
          <a:p>
            <a:r>
              <a:rPr lang="en-US" dirty="0"/>
              <a:t>The regular onshore summer winds bring cool marine air inland. Because of its regular occurrence, Mark Twain presumably said upon visiting the west coast …</a:t>
            </a:r>
          </a:p>
          <a:p>
            <a:endParaRPr lang="en-US" dirty="0"/>
          </a:p>
          <a:p>
            <a:r>
              <a:rPr lang="en-US" dirty="0"/>
              <a:t>“The coldest winter I ever spent was summer in San Francisco” ….</a:t>
            </a:r>
          </a:p>
        </p:txBody>
      </p:sp>
      <p:sp>
        <p:nvSpPr>
          <p:cNvPr id="4" name="Slide Number Placeholder 3"/>
          <p:cNvSpPr>
            <a:spLocks noGrp="1"/>
          </p:cNvSpPr>
          <p:nvPr>
            <p:ph type="sldNum" sz="quarter" idx="5"/>
          </p:nvPr>
        </p:nvSpPr>
        <p:spPr/>
        <p:txBody>
          <a:bodyPr/>
          <a:lstStyle/>
          <a:p>
            <a:fld id="{C7CA9EB6-F0B4-4FBE-994B-2C6AA52EF8BE}" type="slidenum">
              <a:rPr lang="en-US" smtClean="0"/>
              <a:t>14</a:t>
            </a:fld>
            <a:endParaRPr lang="en-US"/>
          </a:p>
        </p:txBody>
      </p:sp>
    </p:spTree>
    <p:extLst>
      <p:ext uri="{BB962C8B-B14F-4D97-AF65-F5344CB8AC3E}">
        <p14:creationId xmlns:p14="http://schemas.microsoft.com/office/powerpoint/2010/main" val="420504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B7DC614-EC3F-4CFD-94E9-E2DC5FF156D2}" type="slidenum">
              <a:rPr lang="en-US" smtClean="0"/>
              <a:pPr/>
              <a:t>15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A depiction of the effects of this summertime onshore wind flow across the San Francisco Bay Area is seen here. </a:t>
            </a:r>
          </a:p>
          <a:p>
            <a:endParaRPr lang="en-US" dirty="0"/>
          </a:p>
          <a:p>
            <a:r>
              <a:rPr lang="en-US" dirty="0"/>
              <a:t>The green arrows are typical wind directions as the summer, onshore sea breeze travels inland through topographic gaps towards inland valleys. Air pollution emitted within the Bay Area from traffic and stationary sources get caught up in this wind. Some of it gets trapped in inland valley while some makes it further inland … affecting for example Central Valley air quality.</a:t>
            </a:r>
          </a:p>
          <a:p>
            <a:endParaRPr lang="en-US" dirty="0"/>
          </a:p>
          <a:p>
            <a:r>
              <a:rPr lang="en-US" dirty="0"/>
              <a:t>Some key points summarizing this are provided here … </a:t>
            </a:r>
          </a:p>
        </p:txBody>
      </p:sp>
    </p:spTree>
    <p:extLst>
      <p:ext uri="{BB962C8B-B14F-4D97-AF65-F5344CB8AC3E}">
        <p14:creationId xmlns:p14="http://schemas.microsoft.com/office/powerpoint/2010/main" val="83817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effect on air pollution related to pressure systems are “stagnation episodes”.</a:t>
            </a:r>
          </a:p>
          <a:p>
            <a:endParaRPr lang="en-US" dirty="0"/>
          </a:p>
          <a:p>
            <a:r>
              <a:rPr lang="en-US" dirty="0"/>
              <a:t>These occur when high pressure systems become large, spanning a very broad area, and stay fixed in place for days to weeks at a time. During these situations winds can become very weak within the pressure center, which limits air pollution transport away from source areas and dispersion with cleaner air.  High air pollution episodes can therefore result.  Typically, stagnation episodes are most associated with wintertime and give rise to periods of very high particulate air pollution, for example of PM2.5.</a:t>
            </a:r>
          </a:p>
          <a:p>
            <a:endParaRPr lang="en-US" dirty="0"/>
          </a:p>
          <a:p>
            <a:r>
              <a:rPr lang="en-US" dirty="0"/>
              <a:t>Seen here are two recent examples of wintertime stagnation episodes. On the left is an episode last winter in the Eastern U.S., the broad area of high pressure giving rise to this is depicted here. Notice how broad the system and spatially expansive the system is …. this leads to weak winds and low pollution dispersion.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right is an episode a couple years earlier during winter in the Western U.S., the broad area of high pressure giving rise to this is depicted here. Again, notice how broad the system and spatially expansive the system is.</a:t>
            </a:r>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16</a:t>
            </a:fld>
            <a:endParaRPr lang="en-US"/>
          </a:p>
        </p:txBody>
      </p:sp>
    </p:spTree>
    <p:extLst>
      <p:ext uri="{BB962C8B-B14F-4D97-AF65-F5344CB8AC3E}">
        <p14:creationId xmlns:p14="http://schemas.microsoft.com/office/powerpoint/2010/main" val="346418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Meteorology, Focus Topic 2 – Temperature Inversions.</a:t>
            </a:r>
          </a:p>
        </p:txBody>
      </p:sp>
      <p:sp>
        <p:nvSpPr>
          <p:cNvPr id="4" name="Slide Number Placeholder 3"/>
          <p:cNvSpPr>
            <a:spLocks noGrp="1"/>
          </p:cNvSpPr>
          <p:nvPr>
            <p:ph type="sldNum" sz="quarter" idx="5"/>
          </p:nvPr>
        </p:nvSpPr>
        <p:spPr/>
        <p:txBody>
          <a:bodyPr/>
          <a:lstStyle/>
          <a:p>
            <a:fld id="{D1B90D33-E3EE-44AC-A6FC-8309B97C2889}" type="slidenum">
              <a:rPr lang="en-US" smtClean="0"/>
              <a:t>17</a:t>
            </a:fld>
            <a:endParaRPr lang="en-US"/>
          </a:p>
        </p:txBody>
      </p:sp>
    </p:spTree>
    <p:extLst>
      <p:ext uri="{BB962C8B-B14F-4D97-AF65-F5344CB8AC3E}">
        <p14:creationId xmlns:p14="http://schemas.microsoft.com/office/powerpoint/2010/main" val="183573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Lecture 1 we introduced the topic of temperature inversion in connection to one specific example – the stratospheric temperature inversion.</a:t>
            </a:r>
          </a:p>
          <a:p>
            <a:endParaRPr lang="en-US" dirty="0"/>
          </a:p>
          <a:p>
            <a:r>
              <a:rPr lang="en-US" dirty="0"/>
              <a:t>Recalling, a temperature inversion is a layer of air in which temperature increases upward – rather than the more usual behavior where temperature is lower going upward in the atmosphere.</a:t>
            </a:r>
          </a:p>
          <a:p>
            <a:endParaRPr lang="en-US" dirty="0"/>
          </a:p>
          <a:p>
            <a:r>
              <a:rPr lang="en-US" dirty="0"/>
              <a:t>Within the stratosphere, temperature increases with height due to the absorption of sunlight by ozone gas. But temperature inversions can exist elsewhere for other reasons – and we will see examples in coming slides.</a:t>
            </a:r>
          </a:p>
          <a:p>
            <a:endParaRPr lang="en-US" dirty="0"/>
          </a:p>
          <a:p>
            <a:r>
              <a:rPr lang="en-US" dirty="0"/>
              <a:t>A characteristic of temperature inversions is that vertical motion is strongly inhibited. Hence the thunderstorm cloud in this image, and weather systems in general, do not grow further once it reaches the tropopause and encounter the stratospheric inversion.  Weather systems therefore stay confined to the troposphere.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CA9EB6-F0B4-4FBE-994B-2C6AA52EF8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0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air pollution, we are concerned not with the stratospheric inversion but instead inversion layers that form closer to the ground – within, say, the lowest 100s to 1000 meters from the surface.</a:t>
            </a:r>
          </a:p>
          <a:p>
            <a:endParaRPr lang="en-US" dirty="0"/>
          </a:p>
          <a:p>
            <a:r>
              <a:rPr lang="en-US" dirty="0"/>
              <a:t>Visuals of this are seen on the slide. </a:t>
            </a:r>
          </a:p>
          <a:p>
            <a:br>
              <a:rPr lang="en-US" dirty="0"/>
            </a:br>
            <a:r>
              <a:rPr lang="en-US" dirty="0"/>
              <a:t>On the left is a typical image of southern California pollution. One sees dirtier air confined below the base of a shallow, bur present, temperature inversion.</a:t>
            </a:r>
          </a:p>
          <a:p>
            <a:endParaRPr lang="en-US" dirty="0"/>
          </a:p>
          <a:p>
            <a:r>
              <a:rPr lang="en-US" dirty="0"/>
              <a:t>On the right is a black and white image showing pollution and haze within a ground-based inversion hugging the surface. </a:t>
            </a:r>
          </a:p>
        </p:txBody>
      </p:sp>
      <p:sp>
        <p:nvSpPr>
          <p:cNvPr id="4" name="Slide Number Placeholder 3"/>
          <p:cNvSpPr>
            <a:spLocks noGrp="1"/>
          </p:cNvSpPr>
          <p:nvPr>
            <p:ph type="sldNum" sz="quarter" idx="5"/>
          </p:nvPr>
        </p:nvSpPr>
        <p:spPr/>
        <p:txBody>
          <a:bodyPr/>
          <a:lstStyle/>
          <a:p>
            <a:fld id="{C7CA9EB6-F0B4-4FBE-994B-2C6AA52EF8BE}" type="slidenum">
              <a:rPr lang="en-US" smtClean="0"/>
              <a:t>19</a:t>
            </a:fld>
            <a:endParaRPr lang="en-US"/>
          </a:p>
        </p:txBody>
      </p:sp>
    </p:spTree>
    <p:extLst>
      <p:ext uri="{BB962C8B-B14F-4D97-AF65-F5344CB8AC3E}">
        <p14:creationId xmlns:p14="http://schemas.microsoft.com/office/powerpoint/2010/main" val="201238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module will comprise three lectures. The two following this one will be on Ground Level Ozone and PM2.5 – one lecture for each pollutant. These two pollutants are those of most concern today in terms ambient air quality. </a:t>
            </a:r>
          </a:p>
          <a:p>
            <a:endParaRPr lang="en-US" dirty="0"/>
          </a:p>
          <a:p>
            <a:r>
              <a:rPr lang="en-US" dirty="0"/>
              <a:t>This lecture will be on air pollution meteorology – covering various meteorological factors that affect how high air pollution concentrations are once emitted from a source. </a:t>
            </a:r>
          </a:p>
          <a:p>
            <a:endParaRPr lang="en-US" dirty="0"/>
          </a:p>
          <a:p>
            <a:r>
              <a:rPr lang="en-US" dirty="0"/>
              <a:t>This will provide some background that will help understand ozone and PM2.5 pollution.</a:t>
            </a:r>
          </a:p>
        </p:txBody>
      </p:sp>
      <p:sp>
        <p:nvSpPr>
          <p:cNvPr id="4" name="Slide Number Placeholder 3"/>
          <p:cNvSpPr>
            <a:spLocks noGrp="1"/>
          </p:cNvSpPr>
          <p:nvPr>
            <p:ph type="sldNum" sz="quarter" idx="5"/>
          </p:nvPr>
        </p:nvSpPr>
        <p:spPr/>
        <p:txBody>
          <a:bodyPr/>
          <a:lstStyle/>
          <a:p>
            <a:fld id="{C7CA9EB6-F0B4-4FBE-994B-2C6AA52EF8BE}" type="slidenum">
              <a:rPr lang="en-US" smtClean="0"/>
              <a:t>2</a:t>
            </a:fld>
            <a:endParaRPr lang="en-US"/>
          </a:p>
        </p:txBody>
      </p:sp>
    </p:spTree>
    <p:extLst>
      <p:ext uri="{BB962C8B-B14F-4D97-AF65-F5344CB8AC3E}">
        <p14:creationId xmlns:p14="http://schemas.microsoft.com/office/powerpoint/2010/main" val="25040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slides to follow will present two types of temperature inversions important for air pollution purposes.</a:t>
            </a:r>
          </a:p>
          <a:p>
            <a:pPr marL="228600" indent="-228600">
              <a:buAutoNum type="arabicPeriod"/>
            </a:pPr>
            <a:r>
              <a:rPr lang="en-US" dirty="0"/>
              <a:t>Ground-based inversions … which are most important during wintertime, and …</a:t>
            </a:r>
          </a:p>
          <a:p>
            <a:pPr marL="228600" indent="-228600">
              <a:buAutoNum type="arabicPeriod"/>
            </a:pPr>
            <a:r>
              <a:rPr lang="en-US" dirty="0"/>
              <a:t>Subsidence inversions .. Which are most important during summertime</a:t>
            </a:r>
          </a:p>
        </p:txBody>
      </p:sp>
      <p:sp>
        <p:nvSpPr>
          <p:cNvPr id="4" name="Slide Number Placeholder 3"/>
          <p:cNvSpPr>
            <a:spLocks noGrp="1"/>
          </p:cNvSpPr>
          <p:nvPr>
            <p:ph type="sldNum" sz="quarter" idx="5"/>
          </p:nvPr>
        </p:nvSpPr>
        <p:spPr/>
        <p:txBody>
          <a:bodyPr/>
          <a:lstStyle/>
          <a:p>
            <a:fld id="{C7CA9EB6-F0B4-4FBE-994B-2C6AA52EF8BE}" type="slidenum">
              <a:rPr lang="en-US" smtClean="0"/>
              <a:t>20</a:t>
            </a:fld>
            <a:endParaRPr lang="en-US"/>
          </a:p>
        </p:txBody>
      </p:sp>
    </p:spTree>
    <p:extLst>
      <p:ext uri="{BB962C8B-B14F-4D97-AF65-F5344CB8AC3E}">
        <p14:creationId xmlns:p14="http://schemas.microsoft.com/office/powerpoint/2010/main" val="68048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type of inversion we will present is the ground-based inversion. These typically form, and become increasingly strong and persistent, during multi-day periods during wintertime clear sky conditions.  The stagnation episodes covered earlier a very conducive to the formation of these types of inversions.</a:t>
            </a:r>
          </a:p>
          <a:p>
            <a:endParaRPr lang="en-US" dirty="0"/>
          </a:p>
          <a:p>
            <a:r>
              <a:rPr lang="en-US" dirty="0"/>
              <a:t>The graphic depicts a sketch of the situation. During nights with clear skies, infrared radiation emitted by the earth’s surface escapes readily to space, not being trapped by clouds or water vapor. Little heat is therefore trapped within the lower atmosphere, and air temperature near the ground cools rapidly. The near-ground air thus becomes colder than the air above. Persistent periods of clear skies, wintertime conditions lead to stronger and stronger ground based inversions with each evening.</a:t>
            </a:r>
          </a:p>
          <a:p>
            <a:endParaRPr lang="en-US" dirty="0"/>
          </a:p>
          <a:p>
            <a:r>
              <a:rPr lang="en-US" dirty="0"/>
              <a:t>The depth of this surface-based inversion is shallow – usually within the lowest hundreds of meters above the surface.</a:t>
            </a:r>
          </a:p>
          <a:p>
            <a:endParaRPr lang="en-US" dirty="0"/>
          </a:p>
          <a:p>
            <a:r>
              <a:rPr lang="en-US" dirty="0"/>
              <a:t>Wintertime pollution, from auto traffic, residential fuel combustion  and other smoke sources, can therefore build up to very high concentrations since the polluted air becomes trapped within this shallow inversion layer. </a:t>
            </a:r>
          </a:p>
          <a:p>
            <a:endParaRPr lang="en-US" dirty="0"/>
          </a:p>
          <a:p>
            <a:r>
              <a:rPr lang="en-US" dirty="0"/>
              <a:t>Key points summarizing these points are provided here …</a:t>
            </a:r>
          </a:p>
        </p:txBody>
      </p:sp>
      <p:sp>
        <p:nvSpPr>
          <p:cNvPr id="4" name="Slide Number Placeholder 3"/>
          <p:cNvSpPr>
            <a:spLocks noGrp="1"/>
          </p:cNvSpPr>
          <p:nvPr>
            <p:ph type="sldNum" sz="quarter" idx="5"/>
          </p:nvPr>
        </p:nvSpPr>
        <p:spPr/>
        <p:txBody>
          <a:bodyPr/>
          <a:lstStyle/>
          <a:p>
            <a:fld id="{C7CA9EB6-F0B4-4FBE-994B-2C6AA52EF8BE}" type="slidenum">
              <a:rPr lang="en-US" smtClean="0"/>
              <a:t>21</a:t>
            </a:fld>
            <a:endParaRPr lang="en-US"/>
          </a:p>
        </p:txBody>
      </p:sp>
    </p:spTree>
    <p:extLst>
      <p:ext uri="{BB962C8B-B14F-4D97-AF65-F5344CB8AC3E}">
        <p14:creationId xmlns:p14="http://schemas.microsoft.com/office/powerpoint/2010/main" val="378749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example of ground-based radiation inversions is shown on this slide – the situation when cooled air near the surface due to infrared cooling of the surface pools within valleys. These are called “cold air pools” and can exacerbate high pollution episodes since the polluted air then not only is trapped within the inversion – but also on the side by the walls of the valley.  Wintertime air pollution episodes within the California Central Valley are another example where these cold air pools are a major factor adversely affecting wintertime air quality.</a:t>
            </a:r>
          </a:p>
        </p:txBody>
      </p:sp>
      <p:sp>
        <p:nvSpPr>
          <p:cNvPr id="4" name="Slide Number Placeholder 3"/>
          <p:cNvSpPr>
            <a:spLocks noGrp="1"/>
          </p:cNvSpPr>
          <p:nvPr>
            <p:ph type="sldNum" sz="quarter" idx="5"/>
          </p:nvPr>
        </p:nvSpPr>
        <p:spPr/>
        <p:txBody>
          <a:bodyPr/>
          <a:lstStyle/>
          <a:p>
            <a:fld id="{C7CA9EB6-F0B4-4FBE-994B-2C6AA52EF8BE}" type="slidenum">
              <a:rPr lang="en-US" smtClean="0"/>
              <a:t>22</a:t>
            </a:fld>
            <a:endParaRPr lang="en-US"/>
          </a:p>
        </p:txBody>
      </p:sp>
    </p:spTree>
    <p:extLst>
      <p:ext uri="{BB962C8B-B14F-4D97-AF65-F5344CB8AC3E}">
        <p14:creationId xmlns:p14="http://schemas.microsoft.com/office/powerpoint/2010/main" val="234011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is shown on this slide – the pollution trapped near the surface in wintertime in Salt Lake City, Utah. </a:t>
            </a:r>
          </a:p>
          <a:p>
            <a:endParaRPr lang="en-US" dirty="0"/>
          </a:p>
          <a:p>
            <a:r>
              <a:rPr lang="en-US" dirty="0"/>
              <a:t>One sees the polluted air within and the cleaner air above the inversion layer.</a:t>
            </a:r>
          </a:p>
          <a:p>
            <a:endParaRPr lang="en-US" dirty="0"/>
          </a:p>
          <a:p>
            <a:r>
              <a:rPr lang="en-US" dirty="0"/>
              <a:t>Salt Lake City commonly experiences high PM pollution during wintertime associated with these conditions.</a:t>
            </a:r>
          </a:p>
        </p:txBody>
      </p:sp>
      <p:sp>
        <p:nvSpPr>
          <p:cNvPr id="4" name="Slide Number Placeholder 3"/>
          <p:cNvSpPr>
            <a:spLocks noGrp="1"/>
          </p:cNvSpPr>
          <p:nvPr>
            <p:ph type="sldNum" sz="quarter" idx="5"/>
          </p:nvPr>
        </p:nvSpPr>
        <p:spPr/>
        <p:txBody>
          <a:bodyPr/>
          <a:lstStyle/>
          <a:p>
            <a:fld id="{C7CA9EB6-F0B4-4FBE-994B-2C6AA52EF8BE}" type="slidenum">
              <a:rPr lang="en-US" smtClean="0"/>
              <a:t>23</a:t>
            </a:fld>
            <a:endParaRPr lang="en-US"/>
          </a:p>
        </p:txBody>
      </p:sp>
    </p:spTree>
    <p:extLst>
      <p:ext uri="{BB962C8B-B14F-4D97-AF65-F5344CB8AC3E}">
        <p14:creationId xmlns:p14="http://schemas.microsoft.com/office/powerpoint/2010/main" val="2817488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type of inversion we will present is the subsidence inversion. These typically form, and become increasingly strong and persistent, during summertime in California, as well as other similar geographic locations.</a:t>
            </a:r>
          </a:p>
          <a:p>
            <a:endParaRPr lang="en-US" dirty="0"/>
          </a:p>
          <a:p>
            <a:r>
              <a:rPr lang="en-US" dirty="0"/>
              <a:t>The graphic depicts a sketch of the situation. On the left, we present again a graphic from an earlier slide of sinking air associated with high pressure. As mentioned when presenting this slide in detail earlier, the sinking motion – called subsidence – forms a temperature inversion in a shallow layer of air overriding the lower atmosphere.</a:t>
            </a:r>
          </a:p>
          <a:p>
            <a:endParaRPr lang="en-US" dirty="0"/>
          </a:p>
          <a:p>
            <a:r>
              <a:rPr lang="en-US" dirty="0"/>
              <a:t>The graphic on the right illustrates this. Notice that instead of the ground-based inversion, which is based at the surface, the subsidence inversion base is above the surface. Typically the base of the inversion, or where the temperature first begins to rise with height going upward from the surface, is between 500 to 1000 meters above the surface. The “mixing depth” is a term for the layer of polluted air beneath the inversion within  which pollution emitted from the surface is trapped.</a:t>
            </a:r>
          </a:p>
          <a:p>
            <a:endParaRPr lang="en-US" dirty="0"/>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24</a:t>
            </a:fld>
            <a:endParaRPr lang="en-US"/>
          </a:p>
        </p:txBody>
      </p:sp>
    </p:spTree>
    <p:extLst>
      <p:ext uri="{BB962C8B-B14F-4D97-AF65-F5344CB8AC3E}">
        <p14:creationId xmlns:p14="http://schemas.microsoft.com/office/powerpoint/2010/main" val="42371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BBC3002-71F0-483B-A7DC-99F835FD8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C4FA66-F589-41F9-AABA-5A757695981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id="{B6F8558D-97B5-4DA6-95CB-FD5A0E87164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55B4ACF-55EB-44F7-9E7F-92D419713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i="0" dirty="0"/>
              <a:t>As mentioned, the most relevant example for purposes of this class is summertime in California. </a:t>
            </a:r>
          </a:p>
          <a:p>
            <a:endParaRPr lang="en-US" altLang="en-US" b="0" i="0" dirty="0"/>
          </a:p>
          <a:p>
            <a:r>
              <a:rPr lang="en-US" altLang="en-US" b="0" i="0" dirty="0"/>
              <a:t>This slide illustrates this briefly.</a:t>
            </a:r>
          </a:p>
          <a:p>
            <a:endParaRPr lang="en-US" altLang="en-US" b="0" i="0" dirty="0"/>
          </a:p>
          <a:p>
            <a:r>
              <a:rPr lang="en-US" altLang="en-US" b="0" i="0" dirty="0"/>
              <a:t>On the left is a visual of the Pacific-High pressure system offshore of the California presented earlier. The Pacific High is a persistent summertime weather feature of California. Subsidence associated with it forms subsidence inversions. </a:t>
            </a:r>
          </a:p>
          <a:p>
            <a:endParaRPr lang="en-US" altLang="en-US" b="0" i="0" dirty="0"/>
          </a:p>
          <a:p>
            <a:r>
              <a:rPr lang="en-US" altLang="en-US" b="0" i="0" dirty="0"/>
              <a:t>On the right is a photograph overlooking  the Los Angeles Basin on a summer day. Notice again how the pollution emitted at the surface is trapped within the mixing depth below the base on the inversion. For equal emissions, air pollution concentrations will be higher on days when the mixing depth is shallower and the subsidence inversion base is closer to the ground, since there is a shallower depth of air to contain the pollutant.</a:t>
            </a:r>
          </a:p>
          <a:p>
            <a:endParaRPr lang="en-US" altLang="en-US" b="0" i="0" dirty="0"/>
          </a:p>
          <a:p>
            <a:r>
              <a:rPr lang="en-US" altLang="en-US" b="0" i="0" dirty="0"/>
              <a:t>This is the case because the emissions become trapped in a shallower layer.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 this lecture is as follows. </a:t>
            </a:r>
          </a:p>
          <a:p>
            <a:endParaRPr lang="en-US" dirty="0"/>
          </a:p>
          <a:p>
            <a:r>
              <a:rPr lang="en-US" dirty="0"/>
              <a:t>We will first cover basic processes that occur in air that affect air pollution processes, and the meteorological variables that these processes depend on.</a:t>
            </a:r>
          </a:p>
          <a:p>
            <a:endParaRPr lang="en-US" dirty="0"/>
          </a:p>
          <a:p>
            <a:r>
              <a:rPr lang="en-US" dirty="0"/>
              <a:t>We will then focus on two specific meteorological aspects.</a:t>
            </a:r>
          </a:p>
          <a:p>
            <a:endParaRPr lang="en-US" dirty="0"/>
          </a:p>
          <a:p>
            <a:r>
              <a:rPr lang="en-US" dirty="0"/>
              <a:t>The first is the effects of winds and pressure systems on air pollution concentrations.</a:t>
            </a:r>
          </a:p>
          <a:p>
            <a:endParaRPr lang="en-US" dirty="0"/>
          </a:p>
          <a:p>
            <a:r>
              <a:rPr lang="en-US" dirty="0"/>
              <a:t>The second is temperature inversions, a topic covered earlier in connection with the stratosphere. This time we will focus on temperature inversions that occur close to ground level, and therefore affect air pollution concentrations.</a:t>
            </a:r>
          </a:p>
        </p:txBody>
      </p:sp>
      <p:sp>
        <p:nvSpPr>
          <p:cNvPr id="4" name="Slide Number Placeholder 3"/>
          <p:cNvSpPr>
            <a:spLocks noGrp="1"/>
          </p:cNvSpPr>
          <p:nvPr>
            <p:ph type="sldNum" sz="quarter" idx="5"/>
          </p:nvPr>
        </p:nvSpPr>
        <p:spPr/>
        <p:txBody>
          <a:bodyPr/>
          <a:lstStyle/>
          <a:p>
            <a:fld id="{D1B90D33-E3EE-44AC-A6FC-8309B97C2889}" type="slidenum">
              <a:rPr lang="en-US" smtClean="0"/>
              <a:t>3</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Meteorology – Processes and Variables</a:t>
            </a:r>
          </a:p>
        </p:txBody>
      </p:sp>
      <p:sp>
        <p:nvSpPr>
          <p:cNvPr id="4" name="Slide Number Placeholder 3"/>
          <p:cNvSpPr>
            <a:spLocks noGrp="1"/>
          </p:cNvSpPr>
          <p:nvPr>
            <p:ph type="sldNum" sz="quarter" idx="5"/>
          </p:nvPr>
        </p:nvSpPr>
        <p:spPr/>
        <p:txBody>
          <a:bodyPr/>
          <a:lstStyle/>
          <a:p>
            <a:fld id="{D1B90D33-E3EE-44AC-A6FC-8309B97C2889}" type="slidenum">
              <a:rPr lang="en-US" smtClean="0"/>
              <a:t>4</a:t>
            </a:fld>
            <a:endParaRPr lang="en-US"/>
          </a:p>
        </p:txBody>
      </p:sp>
    </p:spTree>
    <p:extLst>
      <p:ext uri="{BB962C8B-B14F-4D97-AF65-F5344CB8AC3E}">
        <p14:creationId xmlns:p14="http://schemas.microsoft.com/office/powerpoint/2010/main" val="296539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by reviewing a slide from a previous lecture, where the concepts of emissions from sources and concentrations at downwind receptors was introduced. </a:t>
            </a:r>
          </a:p>
          <a:p>
            <a:endParaRPr lang="en-US" dirty="0"/>
          </a:p>
          <a:p>
            <a:r>
              <a:rPr lang="en-US" dirty="0"/>
              <a:t>Once an air pollutant is emitted, the concentration that results downwind is determined by various processes. </a:t>
            </a:r>
          </a:p>
          <a:p>
            <a:endParaRPr lang="en-US" dirty="0"/>
          </a:p>
          <a:p>
            <a:r>
              <a:rPr lang="en-US" dirty="0"/>
              <a:t>The most obvious is the movement with the wind, the particular direction of transport depending on the wind direction. This is the most clear example of meteorological effects on air pollution.</a:t>
            </a:r>
          </a:p>
          <a:p>
            <a:endParaRPr lang="en-US" dirty="0"/>
          </a:p>
          <a:p>
            <a:r>
              <a:rPr lang="en-US" dirty="0"/>
              <a:t>Several other processes however are seen on the graphic, all of which dependent in some way on meteorological conditions.</a:t>
            </a:r>
          </a:p>
          <a:p>
            <a:endParaRPr lang="en-US" dirty="0"/>
          </a:p>
          <a:p>
            <a:r>
              <a:rPr lang="en-US" dirty="0"/>
              <a:t>Dilution and mixing within the cleaner surrounding air as pollution travels downwind occurs due to gustiness and turbulence within the air. The rate of dilution is dependent on wind speed and temperature – more specifically whether a temperature inversion is present.</a:t>
            </a:r>
          </a:p>
          <a:p>
            <a:endParaRPr lang="en-US" dirty="0"/>
          </a:p>
          <a:p>
            <a:r>
              <a:rPr lang="en-US" dirty="0"/>
              <a:t>Chemical reactions can occur that react emitted pollutants to other species.  The rates of chemical reactions are dependent on meteorological factors such as temperature, humidity and cloud coverage.  </a:t>
            </a:r>
          </a:p>
          <a:p>
            <a:endParaRPr lang="en-US" dirty="0"/>
          </a:p>
          <a:p>
            <a:r>
              <a:rPr lang="en-US" dirty="0"/>
              <a:t>Pollutants can also be cleansed from the air by absorption in precipitation.</a:t>
            </a:r>
          </a:p>
          <a:p>
            <a:endParaRPr lang="en-US" dirty="0"/>
          </a:p>
          <a:p>
            <a:r>
              <a:rPr lang="en-US" dirty="0"/>
              <a:t>Finally, some pollutants with long atmospheric lifetimes – that don’t chemically react or are absorbed in cloud or rainwater readily - can remain in the air long-terms and be transported by the winds great distance.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CA9EB6-F0B4-4FBE-994B-2C6AA52EF8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36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cover each of these processes, providing more details.</a:t>
            </a:r>
          </a:p>
          <a:p>
            <a:endParaRPr lang="en-US" dirty="0"/>
          </a:p>
          <a:p>
            <a:r>
              <a:rPr lang="en-US" dirty="0"/>
              <a:t>First, wind transport … *** read bullets ***</a:t>
            </a:r>
          </a:p>
        </p:txBody>
      </p:sp>
      <p:sp>
        <p:nvSpPr>
          <p:cNvPr id="4" name="Slide Number Placeholder 3"/>
          <p:cNvSpPr>
            <a:spLocks noGrp="1"/>
          </p:cNvSpPr>
          <p:nvPr>
            <p:ph type="sldNum" sz="quarter" idx="5"/>
          </p:nvPr>
        </p:nvSpPr>
        <p:spPr/>
        <p:txBody>
          <a:bodyPr/>
          <a:lstStyle/>
          <a:p>
            <a:fld id="{C7CA9EB6-F0B4-4FBE-994B-2C6AA52EF8BE}" type="slidenum">
              <a:rPr lang="en-US" smtClean="0"/>
              <a:t>6</a:t>
            </a:fld>
            <a:endParaRPr lang="en-US"/>
          </a:p>
        </p:txBody>
      </p:sp>
    </p:spTree>
    <p:extLst>
      <p:ext uri="{BB962C8B-B14F-4D97-AF65-F5344CB8AC3E}">
        <p14:creationId xmlns:p14="http://schemas.microsoft.com/office/powerpoint/2010/main" val="86026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covers chemical reactions, splitting the topic into gas and aqueous phase reactions.</a:t>
            </a:r>
          </a:p>
          <a:p>
            <a:endParaRPr lang="en-US" dirty="0"/>
          </a:p>
          <a:p>
            <a:r>
              <a:rPr lang="en-US" dirty="0"/>
              <a:t>*** read bullets ***</a:t>
            </a:r>
          </a:p>
          <a:p>
            <a:endParaRPr lang="en-US" dirty="0"/>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7</a:t>
            </a:fld>
            <a:endParaRPr lang="en-US"/>
          </a:p>
        </p:txBody>
      </p:sp>
    </p:spTree>
    <p:extLst>
      <p:ext uri="{BB962C8B-B14F-4D97-AF65-F5344CB8AC3E}">
        <p14:creationId xmlns:p14="http://schemas.microsoft.com/office/powerpoint/2010/main" val="137960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read bullets ***</a:t>
            </a:r>
          </a:p>
        </p:txBody>
      </p:sp>
      <p:sp>
        <p:nvSpPr>
          <p:cNvPr id="4" name="Slide Number Placeholder 3"/>
          <p:cNvSpPr>
            <a:spLocks noGrp="1"/>
          </p:cNvSpPr>
          <p:nvPr>
            <p:ph type="sldNum" sz="quarter" idx="5"/>
          </p:nvPr>
        </p:nvSpPr>
        <p:spPr/>
        <p:txBody>
          <a:bodyPr/>
          <a:lstStyle/>
          <a:p>
            <a:fld id="{C7CA9EB6-F0B4-4FBE-994B-2C6AA52EF8BE}" type="slidenum">
              <a:rPr lang="en-US" smtClean="0"/>
              <a:t>8</a:t>
            </a:fld>
            <a:endParaRPr lang="en-US"/>
          </a:p>
        </p:txBody>
      </p:sp>
    </p:spTree>
    <p:extLst>
      <p:ext uri="{BB962C8B-B14F-4D97-AF65-F5344CB8AC3E}">
        <p14:creationId xmlns:p14="http://schemas.microsoft.com/office/powerpoint/2010/main" val="392705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Meteorology: Focus Topic 1 – Winds and Pressure Systems</a:t>
            </a:r>
          </a:p>
        </p:txBody>
      </p:sp>
      <p:sp>
        <p:nvSpPr>
          <p:cNvPr id="4" name="Slide Number Placeholder 3"/>
          <p:cNvSpPr>
            <a:spLocks noGrp="1"/>
          </p:cNvSpPr>
          <p:nvPr>
            <p:ph type="sldNum" sz="quarter" idx="5"/>
          </p:nvPr>
        </p:nvSpPr>
        <p:spPr/>
        <p:txBody>
          <a:bodyPr/>
          <a:lstStyle/>
          <a:p>
            <a:fld id="{D1B90D33-E3EE-44AC-A6FC-8309B97C2889}" type="slidenum">
              <a:rPr lang="en-US" smtClean="0"/>
              <a:t>9</a:t>
            </a:fld>
            <a:endParaRPr lang="en-US"/>
          </a:p>
        </p:txBody>
      </p:sp>
    </p:spTree>
    <p:extLst>
      <p:ext uri="{BB962C8B-B14F-4D97-AF65-F5344CB8AC3E}">
        <p14:creationId xmlns:p14="http://schemas.microsoft.com/office/powerpoint/2010/main" val="200811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3861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222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6028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7DB430C-03CF-4154-8259-676D982E5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2DE97A-888C-4692-B038-B24F37180A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0F43AC-7BA6-4CA0-B171-AF8386305C67}"/>
              </a:ext>
            </a:extLst>
          </p:cNvPr>
          <p:cNvSpPr>
            <a:spLocks noGrp="1" noChangeArrowheads="1"/>
          </p:cNvSpPr>
          <p:nvPr>
            <p:ph type="sldNum" sz="quarter" idx="12"/>
          </p:nvPr>
        </p:nvSpPr>
        <p:spPr>
          <a:ln/>
        </p:spPr>
        <p:txBody>
          <a:bodyPr/>
          <a:lstStyle>
            <a:lvl1pPr>
              <a:defRPr/>
            </a:lvl1pPr>
          </a:lstStyle>
          <a:p>
            <a:fld id="{5B193590-7C01-4945-AD62-40A51EDF6B65}" type="slidenum">
              <a:rPr lang="en-US" altLang="en-US"/>
              <a:pPr/>
              <a:t>‹#›</a:t>
            </a:fld>
            <a:endParaRPr lang="en-US" altLang="en-US"/>
          </a:p>
        </p:txBody>
      </p:sp>
    </p:spTree>
    <p:extLst>
      <p:ext uri="{BB962C8B-B14F-4D97-AF65-F5344CB8AC3E}">
        <p14:creationId xmlns:p14="http://schemas.microsoft.com/office/powerpoint/2010/main" val="113118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7ED95-2C4D-4C77-993D-7AE5EBBEAE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FA1FF-0AA8-4B3B-87BC-5317F5B3B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BD9D36-F6B9-4238-9C5F-9B2A8D3A15DF}"/>
              </a:ext>
            </a:extLst>
          </p:cNvPr>
          <p:cNvSpPr>
            <a:spLocks noGrp="1" noChangeArrowheads="1"/>
          </p:cNvSpPr>
          <p:nvPr>
            <p:ph type="sldNum" sz="quarter" idx="12"/>
          </p:nvPr>
        </p:nvSpPr>
        <p:spPr>
          <a:ln/>
        </p:spPr>
        <p:txBody>
          <a:bodyPr/>
          <a:lstStyle>
            <a:lvl1pPr>
              <a:defRPr/>
            </a:lvl1pPr>
          </a:lstStyle>
          <a:p>
            <a:fld id="{148D19CB-E7D4-43B3-84F9-40C58500C1A7}" type="slidenum">
              <a:rPr lang="en-US" altLang="en-US"/>
              <a:pPr/>
              <a:t>‹#›</a:t>
            </a:fld>
            <a:endParaRPr lang="en-US" altLang="en-US"/>
          </a:p>
        </p:txBody>
      </p:sp>
    </p:spTree>
    <p:extLst>
      <p:ext uri="{BB962C8B-B14F-4D97-AF65-F5344CB8AC3E}">
        <p14:creationId xmlns:p14="http://schemas.microsoft.com/office/powerpoint/2010/main" val="245543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29386E-2AE6-4FAB-98AD-F09F613A1F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6AF94-2792-474D-8DAD-3A1B3E379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CF9CB1-CF80-4B9F-83E7-FE71CC7197E4}"/>
              </a:ext>
            </a:extLst>
          </p:cNvPr>
          <p:cNvSpPr>
            <a:spLocks noGrp="1" noChangeArrowheads="1"/>
          </p:cNvSpPr>
          <p:nvPr>
            <p:ph type="sldNum" sz="quarter" idx="12"/>
          </p:nvPr>
        </p:nvSpPr>
        <p:spPr>
          <a:ln/>
        </p:spPr>
        <p:txBody>
          <a:bodyPr/>
          <a:lstStyle>
            <a:lvl1pPr>
              <a:defRPr/>
            </a:lvl1pPr>
          </a:lstStyle>
          <a:p>
            <a:fld id="{BBC8F022-F61C-4C12-A32C-92736C0D06AC}" type="slidenum">
              <a:rPr lang="en-US" altLang="en-US"/>
              <a:pPr/>
              <a:t>‹#›</a:t>
            </a:fld>
            <a:endParaRPr lang="en-US" altLang="en-US"/>
          </a:p>
        </p:txBody>
      </p:sp>
    </p:spTree>
    <p:extLst>
      <p:ext uri="{BB962C8B-B14F-4D97-AF65-F5344CB8AC3E}">
        <p14:creationId xmlns:p14="http://schemas.microsoft.com/office/powerpoint/2010/main" val="3508341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EE204F-E454-490E-9392-CAAC5F909C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8032B7-9119-4A48-8B97-BD8B92CE8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81570D-DD6B-4DF4-8372-7B448E00290B}"/>
              </a:ext>
            </a:extLst>
          </p:cNvPr>
          <p:cNvSpPr>
            <a:spLocks noGrp="1" noChangeArrowheads="1"/>
          </p:cNvSpPr>
          <p:nvPr>
            <p:ph type="sldNum" sz="quarter" idx="12"/>
          </p:nvPr>
        </p:nvSpPr>
        <p:spPr>
          <a:ln/>
        </p:spPr>
        <p:txBody>
          <a:bodyPr/>
          <a:lstStyle>
            <a:lvl1pPr>
              <a:defRPr/>
            </a:lvl1pPr>
          </a:lstStyle>
          <a:p>
            <a:fld id="{766FD6B0-BDD7-4DC4-8D6D-731A4DA34B64}" type="slidenum">
              <a:rPr lang="en-US" altLang="en-US"/>
              <a:pPr/>
              <a:t>‹#›</a:t>
            </a:fld>
            <a:endParaRPr lang="en-US" altLang="en-US"/>
          </a:p>
        </p:txBody>
      </p:sp>
    </p:spTree>
    <p:extLst>
      <p:ext uri="{BB962C8B-B14F-4D97-AF65-F5344CB8AC3E}">
        <p14:creationId xmlns:p14="http://schemas.microsoft.com/office/powerpoint/2010/main" val="427184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8B7C44-6770-4EBD-9BB4-74AA01CABE1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D19B8E-27BE-4B36-804E-120FD2C40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42B9CE-EF4F-47A3-BFDD-DB88E795314C}"/>
              </a:ext>
            </a:extLst>
          </p:cNvPr>
          <p:cNvSpPr>
            <a:spLocks noGrp="1" noChangeArrowheads="1"/>
          </p:cNvSpPr>
          <p:nvPr>
            <p:ph type="sldNum" sz="quarter" idx="12"/>
          </p:nvPr>
        </p:nvSpPr>
        <p:spPr>
          <a:ln/>
        </p:spPr>
        <p:txBody>
          <a:bodyPr/>
          <a:lstStyle>
            <a:lvl1pPr>
              <a:defRPr/>
            </a:lvl1pPr>
          </a:lstStyle>
          <a:p>
            <a:fld id="{DE39E70A-0EEA-4BA3-BBEE-E486103D8635}" type="slidenum">
              <a:rPr lang="en-US" altLang="en-US"/>
              <a:pPr/>
              <a:t>‹#›</a:t>
            </a:fld>
            <a:endParaRPr lang="en-US" altLang="en-US"/>
          </a:p>
        </p:txBody>
      </p:sp>
    </p:spTree>
    <p:extLst>
      <p:ext uri="{BB962C8B-B14F-4D97-AF65-F5344CB8AC3E}">
        <p14:creationId xmlns:p14="http://schemas.microsoft.com/office/powerpoint/2010/main" val="638834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8321F5-074C-4363-8595-66FF74AE3C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F26B4F-226E-4F9C-9FCB-FD7A9DEB4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ADF1AF-4EDA-4163-8721-AEAF02BA5D44}"/>
              </a:ext>
            </a:extLst>
          </p:cNvPr>
          <p:cNvSpPr>
            <a:spLocks noGrp="1" noChangeArrowheads="1"/>
          </p:cNvSpPr>
          <p:nvPr>
            <p:ph type="sldNum" sz="quarter" idx="12"/>
          </p:nvPr>
        </p:nvSpPr>
        <p:spPr>
          <a:ln/>
        </p:spPr>
        <p:txBody>
          <a:bodyPr/>
          <a:lstStyle>
            <a:lvl1pPr>
              <a:defRPr/>
            </a:lvl1pPr>
          </a:lstStyle>
          <a:p>
            <a:fld id="{62CC87DB-1243-4BE4-A3C3-F119D775DF8B}" type="slidenum">
              <a:rPr lang="en-US" altLang="en-US"/>
              <a:pPr/>
              <a:t>‹#›</a:t>
            </a:fld>
            <a:endParaRPr lang="en-US" altLang="en-US"/>
          </a:p>
        </p:txBody>
      </p:sp>
    </p:spTree>
    <p:extLst>
      <p:ext uri="{BB962C8B-B14F-4D97-AF65-F5344CB8AC3E}">
        <p14:creationId xmlns:p14="http://schemas.microsoft.com/office/powerpoint/2010/main" val="118672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98F991-86C3-44F0-BC1E-68337101CF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51443A-C27E-482A-90DA-F300293BA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081DE73-23DC-4A2D-98EE-E5989C3EC349}"/>
              </a:ext>
            </a:extLst>
          </p:cNvPr>
          <p:cNvSpPr>
            <a:spLocks noGrp="1" noChangeArrowheads="1"/>
          </p:cNvSpPr>
          <p:nvPr>
            <p:ph type="sldNum" sz="quarter" idx="12"/>
          </p:nvPr>
        </p:nvSpPr>
        <p:spPr>
          <a:ln/>
        </p:spPr>
        <p:txBody>
          <a:bodyPr/>
          <a:lstStyle>
            <a:lvl1pPr>
              <a:defRPr/>
            </a:lvl1pPr>
          </a:lstStyle>
          <a:p>
            <a:fld id="{EA2F9FA6-AEC1-4E2B-AC9F-851AA58EDAA1}" type="slidenum">
              <a:rPr lang="en-US" altLang="en-US"/>
              <a:pPr/>
              <a:t>‹#›</a:t>
            </a:fld>
            <a:endParaRPr lang="en-US" altLang="en-US"/>
          </a:p>
        </p:txBody>
      </p:sp>
    </p:spTree>
    <p:extLst>
      <p:ext uri="{BB962C8B-B14F-4D97-AF65-F5344CB8AC3E}">
        <p14:creationId xmlns:p14="http://schemas.microsoft.com/office/powerpoint/2010/main" val="381250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BFF4CE-C0FD-4B85-A994-25781848B1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CF5BF0-CC31-43F5-9888-43C4DCDC69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CF4A7E-FA19-46CD-9A01-3A8D19882A7A}"/>
              </a:ext>
            </a:extLst>
          </p:cNvPr>
          <p:cNvSpPr>
            <a:spLocks noGrp="1" noChangeArrowheads="1"/>
          </p:cNvSpPr>
          <p:nvPr>
            <p:ph type="sldNum" sz="quarter" idx="12"/>
          </p:nvPr>
        </p:nvSpPr>
        <p:spPr>
          <a:ln/>
        </p:spPr>
        <p:txBody>
          <a:bodyPr/>
          <a:lstStyle>
            <a:lvl1pPr>
              <a:defRPr/>
            </a:lvl1pPr>
          </a:lstStyle>
          <a:p>
            <a:fld id="{12B9F1D7-40D7-4996-BC53-F77E1AA1A9E1}" type="slidenum">
              <a:rPr lang="en-US" altLang="en-US"/>
              <a:pPr/>
              <a:t>‹#›</a:t>
            </a:fld>
            <a:endParaRPr lang="en-US" altLang="en-US"/>
          </a:p>
        </p:txBody>
      </p:sp>
    </p:spTree>
    <p:extLst>
      <p:ext uri="{BB962C8B-B14F-4D97-AF65-F5344CB8AC3E}">
        <p14:creationId xmlns:p14="http://schemas.microsoft.com/office/powerpoint/2010/main" val="147449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035643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9941A3-BA0B-4B24-9E43-5235438525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CE4B3F-BA16-4A54-92DD-E392CD7F8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D551BF-2050-46FF-9449-5E956EAA1155}"/>
              </a:ext>
            </a:extLst>
          </p:cNvPr>
          <p:cNvSpPr>
            <a:spLocks noGrp="1" noChangeArrowheads="1"/>
          </p:cNvSpPr>
          <p:nvPr>
            <p:ph type="sldNum" sz="quarter" idx="12"/>
          </p:nvPr>
        </p:nvSpPr>
        <p:spPr>
          <a:ln/>
        </p:spPr>
        <p:txBody>
          <a:bodyPr/>
          <a:lstStyle>
            <a:lvl1pPr>
              <a:defRPr/>
            </a:lvl1pPr>
          </a:lstStyle>
          <a:p>
            <a:fld id="{ADAED2F0-03E4-49E7-B9E7-64AD13E902B5}" type="slidenum">
              <a:rPr lang="en-US" altLang="en-US"/>
              <a:pPr/>
              <a:t>‹#›</a:t>
            </a:fld>
            <a:endParaRPr lang="en-US" altLang="en-US"/>
          </a:p>
        </p:txBody>
      </p:sp>
    </p:spTree>
    <p:extLst>
      <p:ext uri="{BB962C8B-B14F-4D97-AF65-F5344CB8AC3E}">
        <p14:creationId xmlns:p14="http://schemas.microsoft.com/office/powerpoint/2010/main" val="2623367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0F2D60-9C11-42C7-8E3B-5E79A873E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7D4481-4237-4423-A6AD-59E8BDE9D6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F06FC-5DCC-450E-A880-978481F260AD}"/>
              </a:ext>
            </a:extLst>
          </p:cNvPr>
          <p:cNvSpPr>
            <a:spLocks noGrp="1" noChangeArrowheads="1"/>
          </p:cNvSpPr>
          <p:nvPr>
            <p:ph type="sldNum" sz="quarter" idx="12"/>
          </p:nvPr>
        </p:nvSpPr>
        <p:spPr>
          <a:ln/>
        </p:spPr>
        <p:txBody>
          <a:bodyPr/>
          <a:lstStyle>
            <a:lvl1pPr>
              <a:defRPr/>
            </a:lvl1pPr>
          </a:lstStyle>
          <a:p>
            <a:fld id="{76748264-7F85-4856-A3F0-88A144FA1AB0}" type="slidenum">
              <a:rPr lang="en-US" altLang="en-US"/>
              <a:pPr/>
              <a:t>‹#›</a:t>
            </a:fld>
            <a:endParaRPr lang="en-US" altLang="en-US"/>
          </a:p>
        </p:txBody>
      </p:sp>
    </p:spTree>
    <p:extLst>
      <p:ext uri="{BB962C8B-B14F-4D97-AF65-F5344CB8AC3E}">
        <p14:creationId xmlns:p14="http://schemas.microsoft.com/office/powerpoint/2010/main" val="50174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5E5E2B-E177-4330-9DF5-4C9B943520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46283-400A-4D42-95E2-844CAD8DD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5BFE74-169B-437E-BA74-9306E5473C41}"/>
              </a:ext>
            </a:extLst>
          </p:cNvPr>
          <p:cNvSpPr>
            <a:spLocks noGrp="1" noChangeArrowheads="1"/>
          </p:cNvSpPr>
          <p:nvPr>
            <p:ph type="sldNum" sz="quarter" idx="12"/>
          </p:nvPr>
        </p:nvSpPr>
        <p:spPr>
          <a:ln/>
        </p:spPr>
        <p:txBody>
          <a:bodyPr/>
          <a:lstStyle>
            <a:lvl1pPr>
              <a:defRPr/>
            </a:lvl1pPr>
          </a:lstStyle>
          <a:p>
            <a:fld id="{3CAEB373-0F39-47AF-99A7-A7E534FC4C66}" type="slidenum">
              <a:rPr lang="en-US" altLang="en-US"/>
              <a:pPr/>
              <a:t>‹#›</a:t>
            </a:fld>
            <a:endParaRPr lang="en-US" altLang="en-US"/>
          </a:p>
        </p:txBody>
      </p:sp>
    </p:spTree>
    <p:extLst>
      <p:ext uri="{BB962C8B-B14F-4D97-AF65-F5344CB8AC3E}">
        <p14:creationId xmlns:p14="http://schemas.microsoft.com/office/powerpoint/2010/main" val="183584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3C07650-42A7-4EFD-A670-FC61CF68C4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86EE71E-493A-4C6E-BC2B-D8C145B21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E917F7-EEF6-49E9-84DF-A7DD52BB4360}"/>
              </a:ext>
            </a:extLst>
          </p:cNvPr>
          <p:cNvSpPr>
            <a:spLocks noGrp="1" noChangeArrowheads="1"/>
          </p:cNvSpPr>
          <p:nvPr>
            <p:ph type="sldNum" sz="quarter" idx="12"/>
          </p:nvPr>
        </p:nvSpPr>
        <p:spPr>
          <a:ln/>
        </p:spPr>
        <p:txBody>
          <a:bodyPr/>
          <a:lstStyle>
            <a:lvl1pPr>
              <a:defRPr/>
            </a:lvl1pPr>
          </a:lstStyle>
          <a:p>
            <a:fld id="{2A8AFAF6-9BAB-4A14-995E-EFF0D7880BEA}" type="slidenum">
              <a:rPr lang="en-US" altLang="en-US"/>
              <a:pPr/>
              <a:t>‹#›</a:t>
            </a:fld>
            <a:endParaRPr lang="en-US" altLang="en-US"/>
          </a:p>
        </p:txBody>
      </p:sp>
    </p:spTree>
    <p:extLst>
      <p:ext uri="{BB962C8B-B14F-4D97-AF65-F5344CB8AC3E}">
        <p14:creationId xmlns:p14="http://schemas.microsoft.com/office/powerpoint/2010/main" val="1458911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49DA36A5-1A00-4E21-A899-63DF5596FA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257F71-F524-479E-912B-02C0EF813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2CDBFA-7AAE-483F-92DD-95CA086E2189}"/>
              </a:ext>
            </a:extLst>
          </p:cNvPr>
          <p:cNvSpPr>
            <a:spLocks noGrp="1" noChangeArrowheads="1"/>
          </p:cNvSpPr>
          <p:nvPr>
            <p:ph type="sldNum" sz="quarter" idx="12"/>
          </p:nvPr>
        </p:nvSpPr>
        <p:spPr>
          <a:ln/>
        </p:spPr>
        <p:txBody>
          <a:bodyPr/>
          <a:lstStyle>
            <a:lvl1pPr>
              <a:defRPr/>
            </a:lvl1pPr>
          </a:lstStyle>
          <a:p>
            <a:fld id="{C28BFA08-6701-42A9-A9F2-87A6D79CCEB0}" type="slidenum">
              <a:rPr lang="en-US" altLang="en-US"/>
              <a:pPr/>
              <a:t>‹#›</a:t>
            </a:fld>
            <a:endParaRPr lang="en-US" altLang="en-US"/>
          </a:p>
        </p:txBody>
      </p:sp>
    </p:spTree>
    <p:extLst>
      <p:ext uri="{BB962C8B-B14F-4D97-AF65-F5344CB8AC3E}">
        <p14:creationId xmlns:p14="http://schemas.microsoft.com/office/powerpoint/2010/main" val="194331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358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64076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7743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6721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2534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4662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9/29/2020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5807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9/29/2020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19074446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37805A-3E9A-45C5-8940-2CE3A65EDB3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430D548-A138-4768-B14D-83B1BE127EC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B4B6C40-4B59-40DE-9E46-AA16CE885D3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6B232DB4-5379-4781-8861-CD035AC85F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245CB6B3-FA76-413E-94AD-E73B5014AC6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50EAF3-F854-486E-9EBB-825F4141F382}" type="slidenum">
              <a:rPr lang="en-US" altLang="en-US"/>
              <a:pPr/>
              <a:t>‹#›</a:t>
            </a:fld>
            <a:endParaRPr lang="en-US" altLang="en-US"/>
          </a:p>
        </p:txBody>
      </p:sp>
    </p:spTree>
    <p:extLst>
      <p:ext uri="{BB962C8B-B14F-4D97-AF65-F5344CB8AC3E}">
        <p14:creationId xmlns:p14="http://schemas.microsoft.com/office/powerpoint/2010/main" val="39220535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shingtonpost.com/weather/2019/12/24/stagnant-air-brings-unhealthy-pollution-levels-washingt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hyperlink" Target="https://www.bakersfield.com/news/air-district-blames-atmospheric-stagnation-for-wintertime-pollution-spikes/article_acb6f950-1da5-11e8-a175-77fd45139ccc.html"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7: Air Pollution Meteorology</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Fall Semester 2020</a:t>
            </a:r>
          </a:p>
          <a:p>
            <a:r>
              <a:rPr lang="en-US" dirty="0"/>
              <a:t>Module 3: Outdoor Air Pollution (Ozone and PM2.5)</a:t>
            </a:r>
          </a:p>
          <a:p>
            <a:r>
              <a:rPr lang="en-US" dirty="0"/>
              <a:t>Frank R. Freedman (Course Instructor)</a:t>
            </a:r>
          </a:p>
        </p:txBody>
      </p:sp>
    </p:spTree>
    <p:extLst>
      <p:ext uri="{BB962C8B-B14F-4D97-AF65-F5344CB8AC3E}">
        <p14:creationId xmlns:p14="http://schemas.microsoft.com/office/powerpoint/2010/main" val="361652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hill&#10;&#10;Description automatically generated">
            <a:extLst>
              <a:ext uri="{FF2B5EF4-FFF2-40B4-BE49-F238E27FC236}">
                <a16:creationId xmlns:a16="http://schemas.microsoft.com/office/drawing/2014/main" id="{3F7FD85A-5345-4C60-92AE-1936E3565D7C}"/>
              </a:ext>
            </a:extLst>
          </p:cNvPr>
          <p:cNvPicPr>
            <a:picLocks noChangeAspect="1"/>
          </p:cNvPicPr>
          <p:nvPr/>
        </p:nvPicPr>
        <p:blipFill>
          <a:blip r:embed="rId3"/>
          <a:stretch>
            <a:fillRect/>
          </a:stretch>
        </p:blipFill>
        <p:spPr>
          <a:xfrm>
            <a:off x="8260372" y="1593070"/>
            <a:ext cx="3578702" cy="2680251"/>
          </a:xfrm>
          <a:prstGeom prst="rect">
            <a:avLst/>
          </a:prstGeom>
        </p:spPr>
      </p:pic>
      <p:pic>
        <p:nvPicPr>
          <p:cNvPr id="7" name="Picture 6" descr="A lot of smoke on the side of a road&#10;&#10;Description automatically generated">
            <a:extLst>
              <a:ext uri="{FF2B5EF4-FFF2-40B4-BE49-F238E27FC236}">
                <a16:creationId xmlns:a16="http://schemas.microsoft.com/office/drawing/2014/main" id="{3BB3B8B0-50A9-4235-97F6-005CB92C7033}"/>
              </a:ext>
            </a:extLst>
          </p:cNvPr>
          <p:cNvPicPr>
            <a:picLocks noChangeAspect="1"/>
          </p:cNvPicPr>
          <p:nvPr/>
        </p:nvPicPr>
        <p:blipFill>
          <a:blip r:embed="rId4"/>
          <a:stretch>
            <a:fillRect/>
          </a:stretch>
        </p:blipFill>
        <p:spPr>
          <a:xfrm>
            <a:off x="4522849" y="1593068"/>
            <a:ext cx="3573667" cy="2680251"/>
          </a:xfrm>
          <a:prstGeom prst="rect">
            <a:avLst/>
          </a:prstGeom>
        </p:spPr>
      </p:pic>
      <p:pic>
        <p:nvPicPr>
          <p:cNvPr id="9" name="Picture 8" descr="Clouds in the sky&#10;&#10;Description automatically generated">
            <a:extLst>
              <a:ext uri="{FF2B5EF4-FFF2-40B4-BE49-F238E27FC236}">
                <a16:creationId xmlns:a16="http://schemas.microsoft.com/office/drawing/2014/main" id="{6149F4D0-B938-4235-A2FC-BD194C71DC03}"/>
              </a:ext>
            </a:extLst>
          </p:cNvPr>
          <p:cNvPicPr>
            <a:picLocks noChangeAspect="1"/>
          </p:cNvPicPr>
          <p:nvPr/>
        </p:nvPicPr>
        <p:blipFill>
          <a:blip r:embed="rId5"/>
          <a:stretch>
            <a:fillRect/>
          </a:stretch>
        </p:blipFill>
        <p:spPr>
          <a:xfrm>
            <a:off x="338398" y="1593070"/>
            <a:ext cx="4020373" cy="2680249"/>
          </a:xfrm>
          <a:prstGeom prst="rect">
            <a:avLst/>
          </a:prstGeom>
        </p:spPr>
      </p:pic>
      <p:sp>
        <p:nvSpPr>
          <p:cNvPr id="10" name="Title 1">
            <a:extLst>
              <a:ext uri="{FF2B5EF4-FFF2-40B4-BE49-F238E27FC236}">
                <a16:creationId xmlns:a16="http://schemas.microsoft.com/office/drawing/2014/main" id="{72385BB9-B1D0-46E3-9E6D-82FA6EEE77BE}"/>
              </a:ext>
            </a:extLst>
          </p:cNvPr>
          <p:cNvSpPr>
            <a:spLocks noGrp="1"/>
          </p:cNvSpPr>
          <p:nvPr>
            <p:ph type="title"/>
          </p:nvPr>
        </p:nvSpPr>
        <p:spPr>
          <a:xfrm>
            <a:off x="352926" y="272717"/>
            <a:ext cx="11486148" cy="874294"/>
          </a:xfrm>
        </p:spPr>
        <p:txBody>
          <a:bodyPr>
            <a:normAutofit/>
          </a:bodyPr>
          <a:lstStyle/>
          <a:p>
            <a:r>
              <a:rPr lang="en-US" sz="3200" b="1" dirty="0">
                <a:latin typeface="+mn-lt"/>
                <a:cs typeface="Lucida Sans" pitchFamily="34" charset="0"/>
              </a:rPr>
              <a:t>Wind Direction &amp; Air Pollution Transport</a:t>
            </a:r>
          </a:p>
        </p:txBody>
      </p:sp>
      <p:cxnSp>
        <p:nvCxnSpPr>
          <p:cNvPr id="12" name="Straight Arrow Connector 11">
            <a:extLst>
              <a:ext uri="{FF2B5EF4-FFF2-40B4-BE49-F238E27FC236}">
                <a16:creationId xmlns:a16="http://schemas.microsoft.com/office/drawing/2014/main" id="{9D71C0D3-5A1E-4206-AE82-E7A73DA7F110}"/>
              </a:ext>
            </a:extLst>
          </p:cNvPr>
          <p:cNvCxnSpPr/>
          <p:nvPr/>
        </p:nvCxnSpPr>
        <p:spPr>
          <a:xfrm flipH="1">
            <a:off x="1443789" y="1989221"/>
            <a:ext cx="8021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8A9120-DB66-4161-A585-61E77EA93AFC}"/>
              </a:ext>
            </a:extLst>
          </p:cNvPr>
          <p:cNvCxnSpPr/>
          <p:nvPr/>
        </p:nvCxnSpPr>
        <p:spPr>
          <a:xfrm flipH="1">
            <a:off x="5911515" y="1836821"/>
            <a:ext cx="8021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1316A5-8B82-451B-B5B5-21A2C631C49C}"/>
              </a:ext>
            </a:extLst>
          </p:cNvPr>
          <p:cNvCxnSpPr>
            <a:cxnSpLocks/>
          </p:cNvCxnSpPr>
          <p:nvPr/>
        </p:nvCxnSpPr>
        <p:spPr>
          <a:xfrm>
            <a:off x="8799095" y="2029326"/>
            <a:ext cx="10026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B58ED-8FC8-4486-971F-8E7F7C9F7EAC}"/>
              </a:ext>
            </a:extLst>
          </p:cNvPr>
          <p:cNvSpPr txBox="1"/>
          <p:nvPr/>
        </p:nvSpPr>
        <p:spPr>
          <a:xfrm>
            <a:off x="1844842" y="1581526"/>
            <a:ext cx="1609736" cy="369332"/>
          </a:xfrm>
          <a:prstGeom prst="rect">
            <a:avLst/>
          </a:prstGeom>
          <a:noFill/>
        </p:spPr>
        <p:txBody>
          <a:bodyPr wrap="none" rtlCol="0">
            <a:spAutoFit/>
          </a:bodyPr>
          <a:lstStyle/>
          <a:p>
            <a:r>
              <a:rPr lang="en-US" b="1" i="1" dirty="0"/>
              <a:t>wind direction </a:t>
            </a:r>
          </a:p>
        </p:txBody>
      </p:sp>
      <p:sp>
        <p:nvSpPr>
          <p:cNvPr id="17" name="TextBox 16">
            <a:extLst>
              <a:ext uri="{FF2B5EF4-FFF2-40B4-BE49-F238E27FC236}">
                <a16:creationId xmlns:a16="http://schemas.microsoft.com/office/drawing/2014/main" id="{128CCAE3-B021-4251-A587-B538D030AE13}"/>
              </a:ext>
            </a:extLst>
          </p:cNvPr>
          <p:cNvSpPr txBox="1"/>
          <p:nvPr/>
        </p:nvSpPr>
        <p:spPr>
          <a:xfrm>
            <a:off x="6309682" y="1844660"/>
            <a:ext cx="1609736" cy="369332"/>
          </a:xfrm>
          <a:prstGeom prst="rect">
            <a:avLst/>
          </a:prstGeom>
          <a:noFill/>
        </p:spPr>
        <p:txBody>
          <a:bodyPr wrap="none" rtlCol="0">
            <a:spAutoFit/>
          </a:bodyPr>
          <a:lstStyle/>
          <a:p>
            <a:r>
              <a:rPr lang="en-US" b="1" i="1" dirty="0"/>
              <a:t>wind direction </a:t>
            </a:r>
          </a:p>
        </p:txBody>
      </p:sp>
      <p:sp>
        <p:nvSpPr>
          <p:cNvPr id="18" name="TextBox 17">
            <a:extLst>
              <a:ext uri="{FF2B5EF4-FFF2-40B4-BE49-F238E27FC236}">
                <a16:creationId xmlns:a16="http://schemas.microsoft.com/office/drawing/2014/main" id="{98A41625-4EB5-481E-8553-AC834479B4D2}"/>
              </a:ext>
            </a:extLst>
          </p:cNvPr>
          <p:cNvSpPr txBox="1"/>
          <p:nvPr/>
        </p:nvSpPr>
        <p:spPr>
          <a:xfrm>
            <a:off x="8752381" y="1629289"/>
            <a:ext cx="1609736" cy="369332"/>
          </a:xfrm>
          <a:prstGeom prst="rect">
            <a:avLst/>
          </a:prstGeom>
          <a:noFill/>
        </p:spPr>
        <p:txBody>
          <a:bodyPr wrap="none" rtlCol="0">
            <a:spAutoFit/>
          </a:bodyPr>
          <a:lstStyle/>
          <a:p>
            <a:r>
              <a:rPr lang="en-US" b="1" i="1" dirty="0">
                <a:solidFill>
                  <a:schemeClr val="bg1">
                    <a:lumMod val="85000"/>
                  </a:schemeClr>
                </a:solidFill>
              </a:rPr>
              <a:t>wind direction </a:t>
            </a:r>
          </a:p>
        </p:txBody>
      </p:sp>
      <p:sp>
        <p:nvSpPr>
          <p:cNvPr id="19" name="TextBox 18">
            <a:extLst>
              <a:ext uri="{FF2B5EF4-FFF2-40B4-BE49-F238E27FC236}">
                <a16:creationId xmlns:a16="http://schemas.microsoft.com/office/drawing/2014/main" id="{B793F77A-A366-4C11-AFED-444B47F300B8}"/>
              </a:ext>
            </a:extLst>
          </p:cNvPr>
          <p:cNvSpPr txBox="1"/>
          <p:nvPr/>
        </p:nvSpPr>
        <p:spPr>
          <a:xfrm>
            <a:off x="235106" y="4383691"/>
            <a:ext cx="3838295" cy="369332"/>
          </a:xfrm>
          <a:prstGeom prst="rect">
            <a:avLst/>
          </a:prstGeom>
          <a:noFill/>
        </p:spPr>
        <p:txBody>
          <a:bodyPr wrap="none" rtlCol="0">
            <a:spAutoFit/>
          </a:bodyPr>
          <a:lstStyle/>
          <a:p>
            <a:r>
              <a:rPr lang="en-US" b="1" i="1" dirty="0"/>
              <a:t>Pollution from a smokestack emission </a:t>
            </a:r>
          </a:p>
        </p:txBody>
      </p:sp>
      <p:sp>
        <p:nvSpPr>
          <p:cNvPr id="20" name="TextBox 19">
            <a:extLst>
              <a:ext uri="{FF2B5EF4-FFF2-40B4-BE49-F238E27FC236}">
                <a16:creationId xmlns:a16="http://schemas.microsoft.com/office/drawing/2014/main" id="{548E9E3D-34E8-482F-B66D-88C975D9407D}"/>
              </a:ext>
            </a:extLst>
          </p:cNvPr>
          <p:cNvSpPr txBox="1"/>
          <p:nvPr/>
        </p:nvSpPr>
        <p:spPr>
          <a:xfrm>
            <a:off x="4358771" y="4383691"/>
            <a:ext cx="3664914" cy="369332"/>
          </a:xfrm>
          <a:prstGeom prst="rect">
            <a:avLst/>
          </a:prstGeom>
          <a:noFill/>
        </p:spPr>
        <p:txBody>
          <a:bodyPr wrap="none" rtlCol="0">
            <a:spAutoFit/>
          </a:bodyPr>
          <a:lstStyle/>
          <a:p>
            <a:r>
              <a:rPr lang="en-US" b="1" i="1" dirty="0"/>
              <a:t>Pollution from an industrial accident</a:t>
            </a:r>
          </a:p>
        </p:txBody>
      </p:sp>
      <p:sp>
        <p:nvSpPr>
          <p:cNvPr id="21" name="TextBox 20">
            <a:extLst>
              <a:ext uri="{FF2B5EF4-FFF2-40B4-BE49-F238E27FC236}">
                <a16:creationId xmlns:a16="http://schemas.microsoft.com/office/drawing/2014/main" id="{04048E7A-9564-40F2-8AA6-5D275A81F9AE}"/>
              </a:ext>
            </a:extLst>
          </p:cNvPr>
          <p:cNvSpPr txBox="1"/>
          <p:nvPr/>
        </p:nvSpPr>
        <p:spPr>
          <a:xfrm>
            <a:off x="8320695" y="4383691"/>
            <a:ext cx="1624034" cy="369332"/>
          </a:xfrm>
          <a:prstGeom prst="rect">
            <a:avLst/>
          </a:prstGeom>
          <a:noFill/>
        </p:spPr>
        <p:txBody>
          <a:bodyPr wrap="none" rtlCol="0">
            <a:spAutoFit/>
          </a:bodyPr>
          <a:lstStyle/>
          <a:p>
            <a:r>
              <a:rPr lang="en-US" b="1" i="1" dirty="0"/>
              <a:t>Wildfire smoke</a:t>
            </a:r>
          </a:p>
        </p:txBody>
      </p:sp>
    </p:spTree>
    <p:extLst>
      <p:ext uri="{BB962C8B-B14F-4D97-AF65-F5344CB8AC3E}">
        <p14:creationId xmlns:p14="http://schemas.microsoft.com/office/powerpoint/2010/main" val="255669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3BFB866C-1A02-4238-9BA1-047838C97C2D}"/>
              </a:ext>
            </a:extLst>
          </p:cNvPr>
          <p:cNvPicPr>
            <a:picLocks noChangeAspect="1"/>
          </p:cNvPicPr>
          <p:nvPr/>
        </p:nvPicPr>
        <p:blipFill>
          <a:blip r:embed="rId3"/>
          <a:stretch>
            <a:fillRect/>
          </a:stretch>
        </p:blipFill>
        <p:spPr>
          <a:xfrm>
            <a:off x="5317631" y="1240811"/>
            <a:ext cx="5213684" cy="5213684"/>
          </a:xfrm>
          <a:prstGeom prst="rect">
            <a:avLst/>
          </a:prstGeom>
        </p:spPr>
      </p:pic>
      <p:sp>
        <p:nvSpPr>
          <p:cNvPr id="11" name="Title 1">
            <a:extLst>
              <a:ext uri="{FF2B5EF4-FFF2-40B4-BE49-F238E27FC236}">
                <a16:creationId xmlns:a16="http://schemas.microsoft.com/office/drawing/2014/main" id="{920A0BA9-2CE1-447E-A55B-F6D0DA686FB6}"/>
              </a:ext>
            </a:extLst>
          </p:cNvPr>
          <p:cNvSpPr>
            <a:spLocks noGrp="1"/>
          </p:cNvSpPr>
          <p:nvPr>
            <p:ph type="title"/>
          </p:nvPr>
        </p:nvSpPr>
        <p:spPr>
          <a:xfrm>
            <a:off x="352926" y="272717"/>
            <a:ext cx="2213811" cy="874294"/>
          </a:xfrm>
        </p:spPr>
        <p:txBody>
          <a:bodyPr>
            <a:normAutofit/>
          </a:bodyPr>
          <a:lstStyle/>
          <a:p>
            <a:r>
              <a:rPr lang="en-US" sz="3200" b="1" dirty="0">
                <a:latin typeface="+mn-lt"/>
                <a:cs typeface="Lucida Sans" pitchFamily="34" charset="0"/>
              </a:rPr>
              <a:t>Wind Rose</a:t>
            </a:r>
          </a:p>
        </p:txBody>
      </p:sp>
      <p:sp>
        <p:nvSpPr>
          <p:cNvPr id="12" name="TextBox 11">
            <a:extLst>
              <a:ext uri="{FF2B5EF4-FFF2-40B4-BE49-F238E27FC236}">
                <a16:creationId xmlns:a16="http://schemas.microsoft.com/office/drawing/2014/main" id="{8E34406A-6FA8-41B1-A884-454BE49C2C53}"/>
              </a:ext>
            </a:extLst>
          </p:cNvPr>
          <p:cNvSpPr txBox="1"/>
          <p:nvPr/>
        </p:nvSpPr>
        <p:spPr>
          <a:xfrm>
            <a:off x="264695" y="1240811"/>
            <a:ext cx="4604084" cy="49859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Way of depicting winds measured at a location over long periods of time</a:t>
            </a:r>
          </a:p>
          <a:p>
            <a:pPr marL="285750" indent="-285750">
              <a:spcAft>
                <a:spcPts val="1200"/>
              </a:spcAft>
              <a:buFont typeface="Arial" panose="020B0604020202020204" pitchFamily="34" charset="0"/>
              <a:buChar char="•"/>
            </a:pPr>
            <a:r>
              <a:rPr lang="en-US" sz="2400" dirty="0"/>
              <a:t>Depicts the frequency of winds of certain speeds from certain wind directions</a:t>
            </a:r>
          </a:p>
          <a:p>
            <a:pPr marL="285750" indent="-285750">
              <a:spcAft>
                <a:spcPts val="1200"/>
              </a:spcAft>
              <a:buFont typeface="Arial" panose="020B0604020202020204" pitchFamily="34" charset="0"/>
              <a:buChar char="•"/>
            </a:pPr>
            <a:r>
              <a:rPr lang="en-US" sz="2400" dirty="0"/>
              <a:t>Length of flag – how frequently wind blows from direction that flag is pointing towards</a:t>
            </a:r>
          </a:p>
          <a:p>
            <a:pPr marL="285750" indent="-285750">
              <a:spcAft>
                <a:spcPts val="1200"/>
              </a:spcAft>
              <a:buFont typeface="Arial" panose="020B0604020202020204" pitchFamily="34" charset="0"/>
              <a:buChar char="•"/>
            </a:pPr>
            <a:r>
              <a:rPr lang="en-US" sz="2400" dirty="0"/>
              <a:t>Hatches along flag – subdivides frequency according to wind speed.</a:t>
            </a:r>
          </a:p>
        </p:txBody>
      </p:sp>
      <p:sp>
        <p:nvSpPr>
          <p:cNvPr id="13" name="TextBox 12">
            <a:extLst>
              <a:ext uri="{FF2B5EF4-FFF2-40B4-BE49-F238E27FC236}">
                <a16:creationId xmlns:a16="http://schemas.microsoft.com/office/drawing/2014/main" id="{A55DC8A3-5271-4C5F-A3C8-A4C93E962204}"/>
              </a:ext>
            </a:extLst>
          </p:cNvPr>
          <p:cNvSpPr txBox="1"/>
          <p:nvPr/>
        </p:nvSpPr>
        <p:spPr>
          <a:xfrm>
            <a:off x="5317631" y="272717"/>
            <a:ext cx="5475923" cy="923330"/>
          </a:xfrm>
          <a:prstGeom prst="rect">
            <a:avLst/>
          </a:prstGeom>
          <a:noFill/>
        </p:spPr>
        <p:txBody>
          <a:bodyPr wrap="none" rtlCol="0">
            <a:spAutoFit/>
          </a:bodyPr>
          <a:lstStyle/>
          <a:p>
            <a:r>
              <a:rPr lang="en-US" u="sng" dirty="0"/>
              <a:t>Wind Rose: Example 1</a:t>
            </a:r>
          </a:p>
          <a:p>
            <a:pPr marL="285750" indent="-285750">
              <a:buFont typeface="Arial" panose="020B0604020202020204" pitchFamily="34" charset="0"/>
              <a:buChar char="•"/>
            </a:pPr>
            <a:r>
              <a:rPr lang="en-US" dirty="0"/>
              <a:t>Winds blow most frequently from SW, SSW, S and SSE</a:t>
            </a:r>
          </a:p>
          <a:p>
            <a:pPr marL="285750" indent="-285750">
              <a:buFont typeface="Arial" panose="020B0604020202020204" pitchFamily="34" charset="0"/>
              <a:buChar char="•"/>
            </a:pPr>
            <a:r>
              <a:rPr lang="en-US" dirty="0"/>
              <a:t>Fastest winds from SSW and SW</a:t>
            </a:r>
          </a:p>
        </p:txBody>
      </p:sp>
    </p:spTree>
    <p:extLst>
      <p:ext uri="{BB962C8B-B14F-4D97-AF65-F5344CB8AC3E}">
        <p14:creationId xmlns:p14="http://schemas.microsoft.com/office/powerpoint/2010/main" val="145997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869A5E24-2064-4DAA-AC90-470E4E56A65E}"/>
              </a:ext>
            </a:extLst>
          </p:cNvPr>
          <p:cNvPicPr>
            <a:picLocks noChangeAspect="1"/>
          </p:cNvPicPr>
          <p:nvPr/>
        </p:nvPicPr>
        <p:blipFill rotWithShape="1">
          <a:blip r:embed="rId3"/>
          <a:srcRect t="8889"/>
          <a:stretch/>
        </p:blipFill>
        <p:spPr>
          <a:xfrm>
            <a:off x="5486400" y="1916450"/>
            <a:ext cx="5727032" cy="4604084"/>
          </a:xfrm>
          <a:prstGeom prst="rect">
            <a:avLst/>
          </a:prstGeom>
        </p:spPr>
      </p:pic>
      <p:sp>
        <p:nvSpPr>
          <p:cNvPr id="4" name="Title 1">
            <a:extLst>
              <a:ext uri="{FF2B5EF4-FFF2-40B4-BE49-F238E27FC236}">
                <a16:creationId xmlns:a16="http://schemas.microsoft.com/office/drawing/2014/main" id="{3640C290-1B75-4CE3-BE63-1E626DFC1C28}"/>
              </a:ext>
            </a:extLst>
          </p:cNvPr>
          <p:cNvSpPr>
            <a:spLocks noGrp="1"/>
          </p:cNvSpPr>
          <p:nvPr>
            <p:ph type="title"/>
          </p:nvPr>
        </p:nvSpPr>
        <p:spPr>
          <a:xfrm>
            <a:off x="352926" y="272717"/>
            <a:ext cx="2213811" cy="874294"/>
          </a:xfrm>
        </p:spPr>
        <p:txBody>
          <a:bodyPr>
            <a:normAutofit/>
          </a:bodyPr>
          <a:lstStyle/>
          <a:p>
            <a:r>
              <a:rPr lang="en-US" sz="3200" b="1" dirty="0">
                <a:latin typeface="+mn-lt"/>
                <a:cs typeface="Lucida Sans" pitchFamily="34" charset="0"/>
              </a:rPr>
              <a:t>Wind Rose</a:t>
            </a:r>
          </a:p>
        </p:txBody>
      </p:sp>
      <p:sp>
        <p:nvSpPr>
          <p:cNvPr id="5" name="TextBox 4">
            <a:extLst>
              <a:ext uri="{FF2B5EF4-FFF2-40B4-BE49-F238E27FC236}">
                <a16:creationId xmlns:a16="http://schemas.microsoft.com/office/drawing/2014/main" id="{399CAC77-0E26-4B51-95BA-6EE5248B4459}"/>
              </a:ext>
            </a:extLst>
          </p:cNvPr>
          <p:cNvSpPr txBox="1"/>
          <p:nvPr/>
        </p:nvSpPr>
        <p:spPr>
          <a:xfrm>
            <a:off x="264695" y="1240811"/>
            <a:ext cx="4604084" cy="49859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Way of depicting winds measured at a location over long periods of time</a:t>
            </a:r>
          </a:p>
          <a:p>
            <a:pPr marL="285750" indent="-285750">
              <a:spcAft>
                <a:spcPts val="1200"/>
              </a:spcAft>
              <a:buFont typeface="Arial" panose="020B0604020202020204" pitchFamily="34" charset="0"/>
              <a:buChar char="•"/>
            </a:pPr>
            <a:r>
              <a:rPr lang="en-US" sz="2400" dirty="0"/>
              <a:t>Depicts the frequency of winds of certain speeds from certain wind directions</a:t>
            </a:r>
          </a:p>
          <a:p>
            <a:pPr marL="285750" indent="-285750">
              <a:spcAft>
                <a:spcPts val="1200"/>
              </a:spcAft>
              <a:buFont typeface="Arial" panose="020B0604020202020204" pitchFamily="34" charset="0"/>
              <a:buChar char="•"/>
            </a:pPr>
            <a:r>
              <a:rPr lang="en-US" sz="2400" dirty="0"/>
              <a:t>Length of flag – how frequently wind blows from direction that flag is pointing towards</a:t>
            </a:r>
          </a:p>
          <a:p>
            <a:pPr marL="285750" indent="-285750">
              <a:spcAft>
                <a:spcPts val="1200"/>
              </a:spcAft>
              <a:buFont typeface="Arial" panose="020B0604020202020204" pitchFamily="34" charset="0"/>
              <a:buChar char="•"/>
            </a:pPr>
            <a:r>
              <a:rPr lang="en-US" sz="2400" dirty="0"/>
              <a:t>Hatches along flag – subdivides frequency according to wind speed.</a:t>
            </a:r>
          </a:p>
        </p:txBody>
      </p:sp>
      <p:sp>
        <p:nvSpPr>
          <p:cNvPr id="7" name="TextBox 6">
            <a:extLst>
              <a:ext uri="{FF2B5EF4-FFF2-40B4-BE49-F238E27FC236}">
                <a16:creationId xmlns:a16="http://schemas.microsoft.com/office/drawing/2014/main" id="{9672C3F9-7672-422E-8560-FC4BC697E7AD}"/>
              </a:ext>
            </a:extLst>
          </p:cNvPr>
          <p:cNvSpPr txBox="1"/>
          <p:nvPr/>
        </p:nvSpPr>
        <p:spPr>
          <a:xfrm>
            <a:off x="5208119" y="317481"/>
            <a:ext cx="4884799" cy="1477328"/>
          </a:xfrm>
          <a:prstGeom prst="rect">
            <a:avLst/>
          </a:prstGeom>
          <a:noFill/>
        </p:spPr>
        <p:txBody>
          <a:bodyPr wrap="none" rtlCol="0">
            <a:spAutoFit/>
          </a:bodyPr>
          <a:lstStyle/>
          <a:p>
            <a:r>
              <a:rPr lang="en-US" u="sng" dirty="0"/>
              <a:t>Wind Rose: Example 2</a:t>
            </a:r>
          </a:p>
          <a:p>
            <a:pPr marL="285750" indent="-285750">
              <a:buFont typeface="Arial" panose="020B0604020202020204" pitchFamily="34" charset="0"/>
              <a:buChar char="•"/>
            </a:pPr>
            <a:r>
              <a:rPr lang="en-US" dirty="0"/>
              <a:t>Winds blow most frequently from NNW</a:t>
            </a:r>
          </a:p>
          <a:p>
            <a:pPr marL="285750" indent="-285750">
              <a:buFont typeface="Arial" panose="020B0604020202020204" pitchFamily="34" charset="0"/>
              <a:buChar char="•"/>
            </a:pPr>
            <a:r>
              <a:rPr lang="en-US" dirty="0"/>
              <a:t>Fastest winds from NNW</a:t>
            </a:r>
          </a:p>
          <a:p>
            <a:pPr marL="285750" indent="-285750">
              <a:buFont typeface="Arial" panose="020B0604020202020204" pitchFamily="34" charset="0"/>
              <a:buChar char="•"/>
            </a:pPr>
            <a:r>
              <a:rPr lang="en-US" dirty="0"/>
              <a:t>Secondary peak frequency from SSW, S, SSE, SE</a:t>
            </a:r>
          </a:p>
          <a:p>
            <a:pPr marL="285750" indent="-285750">
              <a:buFont typeface="Arial" panose="020B0604020202020204" pitchFamily="34" charset="0"/>
              <a:buChar char="•"/>
            </a:pPr>
            <a:r>
              <a:rPr lang="en-US" dirty="0"/>
              <a:t>Weak winds from SSW and S</a:t>
            </a:r>
          </a:p>
        </p:txBody>
      </p:sp>
    </p:spTree>
    <p:extLst>
      <p:ext uri="{BB962C8B-B14F-4D97-AF65-F5344CB8AC3E}">
        <p14:creationId xmlns:p14="http://schemas.microsoft.com/office/powerpoint/2010/main" val="298254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9A41-041B-4EF4-82C6-21E87F50180D}"/>
              </a:ext>
            </a:extLst>
          </p:cNvPr>
          <p:cNvSpPr>
            <a:spLocks noGrp="1"/>
          </p:cNvSpPr>
          <p:nvPr>
            <p:ph type="title"/>
          </p:nvPr>
        </p:nvSpPr>
        <p:spPr>
          <a:xfrm>
            <a:off x="314656" y="316999"/>
            <a:ext cx="10515600" cy="870117"/>
          </a:xfrm>
        </p:spPr>
        <p:txBody>
          <a:bodyPr>
            <a:normAutofit/>
          </a:bodyPr>
          <a:lstStyle/>
          <a:p>
            <a:r>
              <a:rPr lang="en-US" sz="3200" b="1" dirty="0"/>
              <a:t>Winds Around Surface High and Low Pressure</a:t>
            </a:r>
          </a:p>
        </p:txBody>
      </p:sp>
      <p:pic>
        <p:nvPicPr>
          <p:cNvPr id="3" name="Picture 2" descr="0622">
            <a:extLst>
              <a:ext uri="{FF2B5EF4-FFF2-40B4-BE49-F238E27FC236}">
                <a16:creationId xmlns:a16="http://schemas.microsoft.com/office/drawing/2014/main" id="{A842097D-3096-49ED-9E1E-BC71B43AB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56" y="1942298"/>
            <a:ext cx="8111460" cy="459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a:extLst>
              <a:ext uri="{FF2B5EF4-FFF2-40B4-BE49-F238E27FC236}">
                <a16:creationId xmlns:a16="http://schemas.microsoft.com/office/drawing/2014/main" id="{58438F08-9BCD-44CF-8C8B-EC1A85418870}"/>
              </a:ext>
            </a:extLst>
          </p:cNvPr>
          <p:cNvSpPr txBox="1"/>
          <p:nvPr/>
        </p:nvSpPr>
        <p:spPr>
          <a:xfrm>
            <a:off x="7006730" y="1642562"/>
            <a:ext cx="4870614" cy="3693319"/>
          </a:xfrm>
          <a:prstGeom prst="rect">
            <a:avLst/>
          </a:prstGeom>
          <a:solidFill>
            <a:schemeClr val="bg1"/>
          </a:solidFill>
          <a:ln>
            <a:solidFill>
              <a:schemeClr val="tx1"/>
            </a:solidFill>
          </a:ln>
        </p:spPr>
        <p:txBody>
          <a:bodyPr wrap="square" rtlCol="0">
            <a:spAutoFit/>
          </a:bodyPr>
          <a:lstStyle/>
          <a:p>
            <a:r>
              <a:rPr lang="en-US" b="1" dirty="0"/>
              <a:t>Key Points</a:t>
            </a:r>
            <a:r>
              <a:rPr lang="en-US" dirty="0"/>
              <a:t>:</a:t>
            </a:r>
          </a:p>
          <a:p>
            <a:endParaRPr lang="en-US" dirty="0"/>
          </a:p>
          <a:p>
            <a:pPr marL="285750" indent="-285750">
              <a:buFont typeface="Arial" panose="020B0604020202020204" pitchFamily="34" charset="0"/>
              <a:buChar char="•"/>
            </a:pPr>
            <a:r>
              <a:rPr lang="en-US" dirty="0"/>
              <a:t>Winds typically blow from </a:t>
            </a:r>
            <a:r>
              <a:rPr lang="en-US" u="sng" dirty="0"/>
              <a:t>high to low pressure</a:t>
            </a:r>
            <a:r>
              <a:rPr lang="en-US" dirty="0"/>
              <a:t>.</a:t>
            </a:r>
          </a:p>
          <a:p>
            <a:endParaRPr lang="en-US" dirty="0"/>
          </a:p>
          <a:p>
            <a:pPr marL="285750" indent="-285750">
              <a:buFont typeface="Arial" panose="020B0604020202020204" pitchFamily="34" charset="0"/>
              <a:buChar char="•"/>
            </a:pPr>
            <a:r>
              <a:rPr lang="en-US" dirty="0"/>
              <a:t>Sinking air associated with high pressure. Causes temperature inversions that trap air pollution (slides explaining this to come …).</a:t>
            </a:r>
          </a:p>
          <a:p>
            <a:endParaRPr lang="en-US" dirty="0"/>
          </a:p>
          <a:p>
            <a:pPr marL="285750" indent="-285750">
              <a:buFont typeface="Arial" panose="020B0604020202020204" pitchFamily="34" charset="0"/>
              <a:buChar char="•"/>
            </a:pPr>
            <a:r>
              <a:rPr lang="en-US" dirty="0"/>
              <a:t>High pressure generally associated with weaker winds, and stagnation periods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 pressure typically worse for air pollution</a:t>
            </a:r>
          </a:p>
        </p:txBody>
      </p:sp>
    </p:spTree>
    <p:extLst>
      <p:ext uri="{BB962C8B-B14F-4D97-AF65-F5344CB8AC3E}">
        <p14:creationId xmlns:p14="http://schemas.microsoft.com/office/powerpoint/2010/main" val="1272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AA88-7DF6-43DF-9E94-58C83AB4315A}"/>
              </a:ext>
            </a:extLst>
          </p:cNvPr>
          <p:cNvSpPr>
            <a:spLocks noGrp="1"/>
          </p:cNvSpPr>
          <p:nvPr>
            <p:ph type="title"/>
          </p:nvPr>
        </p:nvSpPr>
        <p:spPr>
          <a:xfrm>
            <a:off x="299243" y="201553"/>
            <a:ext cx="4192546" cy="1080938"/>
          </a:xfrm>
        </p:spPr>
        <p:txBody>
          <a:bodyPr>
            <a:normAutofit/>
          </a:bodyPr>
          <a:lstStyle/>
          <a:p>
            <a:pPr>
              <a:lnSpc>
                <a:spcPct val="100000"/>
              </a:lnSpc>
            </a:pPr>
            <a:r>
              <a:rPr lang="en-US" sz="2800" b="1" dirty="0"/>
              <a:t>Typical Surface Pressure for</a:t>
            </a:r>
            <a:br>
              <a:rPr lang="en-US" sz="2800" b="1" dirty="0"/>
            </a:br>
            <a:r>
              <a:rPr lang="en-US" sz="2800" b="1" dirty="0"/>
              <a:t>summer off California Coast </a:t>
            </a:r>
          </a:p>
        </p:txBody>
      </p:sp>
      <p:pic>
        <p:nvPicPr>
          <p:cNvPr id="5" name="Picture 2" descr="0722b">
            <a:extLst>
              <a:ext uri="{FF2B5EF4-FFF2-40B4-BE49-F238E27FC236}">
                <a16:creationId xmlns:a16="http://schemas.microsoft.com/office/drawing/2014/main" id="{65DDCA1D-BD94-4FC4-AC7D-F5CC31815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4" r="66965" b="52363"/>
          <a:stretch/>
        </p:blipFill>
        <p:spPr bwMode="auto">
          <a:xfrm>
            <a:off x="4852136" y="123687"/>
            <a:ext cx="5137208" cy="6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9E492A0-D6DD-4DA8-B303-9A0FB5E5EF5C}"/>
              </a:ext>
            </a:extLst>
          </p:cNvPr>
          <p:cNvSpPr txBox="1"/>
          <p:nvPr/>
        </p:nvSpPr>
        <p:spPr>
          <a:xfrm>
            <a:off x="2768175" y="2532421"/>
            <a:ext cx="2286000" cy="830997"/>
          </a:xfrm>
          <a:prstGeom prst="rect">
            <a:avLst/>
          </a:prstGeom>
          <a:noFill/>
        </p:spPr>
        <p:txBody>
          <a:bodyPr wrap="square" rtlCol="0">
            <a:spAutoFit/>
          </a:bodyPr>
          <a:lstStyle/>
          <a:p>
            <a:r>
              <a:rPr lang="en-US" sz="2400" dirty="0"/>
              <a:t>PACIFIC HIGH</a:t>
            </a:r>
          </a:p>
          <a:p>
            <a:r>
              <a:rPr lang="en-US" sz="2400" dirty="0"/>
              <a:t>(offshore)</a:t>
            </a:r>
          </a:p>
        </p:txBody>
      </p:sp>
      <p:cxnSp>
        <p:nvCxnSpPr>
          <p:cNvPr id="7" name="Straight Arrow Connector 6">
            <a:extLst>
              <a:ext uri="{FF2B5EF4-FFF2-40B4-BE49-F238E27FC236}">
                <a16:creationId xmlns:a16="http://schemas.microsoft.com/office/drawing/2014/main" id="{D4E188C0-CEB4-4CF7-9DF7-FA4E9066CC56}"/>
              </a:ext>
            </a:extLst>
          </p:cNvPr>
          <p:cNvCxnSpPr>
            <a:cxnSpLocks/>
          </p:cNvCxnSpPr>
          <p:nvPr/>
        </p:nvCxnSpPr>
        <p:spPr>
          <a:xfrm flipV="1">
            <a:off x="2202656" y="2076452"/>
            <a:ext cx="1835944" cy="60901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BB92125-1B61-4DA4-B281-EDA3C853EC55}"/>
              </a:ext>
            </a:extLst>
          </p:cNvPr>
          <p:cNvSpPr txBox="1"/>
          <p:nvPr/>
        </p:nvSpPr>
        <p:spPr>
          <a:xfrm>
            <a:off x="9718495" y="5789533"/>
            <a:ext cx="2664506" cy="892552"/>
          </a:xfrm>
          <a:prstGeom prst="rect">
            <a:avLst/>
          </a:prstGeom>
          <a:solidFill>
            <a:schemeClr val="bg1"/>
          </a:solidFill>
        </p:spPr>
        <p:txBody>
          <a:bodyPr wrap="square" rtlCol="0">
            <a:spAutoFit/>
          </a:bodyPr>
          <a:lstStyle/>
          <a:p>
            <a:r>
              <a:rPr lang="en-US" sz="2400" dirty="0"/>
              <a:t>Thermal Low</a:t>
            </a:r>
          </a:p>
          <a:p>
            <a:r>
              <a:rPr lang="en-US" sz="2400" dirty="0"/>
              <a:t>(inland valleys) </a:t>
            </a:r>
            <a:r>
              <a:rPr lang="en-US" sz="2800" dirty="0"/>
              <a:t>	</a:t>
            </a:r>
          </a:p>
        </p:txBody>
      </p:sp>
      <p:cxnSp>
        <p:nvCxnSpPr>
          <p:cNvPr id="6" name="Straight Arrow Connector 5">
            <a:extLst>
              <a:ext uri="{FF2B5EF4-FFF2-40B4-BE49-F238E27FC236}">
                <a16:creationId xmlns:a16="http://schemas.microsoft.com/office/drawing/2014/main" id="{C6D79EBA-41FB-49E0-8CA0-95D1D8D5B87B}"/>
              </a:ext>
            </a:extLst>
          </p:cNvPr>
          <p:cNvCxnSpPr/>
          <p:nvPr/>
        </p:nvCxnSpPr>
        <p:spPr>
          <a:xfrm>
            <a:off x="4852136" y="2685469"/>
            <a:ext cx="1981801" cy="4942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6515B8F0-7E6A-43C0-AB6B-665CDDA2EDDA}"/>
              </a:ext>
            </a:extLst>
          </p:cNvPr>
          <p:cNvSpPr/>
          <p:nvPr/>
        </p:nvSpPr>
        <p:spPr>
          <a:xfrm rot="2209661">
            <a:off x="7456752" y="3683056"/>
            <a:ext cx="917337" cy="48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B56FF4-BC23-446C-8242-026F9CCF7500}"/>
              </a:ext>
            </a:extLst>
          </p:cNvPr>
          <p:cNvSpPr txBox="1"/>
          <p:nvPr/>
        </p:nvSpPr>
        <p:spPr>
          <a:xfrm rot="2124200">
            <a:off x="7545948" y="3051184"/>
            <a:ext cx="1908792" cy="369332"/>
          </a:xfrm>
          <a:prstGeom prst="rect">
            <a:avLst/>
          </a:prstGeom>
          <a:noFill/>
        </p:spPr>
        <p:txBody>
          <a:bodyPr wrap="none" rtlCol="0">
            <a:spAutoFit/>
          </a:bodyPr>
          <a:lstStyle/>
          <a:p>
            <a:r>
              <a:rPr lang="en-US" dirty="0">
                <a:highlight>
                  <a:srgbClr val="FFFF00"/>
                </a:highlight>
              </a:rPr>
              <a:t>Onshore </a:t>
            </a:r>
            <a:r>
              <a:rPr lang="en-US" dirty="0" err="1">
                <a:highlight>
                  <a:srgbClr val="FFFF00"/>
                </a:highlight>
              </a:rPr>
              <a:t>windflow</a:t>
            </a:r>
            <a:endParaRPr lang="en-US" dirty="0">
              <a:highlight>
                <a:srgbClr val="FFFF00"/>
              </a:highlight>
            </a:endParaRPr>
          </a:p>
        </p:txBody>
      </p:sp>
    </p:spTree>
    <p:extLst>
      <p:ext uri="{BB962C8B-B14F-4D97-AF65-F5344CB8AC3E}">
        <p14:creationId xmlns:p14="http://schemas.microsoft.com/office/powerpoint/2010/main" val="18606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Grp="1" noChangeAspect="1" noChangeArrowheads="1"/>
          </p:cNvPicPr>
          <p:nvPr>
            <p:ph idx="1"/>
          </p:nvPr>
        </p:nvPicPr>
        <p:blipFill>
          <a:blip r:embed="rId3" cstate="print"/>
          <a:srcRect/>
          <a:stretch>
            <a:fillRect/>
          </a:stretch>
        </p:blipFill>
        <p:spPr>
          <a:xfrm>
            <a:off x="725619" y="899760"/>
            <a:ext cx="6010867" cy="5725629"/>
          </a:xfrm>
          <a:noFill/>
        </p:spPr>
      </p:pic>
      <p:sp>
        <p:nvSpPr>
          <p:cNvPr id="5" name="TextBox 4"/>
          <p:cNvSpPr txBox="1"/>
          <p:nvPr/>
        </p:nvSpPr>
        <p:spPr>
          <a:xfrm>
            <a:off x="508797" y="232611"/>
            <a:ext cx="8272393" cy="523220"/>
          </a:xfrm>
          <a:prstGeom prst="rect">
            <a:avLst/>
          </a:prstGeom>
          <a:noFill/>
        </p:spPr>
        <p:txBody>
          <a:bodyPr wrap="none" rtlCol="0">
            <a:spAutoFit/>
          </a:bodyPr>
          <a:lstStyle/>
          <a:p>
            <a:r>
              <a:rPr lang="en-US" sz="2800" b="1" dirty="0">
                <a:latin typeface="Calibri" pitchFamily="34" charset="0"/>
                <a:cs typeface="Calibri" pitchFamily="34" charset="0"/>
              </a:rPr>
              <a:t>Typical Summertime Daytime Wind Pattern (Bay Area)</a:t>
            </a:r>
          </a:p>
        </p:txBody>
      </p:sp>
      <p:sp>
        <p:nvSpPr>
          <p:cNvPr id="2" name="TextBox 1">
            <a:extLst>
              <a:ext uri="{FF2B5EF4-FFF2-40B4-BE49-F238E27FC236}">
                <a16:creationId xmlns:a16="http://schemas.microsoft.com/office/drawing/2014/main" id="{19D83BC2-0192-44E4-A94C-B00E26C55909}"/>
              </a:ext>
            </a:extLst>
          </p:cNvPr>
          <p:cNvSpPr txBox="1"/>
          <p:nvPr/>
        </p:nvSpPr>
        <p:spPr>
          <a:xfrm>
            <a:off x="6096000" y="1528335"/>
            <a:ext cx="5370381" cy="3139321"/>
          </a:xfrm>
          <a:prstGeom prst="rect">
            <a:avLst/>
          </a:prstGeom>
          <a:noFill/>
          <a:ln>
            <a:solidFill>
              <a:schemeClr val="tx1"/>
            </a:solidFill>
          </a:ln>
        </p:spPr>
        <p:txBody>
          <a:bodyPr wrap="square" rtlCol="0">
            <a:spAutoFit/>
          </a:bodyPr>
          <a:lstStyle/>
          <a:p>
            <a:r>
              <a:rPr lang="en-US" b="1" dirty="0"/>
              <a:t>Key Points:</a:t>
            </a:r>
          </a:p>
          <a:p>
            <a:endParaRPr lang="en-US" dirty="0"/>
          </a:p>
          <a:p>
            <a:pPr marL="285750" indent="-285750">
              <a:buFont typeface="Arial" panose="020B0604020202020204" pitchFamily="34" charset="0"/>
              <a:buChar char="•"/>
            </a:pPr>
            <a:r>
              <a:rPr lang="en-US" dirty="0"/>
              <a:t>Example of typical bay area summer</a:t>
            </a:r>
          </a:p>
          <a:p>
            <a:r>
              <a:rPr lang="en-US" dirty="0"/>
              <a:t>      wind flow patterns.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Wind travels generally onshore, forced</a:t>
            </a:r>
          </a:p>
          <a:p>
            <a:r>
              <a:rPr lang="en-US" dirty="0"/>
              <a:t>      by Pacific High offshore towards</a:t>
            </a:r>
          </a:p>
          <a:p>
            <a:r>
              <a:rPr lang="en-US" dirty="0"/>
              <a:t>      thermal low covering inland valleys.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Moves pollutant towards and get trapped in inland valleys</a:t>
            </a:r>
          </a:p>
        </p:txBody>
      </p:sp>
    </p:spTree>
    <p:extLst>
      <p:ext uri="{BB962C8B-B14F-4D97-AF65-F5344CB8AC3E}">
        <p14:creationId xmlns:p14="http://schemas.microsoft.com/office/powerpoint/2010/main" val="30708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D155E1-322B-4609-8524-56BE38E6D72F}"/>
              </a:ext>
            </a:extLst>
          </p:cNvPr>
          <p:cNvSpPr/>
          <p:nvPr/>
        </p:nvSpPr>
        <p:spPr>
          <a:xfrm>
            <a:off x="235911" y="5608088"/>
            <a:ext cx="5460501" cy="923330"/>
          </a:xfrm>
          <a:prstGeom prst="rect">
            <a:avLst/>
          </a:prstGeom>
        </p:spPr>
        <p:txBody>
          <a:bodyPr wrap="square">
            <a:spAutoFit/>
          </a:bodyPr>
          <a:lstStyle/>
          <a:p>
            <a:r>
              <a:rPr lang="en-US" dirty="0">
                <a:hlinkClick r:id="rId3"/>
              </a:rPr>
              <a:t>https://www.washingtonpost.com/weather/2019/12/24/stagnant-air-brings-unhealthy-pollution-levels-washington/</a:t>
            </a:r>
            <a:endParaRPr lang="en-US" dirty="0"/>
          </a:p>
        </p:txBody>
      </p:sp>
      <p:pic>
        <p:nvPicPr>
          <p:cNvPr id="1026" name="Picture 2">
            <a:extLst>
              <a:ext uri="{FF2B5EF4-FFF2-40B4-BE49-F238E27FC236}">
                <a16:creationId xmlns:a16="http://schemas.microsoft.com/office/drawing/2014/main" id="{0C3276AC-85DF-4E77-BF8C-CD2575546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6" y="1249912"/>
            <a:ext cx="5319379" cy="4110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9B49B58-71B8-4F35-A46A-955CF96A2670}"/>
              </a:ext>
            </a:extLst>
          </p:cNvPr>
          <p:cNvSpPr/>
          <p:nvPr/>
        </p:nvSpPr>
        <p:spPr>
          <a:xfrm>
            <a:off x="5863019" y="5834924"/>
            <a:ext cx="6093070" cy="923330"/>
          </a:xfrm>
          <a:prstGeom prst="rect">
            <a:avLst/>
          </a:prstGeom>
        </p:spPr>
        <p:txBody>
          <a:bodyPr wrap="square">
            <a:spAutoFit/>
          </a:bodyPr>
          <a:lstStyle/>
          <a:p>
            <a:r>
              <a:rPr lang="en-US" dirty="0">
                <a:hlinkClick r:id="rId5"/>
              </a:rPr>
              <a:t>https://www.bakersfield.com/news/air-district-blames-atmospheric-stagnation-for-wintertime-pollution-spikes/article_acb6f950-1da5-11e8-a175-77fd45139ccc.html</a:t>
            </a:r>
            <a:endParaRPr lang="en-US" dirty="0"/>
          </a:p>
        </p:txBody>
      </p:sp>
      <p:sp>
        <p:nvSpPr>
          <p:cNvPr id="7" name="Title 1">
            <a:extLst>
              <a:ext uri="{FF2B5EF4-FFF2-40B4-BE49-F238E27FC236}">
                <a16:creationId xmlns:a16="http://schemas.microsoft.com/office/drawing/2014/main" id="{5BFAEE20-8354-40AB-A979-74924AEBDA3E}"/>
              </a:ext>
            </a:extLst>
          </p:cNvPr>
          <p:cNvSpPr>
            <a:spLocks noGrp="1"/>
          </p:cNvSpPr>
          <p:nvPr>
            <p:ph type="title"/>
          </p:nvPr>
        </p:nvSpPr>
        <p:spPr>
          <a:xfrm>
            <a:off x="235911" y="59372"/>
            <a:ext cx="10515600" cy="870117"/>
          </a:xfrm>
        </p:spPr>
        <p:txBody>
          <a:bodyPr>
            <a:normAutofit/>
          </a:bodyPr>
          <a:lstStyle/>
          <a:p>
            <a:r>
              <a:rPr lang="en-US" sz="3200" b="1" dirty="0"/>
              <a:t>High Air Pollution Episodes: Stagnation Periods</a:t>
            </a:r>
          </a:p>
        </p:txBody>
      </p:sp>
      <p:pic>
        <p:nvPicPr>
          <p:cNvPr id="8" name="Picture 7" descr="A picture containing text, map&#10;&#10;Description automatically generated">
            <a:extLst>
              <a:ext uri="{FF2B5EF4-FFF2-40B4-BE49-F238E27FC236}">
                <a16:creationId xmlns:a16="http://schemas.microsoft.com/office/drawing/2014/main" id="{60738E71-BA30-433E-BE2C-6BA014486DD7}"/>
              </a:ext>
            </a:extLst>
          </p:cNvPr>
          <p:cNvPicPr>
            <a:picLocks noChangeAspect="1"/>
          </p:cNvPicPr>
          <p:nvPr/>
        </p:nvPicPr>
        <p:blipFill>
          <a:blip r:embed="rId6"/>
          <a:stretch>
            <a:fillRect/>
          </a:stretch>
        </p:blipFill>
        <p:spPr>
          <a:xfrm>
            <a:off x="5941764" y="1387196"/>
            <a:ext cx="5935580" cy="4447728"/>
          </a:xfrm>
          <a:prstGeom prst="rect">
            <a:avLst/>
          </a:prstGeom>
        </p:spPr>
      </p:pic>
      <p:sp>
        <p:nvSpPr>
          <p:cNvPr id="11" name="TextBox 10">
            <a:extLst>
              <a:ext uri="{FF2B5EF4-FFF2-40B4-BE49-F238E27FC236}">
                <a16:creationId xmlns:a16="http://schemas.microsoft.com/office/drawing/2014/main" id="{318D2B98-55A6-4A93-ACE9-EC26490924B7}"/>
              </a:ext>
            </a:extLst>
          </p:cNvPr>
          <p:cNvSpPr txBox="1"/>
          <p:nvPr/>
        </p:nvSpPr>
        <p:spPr>
          <a:xfrm>
            <a:off x="1572743" y="1036297"/>
            <a:ext cx="354182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highlight>
                  <a:srgbClr val="FFFF00"/>
                </a:highlight>
                <a:latin typeface="Calibri" panose="020F0502020204030204"/>
              </a:rPr>
              <a:t>December 27, 2019: Broad area of high pressure affecting Eastern U.S.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highlight>
                  <a:srgbClr val="FFFF00"/>
                </a:highlight>
                <a:latin typeface="Calibri" panose="020F0502020204030204"/>
              </a:rPr>
              <a:t>High wintertime PM2.5 episode</a:t>
            </a:r>
            <a:endParaRPr kumimoji="0" lang="en-US"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38819E-F984-4E5D-BFA4-124B81473F77}"/>
              </a:ext>
            </a:extLst>
          </p:cNvPr>
          <p:cNvSpPr txBox="1"/>
          <p:nvPr/>
        </p:nvSpPr>
        <p:spPr>
          <a:xfrm>
            <a:off x="7596164" y="1023076"/>
            <a:ext cx="354182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highlight>
                  <a:srgbClr val="FFFF00"/>
                </a:highlight>
                <a:latin typeface="Calibri" panose="020F0502020204030204"/>
              </a:rPr>
              <a:t>December 29, 2017: Broad area of high pressure affecting Western U.S.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highlight>
                  <a:srgbClr val="FFFF00"/>
                </a:highlight>
                <a:latin typeface="Calibri" panose="020F0502020204030204"/>
              </a:rPr>
              <a:t>High wintertime PM2.5 episode</a:t>
            </a:r>
            <a:endParaRPr kumimoji="0" lang="en-US"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E9BC0FD0-B75C-4C39-A185-B6CB6E6F6C57}"/>
              </a:ext>
            </a:extLst>
          </p:cNvPr>
          <p:cNvCxnSpPr>
            <a:cxnSpLocks/>
          </p:cNvCxnSpPr>
          <p:nvPr/>
        </p:nvCxnSpPr>
        <p:spPr>
          <a:xfrm>
            <a:off x="3135105" y="2189490"/>
            <a:ext cx="458327" cy="489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182CDB-4BB7-4BF6-8E0D-88489EDB5382}"/>
              </a:ext>
            </a:extLst>
          </p:cNvPr>
          <p:cNvCxnSpPr>
            <a:cxnSpLocks/>
          </p:cNvCxnSpPr>
          <p:nvPr/>
        </p:nvCxnSpPr>
        <p:spPr>
          <a:xfrm flipH="1">
            <a:off x="7443537" y="2011675"/>
            <a:ext cx="1010947" cy="820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6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Air Pollution Meteorology</a:t>
            </a:r>
            <a:br>
              <a:rPr lang="en-US" sz="3600" i="1" dirty="0"/>
            </a:br>
            <a:r>
              <a:rPr lang="en-US" sz="3600" i="1" dirty="0"/>
              <a:t>(Focus Topic 2: Temperature Inversions)</a:t>
            </a:r>
            <a:endParaRPr lang="en-US" sz="3200" i="1" dirty="0"/>
          </a:p>
        </p:txBody>
      </p:sp>
    </p:spTree>
    <p:extLst>
      <p:ext uri="{BB962C8B-B14F-4D97-AF65-F5344CB8AC3E}">
        <p14:creationId xmlns:p14="http://schemas.microsoft.com/office/powerpoint/2010/main" val="139336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B723-5EEC-42FB-9B2C-0CE9BBD1718F}"/>
              </a:ext>
            </a:extLst>
          </p:cNvPr>
          <p:cNvSpPr>
            <a:spLocks noGrp="1"/>
          </p:cNvSpPr>
          <p:nvPr>
            <p:ph type="title"/>
          </p:nvPr>
        </p:nvSpPr>
        <p:spPr>
          <a:xfrm>
            <a:off x="299025" y="258652"/>
            <a:ext cx="10515600" cy="914400"/>
          </a:xfrm>
        </p:spPr>
        <p:txBody>
          <a:bodyPr>
            <a:normAutofit fontScale="90000"/>
          </a:bodyPr>
          <a:lstStyle/>
          <a:p>
            <a:r>
              <a:rPr lang="en-US" sz="3600" b="1" dirty="0"/>
              <a:t>Stratospheric Temperature Inversion and Tropopause </a:t>
            </a:r>
            <a:br>
              <a:rPr lang="en-US" sz="3600" b="1" dirty="0"/>
            </a:br>
            <a:r>
              <a:rPr lang="en-US" sz="3600" b="1" dirty="0"/>
              <a:t>(from Lecture 1 …)</a:t>
            </a:r>
          </a:p>
        </p:txBody>
      </p:sp>
      <p:pic>
        <p:nvPicPr>
          <p:cNvPr id="5128" name="Picture 8" descr="Related image">
            <a:extLst>
              <a:ext uri="{FF2B5EF4-FFF2-40B4-BE49-F238E27FC236}">
                <a16:creationId xmlns:a16="http://schemas.microsoft.com/office/drawing/2014/main" id="{5BCF6836-F82D-4485-B64F-3F682D1A4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 y="1438507"/>
            <a:ext cx="6915842" cy="5186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AAF936-A509-4CFA-A936-5DCACFBD7571}"/>
              </a:ext>
            </a:extLst>
          </p:cNvPr>
          <p:cNvSpPr txBox="1"/>
          <p:nvPr/>
        </p:nvSpPr>
        <p:spPr>
          <a:xfrm>
            <a:off x="7576044" y="3708782"/>
            <a:ext cx="25202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cumulus nimbus cloud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(thunderstorm)</a:t>
            </a:r>
          </a:p>
        </p:txBody>
      </p:sp>
      <p:cxnSp>
        <p:nvCxnSpPr>
          <p:cNvPr id="6" name="Straight Connector 5">
            <a:extLst>
              <a:ext uri="{FF2B5EF4-FFF2-40B4-BE49-F238E27FC236}">
                <a16:creationId xmlns:a16="http://schemas.microsoft.com/office/drawing/2014/main" id="{FEFA032C-2B4F-43BB-BAE9-CBF90FF31112}"/>
              </a:ext>
            </a:extLst>
          </p:cNvPr>
          <p:cNvCxnSpPr/>
          <p:nvPr/>
        </p:nvCxnSpPr>
        <p:spPr>
          <a:xfrm>
            <a:off x="475488" y="2775284"/>
            <a:ext cx="6915842" cy="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C49779-387E-4A44-A74F-D9604E43B9ED}"/>
              </a:ext>
            </a:extLst>
          </p:cNvPr>
          <p:cNvSpPr txBox="1"/>
          <p:nvPr/>
        </p:nvSpPr>
        <p:spPr>
          <a:xfrm>
            <a:off x="3322833" y="2590618"/>
            <a:ext cx="3707553"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rPr>
              <a:t>“tropopause”: </a:t>
            </a:r>
            <a:r>
              <a:rPr kumimoji="0" lang="en-US" sz="1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rPr>
              <a:t> 10  km above surface</a:t>
            </a:r>
          </a:p>
        </p:txBody>
      </p:sp>
      <p:sp>
        <p:nvSpPr>
          <p:cNvPr id="9" name="TextBox 8">
            <a:extLst>
              <a:ext uri="{FF2B5EF4-FFF2-40B4-BE49-F238E27FC236}">
                <a16:creationId xmlns:a16="http://schemas.microsoft.com/office/drawing/2014/main" id="{338EB657-B64E-406C-9E8A-AFEFF9B41EEA}"/>
              </a:ext>
            </a:extLst>
          </p:cNvPr>
          <p:cNvSpPr txBox="1"/>
          <p:nvPr/>
        </p:nvSpPr>
        <p:spPr>
          <a:xfrm>
            <a:off x="4433878" y="1667534"/>
            <a:ext cx="1943032"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rPr>
              <a:t>lower stratosphere</a:t>
            </a:r>
          </a:p>
        </p:txBody>
      </p:sp>
      <p:sp>
        <p:nvSpPr>
          <p:cNvPr id="10" name="TextBox 9">
            <a:extLst>
              <a:ext uri="{FF2B5EF4-FFF2-40B4-BE49-F238E27FC236}">
                <a16:creationId xmlns:a16="http://schemas.microsoft.com/office/drawing/2014/main" id="{5ED9C6D0-E6E1-4AF4-8E28-7C3D9644043D}"/>
              </a:ext>
            </a:extLst>
          </p:cNvPr>
          <p:cNvSpPr txBox="1"/>
          <p:nvPr/>
        </p:nvSpPr>
        <p:spPr>
          <a:xfrm>
            <a:off x="1008889" y="4423337"/>
            <a:ext cx="1322798" cy="369332"/>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rPr>
              <a:t>troposphere</a:t>
            </a:r>
          </a:p>
        </p:txBody>
      </p:sp>
      <p:cxnSp>
        <p:nvCxnSpPr>
          <p:cNvPr id="5" name="Straight Connector 4">
            <a:extLst>
              <a:ext uri="{FF2B5EF4-FFF2-40B4-BE49-F238E27FC236}">
                <a16:creationId xmlns:a16="http://schemas.microsoft.com/office/drawing/2014/main" id="{7160762C-FD8B-453B-8CBC-DD9CC1BEAE73}"/>
              </a:ext>
            </a:extLst>
          </p:cNvPr>
          <p:cNvCxnSpPr>
            <a:cxnSpLocks/>
          </p:cNvCxnSpPr>
          <p:nvPr/>
        </p:nvCxnSpPr>
        <p:spPr>
          <a:xfrm>
            <a:off x="1611396" y="2775284"/>
            <a:ext cx="2635654" cy="3082358"/>
          </a:xfrm>
          <a:prstGeom prst="line">
            <a:avLst/>
          </a:prstGeom>
          <a:ln w="603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A2C1B3-65D8-4103-B499-DF2C7BB4471C}"/>
              </a:ext>
            </a:extLst>
          </p:cNvPr>
          <p:cNvCxnSpPr/>
          <p:nvPr/>
        </p:nvCxnSpPr>
        <p:spPr>
          <a:xfrm flipV="1">
            <a:off x="1670288" y="1326439"/>
            <a:ext cx="846113" cy="1308786"/>
          </a:xfrm>
          <a:prstGeom prst="line">
            <a:avLst/>
          </a:prstGeom>
          <a:ln w="635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E9DC3D-A381-43DA-B824-DE512C1B4C00}"/>
              </a:ext>
            </a:extLst>
          </p:cNvPr>
          <p:cNvSpPr txBox="1"/>
          <p:nvPr/>
        </p:nvSpPr>
        <p:spPr>
          <a:xfrm>
            <a:off x="2929223" y="4821134"/>
            <a:ext cx="3241337" cy="369332"/>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Temperature decreases w height</a:t>
            </a:r>
          </a:p>
        </p:txBody>
      </p:sp>
      <p:sp>
        <p:nvSpPr>
          <p:cNvPr id="16" name="TextBox 15">
            <a:extLst>
              <a:ext uri="{FF2B5EF4-FFF2-40B4-BE49-F238E27FC236}">
                <a16:creationId xmlns:a16="http://schemas.microsoft.com/office/drawing/2014/main" id="{AA0B8052-3011-41BF-B8BB-D874B240AA45}"/>
              </a:ext>
            </a:extLst>
          </p:cNvPr>
          <p:cNvSpPr txBox="1"/>
          <p:nvPr/>
        </p:nvSpPr>
        <p:spPr>
          <a:xfrm>
            <a:off x="178121" y="1738776"/>
            <a:ext cx="3178819" cy="646331"/>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Temperature increases w height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(“temperature inversion”)</a:t>
            </a:r>
          </a:p>
        </p:txBody>
      </p:sp>
    </p:spTree>
    <p:extLst>
      <p:ext uri="{BB962C8B-B14F-4D97-AF65-F5344CB8AC3E}">
        <p14:creationId xmlns:p14="http://schemas.microsoft.com/office/powerpoint/2010/main" val="139508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507405-DC4A-4EB7-8FAB-F337A5D38C39}"/>
              </a:ext>
            </a:extLst>
          </p:cNvPr>
          <p:cNvPicPr>
            <a:picLocks noChangeAspect="1"/>
          </p:cNvPicPr>
          <p:nvPr/>
        </p:nvPicPr>
        <p:blipFill rotWithShape="1">
          <a:blip r:embed="rId3"/>
          <a:srcRect l="9629" t="45753" r="4839" b="12932"/>
          <a:stretch/>
        </p:blipFill>
        <p:spPr>
          <a:xfrm>
            <a:off x="299025" y="1604210"/>
            <a:ext cx="11315459" cy="4186990"/>
          </a:xfrm>
          <a:prstGeom prst="rect">
            <a:avLst/>
          </a:prstGeom>
        </p:spPr>
      </p:pic>
      <p:sp>
        <p:nvSpPr>
          <p:cNvPr id="5" name="Title 1">
            <a:extLst>
              <a:ext uri="{FF2B5EF4-FFF2-40B4-BE49-F238E27FC236}">
                <a16:creationId xmlns:a16="http://schemas.microsoft.com/office/drawing/2014/main" id="{BF52F89B-C6DA-480D-BD1C-739E2B586AE9}"/>
              </a:ext>
            </a:extLst>
          </p:cNvPr>
          <p:cNvSpPr>
            <a:spLocks noGrp="1"/>
          </p:cNvSpPr>
          <p:nvPr>
            <p:ph type="title"/>
          </p:nvPr>
        </p:nvSpPr>
        <p:spPr>
          <a:xfrm>
            <a:off x="299024" y="368968"/>
            <a:ext cx="11635067" cy="914400"/>
          </a:xfrm>
        </p:spPr>
        <p:txBody>
          <a:bodyPr>
            <a:normAutofit fontScale="90000"/>
          </a:bodyPr>
          <a:lstStyle/>
          <a:p>
            <a:r>
              <a:rPr lang="en-US" sz="3600" b="1" dirty="0"/>
              <a:t>Inversions at low elevations (near surface) that affect air pollution</a:t>
            </a:r>
          </a:p>
        </p:txBody>
      </p:sp>
    </p:spTree>
    <p:extLst>
      <p:ext uri="{BB962C8B-B14F-4D97-AF65-F5344CB8AC3E}">
        <p14:creationId xmlns:p14="http://schemas.microsoft.com/office/powerpoint/2010/main" val="258641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C8E8-8350-44F1-A527-555A8897A732}"/>
              </a:ext>
            </a:extLst>
          </p:cNvPr>
          <p:cNvSpPr>
            <a:spLocks noGrp="1"/>
          </p:cNvSpPr>
          <p:nvPr>
            <p:ph type="title"/>
          </p:nvPr>
        </p:nvSpPr>
        <p:spPr>
          <a:xfrm>
            <a:off x="549442" y="461377"/>
            <a:ext cx="10515600" cy="918243"/>
          </a:xfrm>
        </p:spPr>
        <p:txBody>
          <a:bodyPr>
            <a:normAutofit/>
          </a:bodyPr>
          <a:lstStyle/>
          <a:p>
            <a:r>
              <a:rPr lang="en-US" sz="3600" b="1" dirty="0"/>
              <a:t>Module 3: Outline</a:t>
            </a:r>
          </a:p>
        </p:txBody>
      </p:sp>
      <p:sp>
        <p:nvSpPr>
          <p:cNvPr id="3" name="Content Placeholder 2">
            <a:extLst>
              <a:ext uri="{FF2B5EF4-FFF2-40B4-BE49-F238E27FC236}">
                <a16:creationId xmlns:a16="http://schemas.microsoft.com/office/drawing/2014/main" id="{56D95469-A64A-427B-AA66-700F965D4849}"/>
              </a:ext>
            </a:extLst>
          </p:cNvPr>
          <p:cNvSpPr>
            <a:spLocks noGrp="1"/>
          </p:cNvSpPr>
          <p:nvPr>
            <p:ph idx="1"/>
          </p:nvPr>
        </p:nvSpPr>
        <p:spPr>
          <a:xfrm>
            <a:off x="549442" y="1633120"/>
            <a:ext cx="10515600" cy="4351338"/>
          </a:xfrm>
        </p:spPr>
        <p:txBody>
          <a:bodyPr/>
          <a:lstStyle/>
          <a:p>
            <a:pPr>
              <a:lnSpc>
                <a:spcPct val="120000"/>
              </a:lnSpc>
              <a:spcBef>
                <a:spcPts val="1200"/>
              </a:spcBef>
            </a:pPr>
            <a:r>
              <a:rPr lang="en-US" b="1" dirty="0"/>
              <a:t>Air Pollution Meteorology </a:t>
            </a:r>
            <a:r>
              <a:rPr lang="en-US" dirty="0"/>
              <a:t>(Lecture 7)</a:t>
            </a:r>
          </a:p>
          <a:p>
            <a:pPr>
              <a:lnSpc>
                <a:spcPct val="120000"/>
              </a:lnSpc>
              <a:spcBef>
                <a:spcPts val="1200"/>
              </a:spcBef>
            </a:pPr>
            <a:r>
              <a:rPr lang="en-US" b="1" dirty="0"/>
              <a:t>Outdoor Air Pollution – Ground Level Ozone</a:t>
            </a:r>
            <a:r>
              <a:rPr lang="en-US" dirty="0"/>
              <a:t> (Lecture 8)</a:t>
            </a:r>
          </a:p>
          <a:p>
            <a:pPr>
              <a:lnSpc>
                <a:spcPct val="120000"/>
              </a:lnSpc>
              <a:spcBef>
                <a:spcPts val="1200"/>
              </a:spcBef>
            </a:pPr>
            <a:r>
              <a:rPr lang="en-US" b="1" dirty="0"/>
              <a:t>Outdoor Air Pollution – PM2.5 </a:t>
            </a:r>
            <a:r>
              <a:rPr lang="en-US" dirty="0"/>
              <a:t>(Lecture 9)</a:t>
            </a:r>
          </a:p>
        </p:txBody>
      </p:sp>
    </p:spTree>
    <p:extLst>
      <p:ext uri="{BB962C8B-B14F-4D97-AF65-F5344CB8AC3E}">
        <p14:creationId xmlns:p14="http://schemas.microsoft.com/office/powerpoint/2010/main" val="225010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0B48-F2DD-4750-AD1F-D38B516EAC96}"/>
              </a:ext>
            </a:extLst>
          </p:cNvPr>
          <p:cNvSpPr>
            <a:spLocks noGrp="1"/>
          </p:cNvSpPr>
          <p:nvPr>
            <p:ph type="title"/>
          </p:nvPr>
        </p:nvSpPr>
        <p:spPr>
          <a:xfrm>
            <a:off x="1191126" y="2611020"/>
            <a:ext cx="10515600" cy="1325563"/>
          </a:xfrm>
        </p:spPr>
        <p:txBody>
          <a:bodyPr>
            <a:normAutofit fontScale="90000"/>
          </a:bodyPr>
          <a:lstStyle/>
          <a:p>
            <a:pPr>
              <a:lnSpc>
                <a:spcPct val="100000"/>
              </a:lnSpc>
            </a:pPr>
            <a:r>
              <a:rPr lang="en-US" dirty="0"/>
              <a:t>Temperature Inversions</a:t>
            </a:r>
            <a:br>
              <a:rPr lang="en-US" dirty="0"/>
            </a:br>
            <a:r>
              <a:rPr lang="en-US" sz="3600" dirty="0"/>
              <a:t>1. Ground-based inversions (wintertime)</a:t>
            </a:r>
            <a:br>
              <a:rPr lang="en-US" sz="3600" dirty="0"/>
            </a:br>
            <a:r>
              <a:rPr lang="en-US" sz="3600" dirty="0"/>
              <a:t>2. Subsidence inversions (summertime)</a:t>
            </a:r>
          </a:p>
        </p:txBody>
      </p:sp>
    </p:spTree>
    <p:extLst>
      <p:ext uri="{BB962C8B-B14F-4D97-AF65-F5344CB8AC3E}">
        <p14:creationId xmlns:p14="http://schemas.microsoft.com/office/powerpoint/2010/main" val="150657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2A8F-3BEB-4BF6-93F9-B3FC7957A22E}"/>
              </a:ext>
            </a:extLst>
          </p:cNvPr>
          <p:cNvSpPr>
            <a:spLocks noGrp="1"/>
          </p:cNvSpPr>
          <p:nvPr>
            <p:ph type="title"/>
          </p:nvPr>
        </p:nvSpPr>
        <p:spPr>
          <a:xfrm>
            <a:off x="156500" y="220746"/>
            <a:ext cx="10515600" cy="629486"/>
          </a:xfrm>
        </p:spPr>
        <p:txBody>
          <a:bodyPr>
            <a:normAutofit/>
          </a:bodyPr>
          <a:lstStyle/>
          <a:p>
            <a:r>
              <a:rPr lang="en-US" sz="3200" b="1" dirty="0"/>
              <a:t>1. Ground-Based (Radiation) Inversions</a:t>
            </a:r>
          </a:p>
        </p:txBody>
      </p:sp>
      <p:pic>
        <p:nvPicPr>
          <p:cNvPr id="3" name="Picture 5" descr="3-1_2">
            <a:extLst>
              <a:ext uri="{FF2B5EF4-FFF2-40B4-BE49-F238E27FC236}">
                <a16:creationId xmlns:a16="http://schemas.microsoft.com/office/drawing/2014/main" id="{4B063EEF-7A2A-4813-91A3-8ABE1E083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26" y="1024773"/>
            <a:ext cx="6444596" cy="561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815682F-E08B-4B97-8837-F36505435DA0}"/>
              </a:ext>
            </a:extLst>
          </p:cNvPr>
          <p:cNvSpPr txBox="1"/>
          <p:nvPr/>
        </p:nvSpPr>
        <p:spPr>
          <a:xfrm>
            <a:off x="7239300" y="1384971"/>
            <a:ext cx="4523874" cy="4524315"/>
          </a:xfrm>
          <a:prstGeom prst="rect">
            <a:avLst/>
          </a:prstGeom>
          <a:noFill/>
        </p:spPr>
        <p:txBody>
          <a:bodyPr wrap="square" rtlCol="0">
            <a:spAutoFit/>
          </a:bodyPr>
          <a:lstStyle/>
          <a:p>
            <a:r>
              <a:rPr lang="en-US" b="1" u="sng" dirty="0"/>
              <a:t>Key Points</a:t>
            </a:r>
          </a:p>
          <a:p>
            <a:endParaRPr lang="en-US" dirty="0"/>
          </a:p>
          <a:p>
            <a:pPr marL="285750" indent="-285750">
              <a:buFont typeface="Arial" panose="020B0604020202020204" pitchFamily="34" charset="0"/>
              <a:buChar char="•"/>
            </a:pPr>
            <a:r>
              <a:rPr lang="en-US" dirty="0"/>
              <a:t>Caused by sustained, infrared radiational cooling of the surface.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most strongly during long nights (wintertime) during clear skies.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Ground-based inversion is shallow – within lowest 100s of meters above surface.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Traps wintertime pollution emissions … leading to high concentrations.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Common during stagnation episodes mentioned earlier.</a:t>
            </a:r>
          </a:p>
        </p:txBody>
      </p:sp>
    </p:spTree>
    <p:extLst>
      <p:ext uri="{BB962C8B-B14F-4D97-AF65-F5344CB8AC3E}">
        <p14:creationId xmlns:p14="http://schemas.microsoft.com/office/powerpoint/2010/main" val="1812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E23E2-60E0-4C35-9D36-96DA3DD7B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99" y="778587"/>
            <a:ext cx="8621486" cy="6035040"/>
          </a:xfrm>
          <a:prstGeom prst="rect">
            <a:avLst/>
          </a:prstGeom>
        </p:spPr>
      </p:pic>
      <p:sp>
        <p:nvSpPr>
          <p:cNvPr id="6" name="TextBox 5">
            <a:extLst>
              <a:ext uri="{FF2B5EF4-FFF2-40B4-BE49-F238E27FC236}">
                <a16:creationId xmlns:a16="http://schemas.microsoft.com/office/drawing/2014/main" id="{09F73144-A09E-4F54-ABC4-7370053A75A9}"/>
              </a:ext>
            </a:extLst>
          </p:cNvPr>
          <p:cNvSpPr txBox="1"/>
          <p:nvPr/>
        </p:nvSpPr>
        <p:spPr>
          <a:xfrm>
            <a:off x="2209800" y="4800600"/>
            <a:ext cx="1219200" cy="369332"/>
          </a:xfrm>
          <a:prstGeom prst="rect">
            <a:avLst/>
          </a:prstGeom>
          <a:noFill/>
        </p:spPr>
        <p:txBody>
          <a:bodyPr wrap="square" rtlCol="0">
            <a:spAutoFit/>
          </a:bodyPr>
          <a:lstStyle/>
          <a:p>
            <a:r>
              <a:rPr lang="en-US" dirty="0">
                <a:solidFill>
                  <a:schemeClr val="bg1"/>
                </a:solidFill>
              </a:rPr>
              <a:t>6:50 am</a:t>
            </a:r>
          </a:p>
        </p:txBody>
      </p:sp>
      <p:sp>
        <p:nvSpPr>
          <p:cNvPr id="4" name="Title 1">
            <a:extLst>
              <a:ext uri="{FF2B5EF4-FFF2-40B4-BE49-F238E27FC236}">
                <a16:creationId xmlns:a16="http://schemas.microsoft.com/office/drawing/2014/main" id="{A65456D4-153A-403B-BA89-A8B27FD2E4AD}"/>
              </a:ext>
            </a:extLst>
          </p:cNvPr>
          <p:cNvSpPr txBox="1">
            <a:spLocks/>
          </p:cNvSpPr>
          <p:nvPr/>
        </p:nvSpPr>
        <p:spPr>
          <a:xfrm>
            <a:off x="156499" y="220745"/>
            <a:ext cx="11636915" cy="1115685"/>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t>Example: Nighttime Radiation Inversion w cold air trapped in valley</a:t>
            </a:r>
          </a:p>
          <a:p>
            <a:pPr>
              <a:lnSpc>
                <a:spcPct val="100000"/>
              </a:lnSpc>
            </a:pPr>
            <a:r>
              <a:rPr lang="en-US" sz="2800" b="1" dirty="0"/>
              <a:t>(“Cold Air Pools”)</a:t>
            </a:r>
          </a:p>
        </p:txBody>
      </p:sp>
    </p:spTree>
    <p:extLst>
      <p:ext uri="{BB962C8B-B14F-4D97-AF65-F5344CB8AC3E}">
        <p14:creationId xmlns:p14="http://schemas.microsoft.com/office/powerpoint/2010/main" val="264049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alt Lake City valley fog">
            <a:extLst>
              <a:ext uri="{FF2B5EF4-FFF2-40B4-BE49-F238E27FC236}">
                <a16:creationId xmlns:a16="http://schemas.microsoft.com/office/drawing/2014/main" id="{584A5432-09A2-403A-9320-02D497339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96" y="1596849"/>
            <a:ext cx="9239250" cy="473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DB0574-CD94-4AE6-93CD-563E06987002}"/>
              </a:ext>
            </a:extLst>
          </p:cNvPr>
          <p:cNvSpPr txBox="1"/>
          <p:nvPr/>
        </p:nvSpPr>
        <p:spPr>
          <a:xfrm>
            <a:off x="8702829" y="6207664"/>
            <a:ext cx="3847171" cy="246221"/>
          </a:xfrm>
          <a:prstGeom prst="rect">
            <a:avLst/>
          </a:prstGeom>
          <a:noFill/>
        </p:spPr>
        <p:txBody>
          <a:bodyPr wrap="square" rtlCol="0">
            <a:spAutoFit/>
          </a:bodyPr>
          <a:lstStyle/>
          <a:p>
            <a:r>
              <a:rPr lang="en-US" sz="1000" dirty="0"/>
              <a:t>Steve Griffin, Salt Lake Tribune</a:t>
            </a:r>
          </a:p>
        </p:txBody>
      </p:sp>
      <p:sp>
        <p:nvSpPr>
          <p:cNvPr id="4" name="Text Box 9">
            <a:extLst>
              <a:ext uri="{FF2B5EF4-FFF2-40B4-BE49-F238E27FC236}">
                <a16:creationId xmlns:a16="http://schemas.microsoft.com/office/drawing/2014/main" id="{AE4AFFB5-8389-4193-ADDD-4EEE018FDE6C}"/>
              </a:ext>
            </a:extLst>
          </p:cNvPr>
          <p:cNvSpPr txBox="1">
            <a:spLocks noChangeArrowheads="1"/>
          </p:cNvSpPr>
          <p:nvPr/>
        </p:nvSpPr>
        <p:spPr bwMode="auto">
          <a:xfrm>
            <a:off x="260685" y="404115"/>
            <a:ext cx="108564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a:solidFill>
                  <a:srgbClr val="000000"/>
                </a:solidFill>
                <a:latin typeface="+mj-lt"/>
              </a:rPr>
              <a:t>Example: Urban pollution trapped within wintertime ground inversion</a:t>
            </a:r>
          </a:p>
          <a:p>
            <a:pPr defTabSz="914400" eaLnBrk="1" fontAlgn="base" hangingPunct="1">
              <a:spcBef>
                <a:spcPct val="0"/>
              </a:spcBef>
              <a:spcAft>
                <a:spcPct val="0"/>
              </a:spcAft>
            </a:pPr>
            <a:r>
              <a:rPr lang="en-US" altLang="en-US" sz="2800" b="1" dirty="0">
                <a:solidFill>
                  <a:srgbClr val="000000"/>
                </a:solidFill>
                <a:latin typeface="+mj-lt"/>
              </a:rPr>
              <a:t>(Salt Lake City, Utah)</a:t>
            </a:r>
          </a:p>
        </p:txBody>
      </p:sp>
    </p:spTree>
    <p:extLst>
      <p:ext uri="{BB962C8B-B14F-4D97-AF65-F5344CB8AC3E}">
        <p14:creationId xmlns:p14="http://schemas.microsoft.com/office/powerpoint/2010/main" val="97693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017BBEEC-8709-4345-9DDE-0F0C56A41A06}"/>
              </a:ext>
            </a:extLst>
          </p:cNvPr>
          <p:cNvPicPr>
            <a:picLocks noChangeAspect="1"/>
          </p:cNvPicPr>
          <p:nvPr/>
        </p:nvPicPr>
        <p:blipFill>
          <a:blip r:embed="rId3"/>
          <a:stretch>
            <a:fillRect/>
          </a:stretch>
        </p:blipFill>
        <p:spPr>
          <a:xfrm>
            <a:off x="5005381" y="802105"/>
            <a:ext cx="6174712" cy="5253789"/>
          </a:xfrm>
          <a:prstGeom prst="rect">
            <a:avLst/>
          </a:prstGeom>
        </p:spPr>
      </p:pic>
      <p:pic>
        <p:nvPicPr>
          <p:cNvPr id="7" name="Picture 6" descr="0622">
            <a:extLst>
              <a:ext uri="{FF2B5EF4-FFF2-40B4-BE49-F238E27FC236}">
                <a16:creationId xmlns:a16="http://schemas.microsoft.com/office/drawing/2014/main" id="{EFED3C44-A527-4C74-B6E8-E8DE103277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081" r="9619"/>
          <a:stretch/>
        </p:blipFill>
        <p:spPr bwMode="auto">
          <a:xfrm>
            <a:off x="689811" y="802105"/>
            <a:ext cx="3593432" cy="459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4">
            <a:extLst>
              <a:ext uri="{FF2B5EF4-FFF2-40B4-BE49-F238E27FC236}">
                <a16:creationId xmlns:a16="http://schemas.microsoft.com/office/drawing/2014/main" id="{BC02DECD-654B-40A5-BEFF-3419D2130708}"/>
              </a:ext>
            </a:extLst>
          </p:cNvPr>
          <p:cNvSpPr/>
          <p:nvPr/>
        </p:nvSpPr>
        <p:spPr>
          <a:xfrm>
            <a:off x="1011907" y="2117558"/>
            <a:ext cx="2501314" cy="13114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89DEFE0F-9CD6-49F2-B21B-6F362A42C572}"/>
              </a:ext>
            </a:extLst>
          </p:cNvPr>
          <p:cNvSpPr/>
          <p:nvPr/>
        </p:nvSpPr>
        <p:spPr>
          <a:xfrm rot="909888">
            <a:off x="4136136" y="2819331"/>
            <a:ext cx="2888232" cy="564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BC97E0-5ACB-47CB-BF99-10A6CD66B11A}"/>
              </a:ext>
            </a:extLst>
          </p:cNvPr>
          <p:cNvSpPr txBox="1"/>
          <p:nvPr/>
        </p:nvSpPr>
        <p:spPr>
          <a:xfrm rot="966605">
            <a:off x="3959870" y="2243896"/>
            <a:ext cx="3974742" cy="646331"/>
          </a:xfrm>
          <a:prstGeom prst="rect">
            <a:avLst/>
          </a:prstGeom>
          <a:noFill/>
        </p:spPr>
        <p:txBody>
          <a:bodyPr wrap="none" rtlCol="0">
            <a:spAutoFit/>
          </a:bodyPr>
          <a:lstStyle/>
          <a:p>
            <a:r>
              <a:rPr lang="en-US" dirty="0">
                <a:highlight>
                  <a:srgbClr val="FFFF00"/>
                </a:highlight>
              </a:rPr>
              <a:t>Sinking air associated with high pressure</a:t>
            </a:r>
          </a:p>
          <a:p>
            <a:r>
              <a:rPr lang="en-US" dirty="0">
                <a:highlight>
                  <a:srgbClr val="FFFF00"/>
                </a:highlight>
              </a:rPr>
              <a:t>causes an “inversion layer”.</a:t>
            </a:r>
          </a:p>
        </p:txBody>
      </p:sp>
      <p:sp>
        <p:nvSpPr>
          <p:cNvPr id="12" name="TextBox 11">
            <a:extLst>
              <a:ext uri="{FF2B5EF4-FFF2-40B4-BE49-F238E27FC236}">
                <a16:creationId xmlns:a16="http://schemas.microsoft.com/office/drawing/2014/main" id="{98591B8D-C530-4CB0-A613-8EBD6CFC0AE2}"/>
              </a:ext>
            </a:extLst>
          </p:cNvPr>
          <p:cNvSpPr txBox="1"/>
          <p:nvPr/>
        </p:nvSpPr>
        <p:spPr>
          <a:xfrm>
            <a:off x="9648406" y="4958698"/>
            <a:ext cx="1818383" cy="646331"/>
          </a:xfrm>
          <a:prstGeom prst="rect">
            <a:avLst/>
          </a:prstGeom>
          <a:noFill/>
        </p:spPr>
        <p:txBody>
          <a:bodyPr wrap="none" rtlCol="0">
            <a:spAutoFit/>
          </a:bodyPr>
          <a:lstStyle/>
          <a:p>
            <a:r>
              <a:rPr lang="en-US" dirty="0">
                <a:highlight>
                  <a:srgbClr val="FFFF00"/>
                </a:highlight>
              </a:rPr>
              <a:t>Pollution trapped</a:t>
            </a:r>
          </a:p>
          <a:p>
            <a:r>
              <a:rPr lang="en-US" dirty="0">
                <a:highlight>
                  <a:srgbClr val="FFFF00"/>
                </a:highlight>
              </a:rPr>
              <a:t>below inversion</a:t>
            </a:r>
          </a:p>
        </p:txBody>
      </p:sp>
      <p:sp>
        <p:nvSpPr>
          <p:cNvPr id="14" name="Title 1">
            <a:extLst>
              <a:ext uri="{FF2B5EF4-FFF2-40B4-BE49-F238E27FC236}">
                <a16:creationId xmlns:a16="http://schemas.microsoft.com/office/drawing/2014/main" id="{B2DCF453-382F-4A54-923F-DE5286489181}"/>
              </a:ext>
            </a:extLst>
          </p:cNvPr>
          <p:cNvSpPr>
            <a:spLocks noGrp="1"/>
          </p:cNvSpPr>
          <p:nvPr>
            <p:ph type="title"/>
          </p:nvPr>
        </p:nvSpPr>
        <p:spPr>
          <a:xfrm>
            <a:off x="156500" y="220746"/>
            <a:ext cx="10515600" cy="629486"/>
          </a:xfrm>
        </p:spPr>
        <p:txBody>
          <a:bodyPr>
            <a:normAutofit/>
          </a:bodyPr>
          <a:lstStyle/>
          <a:p>
            <a:r>
              <a:rPr lang="en-US" sz="3200" b="1" dirty="0"/>
              <a:t>2. Subsidence Inversion</a:t>
            </a:r>
          </a:p>
        </p:txBody>
      </p:sp>
    </p:spTree>
    <p:extLst>
      <p:ext uri="{BB962C8B-B14F-4D97-AF65-F5344CB8AC3E}">
        <p14:creationId xmlns:p14="http://schemas.microsoft.com/office/powerpoint/2010/main" val="330200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9BC712D0-EB95-4EAE-8005-F4DCCE2A8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30"/>
          <a:stretch/>
        </p:blipFill>
        <p:spPr bwMode="auto">
          <a:xfrm>
            <a:off x="5559006" y="1026482"/>
            <a:ext cx="5721006" cy="544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9">
            <a:extLst>
              <a:ext uri="{FF2B5EF4-FFF2-40B4-BE49-F238E27FC236}">
                <a16:creationId xmlns:a16="http://schemas.microsoft.com/office/drawing/2014/main" id="{462401EA-685D-4176-9E8C-6DB35464772D}"/>
              </a:ext>
            </a:extLst>
          </p:cNvPr>
          <p:cNvSpPr txBox="1">
            <a:spLocks noChangeArrowheads="1"/>
          </p:cNvSpPr>
          <p:nvPr/>
        </p:nvSpPr>
        <p:spPr bwMode="auto">
          <a:xfrm>
            <a:off x="250951" y="236254"/>
            <a:ext cx="10352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a:solidFill>
                  <a:srgbClr val="000000"/>
                </a:solidFill>
                <a:latin typeface="Calibri Light" panose="020F0302020204030204" pitchFamily="34" charset="0"/>
                <a:cs typeface="Calibri Light" panose="020F0302020204030204" pitchFamily="34" charset="0"/>
              </a:rPr>
              <a:t>Example: Summertime air pollution trapped below subsidence inversion</a:t>
            </a:r>
          </a:p>
        </p:txBody>
      </p:sp>
      <p:cxnSp>
        <p:nvCxnSpPr>
          <p:cNvPr id="3" name="Straight Arrow Connector 2">
            <a:extLst>
              <a:ext uri="{FF2B5EF4-FFF2-40B4-BE49-F238E27FC236}">
                <a16:creationId xmlns:a16="http://schemas.microsoft.com/office/drawing/2014/main" id="{7EBAD874-8A5C-4AAB-A20A-0999B746E3B7}"/>
              </a:ext>
            </a:extLst>
          </p:cNvPr>
          <p:cNvCxnSpPr/>
          <p:nvPr/>
        </p:nvCxnSpPr>
        <p:spPr>
          <a:xfrm flipH="1">
            <a:off x="9085013" y="3534047"/>
            <a:ext cx="684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392165D-7F0F-42FF-B923-A33D954022EA}"/>
              </a:ext>
            </a:extLst>
          </p:cNvPr>
          <p:cNvSpPr txBox="1"/>
          <p:nvPr/>
        </p:nvSpPr>
        <p:spPr>
          <a:xfrm>
            <a:off x="9814760" y="3349381"/>
            <a:ext cx="1824089" cy="369332"/>
          </a:xfrm>
          <a:prstGeom prst="rect">
            <a:avLst/>
          </a:prstGeom>
          <a:noFill/>
        </p:spPr>
        <p:txBody>
          <a:bodyPr wrap="none" rtlCol="0">
            <a:spAutoFit/>
          </a:bodyPr>
          <a:lstStyle/>
          <a:p>
            <a:r>
              <a:rPr lang="en-US" dirty="0">
                <a:highlight>
                  <a:srgbClr val="FFFF00"/>
                </a:highlight>
                <a:latin typeface="Calibri" panose="020F0502020204030204" pitchFamily="34" charset="0"/>
                <a:cs typeface="Calibri" panose="020F0502020204030204" pitchFamily="34" charset="0"/>
              </a:rPr>
              <a:t>base of  inversion</a:t>
            </a:r>
          </a:p>
        </p:txBody>
      </p:sp>
      <p:cxnSp>
        <p:nvCxnSpPr>
          <p:cNvPr id="6" name="Straight Connector 5">
            <a:extLst>
              <a:ext uri="{FF2B5EF4-FFF2-40B4-BE49-F238E27FC236}">
                <a16:creationId xmlns:a16="http://schemas.microsoft.com/office/drawing/2014/main" id="{49827B0B-6B23-44DA-9CC7-3A751E3C4F3D}"/>
              </a:ext>
            </a:extLst>
          </p:cNvPr>
          <p:cNvCxnSpPr>
            <a:cxnSpLocks/>
          </p:cNvCxnSpPr>
          <p:nvPr/>
        </p:nvCxnSpPr>
        <p:spPr>
          <a:xfrm flipH="1" flipV="1">
            <a:off x="8812298" y="3538058"/>
            <a:ext cx="753980" cy="52756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B2336D-F576-4A57-9511-25884BD30486}"/>
              </a:ext>
            </a:extLst>
          </p:cNvPr>
          <p:cNvCxnSpPr/>
          <p:nvPr/>
        </p:nvCxnSpPr>
        <p:spPr>
          <a:xfrm flipV="1">
            <a:off x="8812298" y="2868300"/>
            <a:ext cx="914400" cy="6697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0FDEFC-39F2-409F-BA87-057DD661E1C6}"/>
              </a:ext>
            </a:extLst>
          </p:cNvPr>
          <p:cNvCxnSpPr/>
          <p:nvPr/>
        </p:nvCxnSpPr>
        <p:spPr>
          <a:xfrm flipH="1" flipV="1">
            <a:off x="8443329" y="1167837"/>
            <a:ext cx="1283369" cy="17004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21D1D5-E624-417F-859F-E7BF1E60D183}"/>
              </a:ext>
            </a:extLst>
          </p:cNvPr>
          <p:cNvSpPr txBox="1"/>
          <p:nvPr/>
        </p:nvSpPr>
        <p:spPr>
          <a:xfrm>
            <a:off x="8979762" y="3006115"/>
            <a:ext cx="2135521" cy="369332"/>
          </a:xfrm>
          <a:prstGeom prst="rect">
            <a:avLst/>
          </a:prstGeom>
          <a:noFill/>
        </p:spPr>
        <p:txBody>
          <a:bodyPr wrap="none" rtlCol="0">
            <a:spAutoFit/>
          </a:bodyPr>
          <a:lstStyle/>
          <a:p>
            <a:r>
              <a:rPr lang="en-US" dirty="0">
                <a:highlight>
                  <a:srgbClr val="FFFF00"/>
                </a:highlight>
                <a:latin typeface="Calibri" panose="020F0502020204030204" pitchFamily="34" charset="0"/>
                <a:cs typeface="Calibri" panose="020F0502020204030204" pitchFamily="34" charset="0"/>
              </a:rPr>
              <a:t>subsidence inversion</a:t>
            </a:r>
          </a:p>
        </p:txBody>
      </p:sp>
      <p:pic>
        <p:nvPicPr>
          <p:cNvPr id="11" name="Picture 2" descr="0722b">
            <a:extLst>
              <a:ext uri="{FF2B5EF4-FFF2-40B4-BE49-F238E27FC236}">
                <a16:creationId xmlns:a16="http://schemas.microsoft.com/office/drawing/2014/main" id="{F3639EA9-819B-45B4-9A7B-F2EE1F1CF3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4" r="66965" b="52363"/>
          <a:stretch/>
        </p:blipFill>
        <p:spPr bwMode="auto">
          <a:xfrm>
            <a:off x="497377" y="876676"/>
            <a:ext cx="4702792" cy="559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9D055EE-2CB6-448D-89F9-8242535EFE5D}"/>
              </a:ext>
            </a:extLst>
          </p:cNvPr>
          <p:cNvSpPr txBox="1"/>
          <p:nvPr/>
        </p:nvSpPr>
        <p:spPr>
          <a:xfrm>
            <a:off x="667798" y="1944970"/>
            <a:ext cx="3595007" cy="923330"/>
          </a:xfrm>
          <a:prstGeom prst="rect">
            <a:avLst/>
          </a:prstGeom>
          <a:noFill/>
        </p:spPr>
        <p:txBody>
          <a:bodyPr wrap="square" rtlCol="0">
            <a:spAutoFit/>
          </a:bodyPr>
          <a:lstStyle/>
          <a:p>
            <a:r>
              <a:rPr lang="en-US" dirty="0">
                <a:highlight>
                  <a:srgbClr val="FFFF00"/>
                </a:highlight>
                <a:latin typeface="Calibri Light" panose="020F0302020204030204" pitchFamily="34" charset="0"/>
                <a:cs typeface="Calibri Light" panose="020F0302020204030204" pitchFamily="34" charset="0"/>
              </a:rPr>
              <a:t>Sinking motion due to high pressure commonly leads to subsidence inversions in summertime California</a:t>
            </a:r>
          </a:p>
        </p:txBody>
      </p:sp>
      <p:sp>
        <p:nvSpPr>
          <p:cNvPr id="14" name="TextBox 13">
            <a:extLst>
              <a:ext uri="{FF2B5EF4-FFF2-40B4-BE49-F238E27FC236}">
                <a16:creationId xmlns:a16="http://schemas.microsoft.com/office/drawing/2014/main" id="{EFC9AD8B-437F-4AC4-BDC9-CEB52E2A670E}"/>
              </a:ext>
            </a:extLst>
          </p:cNvPr>
          <p:cNvSpPr txBox="1"/>
          <p:nvPr/>
        </p:nvSpPr>
        <p:spPr>
          <a:xfrm>
            <a:off x="5561418" y="3801841"/>
            <a:ext cx="3784241" cy="646331"/>
          </a:xfrm>
          <a:prstGeom prst="rect">
            <a:avLst/>
          </a:prstGeom>
          <a:noFill/>
        </p:spPr>
        <p:txBody>
          <a:bodyPr wrap="none" rtlCol="0">
            <a:spAutoFit/>
          </a:bodyPr>
          <a:lstStyle/>
          <a:p>
            <a:r>
              <a:rPr lang="en-US" dirty="0">
                <a:highlight>
                  <a:srgbClr val="FFFF00"/>
                </a:highlight>
                <a:latin typeface="Calibri" panose="020F0502020204030204" pitchFamily="34" charset="0"/>
                <a:cs typeface="Calibri" panose="020F0502020204030204" pitchFamily="34" charset="0"/>
              </a:rPr>
              <a:t>Air pollution trapped</a:t>
            </a:r>
          </a:p>
          <a:p>
            <a:r>
              <a:rPr lang="en-US" dirty="0">
                <a:highlight>
                  <a:srgbClr val="FFFF00"/>
                </a:highlight>
                <a:latin typeface="Calibri" panose="020F0502020204030204" pitchFamily="34" charset="0"/>
                <a:cs typeface="Calibri" panose="020F0502020204030204" pitchFamily="34" charset="0"/>
              </a:rPr>
              <a:t>within “mixing depth” below inversion</a:t>
            </a:r>
          </a:p>
        </p:txBody>
      </p:sp>
      <p:sp>
        <p:nvSpPr>
          <p:cNvPr id="2" name="TextBox 1">
            <a:extLst>
              <a:ext uri="{FF2B5EF4-FFF2-40B4-BE49-F238E27FC236}">
                <a16:creationId xmlns:a16="http://schemas.microsoft.com/office/drawing/2014/main" id="{8284E632-FD0E-4F9F-A9B6-F84AC3999F36}"/>
              </a:ext>
            </a:extLst>
          </p:cNvPr>
          <p:cNvSpPr txBox="1"/>
          <p:nvPr/>
        </p:nvSpPr>
        <p:spPr>
          <a:xfrm>
            <a:off x="5729763" y="1163827"/>
            <a:ext cx="3416384" cy="369332"/>
          </a:xfrm>
          <a:prstGeom prst="rect">
            <a:avLst/>
          </a:prstGeom>
          <a:solidFill>
            <a:schemeClr val="bg1"/>
          </a:solidFill>
        </p:spPr>
        <p:txBody>
          <a:bodyPr wrap="none" rtlCol="0">
            <a:spAutoFit/>
          </a:bodyPr>
          <a:lstStyle/>
          <a:p>
            <a:r>
              <a:rPr lang="en-US" dirty="0">
                <a:latin typeface="Calibri Light" panose="020F0302020204030204" pitchFamily="34" charset="0"/>
                <a:cs typeface="Calibri Light" panose="020F0302020204030204" pitchFamily="34" charset="0"/>
              </a:rPr>
              <a:t>Photograph looking over LA Basin</a:t>
            </a:r>
          </a:p>
        </p:txBody>
      </p:sp>
      <p:sp>
        <p:nvSpPr>
          <p:cNvPr id="15" name="TextBox 14">
            <a:extLst>
              <a:ext uri="{FF2B5EF4-FFF2-40B4-BE49-F238E27FC236}">
                <a16:creationId xmlns:a16="http://schemas.microsoft.com/office/drawing/2014/main" id="{2C990AD4-4743-45AC-BFFA-924675439C0B}"/>
              </a:ext>
            </a:extLst>
          </p:cNvPr>
          <p:cNvSpPr txBox="1"/>
          <p:nvPr/>
        </p:nvSpPr>
        <p:spPr>
          <a:xfrm>
            <a:off x="10021649" y="1371737"/>
            <a:ext cx="2909707" cy="646331"/>
          </a:xfrm>
          <a:prstGeom prst="rect">
            <a:avLst/>
          </a:prstGeom>
          <a:noFill/>
        </p:spPr>
        <p:txBody>
          <a:bodyPr wrap="none" rtlCol="0">
            <a:spAutoFit/>
          </a:bodyPr>
          <a:lstStyle/>
          <a:p>
            <a:r>
              <a:rPr lang="en-US" dirty="0">
                <a:highlight>
                  <a:srgbClr val="FFFF00"/>
                </a:highlight>
                <a:latin typeface="Calibri" panose="020F0502020204030204" pitchFamily="34" charset="0"/>
                <a:cs typeface="Calibri" panose="020F0502020204030204" pitchFamily="34" charset="0"/>
              </a:rPr>
              <a:t>Red line:</a:t>
            </a:r>
          </a:p>
          <a:p>
            <a:r>
              <a:rPr lang="en-US" dirty="0">
                <a:highlight>
                  <a:srgbClr val="FFFF00"/>
                </a:highlight>
                <a:latin typeface="Calibri" panose="020F0502020204030204" pitchFamily="34" charset="0"/>
                <a:cs typeface="Calibri" panose="020F0502020204030204" pitchFamily="34" charset="0"/>
              </a:rPr>
              <a:t>plot of temperature w height</a:t>
            </a:r>
          </a:p>
        </p:txBody>
      </p:sp>
      <p:cxnSp>
        <p:nvCxnSpPr>
          <p:cNvPr id="7" name="Straight Arrow Connector 6">
            <a:extLst>
              <a:ext uri="{FF2B5EF4-FFF2-40B4-BE49-F238E27FC236}">
                <a16:creationId xmlns:a16="http://schemas.microsoft.com/office/drawing/2014/main" id="{466768C5-2742-49EB-9908-341158C5BBA9}"/>
              </a:ext>
            </a:extLst>
          </p:cNvPr>
          <p:cNvCxnSpPr/>
          <p:nvPr/>
        </p:nvCxnSpPr>
        <p:spPr>
          <a:xfrm flipH="1">
            <a:off x="9316904" y="1693133"/>
            <a:ext cx="409794" cy="171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66287"/>
            <a:ext cx="10515600" cy="4351338"/>
          </a:xfrm>
        </p:spPr>
        <p:txBody>
          <a:bodyPr>
            <a:noAutofit/>
          </a:bodyPr>
          <a:lstStyle/>
          <a:p>
            <a:pPr>
              <a:lnSpc>
                <a:spcPct val="120000"/>
              </a:lnSpc>
            </a:pPr>
            <a:r>
              <a:rPr lang="en-US" b="1" dirty="0"/>
              <a:t>Air Pollution Meteorology: Processes &amp; Variables</a:t>
            </a:r>
          </a:p>
          <a:p>
            <a:pPr>
              <a:lnSpc>
                <a:spcPct val="120000"/>
              </a:lnSpc>
              <a:spcBef>
                <a:spcPts val="1200"/>
              </a:spcBef>
            </a:pPr>
            <a:r>
              <a:rPr lang="en-US" b="1" dirty="0"/>
              <a:t>Focus Topic 1: Winds and Pressure Systems</a:t>
            </a:r>
          </a:p>
          <a:p>
            <a:pPr>
              <a:lnSpc>
                <a:spcPct val="120000"/>
              </a:lnSpc>
              <a:spcBef>
                <a:spcPts val="1200"/>
              </a:spcBef>
            </a:pPr>
            <a:r>
              <a:rPr lang="en-US" b="1" dirty="0"/>
              <a:t>Focus Topic 2: Temperature Inversions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Lecture 7: Air Pollution Meteorology (Outline)</a:t>
            </a:r>
          </a:p>
        </p:txBody>
      </p:sp>
    </p:spTree>
    <p:extLst>
      <p:ext uri="{BB962C8B-B14F-4D97-AF65-F5344CB8AC3E}">
        <p14:creationId xmlns:p14="http://schemas.microsoft.com/office/powerpoint/2010/main" val="386375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Air Pollution Meteorology</a:t>
            </a:r>
            <a:br>
              <a:rPr lang="en-US" sz="3600" i="1" dirty="0"/>
            </a:br>
            <a:r>
              <a:rPr lang="en-US" sz="3600" i="1" dirty="0"/>
              <a:t>(Processes &amp; Variables)</a:t>
            </a:r>
            <a:endParaRPr lang="en-US" sz="3200" i="1" dirty="0"/>
          </a:p>
        </p:txBody>
      </p:sp>
    </p:spTree>
    <p:extLst>
      <p:ext uri="{BB962C8B-B14F-4D97-AF65-F5344CB8AC3E}">
        <p14:creationId xmlns:p14="http://schemas.microsoft.com/office/powerpoint/2010/main" val="185791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CAC71275-FB28-4D0E-85BE-33AB51D98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28" y="984867"/>
            <a:ext cx="8382743" cy="5410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168ABF-2EF9-4FAE-86A9-15C59850115A}"/>
              </a:ext>
            </a:extLst>
          </p:cNvPr>
          <p:cNvSpPr txBox="1"/>
          <p:nvPr/>
        </p:nvSpPr>
        <p:spPr>
          <a:xfrm>
            <a:off x="205133" y="92315"/>
            <a:ext cx="9272090" cy="89255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Processes that Affect Pollution Emitted from a Source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 pollution emitted from a smokestack)</a:t>
            </a:r>
          </a:p>
        </p:txBody>
      </p:sp>
      <p:sp>
        <p:nvSpPr>
          <p:cNvPr id="5" name="Rectangle 4">
            <a:extLst>
              <a:ext uri="{FF2B5EF4-FFF2-40B4-BE49-F238E27FC236}">
                <a16:creationId xmlns:a16="http://schemas.microsoft.com/office/drawing/2014/main" id="{DE10F8B1-672E-4B9D-9C06-9B0FF23F323A}"/>
              </a:ext>
            </a:extLst>
          </p:cNvPr>
          <p:cNvSpPr/>
          <p:nvPr/>
        </p:nvSpPr>
        <p:spPr>
          <a:xfrm>
            <a:off x="798690" y="4815521"/>
            <a:ext cx="1058779" cy="336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6E3711-A023-41F6-A9D6-707CB979882B}"/>
              </a:ext>
            </a:extLst>
          </p:cNvPr>
          <p:cNvSpPr/>
          <p:nvPr/>
        </p:nvSpPr>
        <p:spPr>
          <a:xfrm>
            <a:off x="6398667" y="2556038"/>
            <a:ext cx="2159904" cy="73392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Precipitation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(washout)</a:t>
            </a:r>
          </a:p>
        </p:txBody>
      </p:sp>
      <p:cxnSp>
        <p:nvCxnSpPr>
          <p:cNvPr id="14" name="Straight Arrow Connector 13">
            <a:extLst>
              <a:ext uri="{FF2B5EF4-FFF2-40B4-BE49-F238E27FC236}">
                <a16:creationId xmlns:a16="http://schemas.microsoft.com/office/drawing/2014/main" id="{C0BA873C-4558-4460-AB41-CA56B49C95AF}"/>
              </a:ext>
            </a:extLst>
          </p:cNvPr>
          <p:cNvCxnSpPr/>
          <p:nvPr/>
        </p:nvCxnSpPr>
        <p:spPr>
          <a:xfrm flipV="1">
            <a:off x="3782320" y="5976288"/>
            <a:ext cx="0" cy="2651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714375-B066-4DEE-A4C7-F83778B2059F}"/>
              </a:ext>
            </a:extLst>
          </p:cNvPr>
          <p:cNvCxnSpPr/>
          <p:nvPr/>
        </p:nvCxnSpPr>
        <p:spPr>
          <a:xfrm flipV="1">
            <a:off x="5318512" y="5976288"/>
            <a:ext cx="0" cy="2651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FDDA6A0-894E-4151-848C-6BDAA5887BEC}"/>
              </a:ext>
            </a:extLst>
          </p:cNvPr>
          <p:cNvCxnSpPr>
            <a:cxnSpLocks/>
          </p:cNvCxnSpPr>
          <p:nvPr/>
        </p:nvCxnSpPr>
        <p:spPr>
          <a:xfrm flipV="1">
            <a:off x="6762439" y="6098316"/>
            <a:ext cx="512889" cy="1430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6F43A5E-62C0-477E-836F-4B4EA3FFA862}"/>
              </a:ext>
            </a:extLst>
          </p:cNvPr>
          <p:cNvSpPr/>
          <p:nvPr/>
        </p:nvSpPr>
        <p:spPr>
          <a:xfrm rot="20533777">
            <a:off x="1531436" y="837460"/>
            <a:ext cx="8729925" cy="450840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D728BA0-B79A-4DC1-A5D6-D91980F32DF4}"/>
              </a:ext>
            </a:extLst>
          </p:cNvPr>
          <p:cNvSpPr txBox="1"/>
          <p:nvPr/>
        </p:nvSpPr>
        <p:spPr>
          <a:xfrm rot="19973711">
            <a:off x="6840678" y="3476425"/>
            <a:ext cx="51875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Various processes that determine concentrations and location and time of impact</a:t>
            </a:r>
          </a:p>
        </p:txBody>
      </p:sp>
      <p:sp>
        <p:nvSpPr>
          <p:cNvPr id="17" name="Rectangle 16">
            <a:extLst>
              <a:ext uri="{FF2B5EF4-FFF2-40B4-BE49-F238E27FC236}">
                <a16:creationId xmlns:a16="http://schemas.microsoft.com/office/drawing/2014/main" id="{CDF01236-3299-4CB0-B918-164E0E9B03FD}"/>
              </a:ext>
            </a:extLst>
          </p:cNvPr>
          <p:cNvSpPr/>
          <p:nvPr/>
        </p:nvSpPr>
        <p:spPr>
          <a:xfrm>
            <a:off x="369472" y="2533515"/>
            <a:ext cx="1662876" cy="4800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FAE394BF-C770-4632-8528-16C73E82DCA5}"/>
              </a:ext>
            </a:extLst>
          </p:cNvPr>
          <p:cNvCxnSpPr/>
          <p:nvPr/>
        </p:nvCxnSpPr>
        <p:spPr>
          <a:xfrm flipV="1">
            <a:off x="2129525" y="2826160"/>
            <a:ext cx="0" cy="7339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09CF166-EBD0-4CED-9561-872E54C12158}"/>
              </a:ext>
            </a:extLst>
          </p:cNvPr>
          <p:cNvSpPr/>
          <p:nvPr/>
        </p:nvSpPr>
        <p:spPr>
          <a:xfrm>
            <a:off x="3256371" y="2669903"/>
            <a:ext cx="2159904" cy="52322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chemical reactions</a:t>
            </a:r>
          </a:p>
        </p:txBody>
      </p:sp>
      <p:sp>
        <p:nvSpPr>
          <p:cNvPr id="9" name="Rectangle 8">
            <a:extLst>
              <a:ext uri="{FF2B5EF4-FFF2-40B4-BE49-F238E27FC236}">
                <a16:creationId xmlns:a16="http://schemas.microsoft.com/office/drawing/2014/main" id="{6D90200D-BD53-4CC5-936D-0AAB242B2DD4}"/>
              </a:ext>
            </a:extLst>
          </p:cNvPr>
          <p:cNvSpPr/>
          <p:nvPr/>
        </p:nvSpPr>
        <p:spPr>
          <a:xfrm>
            <a:off x="1783995" y="1515741"/>
            <a:ext cx="2159904" cy="52322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w</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ind</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transport</a:t>
            </a:r>
          </a:p>
        </p:txBody>
      </p:sp>
      <p:sp>
        <p:nvSpPr>
          <p:cNvPr id="22" name="Rectangle 21">
            <a:extLst>
              <a:ext uri="{FF2B5EF4-FFF2-40B4-BE49-F238E27FC236}">
                <a16:creationId xmlns:a16="http://schemas.microsoft.com/office/drawing/2014/main" id="{446E0A16-1785-492C-B787-5DD14E26CFDD}"/>
              </a:ext>
            </a:extLst>
          </p:cNvPr>
          <p:cNvSpPr/>
          <p:nvPr/>
        </p:nvSpPr>
        <p:spPr>
          <a:xfrm>
            <a:off x="2539708" y="4309802"/>
            <a:ext cx="2159904" cy="52322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dilution / mixing</a:t>
            </a:r>
          </a:p>
        </p:txBody>
      </p:sp>
      <p:pic>
        <p:nvPicPr>
          <p:cNvPr id="3" name="Picture 2">
            <a:extLst>
              <a:ext uri="{FF2B5EF4-FFF2-40B4-BE49-F238E27FC236}">
                <a16:creationId xmlns:a16="http://schemas.microsoft.com/office/drawing/2014/main" id="{D7C01068-1FC8-4C36-ADA7-96ADEFCC7695}"/>
              </a:ext>
            </a:extLst>
          </p:cNvPr>
          <p:cNvPicPr>
            <a:picLocks noChangeAspect="1"/>
          </p:cNvPicPr>
          <p:nvPr/>
        </p:nvPicPr>
        <p:blipFill>
          <a:blip r:embed="rId4"/>
          <a:stretch>
            <a:fillRect/>
          </a:stretch>
        </p:blipFill>
        <p:spPr>
          <a:xfrm>
            <a:off x="8196761" y="671727"/>
            <a:ext cx="2170364" cy="573074"/>
          </a:xfrm>
          <a:prstGeom prst="rect">
            <a:avLst/>
          </a:prstGeom>
        </p:spPr>
      </p:pic>
    </p:spTree>
    <p:extLst>
      <p:ext uri="{BB962C8B-B14F-4D97-AF65-F5344CB8AC3E}">
        <p14:creationId xmlns:p14="http://schemas.microsoft.com/office/powerpoint/2010/main" val="118282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2926" y="288759"/>
            <a:ext cx="11486148" cy="874294"/>
          </a:xfrm>
        </p:spPr>
        <p:txBody>
          <a:bodyPr>
            <a:normAutofit/>
          </a:bodyPr>
          <a:lstStyle/>
          <a:p>
            <a:r>
              <a:rPr lang="en-US" sz="3200" b="1" dirty="0">
                <a:latin typeface="+mn-lt"/>
                <a:cs typeface="Lucida Sans" pitchFamily="34" charset="0"/>
              </a:rPr>
              <a:t>Processes &amp; Meteorological Variables: Summary (1)</a:t>
            </a:r>
          </a:p>
        </p:txBody>
      </p:sp>
      <p:sp>
        <p:nvSpPr>
          <p:cNvPr id="20483" name="Content Placeholder 2"/>
          <p:cNvSpPr>
            <a:spLocks noGrp="1"/>
          </p:cNvSpPr>
          <p:nvPr>
            <p:ph idx="1"/>
          </p:nvPr>
        </p:nvSpPr>
        <p:spPr>
          <a:xfrm>
            <a:off x="352926" y="1163053"/>
            <a:ext cx="11486148" cy="4708358"/>
          </a:xfrm>
        </p:spPr>
        <p:txBody>
          <a:bodyPr>
            <a:noAutofit/>
          </a:bodyPr>
          <a:lstStyle/>
          <a:p>
            <a:pPr>
              <a:lnSpc>
                <a:spcPct val="120000"/>
              </a:lnSpc>
            </a:pPr>
            <a:r>
              <a:rPr lang="en-US" sz="2400" dirty="0">
                <a:solidFill>
                  <a:srgbClr val="C00000"/>
                </a:solidFill>
                <a:latin typeface="+mj-lt"/>
                <a:cs typeface="Lucida Sans" pitchFamily="34" charset="0"/>
              </a:rPr>
              <a:t>Wind Transport</a:t>
            </a:r>
            <a:r>
              <a:rPr lang="en-US" sz="2400" dirty="0">
                <a:latin typeface="+mj-lt"/>
                <a:cs typeface="Lucida Sans" pitchFamily="34" charset="0"/>
              </a:rPr>
              <a:t> </a:t>
            </a:r>
          </a:p>
          <a:p>
            <a:pPr lvl="1">
              <a:lnSpc>
                <a:spcPct val="120000"/>
              </a:lnSpc>
              <a:buFont typeface="Calibri" panose="020F0502020204030204" pitchFamily="34" charset="0"/>
              <a:buChar char="‒"/>
            </a:pPr>
            <a:r>
              <a:rPr lang="en-US" sz="2000" dirty="0">
                <a:latin typeface="+mj-lt"/>
                <a:cs typeface="Lucida Sans" pitchFamily="34" charset="0"/>
              </a:rPr>
              <a:t>Air movement. Transports air pollution downwind away from emission source.</a:t>
            </a:r>
          </a:p>
          <a:p>
            <a:pPr lvl="1">
              <a:lnSpc>
                <a:spcPct val="120000"/>
              </a:lnSpc>
              <a:buFont typeface="Calibri" panose="020F0502020204030204" pitchFamily="34" charset="0"/>
              <a:buChar char="‒"/>
            </a:pPr>
            <a:r>
              <a:rPr lang="en-US" sz="2000" u="sng" dirty="0">
                <a:latin typeface="+mj-lt"/>
                <a:cs typeface="Lucida Sans" pitchFamily="34" charset="0"/>
              </a:rPr>
              <a:t>Meteorological Variables</a:t>
            </a:r>
            <a:r>
              <a:rPr lang="en-US" sz="2000" dirty="0">
                <a:latin typeface="+mj-lt"/>
                <a:cs typeface="Lucida Sans" pitchFamily="34" charset="0"/>
              </a:rPr>
              <a:t>: Wind Speed, Wind Direction, Pressure</a:t>
            </a:r>
          </a:p>
          <a:p>
            <a:pPr>
              <a:lnSpc>
                <a:spcPct val="120000"/>
              </a:lnSpc>
              <a:spcBef>
                <a:spcPts val="1200"/>
              </a:spcBef>
            </a:pPr>
            <a:r>
              <a:rPr lang="en-US" sz="2400" dirty="0">
                <a:solidFill>
                  <a:srgbClr val="C00000"/>
                </a:solidFill>
                <a:latin typeface="+mj-lt"/>
                <a:cs typeface="Lucida Sans" pitchFamily="34" charset="0"/>
              </a:rPr>
              <a:t>Dilution / Mixing</a:t>
            </a:r>
            <a:r>
              <a:rPr lang="en-US" sz="2400" dirty="0">
                <a:latin typeface="+mj-lt"/>
                <a:cs typeface="Lucida Sans" pitchFamily="34" charset="0"/>
              </a:rPr>
              <a:t> </a:t>
            </a:r>
          </a:p>
          <a:p>
            <a:pPr lvl="1">
              <a:lnSpc>
                <a:spcPct val="120000"/>
              </a:lnSpc>
              <a:buFont typeface="Calibri" panose="020F0502020204030204" pitchFamily="34" charset="0"/>
              <a:buChar char="‒"/>
            </a:pPr>
            <a:r>
              <a:rPr lang="en-US" sz="2000" dirty="0">
                <a:latin typeface="+mj-lt"/>
                <a:cs typeface="Lucida Sans" pitchFamily="34" charset="0"/>
              </a:rPr>
              <a:t>Caused by “turbulence” (wind gustiness) in the air</a:t>
            </a:r>
          </a:p>
          <a:p>
            <a:pPr lvl="1">
              <a:lnSpc>
                <a:spcPct val="120000"/>
              </a:lnSpc>
              <a:buFont typeface="Calibri" panose="020F0502020204030204" pitchFamily="34" charset="0"/>
              <a:buChar char="‒"/>
            </a:pPr>
            <a:r>
              <a:rPr lang="en-US" sz="2000" dirty="0">
                <a:latin typeface="+mj-lt"/>
                <a:cs typeface="Lucida Sans" pitchFamily="34" charset="0"/>
              </a:rPr>
              <a:t>Mixes polluted air with adjacent cleaner “unpolluted” air</a:t>
            </a:r>
          </a:p>
          <a:p>
            <a:pPr lvl="1">
              <a:lnSpc>
                <a:spcPct val="120000"/>
              </a:lnSpc>
              <a:buFont typeface="Calibri" panose="020F0502020204030204" pitchFamily="34" charset="0"/>
              <a:buChar char="‒"/>
            </a:pPr>
            <a:r>
              <a:rPr lang="en-US" sz="2000" dirty="0">
                <a:latin typeface="+mj-lt"/>
                <a:cs typeface="Lucida Sans" pitchFamily="34" charset="0"/>
              </a:rPr>
              <a:t>Pollution spreads out, covers greater area as mixing increases</a:t>
            </a:r>
          </a:p>
          <a:p>
            <a:pPr lvl="1">
              <a:lnSpc>
                <a:spcPct val="120000"/>
              </a:lnSpc>
              <a:buFont typeface="Calibri" panose="020F0502020204030204" pitchFamily="34" charset="0"/>
              <a:buChar char="‒"/>
            </a:pPr>
            <a:r>
              <a:rPr lang="en-US" sz="2000" dirty="0">
                <a:latin typeface="+mj-lt"/>
                <a:cs typeface="Lucida Sans" pitchFamily="34" charset="0"/>
              </a:rPr>
              <a:t>Peak air concentrations are reduced as mixing increases</a:t>
            </a:r>
          </a:p>
          <a:p>
            <a:pPr lvl="1">
              <a:lnSpc>
                <a:spcPct val="120000"/>
              </a:lnSpc>
              <a:buFont typeface="Calibri" panose="020F0502020204030204" pitchFamily="34" charset="0"/>
              <a:buChar char="‒"/>
            </a:pPr>
            <a:r>
              <a:rPr lang="en-US" sz="2000" u="sng" dirty="0">
                <a:latin typeface="+mj-lt"/>
                <a:cs typeface="Lucida Sans" pitchFamily="34" charset="0"/>
              </a:rPr>
              <a:t>Meteorological Variables</a:t>
            </a:r>
            <a:r>
              <a:rPr lang="en-US" sz="2000" dirty="0">
                <a:latin typeface="+mj-lt"/>
                <a:cs typeface="Lucida Sans" pitchFamily="34" charset="0"/>
              </a:rPr>
              <a:t>: Wind speed, temperature (day vs. night), temperature inversions, high versus low pressure systems</a:t>
            </a:r>
          </a:p>
        </p:txBody>
      </p:sp>
    </p:spTree>
    <p:extLst>
      <p:ext uri="{BB962C8B-B14F-4D97-AF65-F5344CB8AC3E}">
        <p14:creationId xmlns:p14="http://schemas.microsoft.com/office/powerpoint/2010/main" val="373866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52926" y="1147011"/>
            <a:ext cx="11277600" cy="5502442"/>
          </a:xfrm>
        </p:spPr>
        <p:txBody>
          <a:bodyPr>
            <a:noAutofit/>
          </a:bodyPr>
          <a:lstStyle/>
          <a:p>
            <a:pPr>
              <a:lnSpc>
                <a:spcPct val="120000"/>
              </a:lnSpc>
            </a:pPr>
            <a:r>
              <a:rPr lang="en-US" sz="2400" dirty="0">
                <a:solidFill>
                  <a:srgbClr val="C00000"/>
                </a:solidFill>
                <a:latin typeface="+mj-lt"/>
                <a:cs typeface="Lucida Sans" pitchFamily="34" charset="0"/>
              </a:rPr>
              <a:t>Chemical Reactions (gas phase)</a:t>
            </a:r>
            <a:endParaRPr lang="en-US" sz="2400" dirty="0">
              <a:latin typeface="+mj-lt"/>
              <a:cs typeface="Lucida Sans" pitchFamily="34" charset="0"/>
            </a:endParaRPr>
          </a:p>
          <a:p>
            <a:pPr lvl="1">
              <a:lnSpc>
                <a:spcPct val="120000"/>
              </a:lnSpc>
              <a:buFont typeface="Calibri" panose="020F0502020204030204" pitchFamily="34" charset="0"/>
              <a:buChar char="‒"/>
            </a:pPr>
            <a:r>
              <a:rPr lang="en-US" sz="2000" dirty="0">
                <a:latin typeface="+mj-lt"/>
                <a:cs typeface="Lucida Sans" pitchFamily="34" charset="0"/>
              </a:rPr>
              <a:t>Reactions of an emitted species with others in the air</a:t>
            </a:r>
          </a:p>
          <a:p>
            <a:pPr lvl="1">
              <a:lnSpc>
                <a:spcPct val="120000"/>
              </a:lnSpc>
              <a:buFont typeface="Calibri" panose="020F0502020204030204" pitchFamily="34" charset="0"/>
              <a:buChar char="‒"/>
            </a:pPr>
            <a:r>
              <a:rPr lang="en-US" sz="2000" dirty="0">
                <a:latin typeface="+mj-lt"/>
                <a:cs typeface="Lucida Sans" pitchFamily="34" charset="0"/>
              </a:rPr>
              <a:t>Reduces concentrations of emitted species</a:t>
            </a:r>
          </a:p>
          <a:p>
            <a:pPr lvl="1">
              <a:lnSpc>
                <a:spcPct val="120000"/>
              </a:lnSpc>
              <a:buFont typeface="Calibri" panose="020F0502020204030204" pitchFamily="34" charset="0"/>
              <a:buChar char="‒"/>
            </a:pPr>
            <a:r>
              <a:rPr lang="en-US" sz="2000" dirty="0">
                <a:latin typeface="+mj-lt"/>
                <a:cs typeface="Lucida Sans" pitchFamily="34" charset="0"/>
              </a:rPr>
              <a:t>Can form new pollution species as products of chemical reactions (“secondary air pollutants”).</a:t>
            </a:r>
          </a:p>
          <a:p>
            <a:pPr lvl="1">
              <a:lnSpc>
                <a:spcPct val="120000"/>
              </a:lnSpc>
              <a:buFont typeface="Calibri" panose="020F0502020204030204" pitchFamily="34" charset="0"/>
              <a:buChar char="‒"/>
            </a:pPr>
            <a:r>
              <a:rPr lang="en-US" sz="2000" u="sng" dirty="0">
                <a:latin typeface="+mj-lt"/>
                <a:cs typeface="Lucida Sans" pitchFamily="34" charset="0"/>
              </a:rPr>
              <a:t>Example air pollutants</a:t>
            </a:r>
            <a:r>
              <a:rPr lang="en-US" sz="2000" dirty="0">
                <a:latin typeface="+mj-lt"/>
                <a:cs typeface="Lucida Sans" pitchFamily="34" charset="0"/>
              </a:rPr>
              <a:t>: Ground-level ozone, photochemical smog</a:t>
            </a:r>
          </a:p>
          <a:p>
            <a:pPr lvl="1">
              <a:lnSpc>
                <a:spcPct val="120000"/>
              </a:lnSpc>
              <a:buFont typeface="Calibri" panose="020F0502020204030204" pitchFamily="34" charset="0"/>
              <a:buChar char="‒"/>
            </a:pPr>
            <a:r>
              <a:rPr lang="en-US" sz="2000" u="sng" dirty="0">
                <a:latin typeface="+mj-lt"/>
                <a:cs typeface="Lucida Sans" pitchFamily="34" charset="0"/>
              </a:rPr>
              <a:t>Meteorological Variables</a:t>
            </a:r>
            <a:r>
              <a:rPr lang="en-US" sz="2000" dirty="0">
                <a:latin typeface="+mj-lt"/>
                <a:cs typeface="Lucida Sans" pitchFamily="34" charset="0"/>
              </a:rPr>
              <a:t>: Temperature and Sunlight</a:t>
            </a:r>
          </a:p>
          <a:p>
            <a:pPr>
              <a:lnSpc>
                <a:spcPct val="120000"/>
              </a:lnSpc>
              <a:spcBef>
                <a:spcPts val="1200"/>
              </a:spcBef>
            </a:pPr>
            <a:r>
              <a:rPr lang="en-US" sz="2400" dirty="0">
                <a:solidFill>
                  <a:srgbClr val="C00000"/>
                </a:solidFill>
                <a:latin typeface="+mj-lt"/>
                <a:cs typeface="Lucida Sans" pitchFamily="34" charset="0"/>
              </a:rPr>
              <a:t>Chemical Reactions (aqueous phase)</a:t>
            </a:r>
            <a:r>
              <a:rPr lang="en-US" sz="2400" dirty="0">
                <a:latin typeface="+mj-lt"/>
                <a:cs typeface="Lucida Sans" pitchFamily="34" charset="0"/>
              </a:rPr>
              <a:t> </a:t>
            </a:r>
          </a:p>
          <a:p>
            <a:pPr lvl="1">
              <a:lnSpc>
                <a:spcPct val="120000"/>
              </a:lnSpc>
              <a:buFont typeface="Calibri" panose="020F0502020204030204" pitchFamily="34" charset="0"/>
              <a:buChar char="‒"/>
            </a:pPr>
            <a:r>
              <a:rPr lang="en-US" sz="2000" dirty="0">
                <a:latin typeface="+mj-lt"/>
                <a:cs typeface="Lucida Sans" pitchFamily="34" charset="0"/>
              </a:rPr>
              <a:t>Reactions involving air species in presence of liquid water in air (haze, fog, clouds)</a:t>
            </a:r>
          </a:p>
          <a:p>
            <a:pPr lvl="1">
              <a:lnSpc>
                <a:spcPct val="120000"/>
              </a:lnSpc>
              <a:buFont typeface="Calibri" panose="020F0502020204030204" pitchFamily="34" charset="0"/>
              <a:buChar char="‒"/>
            </a:pPr>
            <a:r>
              <a:rPr lang="en-US" sz="2000" dirty="0">
                <a:latin typeface="+mj-lt"/>
                <a:cs typeface="Lucida Sans" pitchFamily="34" charset="0"/>
              </a:rPr>
              <a:t>Gaseous air pollutants dissolve and dissociate into ionic compounds in liquid water.</a:t>
            </a:r>
          </a:p>
          <a:p>
            <a:pPr lvl="1">
              <a:lnSpc>
                <a:spcPct val="120000"/>
              </a:lnSpc>
              <a:buFont typeface="Calibri" panose="020F0502020204030204" pitchFamily="34" charset="0"/>
              <a:buChar char="‒"/>
            </a:pPr>
            <a:r>
              <a:rPr lang="en-US" sz="2000" dirty="0">
                <a:latin typeface="+mj-lt"/>
                <a:cs typeface="Lucida Sans" pitchFamily="34" charset="0"/>
              </a:rPr>
              <a:t>Can form new pollution species as products of chemical reactions (“secondary air pollutants”).</a:t>
            </a:r>
          </a:p>
          <a:p>
            <a:pPr lvl="1">
              <a:lnSpc>
                <a:spcPct val="120000"/>
              </a:lnSpc>
              <a:buFont typeface="Calibri" panose="020F0502020204030204" pitchFamily="34" charset="0"/>
              <a:buChar char="‒"/>
            </a:pPr>
            <a:r>
              <a:rPr lang="en-US" sz="2000" u="sng" dirty="0">
                <a:latin typeface="+mj-lt"/>
                <a:cs typeface="Lucida Sans" pitchFamily="34" charset="0"/>
              </a:rPr>
              <a:t>Example air pollutants</a:t>
            </a:r>
            <a:r>
              <a:rPr lang="en-US" sz="2000" dirty="0">
                <a:latin typeface="+mj-lt"/>
                <a:cs typeface="Lucida Sans" pitchFamily="34" charset="0"/>
              </a:rPr>
              <a:t>: nitrate &amp; sulfate PM2.5, acid fog, acid rain.</a:t>
            </a:r>
          </a:p>
          <a:p>
            <a:pPr lvl="1">
              <a:lnSpc>
                <a:spcPct val="120000"/>
              </a:lnSpc>
              <a:buFont typeface="Calibri" panose="020F0502020204030204" pitchFamily="34" charset="0"/>
              <a:buChar char="‒"/>
            </a:pPr>
            <a:r>
              <a:rPr lang="en-US" sz="2000" u="sng" dirty="0">
                <a:latin typeface="+mj-lt"/>
                <a:cs typeface="Lucida Sans" pitchFamily="34" charset="0"/>
              </a:rPr>
              <a:t>Meteorological Variables</a:t>
            </a:r>
            <a:r>
              <a:rPr lang="en-US" sz="2000" dirty="0">
                <a:latin typeface="+mj-lt"/>
                <a:cs typeface="Lucida Sans" pitchFamily="34" charset="0"/>
              </a:rPr>
              <a:t>: Humidity, cloud coverage, precipitation</a:t>
            </a:r>
          </a:p>
          <a:p>
            <a:pPr lvl="1">
              <a:lnSpc>
                <a:spcPct val="120000"/>
              </a:lnSpc>
            </a:pPr>
            <a:endParaRPr lang="en-US" sz="2000" dirty="0">
              <a:latin typeface="Lucida Sans" pitchFamily="34" charset="0"/>
              <a:cs typeface="Lucida Sans" pitchFamily="34" charset="0"/>
            </a:endParaRPr>
          </a:p>
        </p:txBody>
      </p:sp>
      <p:sp>
        <p:nvSpPr>
          <p:cNvPr id="7" name="Title 1">
            <a:extLst>
              <a:ext uri="{FF2B5EF4-FFF2-40B4-BE49-F238E27FC236}">
                <a16:creationId xmlns:a16="http://schemas.microsoft.com/office/drawing/2014/main" id="{806B7B6C-4DCA-42DC-B95D-6D87D588952E}"/>
              </a:ext>
            </a:extLst>
          </p:cNvPr>
          <p:cNvSpPr>
            <a:spLocks noGrp="1"/>
          </p:cNvSpPr>
          <p:nvPr>
            <p:ph type="title"/>
          </p:nvPr>
        </p:nvSpPr>
        <p:spPr>
          <a:xfrm>
            <a:off x="352926" y="272717"/>
            <a:ext cx="11486148" cy="874294"/>
          </a:xfrm>
        </p:spPr>
        <p:txBody>
          <a:bodyPr>
            <a:normAutofit/>
          </a:bodyPr>
          <a:lstStyle/>
          <a:p>
            <a:r>
              <a:rPr lang="en-US" sz="3200" b="1" dirty="0">
                <a:latin typeface="+mn-lt"/>
                <a:cs typeface="Lucida Sans" pitchFamily="34" charset="0"/>
              </a:rPr>
              <a:t>Processes &amp; Meteorological Variables: Summary (2)</a:t>
            </a:r>
          </a:p>
        </p:txBody>
      </p:sp>
    </p:spTree>
    <p:extLst>
      <p:ext uri="{BB962C8B-B14F-4D97-AF65-F5344CB8AC3E}">
        <p14:creationId xmlns:p14="http://schemas.microsoft.com/office/powerpoint/2010/main" val="406484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52926" y="1147011"/>
            <a:ext cx="11277600" cy="5502442"/>
          </a:xfrm>
        </p:spPr>
        <p:txBody>
          <a:bodyPr>
            <a:noAutofit/>
          </a:bodyPr>
          <a:lstStyle/>
          <a:p>
            <a:pPr>
              <a:lnSpc>
                <a:spcPct val="120000"/>
              </a:lnSpc>
            </a:pPr>
            <a:r>
              <a:rPr lang="en-US" sz="2400" dirty="0">
                <a:solidFill>
                  <a:srgbClr val="C00000"/>
                </a:solidFill>
                <a:latin typeface="+mj-lt"/>
                <a:cs typeface="Lucida Sans" pitchFamily="34" charset="0"/>
              </a:rPr>
              <a:t>Atmospheric Removal (“Washout”, “Scavenging”, “Wet Deposition”)</a:t>
            </a:r>
          </a:p>
          <a:p>
            <a:pPr lvl="1">
              <a:lnSpc>
                <a:spcPct val="120000"/>
              </a:lnSpc>
              <a:buFont typeface="Calibri" panose="020F0502020204030204" pitchFamily="34" charset="0"/>
              <a:buChar char="‒"/>
            </a:pPr>
            <a:r>
              <a:rPr lang="en-US" sz="2000" dirty="0">
                <a:latin typeface="+mj-lt"/>
                <a:cs typeface="Lucida Sans" pitchFamily="34" charset="0"/>
              </a:rPr>
              <a:t>Removal of air pollutants from air due to absorption into precipitation (rain, snow, </a:t>
            </a:r>
            <a:r>
              <a:rPr lang="en-US" sz="2000" dirty="0" err="1">
                <a:latin typeface="+mj-lt"/>
                <a:cs typeface="Lucida Sans" pitchFamily="34" charset="0"/>
              </a:rPr>
              <a:t>etc</a:t>
            </a:r>
            <a:r>
              <a:rPr lang="en-US" sz="2000" dirty="0">
                <a:latin typeface="+mj-lt"/>
                <a:cs typeface="Lucida Sans" pitchFamily="34" charset="0"/>
              </a:rPr>
              <a:t> …)</a:t>
            </a:r>
          </a:p>
          <a:p>
            <a:pPr lvl="1">
              <a:lnSpc>
                <a:spcPct val="120000"/>
              </a:lnSpc>
              <a:buFont typeface="Calibri" panose="020F0502020204030204" pitchFamily="34" charset="0"/>
              <a:buChar char="‒"/>
            </a:pPr>
            <a:r>
              <a:rPr lang="en-US" sz="2000" u="sng" dirty="0">
                <a:latin typeface="+mj-lt"/>
                <a:cs typeface="Lucida Sans" pitchFamily="34" charset="0"/>
              </a:rPr>
              <a:t>Affected pollutants</a:t>
            </a:r>
            <a:r>
              <a:rPr lang="en-US" sz="2000" dirty="0">
                <a:latin typeface="+mj-lt"/>
                <a:cs typeface="Lucida Sans" pitchFamily="34" charset="0"/>
              </a:rPr>
              <a:t>: Particulate (PM2.5, PM10, </a:t>
            </a:r>
            <a:r>
              <a:rPr lang="en-US" sz="2000" dirty="0" err="1">
                <a:latin typeface="+mj-lt"/>
                <a:cs typeface="Lucida Sans" pitchFamily="34" charset="0"/>
              </a:rPr>
              <a:t>etc</a:t>
            </a:r>
            <a:r>
              <a:rPr lang="en-US" sz="2000" dirty="0">
                <a:latin typeface="+mj-lt"/>
                <a:cs typeface="Lucida Sans" pitchFamily="34" charset="0"/>
              </a:rPr>
              <a:t> …) and gases </a:t>
            </a:r>
            <a:r>
              <a:rPr lang="en-US" sz="2000">
                <a:latin typeface="+mj-lt"/>
                <a:cs typeface="Lucida Sans" pitchFamily="34" charset="0"/>
              </a:rPr>
              <a:t>that are subject </a:t>
            </a:r>
            <a:r>
              <a:rPr lang="en-US" sz="2000" dirty="0">
                <a:latin typeface="+mj-lt"/>
                <a:cs typeface="Lucida Sans" pitchFamily="34" charset="0"/>
              </a:rPr>
              <a:t>to aqueous phase chemistry (e.g. SO2, NO2).</a:t>
            </a:r>
          </a:p>
          <a:p>
            <a:pPr lvl="1">
              <a:lnSpc>
                <a:spcPct val="120000"/>
              </a:lnSpc>
              <a:buFont typeface="Calibri" panose="020F0502020204030204" pitchFamily="34" charset="0"/>
              <a:buChar char="‒"/>
            </a:pPr>
            <a:r>
              <a:rPr lang="en-US" sz="2000" u="sng" dirty="0">
                <a:latin typeface="+mj-lt"/>
                <a:cs typeface="Lucida Sans" pitchFamily="34" charset="0"/>
              </a:rPr>
              <a:t>Meteorological Variables</a:t>
            </a:r>
            <a:r>
              <a:rPr lang="en-US" sz="2000" dirty="0">
                <a:latin typeface="+mj-lt"/>
                <a:cs typeface="Lucida Sans" pitchFamily="34" charset="0"/>
              </a:rPr>
              <a:t>: Precipitation</a:t>
            </a:r>
          </a:p>
          <a:p>
            <a:pPr>
              <a:lnSpc>
                <a:spcPct val="120000"/>
              </a:lnSpc>
              <a:spcBef>
                <a:spcPts val="1200"/>
              </a:spcBef>
            </a:pPr>
            <a:r>
              <a:rPr lang="en-US" sz="2400" dirty="0">
                <a:solidFill>
                  <a:srgbClr val="C00000"/>
                </a:solidFill>
                <a:latin typeface="+mj-lt"/>
                <a:cs typeface="Lucida Sans" pitchFamily="34" charset="0"/>
              </a:rPr>
              <a:t>Long Range Transport</a:t>
            </a:r>
            <a:endParaRPr lang="en-US" sz="2400" dirty="0">
              <a:latin typeface="+mj-lt"/>
              <a:cs typeface="Lucida Sans" pitchFamily="34" charset="0"/>
            </a:endParaRPr>
          </a:p>
          <a:p>
            <a:pPr lvl="1">
              <a:lnSpc>
                <a:spcPct val="120000"/>
              </a:lnSpc>
              <a:buFont typeface="Calibri" panose="020F0502020204030204" pitchFamily="34" charset="0"/>
              <a:buChar char="‒"/>
            </a:pPr>
            <a:r>
              <a:rPr lang="en-US" sz="2000" dirty="0">
                <a:latin typeface="+mj-lt"/>
                <a:cs typeface="Lucida Sans" pitchFamily="34" charset="0"/>
              </a:rPr>
              <a:t>Movement long distances (100s of kilometers or more) with wind transport</a:t>
            </a:r>
          </a:p>
          <a:p>
            <a:pPr lvl="1">
              <a:lnSpc>
                <a:spcPct val="120000"/>
              </a:lnSpc>
              <a:buFont typeface="Calibri" panose="020F0502020204030204" pitchFamily="34" charset="0"/>
              <a:buChar char="‒"/>
            </a:pPr>
            <a:r>
              <a:rPr lang="en-US" sz="2000" u="sng" dirty="0">
                <a:latin typeface="+mj-lt"/>
                <a:cs typeface="Lucida Sans" pitchFamily="34" charset="0"/>
              </a:rPr>
              <a:t>Affected pollutants (1)</a:t>
            </a:r>
            <a:r>
              <a:rPr lang="en-US" sz="2000" dirty="0">
                <a:latin typeface="+mj-lt"/>
                <a:cs typeface="Lucida Sans" pitchFamily="34" charset="0"/>
              </a:rPr>
              <a:t>: Relatively inert species, those that do not chemically react readily in air (gaseous or aqueous). </a:t>
            </a:r>
          </a:p>
          <a:p>
            <a:pPr lvl="1">
              <a:lnSpc>
                <a:spcPct val="120000"/>
              </a:lnSpc>
              <a:buFont typeface="Calibri" panose="020F0502020204030204" pitchFamily="34" charset="0"/>
              <a:buChar char="‒"/>
            </a:pPr>
            <a:r>
              <a:rPr lang="en-US" sz="2000" u="sng" dirty="0">
                <a:latin typeface="+mj-lt"/>
                <a:cs typeface="Lucida Sans" pitchFamily="34" charset="0"/>
              </a:rPr>
              <a:t>Affected pollutants (2)</a:t>
            </a:r>
            <a:r>
              <a:rPr lang="en-US" sz="2000" dirty="0">
                <a:latin typeface="+mj-lt"/>
                <a:cs typeface="Lucida Sans" pitchFamily="34" charset="0"/>
              </a:rPr>
              <a:t>: Species that are emitted through depth of troposphere. Examples, wildfire smoke, volcanic eruptions.</a:t>
            </a:r>
          </a:p>
          <a:p>
            <a:pPr lvl="1">
              <a:lnSpc>
                <a:spcPct val="120000"/>
              </a:lnSpc>
              <a:buFont typeface="Calibri" panose="020F0502020204030204" pitchFamily="34" charset="0"/>
              <a:buChar char="‒"/>
            </a:pPr>
            <a:r>
              <a:rPr lang="en-US" sz="2000" u="sng" dirty="0">
                <a:latin typeface="+mj-lt"/>
                <a:cs typeface="Lucida Sans" pitchFamily="34" charset="0"/>
              </a:rPr>
              <a:t>Meteorological Variables</a:t>
            </a:r>
            <a:r>
              <a:rPr lang="en-US" sz="2000" dirty="0">
                <a:latin typeface="+mj-lt"/>
                <a:cs typeface="Lucida Sans" pitchFamily="34" charset="0"/>
              </a:rPr>
              <a:t>: Wind speed and wind direction throughout troposphere.</a:t>
            </a:r>
          </a:p>
          <a:p>
            <a:pPr lvl="1">
              <a:lnSpc>
                <a:spcPct val="120000"/>
              </a:lnSpc>
            </a:pPr>
            <a:endParaRPr lang="en-US" sz="2000" dirty="0">
              <a:latin typeface="Lucida Sans" pitchFamily="34" charset="0"/>
              <a:cs typeface="Lucida Sans" pitchFamily="34" charset="0"/>
            </a:endParaRPr>
          </a:p>
        </p:txBody>
      </p:sp>
      <p:sp>
        <p:nvSpPr>
          <p:cNvPr id="7" name="Title 1">
            <a:extLst>
              <a:ext uri="{FF2B5EF4-FFF2-40B4-BE49-F238E27FC236}">
                <a16:creationId xmlns:a16="http://schemas.microsoft.com/office/drawing/2014/main" id="{806B7B6C-4DCA-42DC-B95D-6D87D588952E}"/>
              </a:ext>
            </a:extLst>
          </p:cNvPr>
          <p:cNvSpPr>
            <a:spLocks noGrp="1"/>
          </p:cNvSpPr>
          <p:nvPr>
            <p:ph type="title"/>
          </p:nvPr>
        </p:nvSpPr>
        <p:spPr>
          <a:xfrm>
            <a:off x="352926" y="272717"/>
            <a:ext cx="11486148" cy="874294"/>
          </a:xfrm>
        </p:spPr>
        <p:txBody>
          <a:bodyPr>
            <a:normAutofit/>
          </a:bodyPr>
          <a:lstStyle/>
          <a:p>
            <a:r>
              <a:rPr lang="en-US" sz="3200" b="1" dirty="0">
                <a:latin typeface="+mn-lt"/>
                <a:cs typeface="Lucida Sans" pitchFamily="34" charset="0"/>
              </a:rPr>
              <a:t>Processes &amp; Meteorological Variables: Summary (3)</a:t>
            </a:r>
          </a:p>
        </p:txBody>
      </p:sp>
    </p:spTree>
    <p:extLst>
      <p:ext uri="{BB962C8B-B14F-4D97-AF65-F5344CB8AC3E}">
        <p14:creationId xmlns:p14="http://schemas.microsoft.com/office/powerpoint/2010/main" val="245652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Air Pollution Meteorology</a:t>
            </a:r>
            <a:br>
              <a:rPr lang="en-US" sz="3600" i="1" dirty="0"/>
            </a:br>
            <a:r>
              <a:rPr lang="en-US" sz="3600" i="1" dirty="0"/>
              <a:t>(Focus Topic 1: Winds and Pressure Systems)</a:t>
            </a:r>
            <a:endParaRPr lang="en-US" sz="3200" i="1" dirty="0"/>
          </a:p>
        </p:txBody>
      </p:sp>
    </p:spTree>
    <p:extLst>
      <p:ext uri="{BB962C8B-B14F-4D97-AF65-F5344CB8AC3E}">
        <p14:creationId xmlns:p14="http://schemas.microsoft.com/office/powerpoint/2010/main" val="228946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8518</TotalTime>
  <Words>4253</Words>
  <Application>Microsoft Office PowerPoint</Application>
  <PresentationFormat>Widescreen</PresentationFormat>
  <Paragraphs>351</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Lucida Sans</vt:lpstr>
      <vt:lpstr>Times New Roman</vt:lpstr>
      <vt:lpstr>Office Theme</vt:lpstr>
      <vt:lpstr>Default Design</vt:lpstr>
      <vt:lpstr>METR/ENVS 113 Lecture 7: Air Pollution Meteorology </vt:lpstr>
      <vt:lpstr>Module 3: Outline</vt:lpstr>
      <vt:lpstr>Lecture 7: Air Pollution Meteorology (Outline)</vt:lpstr>
      <vt:lpstr>Air Pollution Meteorology (Processes &amp; Variables)</vt:lpstr>
      <vt:lpstr>PowerPoint Presentation</vt:lpstr>
      <vt:lpstr>Processes &amp; Meteorological Variables: Summary (1)</vt:lpstr>
      <vt:lpstr>Processes &amp; Meteorological Variables: Summary (2)</vt:lpstr>
      <vt:lpstr>Processes &amp; Meteorological Variables: Summary (3)</vt:lpstr>
      <vt:lpstr>Air Pollution Meteorology (Focus Topic 1: Winds and Pressure Systems)</vt:lpstr>
      <vt:lpstr>Wind Direction &amp; Air Pollution Transport</vt:lpstr>
      <vt:lpstr>Wind Rose</vt:lpstr>
      <vt:lpstr>Wind Rose</vt:lpstr>
      <vt:lpstr>Winds Around Surface High and Low Pressure</vt:lpstr>
      <vt:lpstr>Typical Surface Pressure for summer off California Coast </vt:lpstr>
      <vt:lpstr>PowerPoint Presentation</vt:lpstr>
      <vt:lpstr>High Air Pollution Episodes: Stagnation Periods</vt:lpstr>
      <vt:lpstr>Air Pollution Meteorology (Focus Topic 2: Temperature Inversions)</vt:lpstr>
      <vt:lpstr>Stratospheric Temperature Inversion and Tropopause  (from Lecture 1 …)</vt:lpstr>
      <vt:lpstr>Inversions at low elevations (near surface) that affect air pollution</vt:lpstr>
      <vt:lpstr>Temperature Inversions 1. Ground-based inversions (wintertime) 2. Subsidence inversions (summertime)</vt:lpstr>
      <vt:lpstr>1. Ground-Based (Radiation) Inversions</vt:lpstr>
      <vt:lpstr>PowerPoint Presentation</vt:lpstr>
      <vt:lpstr>PowerPoint Presentation</vt:lpstr>
      <vt:lpstr>2. Subsidence Inversion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It’s Properties, and its Constituents</dc:title>
  <dc:creator>Arthur Eiserloh</dc:creator>
  <cp:lastModifiedBy>Frank Freedman</cp:lastModifiedBy>
  <cp:revision>364</cp:revision>
  <dcterms:created xsi:type="dcterms:W3CDTF">2019-02-05T23:33:32Z</dcterms:created>
  <dcterms:modified xsi:type="dcterms:W3CDTF">2020-09-29T12:04:34Z</dcterms:modified>
</cp:coreProperties>
</file>