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1" r:id="rId2"/>
  </p:sldMasterIdLst>
  <p:notesMasterIdLst>
    <p:notesMasterId r:id="rId27"/>
  </p:notesMasterIdLst>
  <p:sldIdLst>
    <p:sldId id="699" r:id="rId3"/>
    <p:sldId id="477" r:id="rId4"/>
    <p:sldId id="478" r:id="rId5"/>
    <p:sldId id="709" r:id="rId6"/>
    <p:sldId id="716" r:id="rId7"/>
    <p:sldId id="295" r:id="rId8"/>
    <p:sldId id="710" r:id="rId9"/>
    <p:sldId id="517" r:id="rId10"/>
    <p:sldId id="714" r:id="rId11"/>
    <p:sldId id="713" r:id="rId12"/>
    <p:sldId id="297" r:id="rId13"/>
    <p:sldId id="718" r:id="rId14"/>
    <p:sldId id="399" r:id="rId15"/>
    <p:sldId id="474" r:id="rId16"/>
    <p:sldId id="518" r:id="rId17"/>
    <p:sldId id="513" r:id="rId18"/>
    <p:sldId id="514" r:id="rId19"/>
    <p:sldId id="515" r:id="rId20"/>
    <p:sldId id="401" r:id="rId21"/>
    <p:sldId id="402" r:id="rId22"/>
    <p:sldId id="516" r:id="rId23"/>
    <p:sldId id="719" r:id="rId24"/>
    <p:sldId id="522" r:id="rId25"/>
    <p:sldId id="52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4AC"/>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45455" autoAdjust="0"/>
  </p:normalViewPr>
  <p:slideViewPr>
    <p:cSldViewPr snapToGrid="0">
      <p:cViewPr varScale="1">
        <p:scale>
          <a:sx n="29" d="100"/>
          <a:sy n="29" d="100"/>
        </p:scale>
        <p:origin x="22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D9602-20D1-4200-AC03-D76202A119D8}" type="datetimeFigureOut">
              <a:rPr lang="en-US" smtClean="0"/>
              <a:t>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9EB6-F0B4-4FBE-994B-2C6AA52EF8BE}" type="slidenum">
              <a:rPr lang="en-US" smtClean="0"/>
              <a:t>‹#›</a:t>
            </a:fld>
            <a:endParaRPr lang="en-US"/>
          </a:p>
        </p:txBody>
      </p:sp>
    </p:spTree>
    <p:extLst>
      <p:ext uri="{BB962C8B-B14F-4D97-AF65-F5344CB8AC3E}">
        <p14:creationId xmlns:p14="http://schemas.microsoft.com/office/powerpoint/2010/main" val="308897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this is METR113 Lecture 8, Ground-Level Ozone. This is the second lecture of Course Module 3 – Outdoor Air Pollution (Ozone and PM2.5)</a:t>
            </a:r>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1</a:t>
            </a:fld>
            <a:endParaRPr lang="en-US"/>
          </a:p>
        </p:txBody>
      </p:sp>
    </p:spTree>
    <p:extLst>
      <p:ext uri="{BB962C8B-B14F-4D97-AF65-F5344CB8AC3E}">
        <p14:creationId xmlns:p14="http://schemas.microsoft.com/office/powerpoint/2010/main" val="3006828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Ground-Level Ozone – Formation Mechanism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420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9C86313-C6D9-4D4D-9060-823F4F2C09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A5E995-6FA1-45D4-B5E9-1D98447AF4B8}" type="slidenum">
              <a:rPr lang="en-US" altLang="en-US" sz="1200"/>
              <a:pPr/>
              <a:t>11</a:t>
            </a:fld>
            <a:endParaRPr lang="en-US" altLang="en-US" sz="1200"/>
          </a:p>
        </p:txBody>
      </p:sp>
      <p:sp>
        <p:nvSpPr>
          <p:cNvPr id="48131" name="Rectangle 2">
            <a:extLst>
              <a:ext uri="{FF2B5EF4-FFF2-40B4-BE49-F238E27FC236}">
                <a16:creationId xmlns:a16="http://schemas.microsoft.com/office/drawing/2014/main" id="{02C8EDE1-6D55-47A9-B2DE-A011F032BBD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667ACBC-FC09-45CF-BF46-989C4A5D9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Details of the photochemical reactions for ground-level ozone will now be covered.</a:t>
            </a:r>
          </a:p>
          <a:p>
            <a:endParaRPr lang="en-US" altLang="en-US" dirty="0"/>
          </a:p>
          <a:p>
            <a:r>
              <a:rPr lang="en-US" altLang="en-US" dirty="0"/>
              <a:t>We start first with those for ozone in the troposphere. As we have mentioned, natural background levels of air pollutant species exist that are non-zero in concentration. For ozone, natural background concentrations in the troposphere are around 10 – 40 ppb. Note that this is much, much lower than the values found in the stratosphere … comprising the ozone layer, and lower than air pollution ground-level ozone.</a:t>
            </a:r>
          </a:p>
          <a:p>
            <a:endParaRPr lang="en-US" altLang="en-US" dirty="0"/>
          </a:p>
          <a:p>
            <a:r>
              <a:rPr lang="en-US" altLang="en-US" dirty="0"/>
              <a:t>The chemical reactions below for tropospheric ozone set the stage for understanding the higher values found at ground level in polluted urban areas. While we list these in a particular sequence, these in fact all occur simultaneously.</a:t>
            </a:r>
          </a:p>
          <a:p>
            <a:endParaRPr lang="en-US" altLang="en-US" dirty="0"/>
          </a:p>
          <a:p>
            <a:r>
              <a:rPr lang="en-US" altLang="en-US" dirty="0"/>
              <a:t>First, nitrogen oxide that naturally exists in the troposphere reacts with atmospheric oxygen (O2) to form Nitrogen Dioxide. Again, the concentrations of NO2 would be small, background levels … much smaller than in urban areas.</a:t>
            </a:r>
          </a:p>
          <a:p>
            <a:endParaRPr lang="en-US" altLang="en-US" dirty="0"/>
          </a:p>
          <a:p>
            <a:r>
              <a:rPr lang="en-US" altLang="en-US" dirty="0"/>
              <a:t>The next two reactions we are familiar with.</a:t>
            </a:r>
          </a:p>
          <a:p>
            <a:endParaRPr lang="en-US" altLang="en-US" dirty="0"/>
          </a:p>
          <a:p>
            <a:r>
              <a:rPr lang="en-US" altLang="en-US" dirty="0"/>
              <a:t>NO2 absorbs sunlight …. Particularly the violets and blue visible light … which dissociates the molecule back NO and a free oxygen O.  Recall the brown cloud of polluted air shown in earlier lectures, which was associated with nitrogen dioxide pollution.</a:t>
            </a:r>
          </a:p>
          <a:p>
            <a:endParaRPr lang="en-US" altLang="en-US" dirty="0"/>
          </a:p>
          <a:p>
            <a:r>
              <a:rPr lang="en-US" altLang="en-US" dirty="0"/>
              <a:t>Next, the free oxygen then combines with atmospheric oxygen to form ozone (O3). This is the same reaction that forms ozone in the stratosphere forming the ozone layer. The only difference is the manner in which the free oxygen is formed.</a:t>
            </a:r>
          </a:p>
          <a:p>
            <a:endParaRPr lang="en-US" altLang="en-US" dirty="0"/>
          </a:p>
          <a:p>
            <a:r>
              <a:rPr lang="en-US" altLang="en-US" dirty="0"/>
              <a:t>Once formed, ozone then can react with NO to form NO2 and an O2 molecule.</a:t>
            </a:r>
          </a:p>
          <a:p>
            <a:endParaRPr lang="en-US" altLang="en-US" dirty="0"/>
          </a:p>
          <a:p>
            <a:r>
              <a:rPr lang="en-US" altLang="en-US" dirty="0"/>
              <a:t>The third reaction creates ozone while the fourth destroys ozone. An equilibrium, in which the creation and destruction rates roughly equal each other, eventually is reached, which leads to roughly constant background ozone levels in the troposphere at around 10 – 40 ppb. </a:t>
            </a:r>
          </a:p>
          <a:p>
            <a:endParaRPr lang="en-US" altLang="en-US" dirty="0"/>
          </a:p>
          <a:p>
            <a:r>
              <a:rPr lang="en-US" altLang="en-US" dirty="0"/>
              <a:t>Values are lower night when sunlight is gone, and the second reaction that forms the required free oxygen for the third reaction is not present.</a:t>
            </a:r>
          </a:p>
          <a:p>
            <a:endParaRPr lang="en-US" altLang="en-US" dirty="0"/>
          </a:p>
        </p:txBody>
      </p:sp>
    </p:spTree>
    <p:extLst>
      <p:ext uri="{BB962C8B-B14F-4D97-AF65-F5344CB8AC3E}">
        <p14:creationId xmlns:p14="http://schemas.microsoft.com/office/powerpoint/2010/main" val="1666901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9C86313-C6D9-4D4D-9060-823F4F2C09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A5E995-6FA1-45D4-B5E9-1D98447AF4B8}" type="slidenum">
              <a:rPr lang="en-US" altLang="en-US" sz="1200"/>
              <a:pPr/>
              <a:t>12</a:t>
            </a:fld>
            <a:endParaRPr lang="en-US" altLang="en-US" sz="1200"/>
          </a:p>
        </p:txBody>
      </p:sp>
      <p:sp>
        <p:nvSpPr>
          <p:cNvPr id="48131" name="Rectangle 2">
            <a:extLst>
              <a:ext uri="{FF2B5EF4-FFF2-40B4-BE49-F238E27FC236}">
                <a16:creationId xmlns:a16="http://schemas.microsoft.com/office/drawing/2014/main" id="{02C8EDE1-6D55-47A9-B2DE-A011F032BBD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667ACBC-FC09-45CF-BF46-989C4A5D9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higher concentrations of ozone at ground-level in urban areas result from two things: the addition of higher emissions of nitrogen oxides in urban areas, and secondly the very important addition of Volatile Organic Compounds (VOCs), also emitted in urban  areas, to the chemical reactions. Recalling from Lecture 6, VOCs are vapors of liquid hydrocarbons – gasoline, fuels, paints and many other industrial chemicals – that are present in urban air. </a:t>
            </a:r>
          </a:p>
          <a:p>
            <a:endParaRPr lang="en-US" altLang="en-US" dirty="0"/>
          </a:p>
          <a:p>
            <a:r>
              <a:rPr lang="en-US" altLang="en-US" dirty="0"/>
              <a:t>Seen here is the list of the reactions for ground-level ozone formation, similarly structured as those in the previous slide for tropospheric ozone.</a:t>
            </a:r>
          </a:p>
          <a:p>
            <a:endParaRPr lang="en-US" altLang="en-US" dirty="0"/>
          </a:p>
          <a:p>
            <a:r>
              <a:rPr lang="en-US" altLang="en-US" dirty="0"/>
              <a:t>The first two reactions show how the NO2 is formed. The first reaction is the same as we saw on the previous slide … the only difference is that there is more NO in urban air because high emissions of </a:t>
            </a:r>
            <a:r>
              <a:rPr lang="en-US" altLang="en-US" dirty="0" err="1"/>
              <a:t>Nox</a:t>
            </a:r>
            <a:r>
              <a:rPr lang="en-US" altLang="en-US" dirty="0"/>
              <a:t> in urban areas are present, and hence more NO2 is formed.</a:t>
            </a:r>
          </a:p>
          <a:p>
            <a:endParaRPr lang="en-US" altLang="en-US" dirty="0"/>
          </a:p>
          <a:p>
            <a:r>
              <a:rPr lang="en-US" altLang="en-US" dirty="0"/>
              <a:t>The second reaction is new. This is a representation of a collection of many reactions between NO and the various Volatile Organic Compound (VOCs) species that are emitted. Essentially, VOCs react with NO to form NO2. The end result is that, compared with natural tropospheric conditions, much more NO2 is created in urban air – through enhanced emissions of NO and the presence of VOCs in the urban air.</a:t>
            </a:r>
          </a:p>
          <a:p>
            <a:endParaRPr lang="en-US" altLang="en-US" dirty="0"/>
          </a:p>
          <a:p>
            <a:r>
              <a:rPr lang="en-US" altLang="en-US" dirty="0"/>
              <a:t>The remaining reactions are as the last slide, </a:t>
            </a:r>
          </a:p>
          <a:p>
            <a:r>
              <a:rPr lang="en-US" altLang="en-US" dirty="0"/>
              <a:t>- NO2 absorbs sunlight and dissociates into free oxygen</a:t>
            </a:r>
          </a:p>
          <a:p>
            <a:r>
              <a:rPr lang="en-US" altLang="en-US" dirty="0"/>
              <a:t>- Ozone is formed as free oxygen combines with molecular oxygen</a:t>
            </a:r>
          </a:p>
          <a:p>
            <a:r>
              <a:rPr lang="en-US" altLang="en-US" dirty="0"/>
              <a:t>- And ozone is destroyed by reaction with NO.</a:t>
            </a:r>
          </a:p>
          <a:p>
            <a:endParaRPr lang="en-US" altLang="en-US" dirty="0"/>
          </a:p>
          <a:p>
            <a:r>
              <a:rPr lang="en-US" altLang="en-US" dirty="0"/>
              <a:t>The end result is as before … an equilibrium is reached where ozone concentrations reach a certain level … however in this case of urban air at higher levels than in natural background tropospheric air due to the additional emissions of NOx and presence of VOCs.  </a:t>
            </a:r>
          </a:p>
          <a:p>
            <a:endParaRPr lang="en-US" altLang="en-US" dirty="0"/>
          </a:p>
          <a:p>
            <a:r>
              <a:rPr lang="en-US" altLang="en-US" dirty="0"/>
              <a:t>Warm, sunny summertime conditions are favorable for this reaction, in which cases O3 can reach 100 ppb or higher.</a:t>
            </a:r>
          </a:p>
        </p:txBody>
      </p:sp>
    </p:spTree>
    <p:extLst>
      <p:ext uri="{BB962C8B-B14F-4D97-AF65-F5344CB8AC3E}">
        <p14:creationId xmlns:p14="http://schemas.microsoft.com/office/powerpoint/2010/main" val="938584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graphic summarizes the points on ground-level ozone formation in urban areas, emphasizing what leads to conditions for bad ground level ozone.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sunlight and warm temperatures are required – hence summertime is what is typically referred to as “ozone season” by air pollution professionals.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high pre-cursor emissions of </a:t>
            </a:r>
            <a:r>
              <a:rPr lang="en-US" dirty="0" err="1"/>
              <a:t>Nox</a:t>
            </a:r>
            <a:r>
              <a:rPr lang="en-US" dirty="0"/>
              <a:t> and VOCs are required.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Third, ozone concentrations are highest in unfavorable geographic and meteorological settings … with topographic trapping and inversion layers. We will see shortly how Los Angeles is one such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end result, when all conditions come into sync, can be bad summertime, photochemical smog episodes.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13</a:t>
            </a:fld>
            <a:endParaRPr lang="en-US"/>
          </a:p>
        </p:txBody>
      </p:sp>
    </p:spTree>
    <p:extLst>
      <p:ext uri="{BB962C8B-B14F-4D97-AF65-F5344CB8AC3E}">
        <p14:creationId xmlns:p14="http://schemas.microsoft.com/office/powerpoint/2010/main" val="230395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pictorial summary is provided here ...</a:t>
            </a:r>
          </a:p>
          <a:p>
            <a:endParaRPr lang="en-US" dirty="0"/>
          </a:p>
          <a:p>
            <a:r>
              <a:rPr lang="en-US" dirty="0"/>
              <a:t>The types of emission sources responsible for the pre-cursor NOX and VOC emissions are indicated by the turquoise arrows, while the magenta arrows are chemical reactions in the atmosphere that occur with these emission species as reactants.</a:t>
            </a:r>
          </a:p>
          <a:p>
            <a:endParaRPr lang="en-US" dirty="0"/>
          </a:p>
          <a:p>
            <a:r>
              <a:rPr lang="en-US" dirty="0"/>
              <a:t>Combustion sources from both stationary and mobile sources are primarily responsible for NOx emissions. Hydrocarbon VOC emissions also come from mobile sources as unburned gas vapors, and as well from various other industrial and household sources where liquid hydrocarbons are utilized.</a:t>
            </a:r>
          </a:p>
          <a:p>
            <a:endParaRPr lang="en-US" dirty="0"/>
          </a:p>
          <a:p>
            <a:r>
              <a:rPr lang="en-US" dirty="0"/>
              <a:t>The middle of the graphic illustrates pictorially the photochemical reactions that take place involving sunlight and these emission species. </a:t>
            </a:r>
          </a:p>
          <a:p>
            <a:endParaRPr lang="en-US" dirty="0"/>
          </a:p>
          <a:p>
            <a:r>
              <a:rPr lang="en-US" dirty="0"/>
              <a:t>The right side of the graphic illustrates the products of the photochemical reactions … enhanced ground level ozone and other photochemical smog constituents. </a:t>
            </a:r>
          </a:p>
        </p:txBody>
      </p:sp>
      <p:sp>
        <p:nvSpPr>
          <p:cNvPr id="4" name="Slide Number Placeholder 3"/>
          <p:cNvSpPr>
            <a:spLocks noGrp="1"/>
          </p:cNvSpPr>
          <p:nvPr>
            <p:ph type="sldNum" sz="quarter" idx="5"/>
          </p:nvPr>
        </p:nvSpPr>
        <p:spPr/>
        <p:txBody>
          <a:bodyPr/>
          <a:lstStyle/>
          <a:p>
            <a:fld id="{C7CA9EB6-F0B4-4FBE-994B-2C6AA52EF8BE}" type="slidenum">
              <a:rPr lang="en-US" smtClean="0"/>
              <a:t>14</a:t>
            </a:fld>
            <a:endParaRPr lang="en-US"/>
          </a:p>
        </p:txBody>
      </p:sp>
    </p:spTree>
    <p:extLst>
      <p:ext uri="{BB962C8B-B14F-4D97-AF65-F5344CB8AC3E}">
        <p14:creationId xmlns:p14="http://schemas.microsoft.com/office/powerpoint/2010/main" val="3901782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9C86313-C6D9-4D4D-9060-823F4F2C09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A5E995-6FA1-45D4-B5E9-1D98447AF4B8}" type="slidenum">
              <a:rPr lang="en-US" altLang="en-US" sz="1200"/>
              <a:pPr/>
              <a:t>15</a:t>
            </a:fld>
            <a:endParaRPr lang="en-US" altLang="en-US" sz="1200"/>
          </a:p>
        </p:txBody>
      </p:sp>
      <p:sp>
        <p:nvSpPr>
          <p:cNvPr id="48131" name="Rectangle 2">
            <a:extLst>
              <a:ext uri="{FF2B5EF4-FFF2-40B4-BE49-F238E27FC236}">
                <a16:creationId xmlns:a16="http://schemas.microsoft.com/office/drawing/2014/main" id="{02C8EDE1-6D55-47A9-B2DE-A011F032BBD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667ACBC-FC09-45CF-BF46-989C4A5D9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Another important part of ground-level ozone formation is the diurnal cycle … that is the progression through a typical daytime cycle of these processes.</a:t>
            </a:r>
          </a:p>
          <a:p>
            <a:endParaRPr lang="en-US" altLang="en-US" dirty="0"/>
          </a:p>
          <a:p>
            <a:r>
              <a:rPr lang="en-US" altLang="en-US" dirty="0"/>
              <a:t>This graphic sketches the build-up and drop of the various species involved from sunrise to sunset along the horizontal axis.</a:t>
            </a:r>
          </a:p>
          <a:p>
            <a:endParaRPr lang="en-US" altLang="en-US" dirty="0"/>
          </a:p>
          <a:p>
            <a:r>
              <a:rPr lang="en-US" altLang="en-US" dirty="0"/>
              <a:t>Emissions are high throughout the day but often peak in morning hours associated with rush hour road traffic.</a:t>
            </a:r>
          </a:p>
          <a:p>
            <a:endParaRPr lang="en-US" altLang="en-US" dirty="0"/>
          </a:p>
          <a:p>
            <a:r>
              <a:rPr lang="en-US" altLang="en-US" dirty="0"/>
              <a:t>The chemical reactions that form NO2 from these emissions then proceed more strongly as concentrations of precursor gases from emissions build-up. As a result, there is often a time lag of a few hours between peak NO and VOC concentrations/emissions and peak NO2 concentrations.</a:t>
            </a:r>
          </a:p>
          <a:p>
            <a:endParaRPr lang="en-US" altLang="en-US" dirty="0"/>
          </a:p>
          <a:p>
            <a:r>
              <a:rPr lang="en-US" altLang="en-US" dirty="0"/>
              <a:t>As sunlight and temperature becomes stronger during the day and NO2 concentrations grow, ozone formation then becomes more active, which again leads to a few-hour time lag between peak NO2 and peak O3. The end result is that ozone in urban areas is typically highest in mid afternoon hours, around 2 – 3pm. </a:t>
            </a:r>
          </a:p>
          <a:p>
            <a:endParaRPr lang="en-US" altLang="en-US" dirty="0"/>
          </a:p>
          <a:p>
            <a:r>
              <a:rPr lang="en-US" altLang="en-US" dirty="0"/>
              <a:t>Once sunlight disappears into the evening, ozone levels then drop down.</a:t>
            </a:r>
          </a:p>
        </p:txBody>
      </p:sp>
    </p:spTree>
    <p:extLst>
      <p:ext uri="{BB962C8B-B14F-4D97-AF65-F5344CB8AC3E}">
        <p14:creationId xmlns:p14="http://schemas.microsoft.com/office/powerpoint/2010/main" val="317367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will illustrate these concepts further by looking at a case study of Los Angeles – an area where ozone episodes are common in summer months. Through this we will see how the interplay of emissions, chemistry, meteorology and geography lead to particular ozone patterns during strong episodes.</a:t>
            </a:r>
          </a:p>
        </p:txBody>
      </p:sp>
      <p:sp>
        <p:nvSpPr>
          <p:cNvPr id="4" name="Slide Number Placeholder 3"/>
          <p:cNvSpPr>
            <a:spLocks noGrp="1"/>
          </p:cNvSpPr>
          <p:nvPr>
            <p:ph type="sldNum" sz="quarter" idx="5"/>
          </p:nvPr>
        </p:nvSpPr>
        <p:spPr/>
        <p:txBody>
          <a:bodyPr/>
          <a:lstStyle/>
          <a:p>
            <a:fld id="{C7CA9EB6-F0B4-4FBE-994B-2C6AA52EF8BE}" type="slidenum">
              <a:rPr lang="en-US" smtClean="0"/>
              <a:t>16</a:t>
            </a:fld>
            <a:endParaRPr lang="en-US"/>
          </a:p>
        </p:txBody>
      </p:sp>
    </p:spTree>
    <p:extLst>
      <p:ext uri="{BB962C8B-B14F-4D97-AF65-F5344CB8AC3E}">
        <p14:creationId xmlns:p14="http://schemas.microsoft.com/office/powerpoint/2010/main" val="441518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illustrates the pattern of </a:t>
            </a:r>
            <a:r>
              <a:rPr lang="en-US" dirty="0" err="1"/>
              <a:t>Nox</a:t>
            </a:r>
            <a:r>
              <a:rPr lang="en-US" dirty="0"/>
              <a:t> emissions on a typical weekday in Los Angeles.  The map is color coded according to emissions in moles per day.</a:t>
            </a:r>
          </a:p>
          <a:p>
            <a:endParaRPr lang="en-US" dirty="0"/>
          </a:p>
          <a:p>
            <a:r>
              <a:rPr lang="en-US" dirty="0"/>
              <a:t>Notice the emissions are spread out over the basin. From a careful view of the pattern, however, one can see that higher values along major roadways. Since NOx emissions are largely from motor vehicles … this makes sense.</a:t>
            </a:r>
          </a:p>
        </p:txBody>
      </p:sp>
      <p:sp>
        <p:nvSpPr>
          <p:cNvPr id="4" name="Slide Number Placeholder 3"/>
          <p:cNvSpPr>
            <a:spLocks noGrp="1"/>
          </p:cNvSpPr>
          <p:nvPr>
            <p:ph type="sldNum" sz="quarter" idx="5"/>
          </p:nvPr>
        </p:nvSpPr>
        <p:spPr/>
        <p:txBody>
          <a:bodyPr/>
          <a:lstStyle/>
          <a:p>
            <a:fld id="{C7CA9EB6-F0B4-4FBE-994B-2C6AA52EF8BE}" type="slidenum">
              <a:rPr lang="en-US" smtClean="0"/>
              <a:t>17</a:t>
            </a:fld>
            <a:endParaRPr lang="en-US"/>
          </a:p>
        </p:txBody>
      </p:sp>
    </p:spTree>
    <p:extLst>
      <p:ext uri="{BB962C8B-B14F-4D97-AF65-F5344CB8AC3E}">
        <p14:creationId xmlns:p14="http://schemas.microsoft.com/office/powerpoint/2010/main" val="4028189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illustrates the pattern of VOC emissions on a typical weekday in Los Angeles.  The map is color coded according to emissions in moles per day.</a:t>
            </a:r>
          </a:p>
          <a:p>
            <a:endParaRPr lang="en-US" dirty="0"/>
          </a:p>
          <a:p>
            <a:r>
              <a:rPr lang="en-US" dirty="0"/>
              <a:t>Notice the emissions are spread out over the basin, a bit </a:t>
            </a:r>
            <a:r>
              <a:rPr lang="en-US" dirty="0" err="1"/>
              <a:t>moreso</a:t>
            </a:r>
            <a:r>
              <a:rPr lang="en-US" dirty="0"/>
              <a:t> than seen with NOx. In particular, less of a roadway signal is seen for VOC emissions than for NOx. This is because there are a wider range of urban sources responsible for VOC emissions, being less centered on mobile sources compared to </a:t>
            </a:r>
            <a:r>
              <a:rPr lang="en-US" dirty="0" err="1"/>
              <a:t>Nox</a:t>
            </a:r>
            <a:r>
              <a:rPr lang="en-US" dirty="0"/>
              <a:t>. </a:t>
            </a:r>
          </a:p>
        </p:txBody>
      </p:sp>
      <p:sp>
        <p:nvSpPr>
          <p:cNvPr id="4" name="Slide Number Placeholder 3"/>
          <p:cNvSpPr>
            <a:spLocks noGrp="1"/>
          </p:cNvSpPr>
          <p:nvPr>
            <p:ph type="sldNum" sz="quarter" idx="5"/>
          </p:nvPr>
        </p:nvSpPr>
        <p:spPr/>
        <p:txBody>
          <a:bodyPr/>
          <a:lstStyle/>
          <a:p>
            <a:fld id="{C7CA9EB6-F0B4-4FBE-994B-2C6AA52EF8BE}" type="slidenum">
              <a:rPr lang="en-US" smtClean="0"/>
              <a:t>18</a:t>
            </a:fld>
            <a:endParaRPr lang="en-US"/>
          </a:p>
        </p:txBody>
      </p:sp>
    </p:spTree>
    <p:extLst>
      <p:ext uri="{BB962C8B-B14F-4D97-AF65-F5344CB8AC3E}">
        <p14:creationId xmlns:p14="http://schemas.microsoft.com/office/powerpoint/2010/main" val="2890357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graphic on this slide illustrates the typical daytime, summertime wind flow and topography of the Los Angeles Basin.</a:t>
            </a:r>
          </a:p>
          <a:p>
            <a:endParaRPr lang="en-US" dirty="0"/>
          </a:p>
          <a:p>
            <a:r>
              <a:rPr lang="en-US" dirty="0"/>
              <a:t>The upper left is a visual looking down horizontally, while the bottom right is a vertical cross section, looking from the side.</a:t>
            </a:r>
          </a:p>
          <a:p>
            <a:endParaRPr lang="en-US" dirty="0"/>
          </a:p>
          <a:p>
            <a:r>
              <a:rPr lang="en-US" dirty="0"/>
              <a:t>A sea-breeze, blowing from the ocean inland, typically develops over the basin on summer days. This onshore sea-breeze is driven by the combination of the Pacific High pressure system offshore, and inland heating, as discussed in Lecture 7.</a:t>
            </a:r>
          </a:p>
          <a:p>
            <a:endParaRPr lang="en-US" dirty="0"/>
          </a:p>
          <a:p>
            <a:r>
              <a:rPr lang="en-US" dirty="0"/>
              <a:t>This sea breeze acts to blow emissions of </a:t>
            </a:r>
            <a:r>
              <a:rPr lang="en-US" dirty="0" err="1"/>
              <a:t>Nox</a:t>
            </a:r>
            <a:r>
              <a:rPr lang="en-US" dirty="0"/>
              <a:t> and VOCs inland over the basin … from west to east.</a:t>
            </a:r>
          </a:p>
          <a:p>
            <a:endParaRPr lang="en-US" dirty="0"/>
          </a:p>
          <a:p>
            <a:r>
              <a:rPr lang="en-US" dirty="0"/>
              <a:t>High mountains bound the basin on the north and east … which prevents pollutants from penetrating further inland areas.</a:t>
            </a:r>
          </a:p>
          <a:p>
            <a:br>
              <a:rPr lang="en-US" dirty="0"/>
            </a:br>
            <a:r>
              <a:rPr lang="en-US" dirty="0"/>
              <a:t>The subsidence inversion prevents dispersion upward.</a:t>
            </a:r>
          </a:p>
          <a:p>
            <a:endParaRPr lang="en-US" dirty="0"/>
          </a:p>
          <a:p>
            <a:r>
              <a:rPr lang="en-US" dirty="0"/>
              <a:t>The end result is that pollutant become increasingly trapped both vertically and horizontally as they travel eastward across the basin.</a:t>
            </a:r>
          </a:p>
        </p:txBody>
      </p:sp>
      <p:sp>
        <p:nvSpPr>
          <p:cNvPr id="4" name="Slide Number Placeholder 3"/>
          <p:cNvSpPr>
            <a:spLocks noGrp="1"/>
          </p:cNvSpPr>
          <p:nvPr>
            <p:ph type="sldNum" sz="quarter" idx="5"/>
          </p:nvPr>
        </p:nvSpPr>
        <p:spPr/>
        <p:txBody>
          <a:bodyPr/>
          <a:lstStyle/>
          <a:p>
            <a:fld id="{C7CA9EB6-F0B4-4FBE-994B-2C6AA52EF8BE}" type="slidenum">
              <a:rPr lang="en-US" smtClean="0"/>
              <a:t>19</a:t>
            </a:fld>
            <a:endParaRPr lang="en-US"/>
          </a:p>
        </p:txBody>
      </p:sp>
    </p:spTree>
    <p:extLst>
      <p:ext uri="{BB962C8B-B14F-4D97-AF65-F5344CB8AC3E}">
        <p14:creationId xmlns:p14="http://schemas.microsoft.com/office/powerpoint/2010/main" val="413185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outline of this lecture is as follows. </a:t>
            </a:r>
          </a:p>
          <a:p>
            <a:endParaRPr lang="en-US" dirty="0"/>
          </a:p>
          <a:p>
            <a:r>
              <a:rPr lang="en-US" dirty="0"/>
              <a:t>We first give an overview. We will summarize the main adverse health effects. We will then present a historical perspective for appreciating ozone’s importance in air </a:t>
            </a:r>
            <a:r>
              <a:rPr lang="en-US" dirty="0" err="1"/>
              <a:t>ollution</a:t>
            </a:r>
            <a:r>
              <a:rPr lang="en-US" dirty="0"/>
              <a:t>.  We will then review how ozone is distributed vertically throughout the atmosphere – distinguishing between ozone in the stratosphere, ozone in the troposphere – away from pollution sources, and ground level ozone in urban areas, which is the focus of this lecture.</a:t>
            </a:r>
          </a:p>
          <a:p>
            <a:endParaRPr lang="en-US" dirty="0"/>
          </a:p>
          <a:p>
            <a:r>
              <a:rPr lang="en-US" dirty="0"/>
              <a:t>We then cover the formation processes of ground level ozone. These involve a series of chemical reactions involving sunlight – termed photochemical reactions – which form ozone from precursor nitrogen oxide (</a:t>
            </a:r>
            <a:r>
              <a:rPr lang="en-US" dirty="0" err="1"/>
              <a:t>Nox</a:t>
            </a:r>
            <a:r>
              <a:rPr lang="en-US" dirty="0"/>
              <a:t>) and volatile organic compound (VOC) emissions. </a:t>
            </a:r>
            <a:r>
              <a:rPr lang="en-US" dirty="0" err="1"/>
              <a:t>Nox</a:t>
            </a:r>
            <a:r>
              <a:rPr lang="en-US" dirty="0"/>
              <a:t> and VOCs were among pollutants covered in earlier lectures. </a:t>
            </a:r>
          </a:p>
          <a:p>
            <a:endParaRPr lang="en-US" dirty="0"/>
          </a:p>
          <a:p>
            <a:r>
              <a:rPr lang="en-US" dirty="0"/>
              <a:t>We then present some efforts to control </a:t>
            </a:r>
            <a:r>
              <a:rPr lang="en-US" dirty="0" err="1"/>
              <a:t>Nox</a:t>
            </a:r>
            <a:r>
              <a:rPr lang="en-US" dirty="0"/>
              <a:t> and VOC emissions aimed at reducing concentrations in the future. </a:t>
            </a:r>
          </a:p>
          <a:p>
            <a:endParaRPr lang="en-US" dirty="0"/>
          </a:p>
          <a:p>
            <a:endParaRPr lang="en-US" dirty="0"/>
          </a:p>
        </p:txBody>
      </p:sp>
      <p:sp>
        <p:nvSpPr>
          <p:cNvPr id="4" name="Slide Number Placeholder 3"/>
          <p:cNvSpPr>
            <a:spLocks noGrp="1"/>
          </p:cNvSpPr>
          <p:nvPr>
            <p:ph type="sldNum" sz="quarter" idx="5"/>
          </p:nvPr>
        </p:nvSpPr>
        <p:spPr/>
        <p:txBody>
          <a:bodyPr/>
          <a:lstStyle/>
          <a:p>
            <a:fld id="{D1B90D33-E3EE-44AC-A6FC-8309B97C2889}" type="slidenum">
              <a:rPr lang="en-US" smtClean="0"/>
              <a:t>2</a:t>
            </a:fld>
            <a:endParaRPr lang="en-US"/>
          </a:p>
        </p:txBody>
      </p:sp>
    </p:spTree>
    <p:extLst>
      <p:ext uri="{BB962C8B-B14F-4D97-AF65-F5344CB8AC3E}">
        <p14:creationId xmlns:p14="http://schemas.microsoft.com/office/powerpoint/2010/main" val="3490824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E779BE9-E8B8-4D25-81A1-3D88C781495F}" type="slidenum">
              <a:rPr lang="en-US" smtClean="0"/>
              <a:pPr/>
              <a:t>20</a:t>
            </a:fld>
            <a:endParaRPr lang="en-US"/>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xfrm>
            <a:off x="975360" y="4560570"/>
            <a:ext cx="5364480" cy="4320540"/>
          </a:xfrm>
          <a:solidFill>
            <a:srgbClr val="FFFFFF"/>
          </a:solidFill>
          <a:ln>
            <a:solidFill>
              <a:srgbClr val="000000"/>
            </a:solidFill>
          </a:ln>
        </p:spPr>
        <p:txBody>
          <a:bodyPr/>
          <a:lstStyle/>
          <a:p>
            <a:r>
              <a:rPr lang="en-US" dirty="0"/>
              <a:t>The resulting pattern of ground-level ozone concentration for two example days of poor ozone air quality in the Los Angeles Basin are shown on this graphic. </a:t>
            </a:r>
          </a:p>
          <a:p>
            <a:endParaRPr lang="en-US" dirty="0"/>
          </a:p>
          <a:p>
            <a:r>
              <a:rPr lang="en-US" dirty="0"/>
              <a:t>The two days are Sept 17, 2000 on the left and Sept 22, 2002 on the right. Each map graphically depicts through color shading the highest (“peak”) hourly ozone concentration that occurred during the day. Green shaded areas are where peak hourly ozone concentration were less than 60 ppb, reds greater than 125 ppb, and yellow and orange shading are values between 60 and 125 ppb.</a:t>
            </a:r>
          </a:p>
          <a:p>
            <a:endParaRPr lang="en-US" dirty="0"/>
          </a:p>
          <a:p>
            <a:r>
              <a:rPr lang="en-US" dirty="0"/>
              <a:t>The key thing to notice are the areas of the LA Basin where ozone concentrations are highest. These occur in inland locations. This is because of eastward wind travel discussed on the previous slide combined with the time lag between when peak pre-cursor </a:t>
            </a:r>
            <a:r>
              <a:rPr lang="en-US" dirty="0" err="1"/>
              <a:t>Nox</a:t>
            </a:r>
            <a:r>
              <a:rPr lang="en-US" dirty="0"/>
              <a:t> and VOC emissions occur – in mid to late morning – and when the sunlight and photochemical reactions are strongest that form ozone from these emissions, which culminates in peak </a:t>
            </a:r>
            <a:r>
              <a:rPr lang="en-US" dirty="0" err="1"/>
              <a:t>ozones</a:t>
            </a:r>
            <a:r>
              <a:rPr lang="en-US" dirty="0"/>
              <a:t> in mid afternoon.</a:t>
            </a:r>
          </a:p>
          <a:p>
            <a:endParaRPr lang="en-US" dirty="0"/>
          </a:p>
          <a:p>
            <a:r>
              <a:rPr lang="en-US" dirty="0"/>
              <a:t>Since the emitted species and chemical reactions act on air that is flowing inland with the sea-breeze, by the time ozone forms at its highest value mid afternoon the polluted air mass has traveled in the wind eastward to inland locations. Ozone and other photochemically produced air pollutants are therefore at highest concentration at the shown inland locations – Riverside, San Bernardino and other inland Los Angeles areas. </a:t>
            </a:r>
          </a:p>
          <a:p>
            <a:endParaRPr lang="en-US" dirty="0"/>
          </a:p>
          <a:p>
            <a:r>
              <a:rPr lang="en-US" dirty="0"/>
              <a:t>The topographic bounding from surrounding mountains to the north and east then trap the polluted air from further eastward transport, hence leading to building up in the Eastern LA Basin.</a:t>
            </a:r>
          </a:p>
          <a:p>
            <a:endParaRPr lang="en-US" dirty="0"/>
          </a:p>
          <a:p>
            <a:r>
              <a:rPr lang="en-US" dirty="0"/>
              <a:t>An important thing to note from this is that the area where emissions are strongest – within the western Los Angeles basin centered more in the city center – and where concentrations are highest – inland in  eastern LA Basin locations – are not the same. This is typical of ozone air pollution generally, and indicates that the location where emissions  need to be controlled to reduce concentrations is often not the same as where concentration impacts are highest and need to be controlled. This causes interesting regulatory problems, since the jurisdictions where emissions are controlled is not always the same as where concentrations need to be reduced.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9C86313-C6D9-4D4D-9060-823F4F2C09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4A5E995-6FA1-45D4-B5E9-1D98447AF4B8}" type="slidenum">
              <a:rPr lang="en-US" altLang="en-US" sz="1200"/>
              <a:pPr/>
              <a:t>21</a:t>
            </a:fld>
            <a:endParaRPr lang="en-US" altLang="en-US" sz="1200"/>
          </a:p>
        </p:txBody>
      </p:sp>
      <p:sp>
        <p:nvSpPr>
          <p:cNvPr id="48131" name="Rectangle 2">
            <a:extLst>
              <a:ext uri="{FF2B5EF4-FFF2-40B4-BE49-F238E27FC236}">
                <a16:creationId xmlns:a16="http://schemas.microsoft.com/office/drawing/2014/main" id="{02C8EDE1-6D55-47A9-B2DE-A011F032BBDD}"/>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667ACBC-FC09-45CF-BF46-989C4A5D9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point from the previous slide related to inland travel of air pollutants associated ozone formation in the LA Basin is made more explicit by revisiting the slide previously shown in the lecture on the diurnal cycle of pre-cursors and ozone.</a:t>
            </a:r>
          </a:p>
          <a:p>
            <a:endParaRPr lang="en-US" altLang="en-US" dirty="0"/>
          </a:p>
          <a:p>
            <a:r>
              <a:rPr lang="en-US" altLang="en-US" dirty="0"/>
              <a:t>Recall the time lag discussed previously, whereby NOx &amp; VOC precursors peak in morning hours and ozone in late afternoon. These time lags are due to the combined effects of when emissions tend to be highest in the day, when sunlight and temperature are highest in early afternoon, and the time it takes for chemical reactions to proceed. The end result is peak ozone in mid to late afternoon.</a:t>
            </a:r>
          </a:p>
          <a:p>
            <a:endParaRPr lang="en-US" altLang="en-US" dirty="0"/>
          </a:p>
          <a:p>
            <a:r>
              <a:rPr lang="en-US" altLang="en-US" dirty="0"/>
              <a:t>Mapping this is space in the LA Basin. NO &amp; VOCs are highest in morning in the western LA Basin and due to the sea breeze and the time lags just discussed, the peak ozone that then forms later in the afternoon occurs in inland locations … as the polluted mass travels in time inland  with the sea breeze.</a:t>
            </a:r>
          </a:p>
        </p:txBody>
      </p:sp>
    </p:spTree>
    <p:extLst>
      <p:ext uri="{BB962C8B-B14F-4D97-AF65-F5344CB8AC3E}">
        <p14:creationId xmlns:p14="http://schemas.microsoft.com/office/powerpoint/2010/main" val="818558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Ground-Level Ozone – Regulatory Efforts and Emission Controls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B90D33-E3EE-44AC-A6FC-8309B97C2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067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Ozone is among the criteria air pollutants in which ambient air standards have to be met. As we have mentioned in previous course material, ozone is among the criteria air pollutants that air districts across the country continue to be in non-attainment.</a:t>
            </a:r>
          </a:p>
          <a:p>
            <a:endParaRPr lang="en-US" dirty="0"/>
          </a:p>
          <a:p>
            <a:r>
              <a:rPr lang="en-US" dirty="0"/>
              <a:t>The situation in year 2015 across the LA Basin in terms of compliance with the 8-hour ozone standard of 70 ppb is shown on this graphic.</a:t>
            </a:r>
          </a:p>
          <a:p>
            <a:endParaRPr lang="en-US" dirty="0"/>
          </a:p>
          <a:p>
            <a:r>
              <a:rPr lang="en-US" dirty="0"/>
              <a:t>Shown on the map are shadings of the number of days during 2015 when the 8-hour standard was exceeded. The black dots on the map are the monitoring stations across the LA Basin that concentrations are checked against the ambient air ozone standards.</a:t>
            </a:r>
          </a:p>
          <a:p>
            <a:endParaRPr lang="en-US" dirty="0"/>
          </a:p>
          <a:p>
            <a:r>
              <a:rPr lang="en-US" dirty="0"/>
              <a:t>Notice how the map of exceedances closely aligns with where ozone concentrations are typically highest across the basin. </a:t>
            </a:r>
          </a:p>
          <a:p>
            <a:endParaRPr lang="en-US" dirty="0"/>
          </a:p>
          <a:p>
            <a:r>
              <a:rPr lang="en-US" dirty="0"/>
              <a:t>Specifically, from 40 to over 60 days per year of eight-hour ozone exceedances occur in most affected portions of the Eastern LA Basin … around the areas of San Bernardino and Riverside.  These days almost always occur during summer, which consist of around 90 days for 3 months times 30 days. This implies 40 to over 60 exceedances out of 90 days per summer, ad therefore almost every day or every other day there is an ozone exceedance in the Eastern LA basin.</a:t>
            </a:r>
          </a:p>
          <a:p>
            <a:endParaRPr lang="en-US" dirty="0"/>
          </a:p>
          <a:p>
            <a:r>
              <a:rPr lang="en-US" dirty="0"/>
              <a:t>Further west, we see less exceedance, between zero and 20 per year. This is because the sea breeze pushes the polluted air eastward. So although there are more emissions in the western basin, there are less exceedances of concentration standards.</a:t>
            </a:r>
          </a:p>
        </p:txBody>
      </p:sp>
      <p:sp>
        <p:nvSpPr>
          <p:cNvPr id="4" name="Slide Number Placeholder 3"/>
          <p:cNvSpPr>
            <a:spLocks noGrp="1"/>
          </p:cNvSpPr>
          <p:nvPr>
            <p:ph type="sldNum" sz="quarter" idx="5"/>
          </p:nvPr>
        </p:nvSpPr>
        <p:spPr/>
        <p:txBody>
          <a:bodyPr/>
          <a:lstStyle/>
          <a:p>
            <a:fld id="{C7CA9EB6-F0B4-4FBE-994B-2C6AA52EF8BE}" type="slidenum">
              <a:rPr lang="en-US" smtClean="0"/>
              <a:t>23</a:t>
            </a:fld>
            <a:endParaRPr lang="en-US"/>
          </a:p>
        </p:txBody>
      </p:sp>
    </p:spTree>
    <p:extLst>
      <p:ext uri="{BB962C8B-B14F-4D97-AF65-F5344CB8AC3E}">
        <p14:creationId xmlns:p14="http://schemas.microsoft.com/office/powerpoint/2010/main" val="3625691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 exceedances shown on the previous slide, the South Coast Air District … which covers the LA Basin … is a non-exceedance area with respect to 8-hour ozone.  Air districts that exceed standards must then develop, together with state and other agencies,  a very comprehensive plan … called a State Implementation Plan (or SIP) … where a plan by which air pollution emissions will be reduced to lower concentrations is developed and communicated to the public.</a:t>
            </a:r>
          </a:p>
          <a:p>
            <a:endParaRPr lang="en-US" dirty="0"/>
          </a:p>
          <a:p>
            <a:r>
              <a:rPr lang="en-US" dirty="0"/>
              <a:t>The web link for the South Coast Air Quality </a:t>
            </a:r>
            <a:r>
              <a:rPr lang="en-US"/>
              <a:t>Management District </a:t>
            </a:r>
            <a:r>
              <a:rPr lang="en-US" dirty="0"/>
              <a:t>SIP for 1 and 8-hour ozone is shown here</a:t>
            </a:r>
            <a:r>
              <a:rPr lang="en-US"/>
              <a:t>. </a:t>
            </a:r>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24</a:t>
            </a:fld>
            <a:endParaRPr lang="en-US"/>
          </a:p>
        </p:txBody>
      </p:sp>
    </p:spTree>
    <p:extLst>
      <p:ext uri="{BB962C8B-B14F-4D97-AF65-F5344CB8AC3E}">
        <p14:creationId xmlns:p14="http://schemas.microsoft.com/office/powerpoint/2010/main" val="196157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Ground-Level Ozone - Overview</a:t>
            </a:r>
          </a:p>
        </p:txBody>
      </p:sp>
      <p:sp>
        <p:nvSpPr>
          <p:cNvPr id="4" name="Slide Number Placeholder 3"/>
          <p:cNvSpPr>
            <a:spLocks noGrp="1"/>
          </p:cNvSpPr>
          <p:nvPr>
            <p:ph type="sldNum" sz="quarter" idx="5"/>
          </p:nvPr>
        </p:nvSpPr>
        <p:spPr/>
        <p:txBody>
          <a:bodyPr/>
          <a:lstStyle/>
          <a:p>
            <a:fld id="{D1B90D33-E3EE-44AC-A6FC-8309B97C2889}" type="slidenum">
              <a:rPr lang="en-US" smtClean="0"/>
              <a:t>3</a:t>
            </a:fld>
            <a:endParaRPr lang="en-US"/>
          </a:p>
        </p:txBody>
      </p:sp>
    </p:spTree>
    <p:extLst>
      <p:ext uri="{BB962C8B-B14F-4D97-AF65-F5344CB8AC3E}">
        <p14:creationId xmlns:p14="http://schemas.microsoft.com/office/powerpoint/2010/main" val="296539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main health effects from inhalation to high concentrations of ozone. The graphics are taken from the EPA websites shown on the bottom.</a:t>
            </a:r>
          </a:p>
          <a:p>
            <a:endParaRPr lang="en-US" dirty="0"/>
          </a:p>
          <a:p>
            <a:r>
              <a:rPr lang="en-US" dirty="0"/>
              <a:t>Ozone, if inhaled in high enough concentrations, can inflame the passages of the airways, leading to trapping of air in alveoli – the tiny sacs of the airways deep in the lungs that bring air in contact with the bloodstream.</a:t>
            </a:r>
          </a:p>
          <a:p>
            <a:endParaRPr lang="en-US" dirty="0"/>
          </a:p>
          <a:p>
            <a:r>
              <a:rPr lang="en-US" dirty="0"/>
              <a:t>This causes a series of short-term, episodic, acute adverse health effects. These include shortness of breath, asthma exacerbation, and increased susceptibility to any number of respiratory illnesses due to the inflamed state of the lungs and airways.</a:t>
            </a:r>
          </a:p>
          <a:p>
            <a:endParaRPr lang="en-US" dirty="0"/>
          </a:p>
          <a:p>
            <a:r>
              <a:rPr lang="en-US" dirty="0"/>
              <a:t>The images on this graphic illustrate this …</a:t>
            </a:r>
          </a:p>
          <a:p>
            <a:endParaRPr lang="en-US" dirty="0"/>
          </a:p>
          <a:p>
            <a:r>
              <a:rPr lang="en-US" dirty="0"/>
              <a:t>On the left is a visual of air passages terminating at alveoli, with some explanatory notes beneath.</a:t>
            </a:r>
          </a:p>
          <a:p>
            <a:endParaRPr lang="en-US" dirty="0"/>
          </a:p>
          <a:p>
            <a:r>
              <a:rPr lang="en-US" dirty="0"/>
              <a:t>On the right are photographs of normal versus inflamed lung airways, the latter due to ozone exposure. Notice how restricted air passages are on the right image compared with normal image on the left.</a:t>
            </a:r>
          </a:p>
          <a:p>
            <a:endParaRPr lang="en-US" dirty="0"/>
          </a:p>
          <a:p>
            <a:r>
              <a:rPr lang="en-US" dirty="0"/>
              <a:t>Key summarizing points are provided here and on the next slide.</a:t>
            </a:r>
          </a:p>
        </p:txBody>
      </p:sp>
      <p:sp>
        <p:nvSpPr>
          <p:cNvPr id="4" name="Slide Number Placeholder 3"/>
          <p:cNvSpPr>
            <a:spLocks noGrp="1"/>
          </p:cNvSpPr>
          <p:nvPr>
            <p:ph type="sldNum" sz="quarter" idx="5"/>
          </p:nvPr>
        </p:nvSpPr>
        <p:spPr/>
        <p:txBody>
          <a:bodyPr/>
          <a:lstStyle/>
          <a:p>
            <a:fld id="{C7CA9EB6-F0B4-4FBE-994B-2C6AA52EF8BE}" type="slidenum">
              <a:rPr lang="en-US" smtClean="0"/>
              <a:t>4</a:t>
            </a:fld>
            <a:endParaRPr lang="en-US"/>
          </a:p>
        </p:txBody>
      </p:sp>
    </p:spTree>
    <p:extLst>
      <p:ext uri="{BB962C8B-B14F-4D97-AF65-F5344CB8AC3E}">
        <p14:creationId xmlns:p14="http://schemas.microsoft.com/office/powerpoint/2010/main" val="419659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A9EB6-F0B4-4FBE-994B-2C6AA52EF8BE}" type="slidenum">
              <a:rPr lang="en-US" smtClean="0"/>
              <a:t>5</a:t>
            </a:fld>
            <a:endParaRPr lang="en-US"/>
          </a:p>
        </p:txBody>
      </p:sp>
    </p:spTree>
    <p:extLst>
      <p:ext uri="{BB962C8B-B14F-4D97-AF65-F5344CB8AC3E}">
        <p14:creationId xmlns:p14="http://schemas.microsoft.com/office/powerpoint/2010/main" val="3672696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9563013-486A-4D4F-8888-7CF01095C3A2}" type="slidenum">
              <a:rPr lang="en-US" smtClean="0"/>
              <a:pPr/>
              <a:t>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a:t>The historical perspective leading to regulating ozone in the U.S. is from photochemical smog air quality problems that occurred mainly in the Los Angeles area in the 1950s and 1960s.  Other parts of the country also had, and continue to have, ozone pollution events, however Los Angeles given its size and unfavorable geographic and meteorological setting is especially susceptible.</a:t>
            </a:r>
          </a:p>
          <a:p>
            <a:endParaRPr lang="en-US" dirty="0"/>
          </a:p>
          <a:p>
            <a:r>
              <a:rPr lang="en-US" dirty="0"/>
              <a:t>The image on the left is a photograph taken on a bad ozone day. The hazy, polluted air and woman in the foreground rubbing their eyes depicts the air quality on the day.</a:t>
            </a:r>
          </a:p>
          <a:p>
            <a:endParaRPr lang="en-US" dirty="0"/>
          </a:p>
          <a:p>
            <a:r>
              <a:rPr lang="en-US" dirty="0"/>
              <a:t>One the right is a timeline of some key events surrounding the problem. The timeline shows the creation of various regulatory agencies in LA, California and the U.S. motivated to control ozone and photochemical smog pollution.</a:t>
            </a:r>
          </a:p>
          <a:p>
            <a:endParaRPr lang="en-US" dirty="0"/>
          </a:p>
          <a:p>
            <a:r>
              <a:rPr lang="en-US" dirty="0"/>
              <a:t>Also we note in 1955 a 1-hour concentration of ozone at 680 ppm was recorded in the LA area. This is the highest ever recorded, and is several times higher than the current 1-hour ambient air standard of 90 ppb.  Much work has been done to bring ozone levels to lower levels today compared to back then, however as we will see regulatory exceedances still exist.</a:t>
            </a:r>
          </a:p>
        </p:txBody>
      </p:sp>
    </p:spTree>
    <p:extLst>
      <p:ext uri="{BB962C8B-B14F-4D97-AF65-F5344CB8AC3E}">
        <p14:creationId xmlns:p14="http://schemas.microsoft.com/office/powerpoint/2010/main" val="116864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FC2827-20EB-4EDB-9C0B-3B5B3358C1FD}" type="slidenum">
              <a:rPr kumimoji="0" lang="en-US" sz="1200" b="0" i="0" u="none" strike="noStrike" kern="1200" cap="none" spc="0" normalizeH="0" baseline="0" noProof="0">
                <a:ln>
                  <a:noFill/>
                </a:ln>
                <a:solidFill>
                  <a:prstClr val="black"/>
                </a:solidFill>
                <a:effectLst/>
                <a:uLnTx/>
                <a:uFillTx/>
                <a:latin typeface="Times" pitchFamily="-110"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pitchFamily="-110" charset="0"/>
              <a:ea typeface="+mn-ea"/>
              <a:cs typeface="+mn-cs"/>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dirty="0"/>
              <a:t>Quickly, we review the key ambient air standards for ozone set by EPA and California.</a:t>
            </a:r>
          </a:p>
          <a:p>
            <a:endParaRPr lang="en-US" dirty="0"/>
          </a:p>
          <a:p>
            <a:r>
              <a:rPr lang="en-US" dirty="0"/>
              <a:t>There are both 1 and 8-hour standards, the 1-hour standard at 90 ppb and 8 hour standard at 70 ppb.</a:t>
            </a:r>
          </a:p>
          <a:p>
            <a:endParaRPr lang="en-US" dirty="0"/>
          </a:p>
          <a:p>
            <a:r>
              <a:rPr lang="en-US" dirty="0"/>
              <a:t>These standards are over short averaging times (1 and 8 hour), which indicates that these are set to respond to the short-term, acute nature of ozone inhalation health problems – which were summarized a couple slides back.</a:t>
            </a:r>
          </a:p>
        </p:txBody>
      </p:sp>
    </p:spTree>
    <p:extLst>
      <p:ext uri="{BB962C8B-B14F-4D97-AF65-F5344CB8AC3E}">
        <p14:creationId xmlns:p14="http://schemas.microsoft.com/office/powerpoint/2010/main" val="121803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2FA92E0-AA75-43FF-8A30-2E93127FE779}" type="slidenum">
              <a:rPr lang="en-US" smtClean="0"/>
              <a:pPr/>
              <a:t>8</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dirty="0"/>
              <a:t>To conclude this overview, it is important to understand the typical vertical profile of ozone gas in the earth’s atmosphere.</a:t>
            </a:r>
          </a:p>
          <a:p>
            <a:endParaRPr lang="en-US" dirty="0"/>
          </a:p>
          <a:p>
            <a:r>
              <a:rPr lang="en-US" dirty="0"/>
              <a:t>We studied, earlier in Lecture 2, that ozone has a beneficial effect to life at the surface since ozone absorbs ultraviolet sunlight. This occurs in the stratosphere, roughly 20 – 50 km above the surface, where ozone concentrations are highest.  The stratospheric ozone layer is indicated on this graphic.  Ozone in the stratosphere is often called “good ozone” since it has a beneficial effect.</a:t>
            </a:r>
          </a:p>
          <a:p>
            <a:endParaRPr lang="en-US" dirty="0"/>
          </a:p>
          <a:p>
            <a:r>
              <a:rPr lang="en-US" dirty="0"/>
              <a:t>Ground-Level Ozone on the other hand is often called “bad ozone” because of the harmful effects of ozone if inhaled. We depict ground level ozone at the bottom of the graphic – called “smog” ozone on the body of the plot. Notice that the concentration levels, while elevated compared to small, background levels through the troposphere, are still much smaller than stratospheric levels.  </a:t>
            </a:r>
          </a:p>
          <a:p>
            <a:endParaRPr lang="en-US" dirty="0"/>
          </a:p>
          <a:p>
            <a:r>
              <a:rPr lang="en-US" dirty="0"/>
              <a:t>Ozone, whether created in the stratosphere, troposphere or at ground-level, is formed “photochemically” – that is from chemical reactions with other gases involving sunlight.</a:t>
            </a:r>
          </a:p>
          <a:p>
            <a:endParaRPr lang="en-US" dirty="0"/>
          </a:p>
          <a:p>
            <a:r>
              <a:rPr lang="en-US" dirty="0"/>
              <a:t>In the stratosphere, as we learned in Lecture 2, oxygen gas absorbs ultraviolet light which breaks the molecule into free oxygen. This free oxygen then combines with other O2 molecules to form the ozone O3 molecule.</a:t>
            </a:r>
          </a:p>
          <a:p>
            <a:endParaRPr lang="en-US" dirty="0"/>
          </a:p>
          <a:p>
            <a:r>
              <a:rPr lang="en-US" dirty="0"/>
              <a:t>Ground-level ozone, on the other hand, forms from a different set of photochemical reactions. These involve photochemical reactions involving nitrogen oxides (NOx) and VOCs – two air pollutants studied in earlier lectures. Both NOx and VOCs are emitted from pollution sources, whereas ozone is formed photochemically from chemical reactions involving these emitted gases.  We therefore say that ozone is a “secondary pollutant”, since it is not emitted directly but rather forms from other pollutants that are emitted. The NOx and VOCs that form ozone are called “ozone precursors”.  </a:t>
            </a:r>
          </a:p>
          <a:p>
            <a:endParaRPr lang="en-US" dirty="0"/>
          </a:p>
        </p:txBody>
      </p:sp>
    </p:spTree>
    <p:extLst>
      <p:ext uri="{BB962C8B-B14F-4D97-AF65-F5344CB8AC3E}">
        <p14:creationId xmlns:p14="http://schemas.microsoft.com/office/powerpoint/2010/main" val="85593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these basic concepts, this slide is presented.</a:t>
            </a:r>
          </a:p>
          <a:p>
            <a:endParaRPr lang="en-US" dirty="0"/>
          </a:p>
          <a:p>
            <a:r>
              <a:rPr lang="en-US" dirty="0"/>
              <a:t>We distinguish between a primary pollutants – which are emitted directly from a source – and a secondary pollutant – which forms in the atmosphere by chemical reactions involving primary pollutants and other compounds in the air.</a:t>
            </a:r>
          </a:p>
          <a:p>
            <a:endParaRPr lang="en-US" dirty="0"/>
          </a:p>
          <a:p>
            <a:r>
              <a:rPr lang="en-US" dirty="0"/>
              <a:t>Ozone is a secondary pollutant.</a:t>
            </a:r>
          </a:p>
          <a:p>
            <a:endParaRPr lang="en-US" dirty="0"/>
          </a:p>
          <a:p>
            <a:r>
              <a:rPr lang="en-US" dirty="0"/>
              <a:t>Its primary, pre-cursor gases involved in its formation are </a:t>
            </a:r>
            <a:r>
              <a:rPr lang="en-US" dirty="0" err="1"/>
              <a:t>Nox</a:t>
            </a:r>
            <a:r>
              <a:rPr lang="en-US" dirty="0"/>
              <a:t> and VOCs.</a:t>
            </a:r>
          </a:p>
          <a:p>
            <a:endParaRPr lang="en-US" dirty="0"/>
          </a:p>
          <a:p>
            <a:r>
              <a:rPr lang="en-US" dirty="0"/>
              <a:t>For these reactions to occur, sunlight is required, and high temperatures are favorable. Hence, hot summertime conditions are most associated with ozone air pollution events.</a:t>
            </a:r>
          </a:p>
        </p:txBody>
      </p:sp>
      <p:sp>
        <p:nvSpPr>
          <p:cNvPr id="4" name="Slide Number Placeholder 3"/>
          <p:cNvSpPr>
            <a:spLocks noGrp="1"/>
          </p:cNvSpPr>
          <p:nvPr>
            <p:ph type="sldNum" sz="quarter" idx="5"/>
          </p:nvPr>
        </p:nvSpPr>
        <p:spPr/>
        <p:txBody>
          <a:bodyPr/>
          <a:lstStyle/>
          <a:p>
            <a:fld id="{C7CA9EB6-F0B4-4FBE-994B-2C6AA52EF8BE}" type="slidenum">
              <a:rPr lang="en-US" smtClean="0"/>
              <a:t>9</a:t>
            </a:fld>
            <a:endParaRPr lang="en-US"/>
          </a:p>
        </p:txBody>
      </p:sp>
    </p:spTree>
    <p:extLst>
      <p:ext uri="{BB962C8B-B14F-4D97-AF65-F5344CB8AC3E}">
        <p14:creationId xmlns:p14="http://schemas.microsoft.com/office/powerpoint/2010/main" val="3098237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C39A-2557-4FC0-9D6E-E2C6BA832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C6AC4-8737-46B6-8EE7-61747EB3B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1617A-E08A-4A64-A0F0-DCD056772B2C}"/>
              </a:ext>
            </a:extLst>
          </p:cNvPr>
          <p:cNvSpPr>
            <a:spLocks noGrp="1"/>
          </p:cNvSpPr>
          <p:nvPr>
            <p:ph type="dt" sz="half" idx="10"/>
          </p:nvPr>
        </p:nvSpPr>
        <p:spPr/>
        <p:txBody>
          <a:bodyPr/>
          <a:lstStyle/>
          <a:p>
            <a:fld id="{191FC4D4-1ABE-4744-83D7-AFEEFCCFF5CF}" type="datetimeFigureOut">
              <a:rPr lang="en-US" smtClean="0"/>
              <a:t>3/11/2020</a:t>
            </a:fld>
            <a:endParaRPr lang="en-US"/>
          </a:p>
        </p:txBody>
      </p:sp>
      <p:sp>
        <p:nvSpPr>
          <p:cNvPr id="5" name="Footer Placeholder 4">
            <a:extLst>
              <a:ext uri="{FF2B5EF4-FFF2-40B4-BE49-F238E27FC236}">
                <a16:creationId xmlns:a16="http://schemas.microsoft.com/office/drawing/2014/main" id="{A3D80D3D-65EB-4969-8A80-0669E4BAA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50FB35-49E1-4CDE-82B2-3159DF161F51}"/>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73861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883A-F850-4CB9-A255-1104D646D0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62BED-5C02-4A20-87FC-CCD923A0E9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7E822-903C-4155-BD35-329F885B9C2C}"/>
              </a:ext>
            </a:extLst>
          </p:cNvPr>
          <p:cNvSpPr>
            <a:spLocks noGrp="1"/>
          </p:cNvSpPr>
          <p:nvPr>
            <p:ph type="dt" sz="half" idx="10"/>
          </p:nvPr>
        </p:nvSpPr>
        <p:spPr/>
        <p:txBody>
          <a:bodyPr/>
          <a:lstStyle/>
          <a:p>
            <a:fld id="{191FC4D4-1ABE-4744-83D7-AFEEFCCFF5CF}" type="datetimeFigureOut">
              <a:rPr lang="en-US" smtClean="0"/>
              <a:t>3/11/2020</a:t>
            </a:fld>
            <a:endParaRPr lang="en-US"/>
          </a:p>
        </p:txBody>
      </p:sp>
      <p:sp>
        <p:nvSpPr>
          <p:cNvPr id="5" name="Footer Placeholder 4">
            <a:extLst>
              <a:ext uri="{FF2B5EF4-FFF2-40B4-BE49-F238E27FC236}">
                <a16:creationId xmlns:a16="http://schemas.microsoft.com/office/drawing/2014/main" id="{CAAEBDEB-E1B4-41BD-A528-050DD042D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62D2F-A7A8-48C1-99C6-EEA9DAEFA60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52225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C0FD4-5A0F-4B40-A38A-516EFC9CA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D8607-2AD1-4A0F-A621-A5B08DFC7D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D0B59-0BA9-4152-8881-76F593A7A9DA}"/>
              </a:ext>
            </a:extLst>
          </p:cNvPr>
          <p:cNvSpPr>
            <a:spLocks noGrp="1"/>
          </p:cNvSpPr>
          <p:nvPr>
            <p:ph type="dt" sz="half" idx="10"/>
          </p:nvPr>
        </p:nvSpPr>
        <p:spPr/>
        <p:txBody>
          <a:bodyPr/>
          <a:lstStyle/>
          <a:p>
            <a:fld id="{191FC4D4-1ABE-4744-83D7-AFEEFCCFF5CF}" type="datetimeFigureOut">
              <a:rPr lang="en-US" smtClean="0"/>
              <a:t>3/11/2020</a:t>
            </a:fld>
            <a:endParaRPr lang="en-US"/>
          </a:p>
        </p:txBody>
      </p:sp>
      <p:sp>
        <p:nvSpPr>
          <p:cNvPr id="5" name="Footer Placeholder 4">
            <a:extLst>
              <a:ext uri="{FF2B5EF4-FFF2-40B4-BE49-F238E27FC236}">
                <a16:creationId xmlns:a16="http://schemas.microsoft.com/office/drawing/2014/main" id="{ABE8717C-5CAC-4F7B-B0DB-C896526D7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98907-C27F-4EC3-BE08-6F386EE47633}"/>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96028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7DB430C-03CF-4154-8259-676D982E55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2DE97A-888C-4692-B038-B24F37180A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0F43AC-7BA6-4CA0-B171-AF8386305C67}"/>
              </a:ext>
            </a:extLst>
          </p:cNvPr>
          <p:cNvSpPr>
            <a:spLocks noGrp="1" noChangeArrowheads="1"/>
          </p:cNvSpPr>
          <p:nvPr>
            <p:ph type="sldNum" sz="quarter" idx="12"/>
          </p:nvPr>
        </p:nvSpPr>
        <p:spPr>
          <a:ln/>
        </p:spPr>
        <p:txBody>
          <a:bodyPr/>
          <a:lstStyle>
            <a:lvl1pPr>
              <a:defRPr/>
            </a:lvl1pPr>
          </a:lstStyle>
          <a:p>
            <a:fld id="{5B193590-7C01-4945-AD62-40A51EDF6B65}" type="slidenum">
              <a:rPr lang="en-US" altLang="en-US"/>
              <a:pPr/>
              <a:t>‹#›</a:t>
            </a:fld>
            <a:endParaRPr lang="en-US" altLang="en-US"/>
          </a:p>
        </p:txBody>
      </p:sp>
    </p:spTree>
    <p:extLst>
      <p:ext uri="{BB962C8B-B14F-4D97-AF65-F5344CB8AC3E}">
        <p14:creationId xmlns:p14="http://schemas.microsoft.com/office/powerpoint/2010/main" val="1131184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07ED95-2C4D-4C77-993D-7AE5EBBEAE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9FA1FF-0AA8-4B3B-87BC-5317F5B3BA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BD9D36-F6B9-4238-9C5F-9B2A8D3A15DF}"/>
              </a:ext>
            </a:extLst>
          </p:cNvPr>
          <p:cNvSpPr>
            <a:spLocks noGrp="1" noChangeArrowheads="1"/>
          </p:cNvSpPr>
          <p:nvPr>
            <p:ph type="sldNum" sz="quarter" idx="12"/>
          </p:nvPr>
        </p:nvSpPr>
        <p:spPr>
          <a:ln/>
        </p:spPr>
        <p:txBody>
          <a:bodyPr/>
          <a:lstStyle>
            <a:lvl1pPr>
              <a:defRPr/>
            </a:lvl1pPr>
          </a:lstStyle>
          <a:p>
            <a:fld id="{148D19CB-E7D4-43B3-84F9-40C58500C1A7}" type="slidenum">
              <a:rPr lang="en-US" altLang="en-US"/>
              <a:pPr/>
              <a:t>‹#›</a:t>
            </a:fld>
            <a:endParaRPr lang="en-US" altLang="en-US"/>
          </a:p>
        </p:txBody>
      </p:sp>
    </p:spTree>
    <p:extLst>
      <p:ext uri="{BB962C8B-B14F-4D97-AF65-F5344CB8AC3E}">
        <p14:creationId xmlns:p14="http://schemas.microsoft.com/office/powerpoint/2010/main" val="2455439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29386E-2AE6-4FAB-98AD-F09F613A1F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E6AF94-2792-474D-8DAD-3A1B3E379B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CF9CB1-CF80-4B9F-83E7-FE71CC7197E4}"/>
              </a:ext>
            </a:extLst>
          </p:cNvPr>
          <p:cNvSpPr>
            <a:spLocks noGrp="1" noChangeArrowheads="1"/>
          </p:cNvSpPr>
          <p:nvPr>
            <p:ph type="sldNum" sz="quarter" idx="12"/>
          </p:nvPr>
        </p:nvSpPr>
        <p:spPr>
          <a:ln/>
        </p:spPr>
        <p:txBody>
          <a:bodyPr/>
          <a:lstStyle>
            <a:lvl1pPr>
              <a:defRPr/>
            </a:lvl1pPr>
          </a:lstStyle>
          <a:p>
            <a:fld id="{BBC8F022-F61C-4C12-A32C-92736C0D06AC}" type="slidenum">
              <a:rPr lang="en-US" altLang="en-US"/>
              <a:pPr/>
              <a:t>‹#›</a:t>
            </a:fld>
            <a:endParaRPr lang="en-US" altLang="en-US"/>
          </a:p>
        </p:txBody>
      </p:sp>
    </p:spTree>
    <p:extLst>
      <p:ext uri="{BB962C8B-B14F-4D97-AF65-F5344CB8AC3E}">
        <p14:creationId xmlns:p14="http://schemas.microsoft.com/office/powerpoint/2010/main" val="3508341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4EE204F-E454-490E-9392-CAAC5F909CE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8032B7-9119-4A48-8B97-BD8B92CE89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81570D-DD6B-4DF4-8372-7B448E00290B}"/>
              </a:ext>
            </a:extLst>
          </p:cNvPr>
          <p:cNvSpPr>
            <a:spLocks noGrp="1" noChangeArrowheads="1"/>
          </p:cNvSpPr>
          <p:nvPr>
            <p:ph type="sldNum" sz="quarter" idx="12"/>
          </p:nvPr>
        </p:nvSpPr>
        <p:spPr>
          <a:ln/>
        </p:spPr>
        <p:txBody>
          <a:bodyPr/>
          <a:lstStyle>
            <a:lvl1pPr>
              <a:defRPr/>
            </a:lvl1pPr>
          </a:lstStyle>
          <a:p>
            <a:fld id="{766FD6B0-BDD7-4DC4-8D6D-731A4DA34B64}" type="slidenum">
              <a:rPr lang="en-US" altLang="en-US"/>
              <a:pPr/>
              <a:t>‹#›</a:t>
            </a:fld>
            <a:endParaRPr lang="en-US" altLang="en-US"/>
          </a:p>
        </p:txBody>
      </p:sp>
    </p:spTree>
    <p:extLst>
      <p:ext uri="{BB962C8B-B14F-4D97-AF65-F5344CB8AC3E}">
        <p14:creationId xmlns:p14="http://schemas.microsoft.com/office/powerpoint/2010/main" val="4271843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38B7C44-6770-4EBD-9BB4-74AA01CABE1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2D19B8E-27BE-4B36-804E-120FD2C401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42B9CE-EF4F-47A3-BFDD-DB88E795314C}"/>
              </a:ext>
            </a:extLst>
          </p:cNvPr>
          <p:cNvSpPr>
            <a:spLocks noGrp="1" noChangeArrowheads="1"/>
          </p:cNvSpPr>
          <p:nvPr>
            <p:ph type="sldNum" sz="quarter" idx="12"/>
          </p:nvPr>
        </p:nvSpPr>
        <p:spPr>
          <a:ln/>
        </p:spPr>
        <p:txBody>
          <a:bodyPr/>
          <a:lstStyle>
            <a:lvl1pPr>
              <a:defRPr/>
            </a:lvl1pPr>
          </a:lstStyle>
          <a:p>
            <a:fld id="{DE39E70A-0EEA-4BA3-BBEE-E486103D8635}" type="slidenum">
              <a:rPr lang="en-US" altLang="en-US"/>
              <a:pPr/>
              <a:t>‹#›</a:t>
            </a:fld>
            <a:endParaRPr lang="en-US" altLang="en-US"/>
          </a:p>
        </p:txBody>
      </p:sp>
    </p:spTree>
    <p:extLst>
      <p:ext uri="{BB962C8B-B14F-4D97-AF65-F5344CB8AC3E}">
        <p14:creationId xmlns:p14="http://schemas.microsoft.com/office/powerpoint/2010/main" val="638834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48321F5-074C-4363-8595-66FF74AE3C6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9F26B4F-226E-4F9C-9FCB-FD7A9DEB4B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FADF1AF-4EDA-4163-8721-AEAF02BA5D44}"/>
              </a:ext>
            </a:extLst>
          </p:cNvPr>
          <p:cNvSpPr>
            <a:spLocks noGrp="1" noChangeArrowheads="1"/>
          </p:cNvSpPr>
          <p:nvPr>
            <p:ph type="sldNum" sz="quarter" idx="12"/>
          </p:nvPr>
        </p:nvSpPr>
        <p:spPr>
          <a:ln/>
        </p:spPr>
        <p:txBody>
          <a:bodyPr/>
          <a:lstStyle>
            <a:lvl1pPr>
              <a:defRPr/>
            </a:lvl1pPr>
          </a:lstStyle>
          <a:p>
            <a:fld id="{62CC87DB-1243-4BE4-A3C3-F119D775DF8B}" type="slidenum">
              <a:rPr lang="en-US" altLang="en-US"/>
              <a:pPr/>
              <a:t>‹#›</a:t>
            </a:fld>
            <a:endParaRPr lang="en-US" altLang="en-US"/>
          </a:p>
        </p:txBody>
      </p:sp>
    </p:spTree>
    <p:extLst>
      <p:ext uri="{BB962C8B-B14F-4D97-AF65-F5344CB8AC3E}">
        <p14:creationId xmlns:p14="http://schemas.microsoft.com/office/powerpoint/2010/main" val="1186720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98F991-86C3-44F0-BC1E-68337101CFE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C51443A-C27E-482A-90DA-F300293BA7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081DE73-23DC-4A2D-98EE-E5989C3EC349}"/>
              </a:ext>
            </a:extLst>
          </p:cNvPr>
          <p:cNvSpPr>
            <a:spLocks noGrp="1" noChangeArrowheads="1"/>
          </p:cNvSpPr>
          <p:nvPr>
            <p:ph type="sldNum" sz="quarter" idx="12"/>
          </p:nvPr>
        </p:nvSpPr>
        <p:spPr>
          <a:ln/>
        </p:spPr>
        <p:txBody>
          <a:bodyPr/>
          <a:lstStyle>
            <a:lvl1pPr>
              <a:defRPr/>
            </a:lvl1pPr>
          </a:lstStyle>
          <a:p>
            <a:fld id="{EA2F9FA6-AEC1-4E2B-AC9F-851AA58EDAA1}" type="slidenum">
              <a:rPr lang="en-US" altLang="en-US"/>
              <a:pPr/>
              <a:t>‹#›</a:t>
            </a:fld>
            <a:endParaRPr lang="en-US" altLang="en-US"/>
          </a:p>
        </p:txBody>
      </p:sp>
    </p:spTree>
    <p:extLst>
      <p:ext uri="{BB962C8B-B14F-4D97-AF65-F5344CB8AC3E}">
        <p14:creationId xmlns:p14="http://schemas.microsoft.com/office/powerpoint/2010/main" val="3812506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5BFF4CE-C0FD-4B85-A994-25781848B1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CF5BF0-CC31-43F5-9888-43C4DCDC69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CF4A7E-FA19-46CD-9A01-3A8D19882A7A}"/>
              </a:ext>
            </a:extLst>
          </p:cNvPr>
          <p:cNvSpPr>
            <a:spLocks noGrp="1" noChangeArrowheads="1"/>
          </p:cNvSpPr>
          <p:nvPr>
            <p:ph type="sldNum" sz="quarter" idx="12"/>
          </p:nvPr>
        </p:nvSpPr>
        <p:spPr>
          <a:ln/>
        </p:spPr>
        <p:txBody>
          <a:bodyPr/>
          <a:lstStyle>
            <a:lvl1pPr>
              <a:defRPr/>
            </a:lvl1pPr>
          </a:lstStyle>
          <a:p>
            <a:fld id="{12B9F1D7-40D7-4996-BC53-F77E1AA1A9E1}" type="slidenum">
              <a:rPr lang="en-US" altLang="en-US"/>
              <a:pPr/>
              <a:t>‹#›</a:t>
            </a:fld>
            <a:endParaRPr lang="en-US" altLang="en-US"/>
          </a:p>
        </p:txBody>
      </p:sp>
    </p:spTree>
    <p:extLst>
      <p:ext uri="{BB962C8B-B14F-4D97-AF65-F5344CB8AC3E}">
        <p14:creationId xmlns:p14="http://schemas.microsoft.com/office/powerpoint/2010/main" val="147449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56EF-9F80-4445-A1E1-A7C6003973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274B90-DEAD-4A29-8590-1EFA877B95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DEA15-FCA4-4CDF-88AC-CCAE196D53EA}"/>
              </a:ext>
            </a:extLst>
          </p:cNvPr>
          <p:cNvSpPr>
            <a:spLocks noGrp="1"/>
          </p:cNvSpPr>
          <p:nvPr>
            <p:ph type="dt" sz="half" idx="10"/>
          </p:nvPr>
        </p:nvSpPr>
        <p:spPr/>
        <p:txBody>
          <a:bodyPr/>
          <a:lstStyle/>
          <a:p>
            <a:fld id="{191FC4D4-1ABE-4744-83D7-AFEEFCCFF5CF}" type="datetimeFigureOut">
              <a:rPr lang="en-US" smtClean="0"/>
              <a:t>3/11/2020</a:t>
            </a:fld>
            <a:endParaRPr lang="en-US"/>
          </a:p>
        </p:txBody>
      </p:sp>
      <p:sp>
        <p:nvSpPr>
          <p:cNvPr id="5" name="Footer Placeholder 4">
            <a:extLst>
              <a:ext uri="{FF2B5EF4-FFF2-40B4-BE49-F238E27FC236}">
                <a16:creationId xmlns:a16="http://schemas.microsoft.com/office/drawing/2014/main" id="{EF962DFE-987A-402C-BC0F-70386501C2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F2892-5B6B-409E-A18F-C88D780E65A5}"/>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1035643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9941A3-BA0B-4B24-9E43-5235438525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CE4B3F-BA16-4A54-92DD-E392CD7F80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D551BF-2050-46FF-9449-5E956EAA1155}"/>
              </a:ext>
            </a:extLst>
          </p:cNvPr>
          <p:cNvSpPr>
            <a:spLocks noGrp="1" noChangeArrowheads="1"/>
          </p:cNvSpPr>
          <p:nvPr>
            <p:ph type="sldNum" sz="quarter" idx="12"/>
          </p:nvPr>
        </p:nvSpPr>
        <p:spPr>
          <a:ln/>
        </p:spPr>
        <p:txBody>
          <a:bodyPr/>
          <a:lstStyle>
            <a:lvl1pPr>
              <a:defRPr/>
            </a:lvl1pPr>
          </a:lstStyle>
          <a:p>
            <a:fld id="{ADAED2F0-03E4-49E7-B9E7-64AD13E902B5}" type="slidenum">
              <a:rPr lang="en-US" altLang="en-US"/>
              <a:pPr/>
              <a:t>‹#›</a:t>
            </a:fld>
            <a:endParaRPr lang="en-US" altLang="en-US"/>
          </a:p>
        </p:txBody>
      </p:sp>
    </p:spTree>
    <p:extLst>
      <p:ext uri="{BB962C8B-B14F-4D97-AF65-F5344CB8AC3E}">
        <p14:creationId xmlns:p14="http://schemas.microsoft.com/office/powerpoint/2010/main" val="2623367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60F2D60-9C11-42C7-8E3B-5E79A873E9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7D4481-4237-4423-A6AD-59E8BDE9D6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2F06FC-5DCC-450E-A880-978481F260AD}"/>
              </a:ext>
            </a:extLst>
          </p:cNvPr>
          <p:cNvSpPr>
            <a:spLocks noGrp="1" noChangeArrowheads="1"/>
          </p:cNvSpPr>
          <p:nvPr>
            <p:ph type="sldNum" sz="quarter" idx="12"/>
          </p:nvPr>
        </p:nvSpPr>
        <p:spPr>
          <a:ln/>
        </p:spPr>
        <p:txBody>
          <a:bodyPr/>
          <a:lstStyle>
            <a:lvl1pPr>
              <a:defRPr/>
            </a:lvl1pPr>
          </a:lstStyle>
          <a:p>
            <a:fld id="{76748264-7F85-4856-A3F0-88A144FA1AB0}" type="slidenum">
              <a:rPr lang="en-US" altLang="en-US"/>
              <a:pPr/>
              <a:t>‹#›</a:t>
            </a:fld>
            <a:endParaRPr lang="en-US" altLang="en-US"/>
          </a:p>
        </p:txBody>
      </p:sp>
    </p:spTree>
    <p:extLst>
      <p:ext uri="{BB962C8B-B14F-4D97-AF65-F5344CB8AC3E}">
        <p14:creationId xmlns:p14="http://schemas.microsoft.com/office/powerpoint/2010/main" val="501744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5E5E2B-E177-4330-9DF5-4C9B943520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446283-400A-4D42-95E2-844CAD8DDD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5BFE74-169B-437E-BA74-9306E5473C41}"/>
              </a:ext>
            </a:extLst>
          </p:cNvPr>
          <p:cNvSpPr>
            <a:spLocks noGrp="1" noChangeArrowheads="1"/>
          </p:cNvSpPr>
          <p:nvPr>
            <p:ph type="sldNum" sz="quarter" idx="12"/>
          </p:nvPr>
        </p:nvSpPr>
        <p:spPr>
          <a:ln/>
        </p:spPr>
        <p:txBody>
          <a:bodyPr/>
          <a:lstStyle>
            <a:lvl1pPr>
              <a:defRPr/>
            </a:lvl1pPr>
          </a:lstStyle>
          <a:p>
            <a:fld id="{3CAEB373-0F39-47AF-99A7-A7E534FC4C66}" type="slidenum">
              <a:rPr lang="en-US" altLang="en-US"/>
              <a:pPr/>
              <a:t>‹#›</a:t>
            </a:fld>
            <a:endParaRPr lang="en-US" altLang="en-US"/>
          </a:p>
        </p:txBody>
      </p:sp>
    </p:spTree>
    <p:extLst>
      <p:ext uri="{BB962C8B-B14F-4D97-AF65-F5344CB8AC3E}">
        <p14:creationId xmlns:p14="http://schemas.microsoft.com/office/powerpoint/2010/main" val="1835841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83C07650-42A7-4EFD-A670-FC61CF68C4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86EE71E-493A-4C6E-BC2B-D8C145B21F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0E917F7-EEF6-49E9-84DF-A7DD52BB4360}"/>
              </a:ext>
            </a:extLst>
          </p:cNvPr>
          <p:cNvSpPr>
            <a:spLocks noGrp="1" noChangeArrowheads="1"/>
          </p:cNvSpPr>
          <p:nvPr>
            <p:ph type="sldNum" sz="quarter" idx="12"/>
          </p:nvPr>
        </p:nvSpPr>
        <p:spPr>
          <a:ln/>
        </p:spPr>
        <p:txBody>
          <a:bodyPr/>
          <a:lstStyle>
            <a:lvl1pPr>
              <a:defRPr/>
            </a:lvl1pPr>
          </a:lstStyle>
          <a:p>
            <a:fld id="{2A8AFAF6-9BAB-4A14-995E-EFF0D7880BEA}" type="slidenum">
              <a:rPr lang="en-US" altLang="en-US"/>
              <a:pPr/>
              <a:t>‹#›</a:t>
            </a:fld>
            <a:endParaRPr lang="en-US" altLang="en-US"/>
          </a:p>
        </p:txBody>
      </p:sp>
    </p:spTree>
    <p:extLst>
      <p:ext uri="{BB962C8B-B14F-4D97-AF65-F5344CB8AC3E}">
        <p14:creationId xmlns:p14="http://schemas.microsoft.com/office/powerpoint/2010/main" val="1458911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49DA36A5-1A00-4E21-A899-63DF5596FA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257F71-F524-479E-912B-02C0EF813E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2CDBFA-7AAE-483F-92DD-95CA086E2189}"/>
              </a:ext>
            </a:extLst>
          </p:cNvPr>
          <p:cNvSpPr>
            <a:spLocks noGrp="1" noChangeArrowheads="1"/>
          </p:cNvSpPr>
          <p:nvPr>
            <p:ph type="sldNum" sz="quarter" idx="12"/>
          </p:nvPr>
        </p:nvSpPr>
        <p:spPr>
          <a:ln/>
        </p:spPr>
        <p:txBody>
          <a:bodyPr/>
          <a:lstStyle>
            <a:lvl1pPr>
              <a:defRPr/>
            </a:lvl1pPr>
          </a:lstStyle>
          <a:p>
            <a:fld id="{C28BFA08-6701-42A9-A9F2-87A6D79CCEB0}" type="slidenum">
              <a:rPr lang="en-US" altLang="en-US"/>
              <a:pPr/>
              <a:t>‹#›</a:t>
            </a:fld>
            <a:endParaRPr lang="en-US" altLang="en-US"/>
          </a:p>
        </p:txBody>
      </p:sp>
    </p:spTree>
    <p:extLst>
      <p:ext uri="{BB962C8B-B14F-4D97-AF65-F5344CB8AC3E}">
        <p14:creationId xmlns:p14="http://schemas.microsoft.com/office/powerpoint/2010/main" val="194331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4AE2-78E0-455A-B28C-DCBE7CC9C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BAB4E8-3C6C-4E52-B34F-088583DB88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73C7C-E76B-41BA-B1B5-B08E675F22EF}"/>
              </a:ext>
            </a:extLst>
          </p:cNvPr>
          <p:cNvSpPr>
            <a:spLocks noGrp="1"/>
          </p:cNvSpPr>
          <p:nvPr>
            <p:ph type="dt" sz="half" idx="10"/>
          </p:nvPr>
        </p:nvSpPr>
        <p:spPr/>
        <p:txBody>
          <a:bodyPr/>
          <a:lstStyle/>
          <a:p>
            <a:fld id="{191FC4D4-1ABE-4744-83D7-AFEEFCCFF5CF}" type="datetimeFigureOut">
              <a:rPr lang="en-US" smtClean="0"/>
              <a:t>3/11/2020</a:t>
            </a:fld>
            <a:endParaRPr lang="en-US"/>
          </a:p>
        </p:txBody>
      </p:sp>
      <p:sp>
        <p:nvSpPr>
          <p:cNvPr id="5" name="Footer Placeholder 4">
            <a:extLst>
              <a:ext uri="{FF2B5EF4-FFF2-40B4-BE49-F238E27FC236}">
                <a16:creationId xmlns:a16="http://schemas.microsoft.com/office/drawing/2014/main" id="{B89A79E4-0BA3-4037-97BB-191DCAB89E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14196-4DA0-46D9-AED0-5A826E19A0D4}"/>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13580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E96FF-5C26-4127-BBEF-4580006CB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0EA2F-F8AA-4A35-ACB2-3C481A0000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C1C05E-4CD3-4D1D-91BB-80EB88ABE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DA8CA-3636-4867-A39D-9099D2FBF820}"/>
              </a:ext>
            </a:extLst>
          </p:cNvPr>
          <p:cNvSpPr>
            <a:spLocks noGrp="1"/>
          </p:cNvSpPr>
          <p:nvPr>
            <p:ph type="dt" sz="half" idx="10"/>
          </p:nvPr>
        </p:nvSpPr>
        <p:spPr/>
        <p:txBody>
          <a:bodyPr/>
          <a:lstStyle/>
          <a:p>
            <a:fld id="{191FC4D4-1ABE-4744-83D7-AFEEFCCFF5CF}" type="datetimeFigureOut">
              <a:rPr lang="en-US" smtClean="0"/>
              <a:t>3/11/2020</a:t>
            </a:fld>
            <a:endParaRPr lang="en-US"/>
          </a:p>
        </p:txBody>
      </p:sp>
      <p:sp>
        <p:nvSpPr>
          <p:cNvPr id="6" name="Footer Placeholder 5">
            <a:extLst>
              <a:ext uri="{FF2B5EF4-FFF2-40B4-BE49-F238E27FC236}">
                <a16:creationId xmlns:a16="http://schemas.microsoft.com/office/drawing/2014/main" id="{6606B7D0-8F3B-4133-A370-5911A742B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D32980-19D4-4607-99D2-E0FDC36D667C}"/>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64076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4042-E579-4647-BBBC-4FEDE657D8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8E554-D246-443F-9F96-FA70120A0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E3C7C-16E2-4F0B-8E00-4792CDFDF0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B1A463-D767-45C4-8E7F-1684FDBC5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0170E-FE7C-4948-BB09-32422888C7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402F4C-F9E0-4D65-BA04-C57742DABBD2}"/>
              </a:ext>
            </a:extLst>
          </p:cNvPr>
          <p:cNvSpPr>
            <a:spLocks noGrp="1"/>
          </p:cNvSpPr>
          <p:nvPr>
            <p:ph type="dt" sz="half" idx="10"/>
          </p:nvPr>
        </p:nvSpPr>
        <p:spPr/>
        <p:txBody>
          <a:bodyPr/>
          <a:lstStyle/>
          <a:p>
            <a:fld id="{191FC4D4-1ABE-4744-83D7-AFEEFCCFF5CF}" type="datetimeFigureOut">
              <a:rPr lang="en-US" smtClean="0"/>
              <a:t>3/11/2020</a:t>
            </a:fld>
            <a:endParaRPr lang="en-US"/>
          </a:p>
        </p:txBody>
      </p:sp>
      <p:sp>
        <p:nvSpPr>
          <p:cNvPr id="8" name="Footer Placeholder 7">
            <a:extLst>
              <a:ext uri="{FF2B5EF4-FFF2-40B4-BE49-F238E27FC236}">
                <a16:creationId xmlns:a16="http://schemas.microsoft.com/office/drawing/2014/main" id="{817D6822-2112-47F9-9C2B-6CAFEAF5D8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6A6A82-C928-4136-ABCD-77868E27B3D0}"/>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7743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8942-C645-4F04-A23E-A84ABCCF3D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750ED6-A1F8-403C-8CF4-FD3B70AC2FED}"/>
              </a:ext>
            </a:extLst>
          </p:cNvPr>
          <p:cNvSpPr>
            <a:spLocks noGrp="1"/>
          </p:cNvSpPr>
          <p:nvPr>
            <p:ph type="dt" sz="half" idx="10"/>
          </p:nvPr>
        </p:nvSpPr>
        <p:spPr/>
        <p:txBody>
          <a:bodyPr/>
          <a:lstStyle/>
          <a:p>
            <a:fld id="{191FC4D4-1ABE-4744-83D7-AFEEFCCFF5CF}" type="datetimeFigureOut">
              <a:rPr lang="en-US" smtClean="0"/>
              <a:t>3/11/2020</a:t>
            </a:fld>
            <a:endParaRPr lang="en-US"/>
          </a:p>
        </p:txBody>
      </p:sp>
      <p:sp>
        <p:nvSpPr>
          <p:cNvPr id="4" name="Footer Placeholder 3">
            <a:extLst>
              <a:ext uri="{FF2B5EF4-FFF2-40B4-BE49-F238E27FC236}">
                <a16:creationId xmlns:a16="http://schemas.microsoft.com/office/drawing/2014/main" id="{2CBBCE37-66DB-478F-8EAE-F304258D15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36ADCE-54B3-462B-8171-C1C1741450E9}"/>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67213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9D4EDC-6417-4BCA-8AEA-70B9247AF799}"/>
              </a:ext>
            </a:extLst>
          </p:cNvPr>
          <p:cNvSpPr>
            <a:spLocks noGrp="1"/>
          </p:cNvSpPr>
          <p:nvPr>
            <p:ph type="dt" sz="half" idx="10"/>
          </p:nvPr>
        </p:nvSpPr>
        <p:spPr/>
        <p:txBody>
          <a:bodyPr/>
          <a:lstStyle/>
          <a:p>
            <a:fld id="{191FC4D4-1ABE-4744-83D7-AFEEFCCFF5CF}" type="datetimeFigureOut">
              <a:rPr lang="en-US" smtClean="0"/>
              <a:t>3/11/2020</a:t>
            </a:fld>
            <a:endParaRPr lang="en-US"/>
          </a:p>
        </p:txBody>
      </p:sp>
      <p:sp>
        <p:nvSpPr>
          <p:cNvPr id="3" name="Footer Placeholder 2">
            <a:extLst>
              <a:ext uri="{FF2B5EF4-FFF2-40B4-BE49-F238E27FC236}">
                <a16:creationId xmlns:a16="http://schemas.microsoft.com/office/drawing/2014/main" id="{E7D35110-4B54-46F3-9356-6548D8491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2057E2-8D13-49DC-9D70-8EEDD619BDA6}"/>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32534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A4E9A-7B10-41EB-8496-9A9DF8600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2AD0F-94E8-4968-AE1A-3D635D7002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9359C-A209-4418-912F-29747A4598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0E0F1-2990-4836-96C6-DEF84F28A0C3}"/>
              </a:ext>
            </a:extLst>
          </p:cNvPr>
          <p:cNvSpPr>
            <a:spLocks noGrp="1"/>
          </p:cNvSpPr>
          <p:nvPr>
            <p:ph type="dt" sz="half" idx="10"/>
          </p:nvPr>
        </p:nvSpPr>
        <p:spPr/>
        <p:txBody>
          <a:bodyPr/>
          <a:lstStyle/>
          <a:p>
            <a:fld id="{191FC4D4-1ABE-4744-83D7-AFEEFCCFF5CF}" type="datetimeFigureOut">
              <a:rPr lang="en-US" smtClean="0"/>
              <a:t>3/11/2020</a:t>
            </a:fld>
            <a:endParaRPr lang="en-US"/>
          </a:p>
        </p:txBody>
      </p:sp>
      <p:sp>
        <p:nvSpPr>
          <p:cNvPr id="6" name="Footer Placeholder 5">
            <a:extLst>
              <a:ext uri="{FF2B5EF4-FFF2-40B4-BE49-F238E27FC236}">
                <a16:creationId xmlns:a16="http://schemas.microsoft.com/office/drawing/2014/main" id="{C9979E23-6FB5-4C3E-BFB0-40094EBE7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ADFDA2-0E6B-4964-9688-0D5D4209ECBE}"/>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94662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7881-27D6-4B63-8CA5-93B6D87CF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04D3A-8191-4189-8620-1A482AC8D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F896EA-C6D8-40BD-AD81-11022AC80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A26E7-027A-45A5-AFA4-3082632923C7}"/>
              </a:ext>
            </a:extLst>
          </p:cNvPr>
          <p:cNvSpPr>
            <a:spLocks noGrp="1"/>
          </p:cNvSpPr>
          <p:nvPr>
            <p:ph type="dt" sz="half" idx="10"/>
          </p:nvPr>
        </p:nvSpPr>
        <p:spPr/>
        <p:txBody>
          <a:bodyPr/>
          <a:lstStyle/>
          <a:p>
            <a:fld id="{191FC4D4-1ABE-4744-83D7-AFEEFCCFF5CF}" type="datetimeFigureOut">
              <a:rPr lang="en-US" smtClean="0"/>
              <a:t>3/11/2020</a:t>
            </a:fld>
            <a:endParaRPr lang="en-US"/>
          </a:p>
        </p:txBody>
      </p:sp>
      <p:sp>
        <p:nvSpPr>
          <p:cNvPr id="6" name="Footer Placeholder 5">
            <a:extLst>
              <a:ext uri="{FF2B5EF4-FFF2-40B4-BE49-F238E27FC236}">
                <a16:creationId xmlns:a16="http://schemas.microsoft.com/office/drawing/2014/main" id="{6DE28181-C719-4DB3-A62C-CE0FC420F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5EE583-3C9C-42EE-B0A8-E65F0E5EB197}"/>
              </a:ext>
            </a:extLst>
          </p:cNvPr>
          <p:cNvSpPr>
            <a:spLocks noGrp="1"/>
          </p:cNvSpPr>
          <p:nvPr>
            <p:ph type="sldNum" sz="quarter" idx="12"/>
          </p:nvPr>
        </p:nvSpPr>
        <p:spPr/>
        <p:txBody>
          <a:bodyPr/>
          <a:lstStyle/>
          <a:p>
            <a:fld id="{DDE282CF-55AC-457A-AD0E-664FDD21768A}" type="slidenum">
              <a:rPr lang="en-US" smtClean="0"/>
              <a:t>‹#›</a:t>
            </a:fld>
            <a:endParaRPr lang="en-US"/>
          </a:p>
        </p:txBody>
      </p:sp>
    </p:spTree>
    <p:extLst>
      <p:ext uri="{BB962C8B-B14F-4D97-AF65-F5344CB8AC3E}">
        <p14:creationId xmlns:p14="http://schemas.microsoft.com/office/powerpoint/2010/main" val="255807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875ABA-F9C3-407E-B268-D5669BF86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4527F-A646-42DC-8FBC-408E50274C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63877-0523-4912-9C73-9EBEA4B94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FC4D4-1ABE-4744-83D7-AFEEFCCFF5CF}" type="datetimeFigureOut">
              <a:rPr lang="en-US" smtClean="0"/>
              <a:t>3/11/2020</a:t>
            </a:fld>
            <a:endParaRPr lang="en-US"/>
          </a:p>
        </p:txBody>
      </p:sp>
      <p:sp>
        <p:nvSpPr>
          <p:cNvPr id="5" name="Footer Placeholder 4">
            <a:extLst>
              <a:ext uri="{FF2B5EF4-FFF2-40B4-BE49-F238E27FC236}">
                <a16:creationId xmlns:a16="http://schemas.microsoft.com/office/drawing/2014/main" id="{4B20F7CD-CE76-452A-833F-48AEDA8C24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2D9185-74CA-47F3-9E4C-A15812D771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282CF-55AC-457A-AD0E-664FDD21768A}" type="slidenum">
              <a:rPr lang="en-US" smtClean="0"/>
              <a:t>‹#›</a:t>
            </a:fld>
            <a:endParaRPr lang="en-US"/>
          </a:p>
        </p:txBody>
      </p:sp>
    </p:spTree>
    <p:extLst>
      <p:ext uri="{BB962C8B-B14F-4D97-AF65-F5344CB8AC3E}">
        <p14:creationId xmlns:p14="http://schemas.microsoft.com/office/powerpoint/2010/main" val="19074446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C37805A-3E9A-45C5-8940-2CE3A65EDB32}"/>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430D548-A138-4768-B14D-83B1BE127EC9}"/>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B4B6C40-4B59-40DE-9E46-AA16CE885D3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6B232DB4-5379-4781-8861-CD035AC85FA4}"/>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245CB6B3-FA76-413E-94AD-E73B5014AC6A}"/>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E50EAF3-F854-486E-9EBB-825F4141F382}" type="slidenum">
              <a:rPr lang="en-US" altLang="en-US"/>
              <a:pPr/>
              <a:t>‹#›</a:t>
            </a:fld>
            <a:endParaRPr lang="en-US" altLang="en-US"/>
          </a:p>
        </p:txBody>
      </p:sp>
    </p:spTree>
    <p:extLst>
      <p:ext uri="{BB962C8B-B14F-4D97-AF65-F5344CB8AC3E}">
        <p14:creationId xmlns:p14="http://schemas.microsoft.com/office/powerpoint/2010/main" val="39220535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AFF34-6036-4B26-8D13-679EC9DE4B3F}"/>
              </a:ext>
            </a:extLst>
          </p:cNvPr>
          <p:cNvSpPr>
            <a:spLocks noGrp="1"/>
          </p:cNvSpPr>
          <p:nvPr>
            <p:ph type="ctrTitle"/>
          </p:nvPr>
        </p:nvSpPr>
        <p:spPr>
          <a:xfrm>
            <a:off x="1658911" y="1600200"/>
            <a:ext cx="9144000" cy="2387600"/>
          </a:xfrm>
        </p:spPr>
        <p:txBody>
          <a:bodyPr>
            <a:normAutofit/>
          </a:bodyPr>
          <a:lstStyle/>
          <a:p>
            <a:r>
              <a:rPr lang="en-US" sz="4400" b="1" dirty="0"/>
              <a:t>METR/ENVS 113</a:t>
            </a:r>
            <a:br>
              <a:rPr lang="en-US" dirty="0"/>
            </a:br>
            <a:r>
              <a:rPr lang="en-US" sz="2700" dirty="0"/>
              <a:t>Lecture 8: Ground-level Ozone</a:t>
            </a:r>
            <a:br>
              <a:rPr lang="en-US" dirty="0"/>
            </a:br>
            <a:endParaRPr lang="en-US" dirty="0"/>
          </a:p>
        </p:txBody>
      </p:sp>
      <p:sp>
        <p:nvSpPr>
          <p:cNvPr id="3" name="Subtitle 2">
            <a:extLst>
              <a:ext uri="{FF2B5EF4-FFF2-40B4-BE49-F238E27FC236}">
                <a16:creationId xmlns:a16="http://schemas.microsoft.com/office/drawing/2014/main" id="{4A904F86-646D-4811-A3F5-4544681B6F99}"/>
              </a:ext>
            </a:extLst>
          </p:cNvPr>
          <p:cNvSpPr>
            <a:spLocks noGrp="1"/>
          </p:cNvSpPr>
          <p:nvPr>
            <p:ph type="subTitle" idx="1"/>
          </p:nvPr>
        </p:nvSpPr>
        <p:spPr>
          <a:xfrm>
            <a:off x="1793823" y="3987800"/>
            <a:ext cx="9144000" cy="1655762"/>
          </a:xfrm>
        </p:spPr>
        <p:txBody>
          <a:bodyPr>
            <a:normAutofit/>
          </a:bodyPr>
          <a:lstStyle/>
          <a:p>
            <a:r>
              <a:rPr lang="en-US" dirty="0"/>
              <a:t>SJSU Spring Semester 2020</a:t>
            </a:r>
          </a:p>
          <a:p>
            <a:r>
              <a:rPr lang="en-US" dirty="0"/>
              <a:t>Module 3: Outdoor Air Pollution (Ozone and PM2.5)</a:t>
            </a:r>
          </a:p>
          <a:p>
            <a:r>
              <a:rPr lang="en-US" dirty="0"/>
              <a:t>Frank R. Freedman (Course Instructor)</a:t>
            </a:r>
          </a:p>
        </p:txBody>
      </p:sp>
    </p:spTree>
    <p:extLst>
      <p:ext uri="{BB962C8B-B14F-4D97-AF65-F5344CB8AC3E}">
        <p14:creationId xmlns:p14="http://schemas.microsoft.com/office/powerpoint/2010/main" val="361652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731520" y="2651125"/>
            <a:ext cx="10515600" cy="1325563"/>
          </a:xfrm>
        </p:spPr>
        <p:txBody>
          <a:bodyPr>
            <a:normAutofit/>
          </a:bodyPr>
          <a:lstStyle/>
          <a:p>
            <a:pPr algn="ctr"/>
            <a:r>
              <a:rPr lang="en-US" sz="3600" i="1" dirty="0"/>
              <a:t>Ground-Level Ozone</a:t>
            </a:r>
            <a:br>
              <a:rPr lang="en-US" sz="3600" i="1" dirty="0"/>
            </a:br>
            <a:r>
              <a:rPr lang="en-US" sz="3600" i="1" dirty="0"/>
              <a:t>(Formation Mechanism)</a:t>
            </a:r>
            <a:endParaRPr lang="en-US" sz="3200" i="1" dirty="0"/>
          </a:p>
        </p:txBody>
      </p:sp>
    </p:spTree>
    <p:extLst>
      <p:ext uri="{BB962C8B-B14F-4D97-AF65-F5344CB8AC3E}">
        <p14:creationId xmlns:p14="http://schemas.microsoft.com/office/powerpoint/2010/main" val="2573797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4C64D7AD-E730-4A64-9E08-94012890121F}"/>
              </a:ext>
            </a:extLst>
          </p:cNvPr>
          <p:cNvSpPr txBox="1">
            <a:spLocks noChangeArrowheads="1"/>
          </p:cNvSpPr>
          <p:nvPr/>
        </p:nvSpPr>
        <p:spPr bwMode="auto">
          <a:xfrm>
            <a:off x="402350" y="298085"/>
            <a:ext cx="6684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latin typeface="Calibri Light" panose="020F0302020204030204" pitchFamily="34" charset="0"/>
                <a:cs typeface="Calibri Light" panose="020F0302020204030204" pitchFamily="34" charset="0"/>
              </a:rPr>
              <a:t>Chemical Reactions: Tropospheric Ozone</a:t>
            </a:r>
          </a:p>
        </p:txBody>
      </p:sp>
      <p:sp>
        <p:nvSpPr>
          <p:cNvPr id="22531" name="Rectangle 3">
            <a:extLst>
              <a:ext uri="{FF2B5EF4-FFF2-40B4-BE49-F238E27FC236}">
                <a16:creationId xmlns:a16="http://schemas.microsoft.com/office/drawing/2014/main" id="{32057401-00B2-40A0-A562-11F295221DDD}"/>
              </a:ext>
            </a:extLst>
          </p:cNvPr>
          <p:cNvSpPr>
            <a:spLocks noGrp="1" noChangeArrowheads="1"/>
          </p:cNvSpPr>
          <p:nvPr>
            <p:ph type="body" idx="1"/>
          </p:nvPr>
        </p:nvSpPr>
        <p:spPr>
          <a:xfrm>
            <a:off x="568605" y="1367038"/>
            <a:ext cx="5693650" cy="3246525"/>
          </a:xfrm>
          <a:noFill/>
        </p:spPr>
        <p:txBody>
          <a:bodyPr/>
          <a:lstStyle/>
          <a:p>
            <a:pPr eaLnBrk="1" hangingPunct="1">
              <a:lnSpc>
                <a:spcPct val="80000"/>
              </a:lnSpc>
              <a:buFontTx/>
              <a:buNone/>
            </a:pPr>
            <a:r>
              <a:rPr lang="en-US" altLang="en-US" dirty="0">
                <a:latin typeface="Calibri" panose="020F0502020204030204" pitchFamily="34" charset="0"/>
                <a:cs typeface="Calibri" panose="020F0502020204030204" pitchFamily="34" charset="0"/>
              </a:rPr>
              <a:t>2NO + O</a:t>
            </a:r>
            <a:r>
              <a:rPr lang="en-US" altLang="en-US" baseline="-25000" dirty="0">
                <a:latin typeface="Calibri" panose="020F0502020204030204" pitchFamily="34" charset="0"/>
                <a:cs typeface="Calibri" panose="020F0502020204030204" pitchFamily="34" charset="0"/>
              </a:rPr>
              <a:t>2</a:t>
            </a:r>
            <a:r>
              <a:rPr lang="en-US" altLang="en-US" dirty="0">
                <a:latin typeface="Calibri" panose="020F0502020204030204" pitchFamily="34" charset="0"/>
                <a:cs typeface="Calibri" panose="020F0502020204030204" pitchFamily="34" charset="0"/>
              </a:rPr>
              <a:t> → 2NO</a:t>
            </a:r>
            <a:r>
              <a:rPr lang="en-US" altLang="en-US" baseline="-25000" dirty="0">
                <a:latin typeface="Calibri" panose="020F0502020204030204" pitchFamily="34" charset="0"/>
                <a:cs typeface="Calibri" panose="020F0502020204030204" pitchFamily="34" charset="0"/>
              </a:rPr>
              <a:t>2</a:t>
            </a:r>
          </a:p>
          <a:p>
            <a:pPr eaLnBrk="1" hangingPunct="1">
              <a:lnSpc>
                <a:spcPct val="80000"/>
              </a:lnSpc>
              <a:buFontTx/>
              <a:buNone/>
            </a:pPr>
            <a:endParaRPr lang="en-US" altLang="en-US" dirty="0">
              <a:latin typeface="Calibri" panose="020F0502020204030204" pitchFamily="34" charset="0"/>
              <a:cs typeface="Calibri" panose="020F0502020204030204" pitchFamily="34" charset="0"/>
            </a:endParaRPr>
          </a:p>
          <a:p>
            <a:pPr eaLnBrk="1" hangingPunct="1">
              <a:lnSpc>
                <a:spcPct val="80000"/>
              </a:lnSpc>
              <a:buFontTx/>
              <a:buNone/>
            </a:pPr>
            <a:r>
              <a:rPr lang="en-US" altLang="en-US" dirty="0">
                <a:latin typeface="Calibri" panose="020F0502020204030204" pitchFamily="34" charset="0"/>
                <a:cs typeface="Calibri" panose="020F0502020204030204" pitchFamily="34" charset="0"/>
              </a:rPr>
              <a:t>NO</a:t>
            </a:r>
            <a:r>
              <a:rPr lang="en-US" altLang="en-US" baseline="-25000" dirty="0">
                <a:latin typeface="Calibri" panose="020F0502020204030204" pitchFamily="34" charset="0"/>
                <a:cs typeface="Calibri" panose="020F0502020204030204" pitchFamily="34" charset="0"/>
              </a:rPr>
              <a:t>2</a:t>
            </a:r>
            <a:r>
              <a:rPr lang="en-US" altLang="en-US" dirty="0">
                <a:latin typeface="Calibri" panose="020F0502020204030204" pitchFamily="34" charset="0"/>
                <a:cs typeface="Calibri" panose="020F0502020204030204" pitchFamily="34" charset="0"/>
              </a:rPr>
              <a:t> + sunlight → NO + O		</a:t>
            </a:r>
          </a:p>
          <a:p>
            <a:pPr eaLnBrk="1" hangingPunct="1">
              <a:lnSpc>
                <a:spcPct val="80000"/>
              </a:lnSpc>
              <a:buFontTx/>
              <a:buNone/>
            </a:pPr>
            <a:r>
              <a:rPr lang="en-US" altLang="en-US" dirty="0">
                <a:latin typeface="Calibri" panose="020F0502020204030204" pitchFamily="34" charset="0"/>
                <a:cs typeface="Calibri" panose="020F0502020204030204" pitchFamily="34" charset="0"/>
              </a:rPr>
              <a:t>O</a:t>
            </a:r>
            <a:r>
              <a:rPr lang="en-US" altLang="en-US" baseline="-25000" dirty="0">
                <a:latin typeface="Calibri" panose="020F0502020204030204" pitchFamily="34" charset="0"/>
                <a:cs typeface="Calibri" panose="020F0502020204030204" pitchFamily="34" charset="0"/>
              </a:rPr>
              <a:t>2</a:t>
            </a:r>
            <a:r>
              <a:rPr lang="en-US" altLang="en-US" dirty="0">
                <a:latin typeface="Calibri" panose="020F0502020204030204" pitchFamily="34" charset="0"/>
                <a:cs typeface="Calibri" panose="020F0502020204030204" pitchFamily="34" charset="0"/>
              </a:rPr>
              <a:t> + O → O</a:t>
            </a:r>
            <a:r>
              <a:rPr lang="en-US" altLang="en-US" baseline="-25000" dirty="0">
                <a:latin typeface="Calibri" panose="020F0502020204030204" pitchFamily="34" charset="0"/>
                <a:cs typeface="Calibri" panose="020F0502020204030204" pitchFamily="34" charset="0"/>
              </a:rPr>
              <a:t>3</a:t>
            </a:r>
          </a:p>
          <a:p>
            <a:pPr eaLnBrk="1" hangingPunct="1">
              <a:lnSpc>
                <a:spcPct val="80000"/>
              </a:lnSpc>
              <a:buNone/>
            </a:pPr>
            <a:endParaRPr lang="en-US" altLang="en-US" dirty="0">
              <a:latin typeface="Calibri" panose="020F0502020204030204" pitchFamily="34" charset="0"/>
              <a:cs typeface="Calibri" panose="020F0502020204030204" pitchFamily="34" charset="0"/>
            </a:endParaRPr>
          </a:p>
          <a:p>
            <a:pPr eaLnBrk="1" hangingPunct="1">
              <a:lnSpc>
                <a:spcPct val="80000"/>
              </a:lnSpc>
              <a:buNone/>
            </a:pPr>
            <a:r>
              <a:rPr lang="en-US" altLang="en-US" dirty="0">
                <a:latin typeface="Calibri" panose="020F0502020204030204" pitchFamily="34" charset="0"/>
                <a:cs typeface="Calibri" panose="020F0502020204030204" pitchFamily="34" charset="0"/>
              </a:rPr>
              <a:t>NO + O</a:t>
            </a:r>
            <a:r>
              <a:rPr lang="en-US" altLang="en-US" baseline="-25000" dirty="0">
                <a:latin typeface="Calibri" panose="020F0502020204030204" pitchFamily="34" charset="0"/>
                <a:cs typeface="Calibri" panose="020F0502020204030204" pitchFamily="34" charset="0"/>
              </a:rPr>
              <a:t>3</a:t>
            </a:r>
            <a:r>
              <a:rPr lang="en-US" altLang="en-US" dirty="0">
                <a:latin typeface="Calibri" panose="020F0502020204030204" pitchFamily="34" charset="0"/>
                <a:cs typeface="Calibri" panose="020F0502020204030204" pitchFamily="34" charset="0"/>
              </a:rPr>
              <a:t> → NO2 + O</a:t>
            </a:r>
            <a:r>
              <a:rPr lang="en-US" altLang="en-US" baseline="-25000" dirty="0">
                <a:latin typeface="Calibri" panose="020F0502020204030204" pitchFamily="34" charset="0"/>
                <a:cs typeface="Calibri" panose="020F0502020204030204" pitchFamily="34" charset="0"/>
              </a:rPr>
              <a:t>2</a:t>
            </a:r>
          </a:p>
          <a:p>
            <a:pPr eaLnBrk="1" hangingPunct="1">
              <a:lnSpc>
                <a:spcPct val="80000"/>
              </a:lnSpc>
              <a:buFontTx/>
              <a:buNone/>
            </a:pPr>
            <a:endParaRPr lang="en-US" altLang="en-US" baseline="-25000" dirty="0">
              <a:solidFill>
                <a:srgbClr val="C00000"/>
              </a:solidFill>
              <a:cs typeface="Times New Roman" panose="02020603050405020304" pitchFamily="18" charset="0"/>
            </a:endParaRPr>
          </a:p>
        </p:txBody>
      </p:sp>
      <p:sp>
        <p:nvSpPr>
          <p:cNvPr id="2" name="TextBox 1">
            <a:extLst>
              <a:ext uri="{FF2B5EF4-FFF2-40B4-BE49-F238E27FC236}">
                <a16:creationId xmlns:a16="http://schemas.microsoft.com/office/drawing/2014/main" id="{4690EF53-A5C7-4AE8-A577-3F2373303B05}"/>
              </a:ext>
            </a:extLst>
          </p:cNvPr>
          <p:cNvSpPr txBox="1"/>
          <p:nvPr/>
        </p:nvSpPr>
        <p:spPr>
          <a:xfrm>
            <a:off x="3744739" y="2759467"/>
            <a:ext cx="1942968" cy="461665"/>
          </a:xfrm>
          <a:prstGeom prst="rect">
            <a:avLst/>
          </a:prstGeom>
          <a:noFill/>
        </p:spPr>
        <p:txBody>
          <a:bodyPr wrap="none" rtlCol="0">
            <a:spAutoFit/>
          </a:bodyPr>
          <a:lstStyle/>
          <a:p>
            <a:r>
              <a:rPr lang="en-US" sz="2400" dirty="0">
                <a:highlight>
                  <a:srgbClr val="FFFF00"/>
                </a:highlight>
              </a:rPr>
              <a:t>Creates ozone</a:t>
            </a:r>
          </a:p>
        </p:txBody>
      </p:sp>
      <p:sp>
        <p:nvSpPr>
          <p:cNvPr id="5" name="TextBox 4">
            <a:extLst>
              <a:ext uri="{FF2B5EF4-FFF2-40B4-BE49-F238E27FC236}">
                <a16:creationId xmlns:a16="http://schemas.microsoft.com/office/drawing/2014/main" id="{852AB983-C63A-4435-A9FC-3B133C07183A}"/>
              </a:ext>
            </a:extLst>
          </p:cNvPr>
          <p:cNvSpPr txBox="1"/>
          <p:nvPr/>
        </p:nvSpPr>
        <p:spPr>
          <a:xfrm>
            <a:off x="4957012" y="3702713"/>
            <a:ext cx="2086149" cy="461665"/>
          </a:xfrm>
          <a:prstGeom prst="rect">
            <a:avLst/>
          </a:prstGeom>
          <a:noFill/>
        </p:spPr>
        <p:txBody>
          <a:bodyPr wrap="none" rtlCol="0">
            <a:spAutoFit/>
          </a:bodyPr>
          <a:lstStyle/>
          <a:p>
            <a:r>
              <a:rPr lang="en-US" sz="2400" dirty="0">
                <a:highlight>
                  <a:srgbClr val="FFFF00"/>
                </a:highlight>
              </a:rPr>
              <a:t>Destroys ozone</a:t>
            </a:r>
          </a:p>
        </p:txBody>
      </p:sp>
      <p:cxnSp>
        <p:nvCxnSpPr>
          <p:cNvPr id="4" name="Straight Arrow Connector 3">
            <a:extLst>
              <a:ext uri="{FF2B5EF4-FFF2-40B4-BE49-F238E27FC236}">
                <a16:creationId xmlns:a16="http://schemas.microsoft.com/office/drawing/2014/main" id="{5C27432B-A878-4AE7-8FE7-8C87C51D4955}"/>
              </a:ext>
            </a:extLst>
          </p:cNvPr>
          <p:cNvCxnSpPr/>
          <p:nvPr/>
        </p:nvCxnSpPr>
        <p:spPr>
          <a:xfrm flipH="1">
            <a:off x="2784764" y="3013364"/>
            <a:ext cx="685800"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7CC346E-EEBF-404F-A53F-82018E59815D}"/>
              </a:ext>
            </a:extLst>
          </p:cNvPr>
          <p:cNvCxnSpPr/>
          <p:nvPr/>
        </p:nvCxnSpPr>
        <p:spPr>
          <a:xfrm flipH="1">
            <a:off x="4010891" y="3927764"/>
            <a:ext cx="581891"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53615F3-9792-4562-85B6-CF8CA1879BD5}"/>
              </a:ext>
            </a:extLst>
          </p:cNvPr>
          <p:cNvCxnSpPr/>
          <p:nvPr/>
        </p:nvCxnSpPr>
        <p:spPr>
          <a:xfrm flipH="1">
            <a:off x="3744739" y="1544782"/>
            <a:ext cx="685800"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82883D4-FE93-4629-9506-8098BE5E396A}"/>
              </a:ext>
            </a:extLst>
          </p:cNvPr>
          <p:cNvCxnSpPr/>
          <p:nvPr/>
        </p:nvCxnSpPr>
        <p:spPr>
          <a:xfrm flipH="1">
            <a:off x="4666066" y="2438400"/>
            <a:ext cx="581891"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5D4D9AC-3AF1-4EEA-89CE-8C683555F33B}"/>
              </a:ext>
            </a:extLst>
          </p:cNvPr>
          <p:cNvSpPr txBox="1"/>
          <p:nvPr/>
        </p:nvSpPr>
        <p:spPr>
          <a:xfrm>
            <a:off x="568605" y="4946073"/>
            <a:ext cx="10918502"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Equilibrium btw creation and destruction of ozone</a:t>
            </a:r>
          </a:p>
          <a:p>
            <a:pPr marL="342900" indent="-342900">
              <a:buFont typeface="Arial" panose="020B0604020202020204" pitchFamily="34" charset="0"/>
              <a:buChar char="•"/>
            </a:pPr>
            <a:r>
              <a:rPr lang="en-US" sz="2400" dirty="0"/>
              <a:t>Roughly constant background tropospheric ozone concentrations from 10 – 40 ppb.</a:t>
            </a:r>
          </a:p>
          <a:p>
            <a:pPr marL="342900" indent="-342900">
              <a:buFont typeface="Arial" panose="020B0604020202020204" pitchFamily="34" charset="0"/>
              <a:buChar char="•"/>
            </a:pPr>
            <a:r>
              <a:rPr lang="en-US" sz="2400" dirty="0"/>
              <a:t>Lower at night since sunlight goes away to create free oxygen.</a:t>
            </a:r>
          </a:p>
        </p:txBody>
      </p:sp>
      <p:sp>
        <p:nvSpPr>
          <p:cNvPr id="14" name="TextBox 13">
            <a:extLst>
              <a:ext uri="{FF2B5EF4-FFF2-40B4-BE49-F238E27FC236}">
                <a16:creationId xmlns:a16="http://schemas.microsoft.com/office/drawing/2014/main" id="{36655C9D-98C5-4AA8-A9E2-2AF9535A3BAB}"/>
              </a:ext>
            </a:extLst>
          </p:cNvPr>
          <p:cNvSpPr txBox="1"/>
          <p:nvPr/>
        </p:nvSpPr>
        <p:spPr>
          <a:xfrm>
            <a:off x="4666066" y="1313949"/>
            <a:ext cx="2429768" cy="461665"/>
          </a:xfrm>
          <a:prstGeom prst="rect">
            <a:avLst/>
          </a:prstGeom>
          <a:noFill/>
        </p:spPr>
        <p:txBody>
          <a:bodyPr wrap="none" rtlCol="0">
            <a:spAutoFit/>
          </a:bodyPr>
          <a:lstStyle/>
          <a:p>
            <a:r>
              <a:rPr lang="en-US" sz="2400" dirty="0">
                <a:highlight>
                  <a:srgbClr val="FFFF00"/>
                </a:highlight>
              </a:rPr>
              <a:t>Formation of NO2</a:t>
            </a:r>
          </a:p>
        </p:txBody>
      </p:sp>
      <p:sp>
        <p:nvSpPr>
          <p:cNvPr id="15" name="TextBox 14">
            <a:extLst>
              <a:ext uri="{FF2B5EF4-FFF2-40B4-BE49-F238E27FC236}">
                <a16:creationId xmlns:a16="http://schemas.microsoft.com/office/drawing/2014/main" id="{564664A6-97EC-4DE2-AD2B-017BC6D8BFA0}"/>
              </a:ext>
            </a:extLst>
          </p:cNvPr>
          <p:cNvSpPr txBox="1"/>
          <p:nvPr/>
        </p:nvSpPr>
        <p:spPr>
          <a:xfrm>
            <a:off x="5687707" y="1982792"/>
            <a:ext cx="4565673" cy="830997"/>
          </a:xfrm>
          <a:prstGeom prst="rect">
            <a:avLst/>
          </a:prstGeom>
          <a:noFill/>
        </p:spPr>
        <p:txBody>
          <a:bodyPr wrap="none" rtlCol="0">
            <a:spAutoFit/>
          </a:bodyPr>
          <a:lstStyle/>
          <a:p>
            <a:r>
              <a:rPr lang="en-US" sz="2400" dirty="0">
                <a:highlight>
                  <a:srgbClr val="FFFF00"/>
                </a:highlight>
              </a:rPr>
              <a:t>Dissociation of NO2 to free oxygen </a:t>
            </a:r>
          </a:p>
          <a:p>
            <a:r>
              <a:rPr lang="en-US" sz="2400" dirty="0">
                <a:highlight>
                  <a:srgbClr val="FFFF00"/>
                </a:highlight>
              </a:rPr>
              <a:t>through absorbing sunlight</a:t>
            </a:r>
          </a:p>
        </p:txBody>
      </p:sp>
    </p:spTree>
    <p:extLst>
      <p:ext uri="{BB962C8B-B14F-4D97-AF65-F5344CB8AC3E}">
        <p14:creationId xmlns:p14="http://schemas.microsoft.com/office/powerpoint/2010/main" val="374425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4C64D7AD-E730-4A64-9E08-94012890121F}"/>
              </a:ext>
            </a:extLst>
          </p:cNvPr>
          <p:cNvSpPr txBox="1">
            <a:spLocks noChangeArrowheads="1"/>
          </p:cNvSpPr>
          <p:nvPr/>
        </p:nvSpPr>
        <p:spPr bwMode="auto">
          <a:xfrm>
            <a:off x="402350" y="298085"/>
            <a:ext cx="68134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dirty="0">
                <a:latin typeface="Calibri Light" panose="020F0302020204030204" pitchFamily="34" charset="0"/>
                <a:cs typeface="Calibri Light" panose="020F0302020204030204" pitchFamily="34" charset="0"/>
              </a:rPr>
              <a:t>Chemical Reactions: Ground-Level Ozone</a:t>
            </a:r>
          </a:p>
        </p:txBody>
      </p:sp>
      <p:sp>
        <p:nvSpPr>
          <p:cNvPr id="22531" name="Rectangle 3">
            <a:extLst>
              <a:ext uri="{FF2B5EF4-FFF2-40B4-BE49-F238E27FC236}">
                <a16:creationId xmlns:a16="http://schemas.microsoft.com/office/drawing/2014/main" id="{32057401-00B2-40A0-A562-11F295221DDD}"/>
              </a:ext>
            </a:extLst>
          </p:cNvPr>
          <p:cNvSpPr>
            <a:spLocks noGrp="1" noChangeArrowheads="1"/>
          </p:cNvSpPr>
          <p:nvPr>
            <p:ph type="body" idx="1"/>
          </p:nvPr>
        </p:nvSpPr>
        <p:spPr>
          <a:xfrm>
            <a:off x="533053" y="1136072"/>
            <a:ext cx="5693650" cy="3246525"/>
          </a:xfrm>
          <a:noFill/>
        </p:spPr>
        <p:txBody>
          <a:bodyPr>
            <a:normAutofit fontScale="25000" lnSpcReduction="20000"/>
          </a:bodyPr>
          <a:lstStyle/>
          <a:p>
            <a:pPr eaLnBrk="1" hangingPunct="1">
              <a:lnSpc>
                <a:spcPct val="120000"/>
              </a:lnSpc>
              <a:buFontTx/>
              <a:buNone/>
            </a:pPr>
            <a:r>
              <a:rPr lang="en-US" altLang="en-US" sz="11200" dirty="0">
                <a:latin typeface="Calibri" panose="020F0502020204030204" pitchFamily="34" charset="0"/>
                <a:cs typeface="Calibri" panose="020F0502020204030204" pitchFamily="34" charset="0"/>
              </a:rPr>
              <a:t>2NO + O</a:t>
            </a:r>
            <a:r>
              <a:rPr lang="en-US" altLang="en-US" sz="11200" baseline="-25000" dirty="0">
                <a:latin typeface="Calibri" panose="020F0502020204030204" pitchFamily="34" charset="0"/>
                <a:cs typeface="Calibri" panose="020F0502020204030204" pitchFamily="34" charset="0"/>
              </a:rPr>
              <a:t>2</a:t>
            </a:r>
            <a:r>
              <a:rPr lang="en-US" altLang="en-US" sz="11200" dirty="0">
                <a:latin typeface="Calibri" panose="020F0502020204030204" pitchFamily="34" charset="0"/>
                <a:cs typeface="Calibri" panose="020F0502020204030204" pitchFamily="34" charset="0"/>
              </a:rPr>
              <a:t> → 2NO</a:t>
            </a:r>
            <a:r>
              <a:rPr lang="en-US" altLang="en-US" sz="11200" baseline="-25000" dirty="0">
                <a:latin typeface="Calibri" panose="020F0502020204030204" pitchFamily="34" charset="0"/>
                <a:cs typeface="Calibri" panose="020F0502020204030204" pitchFamily="34" charset="0"/>
              </a:rPr>
              <a:t>2</a:t>
            </a:r>
          </a:p>
          <a:p>
            <a:pPr eaLnBrk="1" hangingPunct="1">
              <a:lnSpc>
                <a:spcPct val="120000"/>
              </a:lnSpc>
              <a:buNone/>
            </a:pPr>
            <a:r>
              <a:rPr lang="en-US" altLang="en-US" sz="11200" dirty="0">
                <a:solidFill>
                  <a:srgbClr val="C00000"/>
                </a:solidFill>
                <a:latin typeface="Calibri" panose="020F0502020204030204" pitchFamily="34" charset="0"/>
                <a:cs typeface="Calibri" panose="020F0502020204030204" pitchFamily="34" charset="0"/>
              </a:rPr>
              <a:t>NO + VOC </a:t>
            </a:r>
            <a:r>
              <a:rPr lang="en-US" altLang="en-US" sz="11200" dirty="0">
                <a:latin typeface="Calibri" panose="020F0502020204030204" pitchFamily="34" charset="0"/>
                <a:cs typeface="Calibri" panose="020F0502020204030204" pitchFamily="34" charset="0"/>
              </a:rPr>
              <a:t>→ </a:t>
            </a:r>
            <a:r>
              <a:rPr lang="en-US" altLang="en-US" sz="11200" dirty="0">
                <a:solidFill>
                  <a:srgbClr val="C00000"/>
                </a:solidFill>
                <a:latin typeface="Calibri" panose="020F0502020204030204" pitchFamily="34" charset="0"/>
                <a:cs typeface="Calibri" panose="020F0502020204030204" pitchFamily="34" charset="0"/>
              </a:rPr>
              <a:t>NO</a:t>
            </a:r>
            <a:r>
              <a:rPr lang="en-US" altLang="en-US" sz="11200" baseline="-25000" dirty="0">
                <a:solidFill>
                  <a:srgbClr val="C00000"/>
                </a:solidFill>
                <a:latin typeface="Calibri" panose="020F0502020204030204" pitchFamily="34" charset="0"/>
                <a:cs typeface="Calibri" panose="020F0502020204030204" pitchFamily="34" charset="0"/>
              </a:rPr>
              <a:t>2</a:t>
            </a:r>
            <a:endParaRPr lang="en-US" altLang="en-US" sz="11200" dirty="0">
              <a:latin typeface="Calibri" panose="020F0502020204030204" pitchFamily="34" charset="0"/>
              <a:cs typeface="Calibri" panose="020F0502020204030204" pitchFamily="34" charset="0"/>
            </a:endParaRPr>
          </a:p>
          <a:p>
            <a:pPr eaLnBrk="1" hangingPunct="1">
              <a:lnSpc>
                <a:spcPct val="120000"/>
              </a:lnSpc>
              <a:buFontTx/>
              <a:buNone/>
            </a:pPr>
            <a:endParaRPr lang="en-US" altLang="en-US" sz="11200" dirty="0">
              <a:latin typeface="Calibri" panose="020F0502020204030204" pitchFamily="34" charset="0"/>
              <a:cs typeface="Calibri" panose="020F0502020204030204" pitchFamily="34" charset="0"/>
            </a:endParaRPr>
          </a:p>
          <a:p>
            <a:pPr eaLnBrk="1" hangingPunct="1">
              <a:lnSpc>
                <a:spcPct val="120000"/>
              </a:lnSpc>
              <a:spcBef>
                <a:spcPts val="0"/>
              </a:spcBef>
              <a:buFontTx/>
              <a:buNone/>
            </a:pPr>
            <a:endParaRPr lang="en-US" altLang="en-US" sz="11200" dirty="0">
              <a:latin typeface="Calibri" panose="020F0502020204030204" pitchFamily="34" charset="0"/>
              <a:cs typeface="Calibri" panose="020F0502020204030204" pitchFamily="34" charset="0"/>
            </a:endParaRPr>
          </a:p>
          <a:p>
            <a:pPr eaLnBrk="1" hangingPunct="1">
              <a:lnSpc>
                <a:spcPct val="120000"/>
              </a:lnSpc>
              <a:buFontTx/>
              <a:buNone/>
            </a:pPr>
            <a:r>
              <a:rPr lang="en-US" altLang="en-US" sz="11200" dirty="0">
                <a:latin typeface="Calibri" panose="020F0502020204030204" pitchFamily="34" charset="0"/>
                <a:cs typeface="Calibri" panose="020F0502020204030204" pitchFamily="34" charset="0"/>
              </a:rPr>
              <a:t>NO</a:t>
            </a:r>
            <a:r>
              <a:rPr lang="en-US" altLang="en-US" sz="11200" baseline="-25000" dirty="0">
                <a:latin typeface="Calibri" panose="020F0502020204030204" pitchFamily="34" charset="0"/>
                <a:cs typeface="Calibri" panose="020F0502020204030204" pitchFamily="34" charset="0"/>
              </a:rPr>
              <a:t>2</a:t>
            </a:r>
            <a:r>
              <a:rPr lang="en-US" altLang="en-US" sz="11200" dirty="0">
                <a:latin typeface="Calibri" panose="020F0502020204030204" pitchFamily="34" charset="0"/>
                <a:cs typeface="Calibri" panose="020F0502020204030204" pitchFamily="34" charset="0"/>
              </a:rPr>
              <a:t> + sunlight → NO + O		</a:t>
            </a:r>
          </a:p>
          <a:p>
            <a:pPr eaLnBrk="1" hangingPunct="1">
              <a:lnSpc>
                <a:spcPct val="120000"/>
              </a:lnSpc>
              <a:buFontTx/>
              <a:buNone/>
            </a:pPr>
            <a:r>
              <a:rPr lang="en-US" altLang="en-US" sz="11200" dirty="0">
                <a:latin typeface="Calibri" panose="020F0502020204030204" pitchFamily="34" charset="0"/>
                <a:cs typeface="Calibri" panose="020F0502020204030204" pitchFamily="34" charset="0"/>
              </a:rPr>
              <a:t>O</a:t>
            </a:r>
            <a:r>
              <a:rPr lang="en-US" altLang="en-US" sz="11200" baseline="-25000" dirty="0">
                <a:latin typeface="Calibri" panose="020F0502020204030204" pitchFamily="34" charset="0"/>
                <a:cs typeface="Calibri" panose="020F0502020204030204" pitchFamily="34" charset="0"/>
              </a:rPr>
              <a:t>2</a:t>
            </a:r>
            <a:r>
              <a:rPr lang="en-US" altLang="en-US" sz="11200" dirty="0">
                <a:latin typeface="Calibri" panose="020F0502020204030204" pitchFamily="34" charset="0"/>
                <a:cs typeface="Calibri" panose="020F0502020204030204" pitchFamily="34" charset="0"/>
              </a:rPr>
              <a:t> + O → O</a:t>
            </a:r>
            <a:r>
              <a:rPr lang="en-US" altLang="en-US" sz="11200" baseline="-25000" dirty="0">
                <a:latin typeface="Calibri" panose="020F0502020204030204" pitchFamily="34" charset="0"/>
                <a:cs typeface="Calibri" panose="020F0502020204030204" pitchFamily="34" charset="0"/>
              </a:rPr>
              <a:t>3</a:t>
            </a:r>
          </a:p>
          <a:p>
            <a:pPr eaLnBrk="1" hangingPunct="1">
              <a:lnSpc>
                <a:spcPct val="120000"/>
              </a:lnSpc>
              <a:spcBef>
                <a:spcPts val="0"/>
              </a:spcBef>
              <a:buNone/>
            </a:pPr>
            <a:endParaRPr lang="en-US" altLang="en-US" sz="11200" dirty="0">
              <a:latin typeface="Calibri" panose="020F0502020204030204" pitchFamily="34" charset="0"/>
              <a:cs typeface="Calibri" panose="020F0502020204030204" pitchFamily="34" charset="0"/>
            </a:endParaRPr>
          </a:p>
          <a:p>
            <a:pPr eaLnBrk="1" hangingPunct="1">
              <a:lnSpc>
                <a:spcPct val="120000"/>
              </a:lnSpc>
              <a:buNone/>
            </a:pPr>
            <a:r>
              <a:rPr lang="en-US" altLang="en-US" sz="11200" dirty="0">
                <a:latin typeface="Calibri" panose="020F0502020204030204" pitchFamily="34" charset="0"/>
                <a:cs typeface="Calibri" panose="020F0502020204030204" pitchFamily="34" charset="0"/>
              </a:rPr>
              <a:t>NO + O</a:t>
            </a:r>
            <a:r>
              <a:rPr lang="en-US" altLang="en-US" sz="11200" baseline="-25000" dirty="0">
                <a:latin typeface="Calibri" panose="020F0502020204030204" pitchFamily="34" charset="0"/>
                <a:cs typeface="Calibri" panose="020F0502020204030204" pitchFamily="34" charset="0"/>
              </a:rPr>
              <a:t>3</a:t>
            </a:r>
            <a:r>
              <a:rPr lang="en-US" altLang="en-US" sz="11200" dirty="0">
                <a:latin typeface="Calibri" panose="020F0502020204030204" pitchFamily="34" charset="0"/>
                <a:cs typeface="Calibri" panose="020F0502020204030204" pitchFamily="34" charset="0"/>
              </a:rPr>
              <a:t> → NO2 + O</a:t>
            </a:r>
            <a:r>
              <a:rPr lang="en-US" altLang="en-US" sz="11200" baseline="-25000" dirty="0">
                <a:latin typeface="Calibri" panose="020F0502020204030204" pitchFamily="34" charset="0"/>
                <a:cs typeface="Calibri" panose="020F0502020204030204" pitchFamily="34" charset="0"/>
              </a:rPr>
              <a:t>2</a:t>
            </a:r>
          </a:p>
          <a:p>
            <a:pPr eaLnBrk="1" hangingPunct="1">
              <a:lnSpc>
                <a:spcPct val="80000"/>
              </a:lnSpc>
              <a:buFontTx/>
              <a:buNone/>
            </a:pPr>
            <a:endParaRPr lang="en-US" altLang="en-US" baseline="-25000" dirty="0">
              <a:solidFill>
                <a:srgbClr val="C00000"/>
              </a:solidFill>
              <a:cs typeface="Times New Roman" panose="02020603050405020304" pitchFamily="18" charset="0"/>
            </a:endParaRPr>
          </a:p>
        </p:txBody>
      </p:sp>
      <p:sp>
        <p:nvSpPr>
          <p:cNvPr id="2" name="Rectangle 1">
            <a:extLst>
              <a:ext uri="{FF2B5EF4-FFF2-40B4-BE49-F238E27FC236}">
                <a16:creationId xmlns:a16="http://schemas.microsoft.com/office/drawing/2014/main" id="{DA522C47-0855-4102-947E-7D434460DA71}"/>
              </a:ext>
            </a:extLst>
          </p:cNvPr>
          <p:cNvSpPr/>
          <p:nvPr/>
        </p:nvSpPr>
        <p:spPr>
          <a:xfrm>
            <a:off x="533053" y="2147508"/>
            <a:ext cx="11623395" cy="461665"/>
          </a:xfrm>
          <a:prstGeom prst="rect">
            <a:avLst/>
          </a:prstGeom>
        </p:spPr>
        <p:txBody>
          <a:bodyPr wrap="square">
            <a:spAutoFit/>
          </a:bodyPr>
          <a:lstStyle/>
          <a:p>
            <a:r>
              <a:rPr lang="en-US" altLang="en-US" sz="2400" i="1" dirty="0">
                <a:cs typeface="Times New Roman" panose="02020603050405020304" pitchFamily="18" charset="0"/>
              </a:rPr>
              <a:t>(complicated set of reactions btw NO &amp; VOCs. Result is to create additional NO</a:t>
            </a:r>
            <a:r>
              <a:rPr lang="en-US" altLang="en-US" sz="2400" i="1" baseline="-25000" dirty="0">
                <a:cs typeface="Times New Roman" panose="02020603050405020304" pitchFamily="18" charset="0"/>
              </a:rPr>
              <a:t>2</a:t>
            </a:r>
            <a:r>
              <a:rPr lang="en-US" altLang="en-US" sz="2400" i="1" dirty="0">
                <a:cs typeface="Times New Roman" panose="02020603050405020304" pitchFamily="18" charset="0"/>
              </a:rPr>
              <a:t>)</a:t>
            </a:r>
            <a:endParaRPr lang="en-US" sz="2400" dirty="0"/>
          </a:p>
        </p:txBody>
      </p:sp>
      <p:cxnSp>
        <p:nvCxnSpPr>
          <p:cNvPr id="5" name="Straight Arrow Connector 4">
            <a:extLst>
              <a:ext uri="{FF2B5EF4-FFF2-40B4-BE49-F238E27FC236}">
                <a16:creationId xmlns:a16="http://schemas.microsoft.com/office/drawing/2014/main" id="{CC9AB1F6-38B1-453A-92E3-BE7305741621}"/>
              </a:ext>
            </a:extLst>
          </p:cNvPr>
          <p:cNvCxnSpPr/>
          <p:nvPr/>
        </p:nvCxnSpPr>
        <p:spPr>
          <a:xfrm flipH="1">
            <a:off x="3829171" y="1663330"/>
            <a:ext cx="685800"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FA8CBC2-9C86-47E6-8B0A-16EA6E156F10}"/>
              </a:ext>
            </a:extLst>
          </p:cNvPr>
          <p:cNvSpPr txBox="1"/>
          <p:nvPr/>
        </p:nvSpPr>
        <p:spPr>
          <a:xfrm>
            <a:off x="4750498" y="1432497"/>
            <a:ext cx="2429768" cy="461665"/>
          </a:xfrm>
          <a:prstGeom prst="rect">
            <a:avLst/>
          </a:prstGeom>
          <a:noFill/>
        </p:spPr>
        <p:txBody>
          <a:bodyPr wrap="none" rtlCol="0">
            <a:spAutoFit/>
          </a:bodyPr>
          <a:lstStyle/>
          <a:p>
            <a:r>
              <a:rPr lang="en-US" sz="2400" dirty="0">
                <a:highlight>
                  <a:srgbClr val="FFFF00"/>
                </a:highlight>
              </a:rPr>
              <a:t>Formation of NO2</a:t>
            </a:r>
          </a:p>
        </p:txBody>
      </p:sp>
      <p:sp>
        <p:nvSpPr>
          <p:cNvPr id="7" name="TextBox 6">
            <a:extLst>
              <a:ext uri="{FF2B5EF4-FFF2-40B4-BE49-F238E27FC236}">
                <a16:creationId xmlns:a16="http://schemas.microsoft.com/office/drawing/2014/main" id="{F4218CE2-FD37-4897-928A-80BA8066250D}"/>
              </a:ext>
            </a:extLst>
          </p:cNvPr>
          <p:cNvSpPr txBox="1"/>
          <p:nvPr/>
        </p:nvSpPr>
        <p:spPr>
          <a:xfrm>
            <a:off x="4076764" y="3893089"/>
            <a:ext cx="1942968" cy="461665"/>
          </a:xfrm>
          <a:prstGeom prst="rect">
            <a:avLst/>
          </a:prstGeom>
          <a:noFill/>
        </p:spPr>
        <p:txBody>
          <a:bodyPr wrap="none" rtlCol="0">
            <a:spAutoFit/>
          </a:bodyPr>
          <a:lstStyle/>
          <a:p>
            <a:r>
              <a:rPr lang="en-US" sz="2400" dirty="0">
                <a:highlight>
                  <a:srgbClr val="FFFF00"/>
                </a:highlight>
              </a:rPr>
              <a:t>Creates ozone</a:t>
            </a:r>
          </a:p>
        </p:txBody>
      </p:sp>
      <p:sp>
        <p:nvSpPr>
          <p:cNvPr id="8" name="TextBox 7">
            <a:extLst>
              <a:ext uri="{FF2B5EF4-FFF2-40B4-BE49-F238E27FC236}">
                <a16:creationId xmlns:a16="http://schemas.microsoft.com/office/drawing/2014/main" id="{CC255EF8-1261-45C2-B917-61783A453503}"/>
              </a:ext>
            </a:extLst>
          </p:cNvPr>
          <p:cNvSpPr txBox="1"/>
          <p:nvPr/>
        </p:nvSpPr>
        <p:spPr>
          <a:xfrm>
            <a:off x="4577623" y="4748830"/>
            <a:ext cx="2086149" cy="461665"/>
          </a:xfrm>
          <a:prstGeom prst="rect">
            <a:avLst/>
          </a:prstGeom>
          <a:noFill/>
        </p:spPr>
        <p:txBody>
          <a:bodyPr wrap="none" rtlCol="0">
            <a:spAutoFit/>
          </a:bodyPr>
          <a:lstStyle/>
          <a:p>
            <a:r>
              <a:rPr lang="en-US" sz="2400" dirty="0">
                <a:highlight>
                  <a:srgbClr val="FFFF00"/>
                </a:highlight>
              </a:rPr>
              <a:t>Destroys ozone</a:t>
            </a:r>
          </a:p>
        </p:txBody>
      </p:sp>
      <p:cxnSp>
        <p:nvCxnSpPr>
          <p:cNvPr id="9" name="Straight Arrow Connector 8">
            <a:extLst>
              <a:ext uri="{FF2B5EF4-FFF2-40B4-BE49-F238E27FC236}">
                <a16:creationId xmlns:a16="http://schemas.microsoft.com/office/drawing/2014/main" id="{A3DA7105-F395-4954-8F6C-E47EE29493BD}"/>
              </a:ext>
            </a:extLst>
          </p:cNvPr>
          <p:cNvCxnSpPr/>
          <p:nvPr/>
        </p:nvCxnSpPr>
        <p:spPr>
          <a:xfrm flipH="1">
            <a:off x="3157505" y="4123922"/>
            <a:ext cx="685800"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0CB1AB9-445A-42AE-B333-6CF4C9ADD630}"/>
              </a:ext>
            </a:extLst>
          </p:cNvPr>
          <p:cNvCxnSpPr/>
          <p:nvPr/>
        </p:nvCxnSpPr>
        <p:spPr>
          <a:xfrm flipH="1">
            <a:off x="3957127" y="4990697"/>
            <a:ext cx="581891"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D329AB7-1CBD-4CE9-8B2F-F8B48326F8D0}"/>
              </a:ext>
            </a:extLst>
          </p:cNvPr>
          <p:cNvCxnSpPr/>
          <p:nvPr/>
        </p:nvCxnSpPr>
        <p:spPr>
          <a:xfrm flipH="1">
            <a:off x="4498479" y="3461027"/>
            <a:ext cx="581891" cy="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4DCBB7B-5106-4BCC-AC7F-E07FAA9E07B0}"/>
              </a:ext>
            </a:extLst>
          </p:cNvPr>
          <p:cNvSpPr txBox="1"/>
          <p:nvPr/>
        </p:nvSpPr>
        <p:spPr>
          <a:xfrm>
            <a:off x="5367401" y="3034249"/>
            <a:ext cx="4565673" cy="830997"/>
          </a:xfrm>
          <a:prstGeom prst="rect">
            <a:avLst/>
          </a:prstGeom>
          <a:noFill/>
        </p:spPr>
        <p:txBody>
          <a:bodyPr wrap="none" rtlCol="0">
            <a:spAutoFit/>
          </a:bodyPr>
          <a:lstStyle/>
          <a:p>
            <a:r>
              <a:rPr lang="en-US" sz="2400" dirty="0">
                <a:highlight>
                  <a:srgbClr val="FFFF00"/>
                </a:highlight>
              </a:rPr>
              <a:t>Dissociation of NO2 to free oxygen </a:t>
            </a:r>
          </a:p>
          <a:p>
            <a:r>
              <a:rPr lang="en-US" sz="2400" dirty="0">
                <a:highlight>
                  <a:srgbClr val="FFFF00"/>
                </a:highlight>
              </a:rPr>
              <a:t>through absorbing sunlight</a:t>
            </a:r>
          </a:p>
        </p:txBody>
      </p:sp>
      <p:sp>
        <p:nvSpPr>
          <p:cNvPr id="13" name="TextBox 12">
            <a:extLst>
              <a:ext uri="{FF2B5EF4-FFF2-40B4-BE49-F238E27FC236}">
                <a16:creationId xmlns:a16="http://schemas.microsoft.com/office/drawing/2014/main" id="{29D8533E-A8F1-4B8F-B6CE-FAD644EE7542}"/>
              </a:ext>
            </a:extLst>
          </p:cNvPr>
          <p:cNvSpPr txBox="1"/>
          <p:nvPr/>
        </p:nvSpPr>
        <p:spPr>
          <a:xfrm>
            <a:off x="175451" y="5493914"/>
            <a:ext cx="11610614"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Equilibrium btw creation and destruction of ozone</a:t>
            </a:r>
          </a:p>
          <a:p>
            <a:pPr marL="342900" indent="-342900">
              <a:buFont typeface="Arial" panose="020B0604020202020204" pitchFamily="34" charset="0"/>
              <a:buChar char="•"/>
            </a:pPr>
            <a:r>
              <a:rPr lang="en-US" sz="2400" dirty="0"/>
              <a:t>More NO2 to create free oxygen due to urban emissions of extra NO</a:t>
            </a:r>
            <a:r>
              <a:rPr lang="en-US" sz="2400" baseline="-25000" dirty="0"/>
              <a:t>X</a:t>
            </a:r>
            <a:r>
              <a:rPr lang="en-US" sz="2400" dirty="0"/>
              <a:t> and VOCs.</a:t>
            </a:r>
          </a:p>
          <a:p>
            <a:pPr marL="342900" indent="-342900">
              <a:buFont typeface="Arial" panose="020B0604020202020204" pitchFamily="34" charset="0"/>
              <a:buChar char="•"/>
            </a:pPr>
            <a:r>
              <a:rPr lang="en-US" sz="2400" dirty="0"/>
              <a:t>Ground-level ozone concentrations in urban air is higher … can reach </a:t>
            </a:r>
            <a:r>
              <a:rPr lang="en-US" sz="2400" dirty="0">
                <a:latin typeface="Arial" panose="020B0604020202020204" pitchFamily="34" charset="0"/>
                <a:cs typeface="Arial" panose="020B0604020202020204" pitchFamily="34" charset="0"/>
              </a:rPr>
              <a:t>~</a:t>
            </a:r>
            <a:r>
              <a:rPr lang="en-US" sz="2400" dirty="0"/>
              <a:t> 100 ppb or higher.</a:t>
            </a:r>
          </a:p>
        </p:txBody>
      </p:sp>
    </p:spTree>
    <p:extLst>
      <p:ext uri="{BB962C8B-B14F-4D97-AF65-F5344CB8AC3E}">
        <p14:creationId xmlns:p14="http://schemas.microsoft.com/office/powerpoint/2010/main" val="42339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bot7e_fig_24_17"/>
          <p:cNvPicPr>
            <a:picLocks noChangeAspect="1" noChangeArrowheads="1"/>
          </p:cNvPicPr>
          <p:nvPr/>
        </p:nvPicPr>
        <p:blipFill>
          <a:blip r:embed="rId3" cstate="print"/>
          <a:srcRect/>
          <a:stretch>
            <a:fillRect/>
          </a:stretch>
        </p:blipFill>
        <p:spPr bwMode="auto">
          <a:xfrm>
            <a:off x="343180" y="1066800"/>
            <a:ext cx="6254750" cy="5429264"/>
          </a:xfrm>
          <a:prstGeom prst="rect">
            <a:avLst/>
          </a:prstGeom>
          <a:noFill/>
          <a:ln w="9525">
            <a:noFill/>
            <a:miter lim="800000"/>
            <a:headEnd/>
            <a:tailEnd/>
          </a:ln>
        </p:spPr>
      </p:pic>
      <p:sp>
        <p:nvSpPr>
          <p:cNvPr id="3" name="Title 1"/>
          <p:cNvSpPr txBox="1">
            <a:spLocks/>
          </p:cNvSpPr>
          <p:nvPr/>
        </p:nvSpPr>
        <p:spPr>
          <a:xfrm>
            <a:off x="343180" y="361936"/>
            <a:ext cx="11689493" cy="762000"/>
          </a:xfrm>
          <a:prstGeom prst="rect">
            <a:avLst/>
          </a:prstGeom>
        </p:spPr>
        <p:txBody>
          <a:bodyPr/>
          <a:lstStyle/>
          <a:p>
            <a:pPr defTabSz="914400" eaLnBrk="0" fontAlgn="base" hangingPunct="0">
              <a:spcBef>
                <a:spcPct val="0"/>
              </a:spcBef>
              <a:spcAft>
                <a:spcPct val="0"/>
              </a:spcAft>
              <a:defRPr/>
            </a:pPr>
            <a:r>
              <a:rPr lang="en-US" sz="3600" b="1" kern="0" dirty="0">
                <a:solidFill>
                  <a:schemeClr val="tx2"/>
                </a:solidFill>
                <a:latin typeface="Calibri" pitchFamily="34" charset="0"/>
                <a:ea typeface="+mj-ea"/>
                <a:cs typeface="Calibri" pitchFamily="34" charset="0"/>
              </a:rPr>
              <a:t>Ground-Level Ozone Formation: Conditions for Bad Episodes</a:t>
            </a:r>
          </a:p>
        </p:txBody>
      </p:sp>
      <p:sp>
        <p:nvSpPr>
          <p:cNvPr id="4" name="TextBox 3"/>
          <p:cNvSpPr txBox="1"/>
          <p:nvPr/>
        </p:nvSpPr>
        <p:spPr>
          <a:xfrm>
            <a:off x="6954982" y="3013501"/>
            <a:ext cx="3671326" cy="830997"/>
          </a:xfrm>
          <a:prstGeom prst="rect">
            <a:avLst/>
          </a:prstGeom>
          <a:noFill/>
        </p:spPr>
        <p:txBody>
          <a:bodyPr wrap="none" rtlCol="0">
            <a:spAutoFit/>
          </a:bodyPr>
          <a:lstStyle/>
          <a:p>
            <a:r>
              <a:rPr lang="en-US" sz="2400" b="1" i="1" dirty="0">
                <a:latin typeface="Calibri" pitchFamily="34" charset="0"/>
                <a:cs typeface="Calibri" pitchFamily="34" charset="0"/>
              </a:rPr>
              <a:t>2. High Precursor Emissions</a:t>
            </a:r>
          </a:p>
          <a:p>
            <a:r>
              <a:rPr lang="en-US" sz="2400" b="1" i="1" dirty="0">
                <a:latin typeface="Calibri" pitchFamily="34" charset="0"/>
                <a:cs typeface="Calibri" pitchFamily="34" charset="0"/>
              </a:rPr>
              <a:t>(NO</a:t>
            </a:r>
            <a:r>
              <a:rPr lang="en-US" sz="2400" b="1" i="1" baseline="-25000" dirty="0">
                <a:latin typeface="Calibri" pitchFamily="34" charset="0"/>
                <a:cs typeface="Calibri" pitchFamily="34" charset="0"/>
              </a:rPr>
              <a:t>x</a:t>
            </a:r>
            <a:r>
              <a:rPr lang="en-US" sz="2400" b="1" i="1" dirty="0">
                <a:latin typeface="Calibri" pitchFamily="34" charset="0"/>
                <a:cs typeface="Calibri" pitchFamily="34" charset="0"/>
              </a:rPr>
              <a:t> and VOCs)</a:t>
            </a:r>
          </a:p>
        </p:txBody>
      </p:sp>
      <p:sp>
        <p:nvSpPr>
          <p:cNvPr id="5" name="TextBox 4"/>
          <p:cNvSpPr txBox="1"/>
          <p:nvPr/>
        </p:nvSpPr>
        <p:spPr>
          <a:xfrm>
            <a:off x="5430983" y="5756700"/>
            <a:ext cx="6165727" cy="461665"/>
          </a:xfrm>
          <a:prstGeom prst="rect">
            <a:avLst/>
          </a:prstGeom>
          <a:noFill/>
        </p:spPr>
        <p:txBody>
          <a:bodyPr wrap="none" rtlCol="0">
            <a:spAutoFit/>
          </a:bodyPr>
          <a:lstStyle/>
          <a:p>
            <a:r>
              <a:rPr lang="en-US" sz="2400" b="1" i="1" dirty="0">
                <a:latin typeface="Calibri" pitchFamily="34" charset="0"/>
                <a:cs typeface="Calibri" pitchFamily="34" charset="0"/>
              </a:rPr>
              <a:t>Result: High Ozone (O</a:t>
            </a:r>
            <a:r>
              <a:rPr lang="en-US" sz="2400" b="1" i="1" baseline="-25000" dirty="0">
                <a:latin typeface="Calibri" pitchFamily="34" charset="0"/>
                <a:cs typeface="Calibri" pitchFamily="34" charset="0"/>
              </a:rPr>
              <a:t>3</a:t>
            </a:r>
            <a:r>
              <a:rPr lang="en-US" sz="2400" b="1" i="1" dirty="0">
                <a:latin typeface="Calibri" pitchFamily="34" charset="0"/>
                <a:cs typeface="Calibri" pitchFamily="34" charset="0"/>
              </a:rPr>
              <a:t>) &amp; Photochemical Smog</a:t>
            </a:r>
          </a:p>
        </p:txBody>
      </p:sp>
      <p:sp>
        <p:nvSpPr>
          <p:cNvPr id="6" name="TextBox 5">
            <a:extLst>
              <a:ext uri="{FF2B5EF4-FFF2-40B4-BE49-F238E27FC236}">
                <a16:creationId xmlns:a16="http://schemas.microsoft.com/office/drawing/2014/main" id="{87103BA9-A7ED-4C3D-96D0-60DA2D0FD9F6}"/>
              </a:ext>
            </a:extLst>
          </p:cNvPr>
          <p:cNvSpPr txBox="1"/>
          <p:nvPr/>
        </p:nvSpPr>
        <p:spPr>
          <a:xfrm>
            <a:off x="2855482" y="1367135"/>
            <a:ext cx="4506234" cy="461665"/>
          </a:xfrm>
          <a:prstGeom prst="rect">
            <a:avLst/>
          </a:prstGeom>
          <a:noFill/>
        </p:spPr>
        <p:txBody>
          <a:bodyPr wrap="none" rtlCol="0">
            <a:spAutoFit/>
          </a:bodyPr>
          <a:lstStyle/>
          <a:p>
            <a:r>
              <a:rPr lang="en-US" sz="2400" b="1" i="1" dirty="0">
                <a:latin typeface="Calibri" pitchFamily="34" charset="0"/>
                <a:cs typeface="Calibri" pitchFamily="34" charset="0"/>
              </a:rPr>
              <a:t>1. Sunlight &amp; Warm Temperatures</a:t>
            </a:r>
          </a:p>
        </p:txBody>
      </p:sp>
      <p:sp>
        <p:nvSpPr>
          <p:cNvPr id="7" name="TextBox 6">
            <a:extLst>
              <a:ext uri="{FF2B5EF4-FFF2-40B4-BE49-F238E27FC236}">
                <a16:creationId xmlns:a16="http://schemas.microsoft.com/office/drawing/2014/main" id="{F9772FFA-857F-42C4-B36D-488ED50EDFCE}"/>
              </a:ext>
            </a:extLst>
          </p:cNvPr>
          <p:cNvSpPr txBox="1"/>
          <p:nvPr/>
        </p:nvSpPr>
        <p:spPr>
          <a:xfrm>
            <a:off x="5430983" y="4338933"/>
            <a:ext cx="5764463" cy="461665"/>
          </a:xfrm>
          <a:prstGeom prst="rect">
            <a:avLst/>
          </a:prstGeom>
          <a:noFill/>
        </p:spPr>
        <p:txBody>
          <a:bodyPr wrap="none" rtlCol="0">
            <a:spAutoFit/>
          </a:bodyPr>
          <a:lstStyle/>
          <a:p>
            <a:r>
              <a:rPr lang="en-US" sz="2400" b="1" i="1" dirty="0">
                <a:latin typeface="Calibri" pitchFamily="34" charset="0"/>
                <a:cs typeface="Calibri" pitchFamily="34" charset="0"/>
              </a:rPr>
              <a:t>3. Unfavorable geography and meteorology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FCD39-B61E-45B3-A42A-CD350C53209B}"/>
              </a:ext>
            </a:extLst>
          </p:cNvPr>
          <p:cNvSpPr>
            <a:spLocks noGrp="1"/>
          </p:cNvSpPr>
          <p:nvPr>
            <p:ph type="title"/>
          </p:nvPr>
        </p:nvSpPr>
        <p:spPr>
          <a:xfrm>
            <a:off x="170842" y="98686"/>
            <a:ext cx="11311542" cy="1143000"/>
          </a:xfrm>
        </p:spPr>
        <p:txBody>
          <a:bodyPr/>
          <a:lstStyle/>
          <a:p>
            <a:pPr algn="l"/>
            <a:r>
              <a:rPr lang="en-US" sz="3600" b="1" dirty="0">
                <a:latin typeface="Calibri Light" panose="020F0302020204030204" pitchFamily="34" charset="0"/>
                <a:cs typeface="Calibri Light" panose="020F0302020204030204" pitchFamily="34" charset="0"/>
              </a:rPr>
              <a:t>Photochemical Urban Smog </a:t>
            </a:r>
            <a:br>
              <a:rPr lang="en-US" sz="3600" dirty="0">
                <a:latin typeface="Calibri Light" panose="020F0302020204030204" pitchFamily="34" charset="0"/>
                <a:cs typeface="Calibri Light" panose="020F0302020204030204" pitchFamily="34" charset="0"/>
              </a:rPr>
            </a:br>
            <a:r>
              <a:rPr lang="en-US" sz="2800" dirty="0">
                <a:latin typeface="Calibri Light" panose="020F0302020204030204" pitchFamily="34" charset="0"/>
                <a:cs typeface="Calibri Light" panose="020F0302020204030204" pitchFamily="34" charset="0"/>
              </a:rPr>
              <a:t>(Pictorial summary highlighting emission sources &amp; chemical reactions)</a:t>
            </a:r>
          </a:p>
        </p:txBody>
      </p:sp>
      <p:pic>
        <p:nvPicPr>
          <p:cNvPr id="15362" name="Picture 2" descr="Related image">
            <a:extLst>
              <a:ext uri="{FF2B5EF4-FFF2-40B4-BE49-F238E27FC236}">
                <a16:creationId xmlns:a16="http://schemas.microsoft.com/office/drawing/2014/main" id="{8A1567BB-779D-47B9-A3D2-34FDC4733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873" y="1490708"/>
            <a:ext cx="8422315" cy="50911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0A596A-2BAB-4223-B980-59BAB091F58E}"/>
              </a:ext>
            </a:extLst>
          </p:cNvPr>
          <p:cNvSpPr txBox="1"/>
          <p:nvPr/>
        </p:nvSpPr>
        <p:spPr>
          <a:xfrm>
            <a:off x="4296626" y="5173880"/>
            <a:ext cx="1190625" cy="276999"/>
          </a:xfrm>
          <a:prstGeom prst="rect">
            <a:avLst/>
          </a:prstGeom>
          <a:noFill/>
        </p:spPr>
        <p:txBody>
          <a:bodyPr wrap="square" rtlCol="0">
            <a:spAutoFit/>
          </a:bodyPr>
          <a:lstStyle/>
          <a:p>
            <a:r>
              <a:rPr lang="en-US" sz="1200" b="1" dirty="0">
                <a:solidFill>
                  <a:schemeClr val="bg1"/>
                </a:solidFill>
              </a:rPr>
              <a:t>Reactive</a:t>
            </a:r>
          </a:p>
        </p:txBody>
      </p:sp>
      <p:sp>
        <p:nvSpPr>
          <p:cNvPr id="7" name="TextBox 6">
            <a:extLst>
              <a:ext uri="{FF2B5EF4-FFF2-40B4-BE49-F238E27FC236}">
                <a16:creationId xmlns:a16="http://schemas.microsoft.com/office/drawing/2014/main" id="{6AA10DC7-9695-4848-ACBE-671B3D07379E}"/>
              </a:ext>
            </a:extLst>
          </p:cNvPr>
          <p:cNvSpPr txBox="1"/>
          <p:nvPr/>
        </p:nvSpPr>
        <p:spPr>
          <a:xfrm>
            <a:off x="5234187" y="5312379"/>
            <a:ext cx="211893" cy="292388"/>
          </a:xfrm>
          <a:prstGeom prst="rect">
            <a:avLst/>
          </a:prstGeom>
          <a:noFill/>
        </p:spPr>
        <p:txBody>
          <a:bodyPr wrap="square" rtlCol="0">
            <a:spAutoFit/>
          </a:bodyPr>
          <a:lstStyle/>
          <a:p>
            <a:r>
              <a:rPr lang="en-US" sz="1300" b="1" dirty="0">
                <a:solidFill>
                  <a:schemeClr val="bg1"/>
                </a:solidFill>
              </a:rPr>
              <a:t>s</a:t>
            </a:r>
          </a:p>
        </p:txBody>
      </p:sp>
      <p:sp>
        <p:nvSpPr>
          <p:cNvPr id="2" name="TextBox 1">
            <a:extLst>
              <a:ext uri="{FF2B5EF4-FFF2-40B4-BE49-F238E27FC236}">
                <a16:creationId xmlns:a16="http://schemas.microsoft.com/office/drawing/2014/main" id="{BDBB8AA6-0213-4574-BB42-37CBFD25779C}"/>
              </a:ext>
            </a:extLst>
          </p:cNvPr>
          <p:cNvSpPr txBox="1"/>
          <p:nvPr/>
        </p:nvSpPr>
        <p:spPr>
          <a:xfrm>
            <a:off x="190647" y="1568691"/>
            <a:ext cx="7974786" cy="1092607"/>
          </a:xfrm>
          <a:prstGeom prst="rect">
            <a:avLst/>
          </a:prstGeom>
          <a:noFill/>
        </p:spPr>
        <p:txBody>
          <a:bodyPr wrap="square" rtlCol="0">
            <a:spAutoFit/>
          </a:bodyPr>
          <a:lstStyle/>
          <a:p>
            <a:r>
              <a:rPr lang="en-US" sz="2500" i="1" u="sng" dirty="0">
                <a:solidFill>
                  <a:srgbClr val="FF0000"/>
                </a:solidFill>
                <a:latin typeface="Arial" panose="020B0604020202020204" pitchFamily="34" charset="0"/>
                <a:cs typeface="Arial" panose="020B0604020202020204" pitchFamily="34" charset="0"/>
              </a:rPr>
              <a:t>Basic Chemical Reaction</a:t>
            </a:r>
          </a:p>
          <a:p>
            <a:r>
              <a:rPr lang="en-US" sz="2000" i="1" dirty="0">
                <a:solidFill>
                  <a:srgbClr val="FF0000"/>
                </a:solidFill>
                <a:latin typeface="Arial" panose="020B0604020202020204" pitchFamily="34" charset="0"/>
                <a:cs typeface="Arial" panose="020B0604020202020204" pitchFamily="34" charset="0"/>
              </a:rPr>
              <a:t>Hydrocarbons (VOCs) + NOx + sunlight</a:t>
            </a:r>
          </a:p>
          <a:p>
            <a:r>
              <a:rPr lang="en-US" sz="2000" i="1" dirty="0">
                <a:solidFill>
                  <a:srgbClr val="FF0000"/>
                </a:solidFill>
                <a:latin typeface="Arial" panose="020B0604020202020204" pitchFamily="34" charset="0"/>
                <a:cs typeface="Arial" panose="020B0604020202020204" pitchFamily="34" charset="0"/>
              </a:rPr>
              <a:t> → photochemical smog (ground-level ozone, O3)</a:t>
            </a:r>
          </a:p>
        </p:txBody>
      </p:sp>
      <p:sp>
        <p:nvSpPr>
          <p:cNvPr id="8" name="TextBox 7">
            <a:extLst>
              <a:ext uri="{FF2B5EF4-FFF2-40B4-BE49-F238E27FC236}">
                <a16:creationId xmlns:a16="http://schemas.microsoft.com/office/drawing/2014/main" id="{B039D1CF-B83F-4C62-A5D7-5F03A7852821}"/>
              </a:ext>
            </a:extLst>
          </p:cNvPr>
          <p:cNvSpPr txBox="1"/>
          <p:nvPr/>
        </p:nvSpPr>
        <p:spPr>
          <a:xfrm>
            <a:off x="689812" y="6458354"/>
            <a:ext cx="3228513"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Precursor NOx &amp; VOC emissions</a:t>
            </a:r>
          </a:p>
        </p:txBody>
      </p:sp>
      <p:cxnSp>
        <p:nvCxnSpPr>
          <p:cNvPr id="11" name="Straight Arrow Connector 10">
            <a:extLst>
              <a:ext uri="{FF2B5EF4-FFF2-40B4-BE49-F238E27FC236}">
                <a16:creationId xmlns:a16="http://schemas.microsoft.com/office/drawing/2014/main" id="{43BF3B61-5290-4ED7-B8FE-A2268CBE7EFF}"/>
              </a:ext>
            </a:extLst>
          </p:cNvPr>
          <p:cNvCxnSpPr>
            <a:cxnSpLocks/>
          </p:cNvCxnSpPr>
          <p:nvPr/>
        </p:nvCxnSpPr>
        <p:spPr>
          <a:xfrm flipV="1">
            <a:off x="2325356" y="5935579"/>
            <a:ext cx="754517" cy="399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AC84DAF-F988-4230-9C2F-69437326FBCB}"/>
              </a:ext>
            </a:extLst>
          </p:cNvPr>
          <p:cNvCxnSpPr>
            <a:cxnSpLocks/>
          </p:cNvCxnSpPr>
          <p:nvPr/>
        </p:nvCxnSpPr>
        <p:spPr>
          <a:xfrm flipV="1">
            <a:off x="1604211" y="5096689"/>
            <a:ext cx="1608778" cy="1238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0700994-87A5-434C-9AEF-564F123CF329}"/>
              </a:ext>
            </a:extLst>
          </p:cNvPr>
          <p:cNvCxnSpPr>
            <a:cxnSpLocks/>
          </p:cNvCxnSpPr>
          <p:nvPr/>
        </p:nvCxnSpPr>
        <p:spPr>
          <a:xfrm flipV="1">
            <a:off x="4296626" y="6212478"/>
            <a:ext cx="2128186" cy="351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C2551D0-E1A9-4B98-BD70-40AD4A1F6FB2}"/>
              </a:ext>
            </a:extLst>
          </p:cNvPr>
          <p:cNvSpPr txBox="1"/>
          <p:nvPr/>
        </p:nvSpPr>
        <p:spPr>
          <a:xfrm>
            <a:off x="7585363" y="2988303"/>
            <a:ext cx="1480867" cy="369332"/>
          </a:xfrm>
          <a:prstGeom prst="rect">
            <a:avLst/>
          </a:prstGeom>
          <a:solidFill>
            <a:schemeClr val="bg1"/>
          </a:solidFill>
        </p:spPr>
        <p:txBody>
          <a:bodyPr wrap="square" rtlCol="0">
            <a:spAutoFit/>
          </a:bodyPr>
          <a:lstStyle/>
          <a:p>
            <a:pPr algn="ctr"/>
            <a:r>
              <a:rPr lang="en-US" b="1" dirty="0">
                <a:latin typeface="Calibri" panose="020F0502020204030204" pitchFamily="34" charset="0"/>
                <a:cs typeface="Calibri" panose="020F0502020204030204" pitchFamily="34" charset="0"/>
              </a:rPr>
              <a:t>Sunlight</a:t>
            </a:r>
          </a:p>
        </p:txBody>
      </p:sp>
      <p:cxnSp>
        <p:nvCxnSpPr>
          <p:cNvPr id="9" name="Straight Arrow Connector 8">
            <a:extLst>
              <a:ext uri="{FF2B5EF4-FFF2-40B4-BE49-F238E27FC236}">
                <a16:creationId xmlns:a16="http://schemas.microsoft.com/office/drawing/2014/main" id="{2F2B0967-56B9-4582-B4C5-C45A80A38240}"/>
              </a:ext>
            </a:extLst>
          </p:cNvPr>
          <p:cNvCxnSpPr>
            <a:cxnSpLocks/>
          </p:cNvCxnSpPr>
          <p:nvPr/>
        </p:nvCxnSpPr>
        <p:spPr>
          <a:xfrm>
            <a:off x="1208276" y="3454906"/>
            <a:ext cx="1103879"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A93CC4D-5EEE-46D6-86FD-6660E50A6493}"/>
              </a:ext>
            </a:extLst>
          </p:cNvPr>
          <p:cNvCxnSpPr/>
          <p:nvPr/>
        </p:nvCxnSpPr>
        <p:spPr>
          <a:xfrm>
            <a:off x="1208276" y="4011310"/>
            <a:ext cx="1103879" cy="0"/>
          </a:xfrm>
          <a:prstGeom prst="straightConnector1">
            <a:avLst/>
          </a:prstGeom>
          <a:ln w="57150">
            <a:solidFill>
              <a:srgbClr val="C804AC"/>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E1D7B00-AF3B-495B-BE9D-0B3413992C3B}"/>
              </a:ext>
            </a:extLst>
          </p:cNvPr>
          <p:cNvSpPr txBox="1"/>
          <p:nvPr/>
        </p:nvSpPr>
        <p:spPr>
          <a:xfrm>
            <a:off x="1143740" y="3500188"/>
            <a:ext cx="1117614"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Emissions</a:t>
            </a:r>
          </a:p>
        </p:txBody>
      </p:sp>
      <p:sp>
        <p:nvSpPr>
          <p:cNvPr id="18" name="TextBox 17">
            <a:extLst>
              <a:ext uri="{FF2B5EF4-FFF2-40B4-BE49-F238E27FC236}">
                <a16:creationId xmlns:a16="http://schemas.microsoft.com/office/drawing/2014/main" id="{F38CDDDE-546C-4C23-91AD-FAECB73006A3}"/>
              </a:ext>
            </a:extLst>
          </p:cNvPr>
          <p:cNvSpPr txBox="1"/>
          <p:nvPr/>
        </p:nvSpPr>
        <p:spPr>
          <a:xfrm>
            <a:off x="1092204" y="4112279"/>
            <a:ext cx="1910367" cy="923330"/>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Chemical and photochemical reactions</a:t>
            </a:r>
          </a:p>
        </p:txBody>
      </p:sp>
    </p:spTree>
    <p:extLst>
      <p:ext uri="{BB962C8B-B14F-4D97-AF65-F5344CB8AC3E}">
        <p14:creationId xmlns:p14="http://schemas.microsoft.com/office/powerpoint/2010/main" val="1763242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4C64D7AD-E730-4A64-9E08-94012890121F}"/>
              </a:ext>
            </a:extLst>
          </p:cNvPr>
          <p:cNvSpPr txBox="1">
            <a:spLocks noChangeArrowheads="1"/>
          </p:cNvSpPr>
          <p:nvPr/>
        </p:nvSpPr>
        <p:spPr bwMode="auto">
          <a:xfrm>
            <a:off x="455320" y="352987"/>
            <a:ext cx="101407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dirty="0">
                <a:latin typeface="Calibri Light" panose="020F0302020204030204" pitchFamily="34" charset="0"/>
                <a:cs typeface="Calibri Light" panose="020F0302020204030204" pitchFamily="34" charset="0"/>
              </a:rPr>
              <a:t>Ground-Levels Ozone Formation: Typical Diurnal Cycles</a:t>
            </a:r>
          </a:p>
        </p:txBody>
      </p:sp>
      <p:sp>
        <p:nvSpPr>
          <p:cNvPr id="22532" name="Text Box 4">
            <a:extLst>
              <a:ext uri="{FF2B5EF4-FFF2-40B4-BE49-F238E27FC236}">
                <a16:creationId xmlns:a16="http://schemas.microsoft.com/office/drawing/2014/main" id="{480AA906-CD33-4740-AF52-1AE8ED7824E3}"/>
              </a:ext>
            </a:extLst>
          </p:cNvPr>
          <p:cNvSpPr txBox="1">
            <a:spLocks noChangeArrowheads="1"/>
          </p:cNvSpPr>
          <p:nvPr/>
        </p:nvSpPr>
        <p:spPr bwMode="auto">
          <a:xfrm>
            <a:off x="759863" y="1593236"/>
            <a:ext cx="7935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Calibri" panose="020F0502020204030204" pitchFamily="34" charset="0"/>
                <a:cs typeface="Calibri" panose="020F0502020204030204" pitchFamily="34" charset="0"/>
              </a:rPr>
              <a:t>Diurnal variation of emissions of NO &amp; VOC (cars &amp; industry)</a:t>
            </a:r>
          </a:p>
          <a:p>
            <a:pPr eaLnBrk="1" hangingPunct="1"/>
            <a:r>
              <a:rPr lang="en-US" altLang="en-US" dirty="0">
                <a:latin typeface="Calibri" panose="020F0502020204030204" pitchFamily="34" charset="0"/>
                <a:cs typeface="Calibri" panose="020F0502020204030204" pitchFamily="34" charset="0"/>
              </a:rPr>
              <a:t> + Diurnal variation of sunlight …</a:t>
            </a:r>
          </a:p>
        </p:txBody>
      </p:sp>
      <p:sp>
        <p:nvSpPr>
          <p:cNvPr id="22533" name="Line 5">
            <a:extLst>
              <a:ext uri="{FF2B5EF4-FFF2-40B4-BE49-F238E27FC236}">
                <a16:creationId xmlns:a16="http://schemas.microsoft.com/office/drawing/2014/main" id="{6EA59D9B-1173-4D1A-91DF-9687B98F14DA}"/>
              </a:ext>
            </a:extLst>
          </p:cNvPr>
          <p:cNvSpPr>
            <a:spLocks noChangeShapeType="1"/>
          </p:cNvSpPr>
          <p:nvPr/>
        </p:nvSpPr>
        <p:spPr bwMode="auto">
          <a:xfrm>
            <a:off x="1364813" y="3170819"/>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2534" name="Line 6">
            <a:extLst>
              <a:ext uri="{FF2B5EF4-FFF2-40B4-BE49-F238E27FC236}">
                <a16:creationId xmlns:a16="http://schemas.microsoft.com/office/drawing/2014/main" id="{9D5DE189-743E-4E12-94A8-5BE3D685976A}"/>
              </a:ext>
            </a:extLst>
          </p:cNvPr>
          <p:cNvSpPr>
            <a:spLocks noChangeShapeType="1"/>
          </p:cNvSpPr>
          <p:nvPr/>
        </p:nvSpPr>
        <p:spPr bwMode="auto">
          <a:xfrm>
            <a:off x="1364813" y="5456819"/>
            <a:ext cx="502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2535" name="Text Box 7">
            <a:extLst>
              <a:ext uri="{FF2B5EF4-FFF2-40B4-BE49-F238E27FC236}">
                <a16:creationId xmlns:a16="http://schemas.microsoft.com/office/drawing/2014/main" id="{4DD467CC-CF72-4828-B729-304FDE5A479C}"/>
              </a:ext>
            </a:extLst>
          </p:cNvPr>
          <p:cNvSpPr txBox="1">
            <a:spLocks noChangeArrowheads="1"/>
          </p:cNvSpPr>
          <p:nvPr/>
        </p:nvSpPr>
        <p:spPr bwMode="auto">
          <a:xfrm>
            <a:off x="663138" y="5421894"/>
            <a:ext cx="1080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Calibri" panose="020F0502020204030204" pitchFamily="34" charset="0"/>
                <a:cs typeface="Calibri" panose="020F0502020204030204" pitchFamily="34" charset="0"/>
              </a:rPr>
              <a:t>sunrise</a:t>
            </a:r>
          </a:p>
        </p:txBody>
      </p:sp>
      <p:sp>
        <p:nvSpPr>
          <p:cNvPr id="22536" name="Text Box 8">
            <a:extLst>
              <a:ext uri="{FF2B5EF4-FFF2-40B4-BE49-F238E27FC236}">
                <a16:creationId xmlns:a16="http://schemas.microsoft.com/office/drawing/2014/main" id="{BB38B4D0-820A-4002-BD5D-8C2B2B73DFEC}"/>
              </a:ext>
            </a:extLst>
          </p:cNvPr>
          <p:cNvSpPr txBox="1">
            <a:spLocks noChangeArrowheads="1"/>
          </p:cNvSpPr>
          <p:nvPr/>
        </p:nvSpPr>
        <p:spPr bwMode="auto">
          <a:xfrm>
            <a:off x="4184213" y="5456819"/>
            <a:ext cx="1003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Calibri" panose="020F0502020204030204" pitchFamily="34" charset="0"/>
                <a:cs typeface="Calibri" panose="020F0502020204030204" pitchFamily="34" charset="0"/>
              </a:rPr>
              <a:t>sunset</a:t>
            </a:r>
          </a:p>
        </p:txBody>
      </p:sp>
      <p:sp>
        <p:nvSpPr>
          <p:cNvPr id="22537" name="Text Box 9">
            <a:extLst>
              <a:ext uri="{FF2B5EF4-FFF2-40B4-BE49-F238E27FC236}">
                <a16:creationId xmlns:a16="http://schemas.microsoft.com/office/drawing/2014/main" id="{25453739-C576-4D92-849A-113CF7E0751C}"/>
              </a:ext>
            </a:extLst>
          </p:cNvPr>
          <p:cNvSpPr txBox="1">
            <a:spLocks noChangeArrowheads="1"/>
          </p:cNvSpPr>
          <p:nvPr/>
        </p:nvSpPr>
        <p:spPr bwMode="auto">
          <a:xfrm>
            <a:off x="739338" y="4147132"/>
            <a:ext cx="5966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latin typeface="Calibri" panose="020F0502020204030204" pitchFamily="34" charset="0"/>
                <a:cs typeface="Calibri" panose="020F0502020204030204" pitchFamily="34" charset="0"/>
              </a:rPr>
              <a:t>Conc</a:t>
            </a:r>
          </a:p>
        </p:txBody>
      </p:sp>
      <p:sp>
        <p:nvSpPr>
          <p:cNvPr id="22538" name="Text Box 10">
            <a:extLst>
              <a:ext uri="{FF2B5EF4-FFF2-40B4-BE49-F238E27FC236}">
                <a16:creationId xmlns:a16="http://schemas.microsoft.com/office/drawing/2014/main" id="{0FD2B93A-DB58-47F2-BC5A-021E2858BA8A}"/>
              </a:ext>
            </a:extLst>
          </p:cNvPr>
          <p:cNvSpPr txBox="1">
            <a:spLocks noChangeArrowheads="1"/>
          </p:cNvSpPr>
          <p:nvPr/>
        </p:nvSpPr>
        <p:spPr bwMode="auto">
          <a:xfrm>
            <a:off x="6149539" y="5518732"/>
            <a:ext cx="569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latin typeface="Calibri" panose="020F0502020204030204" pitchFamily="34" charset="0"/>
                <a:cs typeface="Calibri" panose="020F0502020204030204" pitchFamily="34" charset="0"/>
              </a:rPr>
              <a:t>time</a:t>
            </a:r>
          </a:p>
        </p:txBody>
      </p:sp>
      <p:sp>
        <p:nvSpPr>
          <p:cNvPr id="22539" name="Freeform 11">
            <a:extLst>
              <a:ext uri="{FF2B5EF4-FFF2-40B4-BE49-F238E27FC236}">
                <a16:creationId xmlns:a16="http://schemas.microsoft.com/office/drawing/2014/main" id="{80293D2F-3471-47EA-BA72-B6D27FD5E975}"/>
              </a:ext>
            </a:extLst>
          </p:cNvPr>
          <p:cNvSpPr>
            <a:spLocks/>
          </p:cNvSpPr>
          <p:nvPr/>
        </p:nvSpPr>
        <p:spPr bwMode="auto">
          <a:xfrm>
            <a:off x="1364813" y="4047119"/>
            <a:ext cx="5410200" cy="1409700"/>
          </a:xfrm>
          <a:custGeom>
            <a:avLst/>
            <a:gdLst>
              <a:gd name="T0" fmla="*/ 0 w 3408"/>
              <a:gd name="T1" fmla="*/ 2147483647 h 888"/>
              <a:gd name="T2" fmla="*/ 2147483647 w 3408"/>
              <a:gd name="T3" fmla="*/ 2147483647 h 888"/>
              <a:gd name="T4" fmla="*/ 2147483647 w 3408"/>
              <a:gd name="T5" fmla="*/ 2147483647 h 888"/>
              <a:gd name="T6" fmla="*/ 2147483647 w 3408"/>
              <a:gd name="T7" fmla="*/ 2147483647 h 888"/>
              <a:gd name="T8" fmla="*/ 2147483647 w 3408"/>
              <a:gd name="T9" fmla="*/ 2147483647 h 888"/>
              <a:gd name="T10" fmla="*/ 2147483647 w 3408"/>
              <a:gd name="T11" fmla="*/ 2147483647 h 888"/>
              <a:gd name="T12" fmla="*/ 2147483647 w 3408"/>
              <a:gd name="T13" fmla="*/ 2147483647 h 888"/>
              <a:gd name="T14" fmla="*/ 2147483647 w 3408"/>
              <a:gd name="T15" fmla="*/ 2147483647 h 888"/>
              <a:gd name="T16" fmla="*/ 2147483647 w 3408"/>
              <a:gd name="T17" fmla="*/ 2147483647 h 888"/>
              <a:gd name="T18" fmla="*/ 2147483647 w 3408"/>
              <a:gd name="T19" fmla="*/ 2147483647 h 888"/>
              <a:gd name="T20" fmla="*/ 2147483647 w 3408"/>
              <a:gd name="T21" fmla="*/ 2147483647 h 888"/>
              <a:gd name="T22" fmla="*/ 2147483647 w 3408"/>
              <a:gd name="T23" fmla="*/ 2147483647 h 888"/>
              <a:gd name="T24" fmla="*/ 2147483647 w 3408"/>
              <a:gd name="T25" fmla="*/ 2147483647 h 888"/>
              <a:gd name="T26" fmla="*/ 2147483647 w 3408"/>
              <a:gd name="T27" fmla="*/ 2147483647 h 888"/>
              <a:gd name="T28" fmla="*/ 2147483647 w 3408"/>
              <a:gd name="T29" fmla="*/ 2147483647 h 888"/>
              <a:gd name="T30" fmla="*/ 2147483647 w 3408"/>
              <a:gd name="T31" fmla="*/ 2147483647 h 8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08"/>
              <a:gd name="T49" fmla="*/ 0 h 888"/>
              <a:gd name="T50" fmla="*/ 3408 w 3408"/>
              <a:gd name="T51" fmla="*/ 888 h 8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08" h="888">
                <a:moveTo>
                  <a:pt x="0" y="888"/>
                </a:moveTo>
                <a:cubicBezTo>
                  <a:pt x="28" y="868"/>
                  <a:pt x="56" y="848"/>
                  <a:pt x="96" y="792"/>
                </a:cubicBezTo>
                <a:cubicBezTo>
                  <a:pt x="136" y="736"/>
                  <a:pt x="192" y="664"/>
                  <a:pt x="240" y="552"/>
                </a:cubicBezTo>
                <a:cubicBezTo>
                  <a:pt x="288" y="440"/>
                  <a:pt x="320" y="200"/>
                  <a:pt x="384" y="120"/>
                </a:cubicBezTo>
                <a:cubicBezTo>
                  <a:pt x="448" y="40"/>
                  <a:pt x="536" y="24"/>
                  <a:pt x="624" y="72"/>
                </a:cubicBezTo>
                <a:cubicBezTo>
                  <a:pt x="712" y="120"/>
                  <a:pt x="840" y="336"/>
                  <a:pt x="912" y="408"/>
                </a:cubicBezTo>
                <a:cubicBezTo>
                  <a:pt x="984" y="480"/>
                  <a:pt x="1000" y="488"/>
                  <a:pt x="1056" y="504"/>
                </a:cubicBezTo>
                <a:cubicBezTo>
                  <a:pt x="1112" y="520"/>
                  <a:pt x="1184" y="544"/>
                  <a:pt x="1248" y="504"/>
                </a:cubicBezTo>
                <a:cubicBezTo>
                  <a:pt x="1312" y="464"/>
                  <a:pt x="1384" y="336"/>
                  <a:pt x="1440" y="264"/>
                </a:cubicBezTo>
                <a:cubicBezTo>
                  <a:pt x="1496" y="192"/>
                  <a:pt x="1528" y="112"/>
                  <a:pt x="1584" y="72"/>
                </a:cubicBezTo>
                <a:cubicBezTo>
                  <a:pt x="1640" y="32"/>
                  <a:pt x="1704" y="0"/>
                  <a:pt x="1776" y="24"/>
                </a:cubicBezTo>
                <a:cubicBezTo>
                  <a:pt x="1848" y="48"/>
                  <a:pt x="1952" y="160"/>
                  <a:pt x="2016" y="216"/>
                </a:cubicBezTo>
                <a:cubicBezTo>
                  <a:pt x="2080" y="272"/>
                  <a:pt x="2112" y="328"/>
                  <a:pt x="2160" y="360"/>
                </a:cubicBezTo>
                <a:cubicBezTo>
                  <a:pt x="2208" y="392"/>
                  <a:pt x="2184" y="384"/>
                  <a:pt x="2304" y="408"/>
                </a:cubicBezTo>
                <a:cubicBezTo>
                  <a:pt x="2424" y="432"/>
                  <a:pt x="2696" y="480"/>
                  <a:pt x="2880" y="504"/>
                </a:cubicBezTo>
                <a:cubicBezTo>
                  <a:pt x="3064" y="528"/>
                  <a:pt x="3236" y="540"/>
                  <a:pt x="3408" y="552"/>
                </a:cubicBezTo>
              </a:path>
            </a:pathLst>
          </a:custGeom>
          <a:noFill/>
          <a:ln w="9525" cap="flat">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2540" name="Freeform 12">
            <a:extLst>
              <a:ext uri="{FF2B5EF4-FFF2-40B4-BE49-F238E27FC236}">
                <a16:creationId xmlns:a16="http://schemas.microsoft.com/office/drawing/2014/main" id="{AC305698-E6EB-4AEA-B734-BCBCEBE25585}"/>
              </a:ext>
            </a:extLst>
          </p:cNvPr>
          <p:cNvSpPr>
            <a:spLocks/>
          </p:cNvSpPr>
          <p:nvPr/>
        </p:nvSpPr>
        <p:spPr bwMode="auto">
          <a:xfrm>
            <a:off x="1364813" y="4009019"/>
            <a:ext cx="3886200" cy="1460500"/>
          </a:xfrm>
          <a:custGeom>
            <a:avLst/>
            <a:gdLst>
              <a:gd name="T0" fmla="*/ 0 w 2448"/>
              <a:gd name="T1" fmla="*/ 2147483647 h 920"/>
              <a:gd name="T2" fmla="*/ 2147483647 w 2448"/>
              <a:gd name="T3" fmla="*/ 2147483647 h 920"/>
              <a:gd name="T4" fmla="*/ 2147483647 w 2448"/>
              <a:gd name="T5" fmla="*/ 2147483647 h 920"/>
              <a:gd name="T6" fmla="*/ 2147483647 w 2448"/>
              <a:gd name="T7" fmla="*/ 2147483647 h 920"/>
              <a:gd name="T8" fmla="*/ 2147483647 w 2448"/>
              <a:gd name="T9" fmla="*/ 2147483647 h 920"/>
              <a:gd name="T10" fmla="*/ 2147483647 w 2448"/>
              <a:gd name="T11" fmla="*/ 2147483647 h 920"/>
              <a:gd name="T12" fmla="*/ 2147483647 w 2448"/>
              <a:gd name="T13" fmla="*/ 2147483647 h 920"/>
              <a:gd name="T14" fmla="*/ 2147483647 w 2448"/>
              <a:gd name="T15" fmla="*/ 2147483647 h 920"/>
              <a:gd name="T16" fmla="*/ 2147483647 w 2448"/>
              <a:gd name="T17" fmla="*/ 2147483647 h 920"/>
              <a:gd name="T18" fmla="*/ 2147483647 w 2448"/>
              <a:gd name="T19" fmla="*/ 2147483647 h 9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8"/>
              <a:gd name="T31" fmla="*/ 0 h 920"/>
              <a:gd name="T32" fmla="*/ 2448 w 2448"/>
              <a:gd name="T33" fmla="*/ 920 h 9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8" h="920">
                <a:moveTo>
                  <a:pt x="0" y="920"/>
                </a:moveTo>
                <a:cubicBezTo>
                  <a:pt x="124" y="844"/>
                  <a:pt x="248" y="768"/>
                  <a:pt x="336" y="680"/>
                </a:cubicBezTo>
                <a:cubicBezTo>
                  <a:pt x="424" y="592"/>
                  <a:pt x="472" y="488"/>
                  <a:pt x="528" y="392"/>
                </a:cubicBezTo>
                <a:cubicBezTo>
                  <a:pt x="584" y="296"/>
                  <a:pt x="608" y="168"/>
                  <a:pt x="672" y="104"/>
                </a:cubicBezTo>
                <a:cubicBezTo>
                  <a:pt x="736" y="40"/>
                  <a:pt x="832" y="0"/>
                  <a:pt x="912" y="8"/>
                </a:cubicBezTo>
                <a:cubicBezTo>
                  <a:pt x="992" y="16"/>
                  <a:pt x="1072" y="72"/>
                  <a:pt x="1152" y="152"/>
                </a:cubicBezTo>
                <a:cubicBezTo>
                  <a:pt x="1232" y="232"/>
                  <a:pt x="1312" y="400"/>
                  <a:pt x="1392" y="488"/>
                </a:cubicBezTo>
                <a:cubicBezTo>
                  <a:pt x="1472" y="576"/>
                  <a:pt x="1528" y="624"/>
                  <a:pt x="1632" y="680"/>
                </a:cubicBezTo>
                <a:cubicBezTo>
                  <a:pt x="1736" y="736"/>
                  <a:pt x="1880" y="792"/>
                  <a:pt x="2016" y="824"/>
                </a:cubicBezTo>
                <a:cubicBezTo>
                  <a:pt x="2152" y="856"/>
                  <a:pt x="2300" y="864"/>
                  <a:pt x="2448" y="872"/>
                </a:cubicBezTo>
              </a:path>
            </a:pathLst>
          </a:custGeom>
          <a:noFill/>
          <a:ln w="9525" cap="flat">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2541" name="Freeform 13">
            <a:extLst>
              <a:ext uri="{FF2B5EF4-FFF2-40B4-BE49-F238E27FC236}">
                <a16:creationId xmlns:a16="http://schemas.microsoft.com/office/drawing/2014/main" id="{4D8788D2-BDF7-4BDE-B66D-2A475F73912A}"/>
              </a:ext>
            </a:extLst>
          </p:cNvPr>
          <p:cNvSpPr>
            <a:spLocks/>
          </p:cNvSpPr>
          <p:nvPr/>
        </p:nvSpPr>
        <p:spPr bwMode="auto">
          <a:xfrm>
            <a:off x="2050613" y="4009019"/>
            <a:ext cx="3886200" cy="1447800"/>
          </a:xfrm>
          <a:custGeom>
            <a:avLst/>
            <a:gdLst>
              <a:gd name="T0" fmla="*/ 0 w 2448"/>
              <a:gd name="T1" fmla="*/ 2147483647 h 912"/>
              <a:gd name="T2" fmla="*/ 2147483647 w 2448"/>
              <a:gd name="T3" fmla="*/ 2147483647 h 912"/>
              <a:gd name="T4" fmla="*/ 2147483647 w 2448"/>
              <a:gd name="T5" fmla="*/ 2147483647 h 912"/>
              <a:gd name="T6" fmla="*/ 2147483647 w 2448"/>
              <a:gd name="T7" fmla="*/ 2147483647 h 912"/>
              <a:gd name="T8" fmla="*/ 2147483647 w 2448"/>
              <a:gd name="T9" fmla="*/ 2147483647 h 912"/>
              <a:gd name="T10" fmla="*/ 2147483647 w 2448"/>
              <a:gd name="T11" fmla="*/ 2147483647 h 912"/>
              <a:gd name="T12" fmla="*/ 2147483647 w 2448"/>
              <a:gd name="T13" fmla="*/ 0 h 912"/>
              <a:gd name="T14" fmla="*/ 2147483647 w 2448"/>
              <a:gd name="T15" fmla="*/ 2147483647 h 912"/>
              <a:gd name="T16" fmla="*/ 2147483647 w 2448"/>
              <a:gd name="T17" fmla="*/ 2147483647 h 912"/>
              <a:gd name="T18" fmla="*/ 2147483647 w 2448"/>
              <a:gd name="T19" fmla="*/ 2147483647 h 912"/>
              <a:gd name="T20" fmla="*/ 2147483647 w 2448"/>
              <a:gd name="T21" fmla="*/ 2147483647 h 912"/>
              <a:gd name="T22" fmla="*/ 2147483647 w 2448"/>
              <a:gd name="T23" fmla="*/ 2147483647 h 912"/>
              <a:gd name="T24" fmla="*/ 2147483647 w 2448"/>
              <a:gd name="T25" fmla="*/ 2147483647 h 9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8"/>
              <a:gd name="T40" fmla="*/ 0 h 912"/>
              <a:gd name="T41" fmla="*/ 2448 w 2448"/>
              <a:gd name="T42" fmla="*/ 912 h 9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8" h="912">
                <a:moveTo>
                  <a:pt x="0" y="912"/>
                </a:moveTo>
                <a:cubicBezTo>
                  <a:pt x="52" y="900"/>
                  <a:pt x="104" y="888"/>
                  <a:pt x="144" y="864"/>
                </a:cubicBezTo>
                <a:cubicBezTo>
                  <a:pt x="184" y="840"/>
                  <a:pt x="200" y="824"/>
                  <a:pt x="240" y="768"/>
                </a:cubicBezTo>
                <a:cubicBezTo>
                  <a:pt x="280" y="712"/>
                  <a:pt x="344" y="616"/>
                  <a:pt x="384" y="528"/>
                </a:cubicBezTo>
                <a:cubicBezTo>
                  <a:pt x="424" y="440"/>
                  <a:pt x="440" y="320"/>
                  <a:pt x="480" y="240"/>
                </a:cubicBezTo>
                <a:cubicBezTo>
                  <a:pt x="520" y="160"/>
                  <a:pt x="560" y="88"/>
                  <a:pt x="624" y="48"/>
                </a:cubicBezTo>
                <a:cubicBezTo>
                  <a:pt x="688" y="8"/>
                  <a:pt x="792" y="0"/>
                  <a:pt x="864" y="0"/>
                </a:cubicBezTo>
                <a:cubicBezTo>
                  <a:pt x="936" y="0"/>
                  <a:pt x="1008" y="8"/>
                  <a:pt x="1056" y="48"/>
                </a:cubicBezTo>
                <a:cubicBezTo>
                  <a:pt x="1104" y="88"/>
                  <a:pt x="1120" y="152"/>
                  <a:pt x="1152" y="240"/>
                </a:cubicBezTo>
                <a:cubicBezTo>
                  <a:pt x="1184" y="328"/>
                  <a:pt x="1184" y="488"/>
                  <a:pt x="1248" y="576"/>
                </a:cubicBezTo>
                <a:cubicBezTo>
                  <a:pt x="1312" y="664"/>
                  <a:pt x="1424" y="720"/>
                  <a:pt x="1536" y="768"/>
                </a:cubicBezTo>
                <a:cubicBezTo>
                  <a:pt x="1648" y="816"/>
                  <a:pt x="1768" y="848"/>
                  <a:pt x="1920" y="864"/>
                </a:cubicBezTo>
                <a:cubicBezTo>
                  <a:pt x="2072" y="880"/>
                  <a:pt x="2260" y="872"/>
                  <a:pt x="2448" y="864"/>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2542" name="Text Box 14">
            <a:extLst>
              <a:ext uri="{FF2B5EF4-FFF2-40B4-BE49-F238E27FC236}">
                <a16:creationId xmlns:a16="http://schemas.microsoft.com/office/drawing/2014/main" id="{DF755EB3-D6C6-4100-AE3F-9457DD17DA17}"/>
              </a:ext>
            </a:extLst>
          </p:cNvPr>
          <p:cNvSpPr txBox="1">
            <a:spLocks noChangeArrowheads="1"/>
          </p:cNvSpPr>
          <p:nvPr/>
        </p:nvSpPr>
        <p:spPr bwMode="auto">
          <a:xfrm>
            <a:off x="1517213" y="3323220"/>
            <a:ext cx="9452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Calibri" panose="020F0502020204030204" pitchFamily="34" charset="0"/>
                <a:cs typeface="Calibri" panose="020F0502020204030204" pitchFamily="34" charset="0"/>
              </a:rPr>
              <a:t>NO</a:t>
            </a:r>
          </a:p>
          <a:p>
            <a:pPr eaLnBrk="1" hangingPunct="1"/>
            <a:r>
              <a:rPr lang="en-US" altLang="en-US" dirty="0">
                <a:latin typeface="Calibri" panose="020F0502020204030204" pitchFamily="34" charset="0"/>
                <a:cs typeface="Calibri" panose="020F0502020204030204" pitchFamily="34" charset="0"/>
              </a:rPr>
              <a:t>+ VOC</a:t>
            </a:r>
          </a:p>
        </p:txBody>
      </p:sp>
      <p:sp>
        <p:nvSpPr>
          <p:cNvPr id="22543" name="Text Box 15">
            <a:extLst>
              <a:ext uri="{FF2B5EF4-FFF2-40B4-BE49-F238E27FC236}">
                <a16:creationId xmlns:a16="http://schemas.microsoft.com/office/drawing/2014/main" id="{D19AE130-79B4-48B4-8E32-B49B6C5065E8}"/>
              </a:ext>
            </a:extLst>
          </p:cNvPr>
          <p:cNvSpPr txBox="1">
            <a:spLocks noChangeArrowheads="1"/>
          </p:cNvSpPr>
          <p:nvPr/>
        </p:nvSpPr>
        <p:spPr bwMode="auto">
          <a:xfrm>
            <a:off x="2584014" y="3551819"/>
            <a:ext cx="691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Calibri" panose="020F0502020204030204" pitchFamily="34" charset="0"/>
                <a:cs typeface="Calibri" panose="020F0502020204030204" pitchFamily="34" charset="0"/>
              </a:rPr>
              <a:t>NO</a:t>
            </a:r>
            <a:r>
              <a:rPr lang="en-US" altLang="en-US" baseline="-25000">
                <a:latin typeface="Calibri" panose="020F0502020204030204" pitchFamily="34" charset="0"/>
                <a:cs typeface="Calibri" panose="020F0502020204030204" pitchFamily="34" charset="0"/>
              </a:rPr>
              <a:t>2</a:t>
            </a:r>
          </a:p>
        </p:txBody>
      </p:sp>
      <p:sp>
        <p:nvSpPr>
          <p:cNvPr id="22544" name="Text Box 16">
            <a:extLst>
              <a:ext uri="{FF2B5EF4-FFF2-40B4-BE49-F238E27FC236}">
                <a16:creationId xmlns:a16="http://schemas.microsoft.com/office/drawing/2014/main" id="{76E79ADD-27C4-478F-ADBE-0782930912A4}"/>
              </a:ext>
            </a:extLst>
          </p:cNvPr>
          <p:cNvSpPr txBox="1">
            <a:spLocks noChangeArrowheads="1"/>
          </p:cNvSpPr>
          <p:nvPr/>
        </p:nvSpPr>
        <p:spPr bwMode="auto">
          <a:xfrm>
            <a:off x="3346014" y="3551819"/>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Calibri" panose="020F0502020204030204" pitchFamily="34" charset="0"/>
                <a:cs typeface="Calibri" panose="020F0502020204030204" pitchFamily="34" charset="0"/>
              </a:rPr>
              <a:t>O</a:t>
            </a:r>
            <a:r>
              <a:rPr lang="en-US" altLang="en-US" baseline="-25000">
                <a:latin typeface="Calibri" panose="020F0502020204030204" pitchFamily="34" charset="0"/>
                <a:cs typeface="Calibri" panose="020F0502020204030204" pitchFamily="34" charset="0"/>
              </a:rPr>
              <a:t>3</a:t>
            </a:r>
          </a:p>
        </p:txBody>
      </p:sp>
      <p:sp>
        <p:nvSpPr>
          <p:cNvPr id="22545" name="Line 18">
            <a:extLst>
              <a:ext uri="{FF2B5EF4-FFF2-40B4-BE49-F238E27FC236}">
                <a16:creationId xmlns:a16="http://schemas.microsoft.com/office/drawing/2014/main" id="{7D7DCE36-C22F-4C50-BE4B-D8D53BE7B60D}"/>
              </a:ext>
            </a:extLst>
          </p:cNvPr>
          <p:cNvSpPr>
            <a:spLocks noChangeShapeType="1"/>
          </p:cNvSpPr>
          <p:nvPr/>
        </p:nvSpPr>
        <p:spPr bwMode="auto">
          <a:xfrm flipH="1">
            <a:off x="3852427" y="3745783"/>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2546" name="Text Box 19">
            <a:extLst>
              <a:ext uri="{FF2B5EF4-FFF2-40B4-BE49-F238E27FC236}">
                <a16:creationId xmlns:a16="http://schemas.microsoft.com/office/drawing/2014/main" id="{0C80A4BB-5A22-4DB9-A9CE-BD5988E4D7D8}"/>
              </a:ext>
            </a:extLst>
          </p:cNvPr>
          <p:cNvSpPr txBox="1">
            <a:spLocks noChangeArrowheads="1"/>
          </p:cNvSpPr>
          <p:nvPr/>
        </p:nvSpPr>
        <p:spPr bwMode="auto">
          <a:xfrm>
            <a:off x="5022413" y="3113490"/>
            <a:ext cx="68232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Emissions of NO and VOCs highest in morning</a:t>
            </a:r>
          </a:p>
          <a:p>
            <a:pPr marL="342900" indent="-342900"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Chemical reactions more active as day proceeds (more sunlight and higher temperatures)</a:t>
            </a:r>
          </a:p>
          <a:p>
            <a:pPr marL="342900" indent="-342900" eaLnBrk="1" hangingPunct="1">
              <a:buFont typeface="Arial" panose="020B0604020202020204" pitchFamily="34" charset="0"/>
              <a:buChar char="•"/>
            </a:pPr>
            <a:r>
              <a:rPr lang="en-US" altLang="en-US" dirty="0">
                <a:solidFill>
                  <a:srgbClr val="C00000"/>
                </a:solidFill>
                <a:latin typeface="Calibri" panose="020F0502020204030204" pitchFamily="34" charset="0"/>
                <a:cs typeface="Calibri" panose="020F0502020204030204" pitchFamily="34" charset="0"/>
              </a:rPr>
              <a:t>Ozone highest in mid-late afternoon</a:t>
            </a:r>
          </a:p>
        </p:txBody>
      </p:sp>
    </p:spTree>
    <p:extLst>
      <p:ext uri="{BB962C8B-B14F-4D97-AF65-F5344CB8AC3E}">
        <p14:creationId xmlns:p14="http://schemas.microsoft.com/office/powerpoint/2010/main" val="39975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0BDB4-41E4-47CF-8EF3-B68B381BB7D8}"/>
              </a:ext>
            </a:extLst>
          </p:cNvPr>
          <p:cNvSpPr>
            <a:spLocks noGrp="1"/>
          </p:cNvSpPr>
          <p:nvPr>
            <p:ph type="title"/>
          </p:nvPr>
        </p:nvSpPr>
        <p:spPr>
          <a:xfrm>
            <a:off x="1106905" y="2598821"/>
            <a:ext cx="10363200" cy="1143000"/>
          </a:xfrm>
        </p:spPr>
        <p:txBody>
          <a:bodyPr/>
          <a:lstStyle/>
          <a:p>
            <a:r>
              <a:rPr lang="en-US" sz="3600" dirty="0">
                <a:latin typeface="Calibri Light" panose="020F0302020204030204" pitchFamily="34" charset="0"/>
                <a:cs typeface="Calibri Light" panose="020F0302020204030204" pitchFamily="34" charset="0"/>
              </a:rPr>
              <a:t>Case Study: Los Angeles</a:t>
            </a:r>
            <a:br>
              <a:rPr lang="en-US" sz="3600" dirty="0">
                <a:latin typeface="Calibri Light" panose="020F0302020204030204" pitchFamily="34" charset="0"/>
                <a:cs typeface="Calibri Light" panose="020F0302020204030204" pitchFamily="34" charset="0"/>
              </a:rPr>
            </a:br>
            <a:r>
              <a:rPr lang="en-US" sz="3600" dirty="0">
                <a:latin typeface="Calibri Light" panose="020F0302020204030204" pitchFamily="34" charset="0"/>
                <a:cs typeface="Calibri Light" panose="020F0302020204030204" pitchFamily="34" charset="0"/>
              </a:rPr>
              <a:t>(Summertime ground-level ozone)</a:t>
            </a:r>
            <a:br>
              <a:rPr lang="en-US" sz="3600" dirty="0">
                <a:latin typeface="Calibri Light" panose="020F0302020204030204" pitchFamily="34" charset="0"/>
                <a:cs typeface="Calibri Light" panose="020F0302020204030204" pitchFamily="34" charset="0"/>
              </a:rPr>
            </a:br>
            <a:r>
              <a:rPr lang="en-US" sz="3600" dirty="0">
                <a:latin typeface="Calibri Light" panose="020F0302020204030204" pitchFamily="34" charset="0"/>
                <a:cs typeface="Calibri Light" panose="020F0302020204030204" pitchFamily="34" charset="0"/>
              </a:rPr>
              <a:t>(non-attainment area for O3)</a:t>
            </a:r>
          </a:p>
        </p:txBody>
      </p:sp>
    </p:spTree>
    <p:extLst>
      <p:ext uri="{BB962C8B-B14F-4D97-AF65-F5344CB8AC3E}">
        <p14:creationId xmlns:p14="http://schemas.microsoft.com/office/powerpoint/2010/main" val="227853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7BE39B-9D13-401F-BA9B-3CDBC34D9B7D}"/>
              </a:ext>
            </a:extLst>
          </p:cNvPr>
          <p:cNvPicPr>
            <a:picLocks noChangeAspect="1"/>
          </p:cNvPicPr>
          <p:nvPr/>
        </p:nvPicPr>
        <p:blipFill rotWithShape="1">
          <a:blip r:embed="rId3"/>
          <a:srcRect l="3890" t="50674" r="7468" b="1010"/>
          <a:stretch/>
        </p:blipFill>
        <p:spPr>
          <a:xfrm>
            <a:off x="1796715" y="431270"/>
            <a:ext cx="9015664" cy="5780399"/>
          </a:xfrm>
          <a:prstGeom prst="rect">
            <a:avLst/>
          </a:prstGeom>
        </p:spPr>
      </p:pic>
      <p:sp>
        <p:nvSpPr>
          <p:cNvPr id="4" name="TextBox 3">
            <a:extLst>
              <a:ext uri="{FF2B5EF4-FFF2-40B4-BE49-F238E27FC236}">
                <a16:creationId xmlns:a16="http://schemas.microsoft.com/office/drawing/2014/main" id="{37C97A56-C107-4CFB-883D-8F169BDD0AE2}"/>
              </a:ext>
            </a:extLst>
          </p:cNvPr>
          <p:cNvSpPr txBox="1"/>
          <p:nvPr/>
        </p:nvSpPr>
        <p:spPr>
          <a:xfrm>
            <a:off x="249381" y="6103564"/>
            <a:ext cx="11373626" cy="646331"/>
          </a:xfrm>
          <a:prstGeom prst="rect">
            <a:avLst/>
          </a:prstGeom>
          <a:noFill/>
        </p:spPr>
        <p:txBody>
          <a:bodyPr wrap="none" rtlCol="0">
            <a:spAutoFit/>
          </a:bodyPr>
          <a:lstStyle/>
          <a:p>
            <a:r>
              <a:rPr lang="en-US" dirty="0">
                <a:highlight>
                  <a:srgbClr val="FFFF00"/>
                </a:highlight>
              </a:rPr>
              <a:t>NOx emissions highest in LA City Center (“western LA Basin”)</a:t>
            </a:r>
          </a:p>
          <a:p>
            <a:r>
              <a:rPr lang="en-US" dirty="0">
                <a:highlight>
                  <a:srgbClr val="FFFF00"/>
                </a:highlight>
              </a:rPr>
              <a:t>(Emissions spread across basin, but centered on major roadways since NOx is dominated by motor vehicle emissions)</a:t>
            </a:r>
          </a:p>
        </p:txBody>
      </p:sp>
    </p:spTree>
    <p:extLst>
      <p:ext uri="{BB962C8B-B14F-4D97-AF65-F5344CB8AC3E}">
        <p14:creationId xmlns:p14="http://schemas.microsoft.com/office/powerpoint/2010/main" val="261970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F8DF22-69A6-4F7B-B799-79E582F312F4}"/>
              </a:ext>
            </a:extLst>
          </p:cNvPr>
          <p:cNvPicPr>
            <a:picLocks noChangeAspect="1"/>
          </p:cNvPicPr>
          <p:nvPr/>
        </p:nvPicPr>
        <p:blipFill rotWithShape="1">
          <a:blip r:embed="rId3"/>
          <a:srcRect l="4473" t="319" r="4753" b="51237"/>
          <a:stretch/>
        </p:blipFill>
        <p:spPr>
          <a:xfrm>
            <a:off x="1540042" y="449179"/>
            <a:ext cx="9561096" cy="6001754"/>
          </a:xfrm>
          <a:prstGeom prst="rect">
            <a:avLst/>
          </a:prstGeom>
        </p:spPr>
      </p:pic>
      <p:sp>
        <p:nvSpPr>
          <p:cNvPr id="3" name="TextBox 2">
            <a:extLst>
              <a:ext uri="{FF2B5EF4-FFF2-40B4-BE49-F238E27FC236}">
                <a16:creationId xmlns:a16="http://schemas.microsoft.com/office/drawing/2014/main" id="{20F54128-D4D1-46A2-8097-8BF337BCE81E}"/>
              </a:ext>
            </a:extLst>
          </p:cNvPr>
          <p:cNvSpPr txBox="1"/>
          <p:nvPr/>
        </p:nvSpPr>
        <p:spPr>
          <a:xfrm>
            <a:off x="186887" y="6127767"/>
            <a:ext cx="10123349" cy="646331"/>
          </a:xfrm>
          <a:prstGeom prst="rect">
            <a:avLst/>
          </a:prstGeom>
          <a:noFill/>
        </p:spPr>
        <p:txBody>
          <a:bodyPr wrap="none" rtlCol="0">
            <a:spAutoFit/>
          </a:bodyPr>
          <a:lstStyle/>
          <a:p>
            <a:r>
              <a:rPr lang="en-US" dirty="0">
                <a:highlight>
                  <a:srgbClr val="FFFF00"/>
                </a:highlight>
              </a:rPr>
              <a:t>VOC emissions highest in LA City Center (“western LA Basin”)</a:t>
            </a:r>
          </a:p>
          <a:p>
            <a:r>
              <a:rPr lang="en-US" dirty="0">
                <a:highlight>
                  <a:srgbClr val="FFFF00"/>
                </a:highlight>
              </a:rPr>
              <a:t>(A bit more uniform across basin compared to NOx – sources more varied, less centered on motor vehicles)</a:t>
            </a:r>
          </a:p>
        </p:txBody>
      </p:sp>
    </p:spTree>
    <p:extLst>
      <p:ext uri="{BB962C8B-B14F-4D97-AF65-F5344CB8AC3E}">
        <p14:creationId xmlns:p14="http://schemas.microsoft.com/office/powerpoint/2010/main" val="513177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bot7e_fig_24_14"/>
          <p:cNvPicPr>
            <a:picLocks noChangeAspect="1" noChangeArrowheads="1"/>
          </p:cNvPicPr>
          <p:nvPr/>
        </p:nvPicPr>
        <p:blipFill>
          <a:blip r:embed="rId3" cstate="print"/>
          <a:srcRect/>
          <a:stretch>
            <a:fillRect/>
          </a:stretch>
        </p:blipFill>
        <p:spPr bwMode="auto">
          <a:xfrm>
            <a:off x="616600" y="1241068"/>
            <a:ext cx="5830502" cy="3640133"/>
          </a:xfrm>
          <a:prstGeom prst="rect">
            <a:avLst/>
          </a:prstGeom>
          <a:noFill/>
          <a:ln w="9525">
            <a:noFill/>
            <a:miter lim="800000"/>
            <a:headEnd/>
            <a:tailEnd/>
          </a:ln>
        </p:spPr>
      </p:pic>
      <p:sp>
        <p:nvSpPr>
          <p:cNvPr id="3" name="TextBox 2"/>
          <p:cNvSpPr txBox="1"/>
          <p:nvPr/>
        </p:nvSpPr>
        <p:spPr>
          <a:xfrm>
            <a:off x="289415" y="333127"/>
            <a:ext cx="10732362" cy="584775"/>
          </a:xfrm>
          <a:prstGeom prst="rect">
            <a:avLst/>
          </a:prstGeom>
          <a:noFill/>
        </p:spPr>
        <p:txBody>
          <a:bodyPr wrap="none" rtlCol="0">
            <a:spAutoFit/>
          </a:bodyPr>
          <a:lstStyle/>
          <a:p>
            <a:r>
              <a:rPr lang="en-US" sz="3200" b="1" dirty="0">
                <a:latin typeface="Calibri" pitchFamily="34" charset="0"/>
                <a:cs typeface="Calibri" pitchFamily="34" charset="0"/>
              </a:rPr>
              <a:t>Typical Summertime Daytime Wind Pattern (Los Angeles area)</a:t>
            </a:r>
          </a:p>
        </p:txBody>
      </p:sp>
      <p:sp>
        <p:nvSpPr>
          <p:cNvPr id="2" name="TextBox 1">
            <a:extLst>
              <a:ext uri="{FF2B5EF4-FFF2-40B4-BE49-F238E27FC236}">
                <a16:creationId xmlns:a16="http://schemas.microsoft.com/office/drawing/2014/main" id="{06D2868F-1A9F-4931-A112-9B86C6565861}"/>
              </a:ext>
            </a:extLst>
          </p:cNvPr>
          <p:cNvSpPr txBox="1"/>
          <p:nvPr/>
        </p:nvSpPr>
        <p:spPr>
          <a:xfrm rot="20265940">
            <a:off x="810310" y="3200428"/>
            <a:ext cx="1980029" cy="369332"/>
          </a:xfrm>
          <a:prstGeom prst="rect">
            <a:avLst/>
          </a:prstGeom>
          <a:noFill/>
        </p:spPr>
        <p:txBody>
          <a:bodyPr wrap="none" rtlCol="0">
            <a:spAutoFit/>
          </a:bodyPr>
          <a:lstStyle/>
          <a:p>
            <a:r>
              <a:rPr lang="en-US" dirty="0">
                <a:highlight>
                  <a:srgbClr val="FFFF00"/>
                </a:highlight>
              </a:rPr>
              <a:t>Summer sea breeze</a:t>
            </a:r>
          </a:p>
        </p:txBody>
      </p:sp>
      <p:sp>
        <p:nvSpPr>
          <p:cNvPr id="5" name="TextBox 4">
            <a:extLst>
              <a:ext uri="{FF2B5EF4-FFF2-40B4-BE49-F238E27FC236}">
                <a16:creationId xmlns:a16="http://schemas.microsoft.com/office/drawing/2014/main" id="{99EA3015-12E0-4153-8F84-5FA0E33751C8}"/>
              </a:ext>
            </a:extLst>
          </p:cNvPr>
          <p:cNvSpPr txBox="1"/>
          <p:nvPr/>
        </p:nvSpPr>
        <p:spPr>
          <a:xfrm rot="20265940">
            <a:off x="1169080" y="3824670"/>
            <a:ext cx="2267626" cy="923330"/>
          </a:xfrm>
          <a:prstGeom prst="rect">
            <a:avLst/>
          </a:prstGeom>
          <a:noFill/>
        </p:spPr>
        <p:txBody>
          <a:bodyPr wrap="square" rtlCol="0">
            <a:spAutoFit/>
          </a:bodyPr>
          <a:lstStyle/>
          <a:p>
            <a:r>
              <a:rPr lang="en-US" dirty="0">
                <a:highlight>
                  <a:srgbClr val="FFFF00"/>
                </a:highlight>
              </a:rPr>
              <a:t>Blows NOx and VOCs emissions inland</a:t>
            </a:r>
          </a:p>
        </p:txBody>
      </p:sp>
      <p:sp>
        <p:nvSpPr>
          <p:cNvPr id="6" name="TextBox 5">
            <a:extLst>
              <a:ext uri="{FF2B5EF4-FFF2-40B4-BE49-F238E27FC236}">
                <a16:creationId xmlns:a16="http://schemas.microsoft.com/office/drawing/2014/main" id="{48D19649-805A-4A72-A1A0-20CF1FB4F324}"/>
              </a:ext>
            </a:extLst>
          </p:cNvPr>
          <p:cNvSpPr txBox="1"/>
          <p:nvPr/>
        </p:nvSpPr>
        <p:spPr>
          <a:xfrm>
            <a:off x="3704170" y="917902"/>
            <a:ext cx="3276923" cy="646331"/>
          </a:xfrm>
          <a:prstGeom prst="rect">
            <a:avLst/>
          </a:prstGeom>
          <a:noFill/>
        </p:spPr>
        <p:txBody>
          <a:bodyPr wrap="square" rtlCol="0">
            <a:spAutoFit/>
          </a:bodyPr>
          <a:lstStyle/>
          <a:p>
            <a:r>
              <a:rPr lang="en-US" dirty="0">
                <a:highlight>
                  <a:srgbClr val="FFFF00"/>
                </a:highlight>
              </a:rPr>
              <a:t>High mountains bounding LA Basin to north and east</a:t>
            </a:r>
          </a:p>
        </p:txBody>
      </p:sp>
      <p:pic>
        <p:nvPicPr>
          <p:cNvPr id="7" name="Picture 6" descr="A close up of a logo&#10;&#10;Description automatically generated">
            <a:extLst>
              <a:ext uri="{FF2B5EF4-FFF2-40B4-BE49-F238E27FC236}">
                <a16:creationId xmlns:a16="http://schemas.microsoft.com/office/drawing/2014/main" id="{0D44353A-7828-4A08-A1C3-6E8B9EC1AD14}"/>
              </a:ext>
            </a:extLst>
          </p:cNvPr>
          <p:cNvPicPr>
            <a:picLocks noChangeAspect="1"/>
          </p:cNvPicPr>
          <p:nvPr/>
        </p:nvPicPr>
        <p:blipFill>
          <a:blip r:embed="rId4"/>
          <a:stretch>
            <a:fillRect/>
          </a:stretch>
        </p:blipFill>
        <p:spPr>
          <a:xfrm>
            <a:off x="4551756" y="3930647"/>
            <a:ext cx="7018866" cy="2927353"/>
          </a:xfrm>
          <a:prstGeom prst="rect">
            <a:avLst/>
          </a:prstGeom>
          <a:solidFill>
            <a:schemeClr val="bg1"/>
          </a:solidFill>
          <a:ln w="28575">
            <a:solidFill>
              <a:schemeClr val="tx1"/>
            </a:solidFill>
          </a:ln>
        </p:spPr>
      </p:pic>
      <p:sp>
        <p:nvSpPr>
          <p:cNvPr id="9" name="TextBox 8">
            <a:extLst>
              <a:ext uri="{FF2B5EF4-FFF2-40B4-BE49-F238E27FC236}">
                <a16:creationId xmlns:a16="http://schemas.microsoft.com/office/drawing/2014/main" id="{2F1A01B7-2EC7-404C-8BBD-CA7A0E5FCB8E}"/>
              </a:ext>
            </a:extLst>
          </p:cNvPr>
          <p:cNvSpPr txBox="1"/>
          <p:nvPr/>
        </p:nvSpPr>
        <p:spPr>
          <a:xfrm>
            <a:off x="8293699" y="2923429"/>
            <a:ext cx="3276923" cy="1200329"/>
          </a:xfrm>
          <a:prstGeom prst="rect">
            <a:avLst/>
          </a:prstGeom>
          <a:noFill/>
        </p:spPr>
        <p:txBody>
          <a:bodyPr wrap="square" rtlCol="0">
            <a:spAutoFit/>
          </a:bodyPr>
          <a:lstStyle/>
          <a:p>
            <a:r>
              <a:rPr lang="en-US" dirty="0">
                <a:highlight>
                  <a:srgbClr val="FFFF00"/>
                </a:highlight>
              </a:rPr>
              <a:t>Pollution blows inland and is bounded atop by subsidence inversion layer &amp; on sides by topography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8627CE-E25B-449B-AAC6-18B598EAFA02}"/>
              </a:ext>
            </a:extLst>
          </p:cNvPr>
          <p:cNvSpPr>
            <a:spLocks noGrp="1"/>
          </p:cNvSpPr>
          <p:nvPr>
            <p:ph idx="1"/>
          </p:nvPr>
        </p:nvSpPr>
        <p:spPr>
          <a:xfrm>
            <a:off x="472440" y="1293571"/>
            <a:ext cx="10515600" cy="5185258"/>
          </a:xfrm>
        </p:spPr>
        <p:txBody>
          <a:bodyPr>
            <a:noAutofit/>
          </a:bodyPr>
          <a:lstStyle/>
          <a:p>
            <a:pPr>
              <a:lnSpc>
                <a:spcPct val="120000"/>
              </a:lnSpc>
            </a:pPr>
            <a:r>
              <a:rPr lang="en-US" b="1" dirty="0"/>
              <a:t>Overview</a:t>
            </a:r>
          </a:p>
          <a:p>
            <a:pPr lvl="1">
              <a:lnSpc>
                <a:spcPct val="100000"/>
              </a:lnSpc>
              <a:buFont typeface="Calibri" panose="020F0502020204030204" pitchFamily="34" charset="0"/>
              <a:buChar char="‒"/>
            </a:pPr>
            <a:r>
              <a:rPr lang="en-US" dirty="0"/>
              <a:t>Health Effects</a:t>
            </a:r>
          </a:p>
          <a:p>
            <a:pPr lvl="1">
              <a:lnSpc>
                <a:spcPct val="100000"/>
              </a:lnSpc>
              <a:buFont typeface="Calibri" panose="020F0502020204030204" pitchFamily="34" charset="0"/>
              <a:buChar char="‒"/>
            </a:pPr>
            <a:r>
              <a:rPr lang="en-US" dirty="0"/>
              <a:t>Historical Perspective</a:t>
            </a:r>
          </a:p>
          <a:p>
            <a:pPr lvl="1">
              <a:lnSpc>
                <a:spcPct val="100000"/>
              </a:lnSpc>
              <a:buFont typeface="Calibri" panose="020F0502020204030204" pitchFamily="34" charset="0"/>
              <a:buChar char="‒"/>
            </a:pPr>
            <a:r>
              <a:rPr lang="en-US" dirty="0"/>
              <a:t>Ozone through the Atmosphere: Stratospheric vs. Ground-Level Ozone</a:t>
            </a:r>
          </a:p>
          <a:p>
            <a:pPr>
              <a:lnSpc>
                <a:spcPct val="120000"/>
              </a:lnSpc>
            </a:pPr>
            <a:r>
              <a:rPr lang="en-US" b="1" dirty="0"/>
              <a:t>Formation Mechanism</a:t>
            </a:r>
          </a:p>
          <a:p>
            <a:pPr lvl="1">
              <a:lnSpc>
                <a:spcPct val="100000"/>
              </a:lnSpc>
              <a:buFont typeface="Calibri" panose="020F0502020204030204" pitchFamily="34" charset="0"/>
              <a:buChar char="‒"/>
            </a:pPr>
            <a:r>
              <a:rPr lang="en-US" dirty="0"/>
              <a:t>Ground-Level Ozone: A secondary pollutant</a:t>
            </a:r>
          </a:p>
          <a:p>
            <a:pPr lvl="1">
              <a:lnSpc>
                <a:spcPct val="100000"/>
              </a:lnSpc>
              <a:buFont typeface="Calibri" panose="020F0502020204030204" pitchFamily="34" charset="0"/>
              <a:buChar char="‒"/>
            </a:pPr>
            <a:r>
              <a:rPr lang="en-US" dirty="0"/>
              <a:t>Precursors: NOx and VOCs</a:t>
            </a:r>
          </a:p>
          <a:p>
            <a:pPr lvl="1">
              <a:lnSpc>
                <a:spcPct val="100000"/>
              </a:lnSpc>
              <a:buFont typeface="Calibri" panose="020F0502020204030204" pitchFamily="34" charset="0"/>
              <a:buChar char="‒"/>
            </a:pPr>
            <a:r>
              <a:rPr lang="en-US" dirty="0"/>
              <a:t>Photochemical Formation Reactions</a:t>
            </a:r>
          </a:p>
          <a:p>
            <a:pPr>
              <a:lnSpc>
                <a:spcPct val="120000"/>
              </a:lnSpc>
            </a:pPr>
            <a:r>
              <a:rPr lang="en-US" b="1" dirty="0"/>
              <a:t>Regulatory Efforts and Emission Controls</a:t>
            </a:r>
          </a:p>
          <a:p>
            <a:pPr lvl="1">
              <a:lnSpc>
                <a:spcPct val="100000"/>
              </a:lnSpc>
              <a:buFont typeface="Calibri" panose="020F0502020204030204" pitchFamily="34" charset="0"/>
              <a:buChar char="‒"/>
            </a:pPr>
            <a:r>
              <a:rPr lang="en-US" dirty="0"/>
              <a:t>Briefly … more on Practice Quiz 3 (Short Answer)</a:t>
            </a:r>
          </a:p>
        </p:txBody>
      </p:sp>
      <p:sp>
        <p:nvSpPr>
          <p:cNvPr id="6" name="Title 1">
            <a:extLst>
              <a:ext uri="{FF2B5EF4-FFF2-40B4-BE49-F238E27FC236}">
                <a16:creationId xmlns:a16="http://schemas.microsoft.com/office/drawing/2014/main" id="{F58C3CE5-3167-459C-ABD2-409D84356B2E}"/>
              </a:ext>
            </a:extLst>
          </p:cNvPr>
          <p:cNvSpPr>
            <a:spLocks noGrp="1"/>
          </p:cNvSpPr>
          <p:nvPr>
            <p:ph type="title"/>
          </p:nvPr>
        </p:nvSpPr>
        <p:spPr>
          <a:xfrm>
            <a:off x="472440" y="233698"/>
            <a:ext cx="10515600" cy="914400"/>
          </a:xfrm>
        </p:spPr>
        <p:txBody>
          <a:bodyPr>
            <a:normAutofit/>
          </a:bodyPr>
          <a:lstStyle/>
          <a:p>
            <a:r>
              <a:rPr lang="en-US" sz="3600" b="1" dirty="0"/>
              <a:t>Lecture 8: Ground-Level Ozone (Outline)</a:t>
            </a:r>
          </a:p>
        </p:txBody>
      </p:sp>
    </p:spTree>
    <p:extLst>
      <p:ext uri="{BB962C8B-B14F-4D97-AF65-F5344CB8AC3E}">
        <p14:creationId xmlns:p14="http://schemas.microsoft.com/office/powerpoint/2010/main" val="386375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p:cNvPicPr>
            <a:picLocks noChangeAspect="1" noChangeArrowheads="1"/>
          </p:cNvPicPr>
          <p:nvPr/>
        </p:nvPicPr>
        <p:blipFill>
          <a:blip r:embed="rId3" cstate="print"/>
          <a:srcRect/>
          <a:stretch>
            <a:fillRect/>
          </a:stretch>
        </p:blipFill>
        <p:spPr bwMode="auto">
          <a:xfrm>
            <a:off x="602673" y="1692564"/>
            <a:ext cx="5410200" cy="4064000"/>
          </a:xfrm>
          <a:prstGeom prst="rect">
            <a:avLst/>
          </a:prstGeom>
          <a:noFill/>
          <a:ln w="9525">
            <a:noFill/>
            <a:miter lim="800000"/>
            <a:headEnd/>
            <a:tailEnd/>
          </a:ln>
        </p:spPr>
      </p:pic>
      <p:pic>
        <p:nvPicPr>
          <p:cNvPr id="24581" name="Picture 5"/>
          <p:cNvPicPr>
            <a:picLocks noChangeAspect="1" noChangeArrowheads="1"/>
          </p:cNvPicPr>
          <p:nvPr/>
        </p:nvPicPr>
        <p:blipFill>
          <a:blip r:embed="rId4" cstate="print"/>
          <a:srcRect/>
          <a:stretch>
            <a:fillRect/>
          </a:stretch>
        </p:blipFill>
        <p:spPr bwMode="auto">
          <a:xfrm>
            <a:off x="6327137" y="1660236"/>
            <a:ext cx="5409784" cy="4064000"/>
          </a:xfrm>
          <a:prstGeom prst="rect">
            <a:avLst/>
          </a:prstGeom>
          <a:noFill/>
          <a:ln w="9525">
            <a:noFill/>
            <a:miter lim="800000"/>
            <a:headEnd/>
            <a:tailEnd/>
          </a:ln>
        </p:spPr>
      </p:pic>
      <p:sp>
        <p:nvSpPr>
          <p:cNvPr id="14" name="Text Box 7">
            <a:extLst>
              <a:ext uri="{FF2B5EF4-FFF2-40B4-BE49-F238E27FC236}">
                <a16:creationId xmlns:a16="http://schemas.microsoft.com/office/drawing/2014/main" id="{F554EE37-C574-4365-A057-8684546899EC}"/>
              </a:ext>
            </a:extLst>
          </p:cNvPr>
          <p:cNvSpPr txBox="1">
            <a:spLocks noChangeArrowheads="1"/>
          </p:cNvSpPr>
          <p:nvPr/>
        </p:nvSpPr>
        <p:spPr bwMode="auto">
          <a:xfrm>
            <a:off x="976747" y="5869278"/>
            <a:ext cx="1276311" cy="461665"/>
          </a:xfrm>
          <a:prstGeom prst="rect">
            <a:avLst/>
          </a:prstGeom>
          <a:noFill/>
          <a:ln w="9525">
            <a:noFill/>
            <a:miter lim="800000"/>
            <a:headEnd/>
            <a:tailEnd/>
          </a:ln>
        </p:spPr>
        <p:txBody>
          <a:bodyPr wrap="none">
            <a:spAutoFit/>
          </a:bodyPr>
          <a:lstStyle/>
          <a:p>
            <a:r>
              <a:rPr lang="en-US" sz="2400" dirty="0">
                <a:latin typeface="Calibri" panose="020F0502020204030204" pitchFamily="34" charset="0"/>
                <a:cs typeface="Calibri" panose="020F0502020204030204" pitchFamily="34" charset="0"/>
              </a:rPr>
              <a:t>≤ 60 ppb</a:t>
            </a:r>
          </a:p>
        </p:txBody>
      </p:sp>
      <p:sp>
        <p:nvSpPr>
          <p:cNvPr id="15" name="Rectangle 8">
            <a:extLst>
              <a:ext uri="{FF2B5EF4-FFF2-40B4-BE49-F238E27FC236}">
                <a16:creationId xmlns:a16="http://schemas.microsoft.com/office/drawing/2014/main" id="{2D28CDC6-322F-447C-B20D-261BDE79C8FB}"/>
              </a:ext>
            </a:extLst>
          </p:cNvPr>
          <p:cNvSpPr>
            <a:spLocks noChangeArrowheads="1"/>
          </p:cNvSpPr>
          <p:nvPr/>
        </p:nvSpPr>
        <p:spPr bwMode="auto">
          <a:xfrm>
            <a:off x="6742362" y="5953118"/>
            <a:ext cx="144462" cy="377825"/>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6" name="Rectangle 9">
            <a:extLst>
              <a:ext uri="{FF2B5EF4-FFF2-40B4-BE49-F238E27FC236}">
                <a16:creationId xmlns:a16="http://schemas.microsoft.com/office/drawing/2014/main" id="{BC8BFDB9-BBEF-46E0-95F3-0D64F1D7840F}"/>
              </a:ext>
            </a:extLst>
          </p:cNvPr>
          <p:cNvSpPr>
            <a:spLocks noChangeArrowheads="1"/>
          </p:cNvSpPr>
          <p:nvPr/>
        </p:nvSpPr>
        <p:spPr bwMode="auto">
          <a:xfrm>
            <a:off x="2268971" y="5932778"/>
            <a:ext cx="177800" cy="377825"/>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17" name="Text Box 7">
            <a:extLst>
              <a:ext uri="{FF2B5EF4-FFF2-40B4-BE49-F238E27FC236}">
                <a16:creationId xmlns:a16="http://schemas.microsoft.com/office/drawing/2014/main" id="{0705A6FB-8D7C-4C42-B650-A6446BBE36B4}"/>
              </a:ext>
            </a:extLst>
          </p:cNvPr>
          <p:cNvSpPr txBox="1">
            <a:spLocks noChangeArrowheads="1"/>
          </p:cNvSpPr>
          <p:nvPr/>
        </p:nvSpPr>
        <p:spPr bwMode="auto">
          <a:xfrm>
            <a:off x="5282046" y="5889619"/>
            <a:ext cx="1435008" cy="461665"/>
          </a:xfrm>
          <a:prstGeom prst="rect">
            <a:avLst/>
          </a:prstGeom>
          <a:noFill/>
          <a:ln w="9525">
            <a:noFill/>
            <a:miter lim="800000"/>
            <a:headEnd/>
            <a:tailEnd/>
          </a:ln>
        </p:spPr>
        <p:txBody>
          <a:bodyPr wrap="none">
            <a:spAutoFit/>
          </a:bodyPr>
          <a:lstStyle/>
          <a:p>
            <a:r>
              <a:rPr lang="en-US" sz="2400" dirty="0">
                <a:latin typeface="Calibri" panose="020F0502020204030204" pitchFamily="34" charset="0"/>
                <a:cs typeface="Calibri" panose="020F0502020204030204" pitchFamily="34" charset="0"/>
              </a:rPr>
              <a:t>&gt; 125 ppb</a:t>
            </a:r>
          </a:p>
        </p:txBody>
      </p:sp>
      <p:sp>
        <p:nvSpPr>
          <p:cNvPr id="18" name="Rectangle 8">
            <a:extLst>
              <a:ext uri="{FF2B5EF4-FFF2-40B4-BE49-F238E27FC236}">
                <a16:creationId xmlns:a16="http://schemas.microsoft.com/office/drawing/2014/main" id="{64E37A59-F5EE-41D6-B1C3-C041616314D9}"/>
              </a:ext>
            </a:extLst>
          </p:cNvPr>
          <p:cNvSpPr>
            <a:spLocks noChangeArrowheads="1"/>
          </p:cNvSpPr>
          <p:nvPr/>
        </p:nvSpPr>
        <p:spPr bwMode="auto">
          <a:xfrm>
            <a:off x="4522335" y="5953118"/>
            <a:ext cx="144462" cy="377825"/>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9" name="Text Box 7">
            <a:extLst>
              <a:ext uri="{FF2B5EF4-FFF2-40B4-BE49-F238E27FC236}">
                <a16:creationId xmlns:a16="http://schemas.microsoft.com/office/drawing/2014/main" id="{8121C8F0-8D05-4D57-8308-61FFB2D32586}"/>
              </a:ext>
            </a:extLst>
          </p:cNvPr>
          <p:cNvSpPr txBox="1">
            <a:spLocks noChangeArrowheads="1"/>
          </p:cNvSpPr>
          <p:nvPr/>
        </p:nvSpPr>
        <p:spPr bwMode="auto">
          <a:xfrm>
            <a:off x="2747830" y="5889619"/>
            <a:ext cx="1749197" cy="461665"/>
          </a:xfrm>
          <a:prstGeom prst="rect">
            <a:avLst/>
          </a:prstGeom>
          <a:noFill/>
          <a:ln w="9525">
            <a:noFill/>
            <a:miter lim="800000"/>
            <a:headEnd/>
            <a:tailEnd/>
          </a:ln>
        </p:spPr>
        <p:txBody>
          <a:bodyPr wrap="none">
            <a:spAutoFit/>
          </a:bodyPr>
          <a:lstStyle/>
          <a:p>
            <a:r>
              <a:rPr lang="en-US" sz="2400" dirty="0">
                <a:latin typeface="Calibri" panose="020F0502020204030204" pitchFamily="34" charset="0"/>
                <a:cs typeface="Calibri" panose="020F0502020204030204" pitchFamily="34" charset="0"/>
              </a:rPr>
              <a:t>60 - 125 ppb</a:t>
            </a:r>
          </a:p>
        </p:txBody>
      </p:sp>
      <p:sp>
        <p:nvSpPr>
          <p:cNvPr id="20" name="TextBox 19">
            <a:extLst>
              <a:ext uri="{FF2B5EF4-FFF2-40B4-BE49-F238E27FC236}">
                <a16:creationId xmlns:a16="http://schemas.microsoft.com/office/drawing/2014/main" id="{2A887565-409A-4D5F-AD00-815BA4A0272B}"/>
              </a:ext>
            </a:extLst>
          </p:cNvPr>
          <p:cNvSpPr txBox="1"/>
          <p:nvPr/>
        </p:nvSpPr>
        <p:spPr>
          <a:xfrm>
            <a:off x="289415" y="333127"/>
            <a:ext cx="11065530" cy="1015663"/>
          </a:xfrm>
          <a:prstGeom prst="rect">
            <a:avLst/>
          </a:prstGeom>
          <a:noFill/>
        </p:spPr>
        <p:txBody>
          <a:bodyPr wrap="none" rtlCol="0">
            <a:spAutoFit/>
          </a:bodyPr>
          <a:lstStyle/>
          <a:p>
            <a:r>
              <a:rPr lang="en-US" sz="3200" b="1" dirty="0">
                <a:latin typeface="Calibri" pitchFamily="34" charset="0"/>
                <a:cs typeface="Calibri" pitchFamily="34" charset="0"/>
              </a:rPr>
              <a:t>Ground-Level Ozone: Air Pollution Episodes in Los Angeles Basin</a:t>
            </a:r>
          </a:p>
          <a:p>
            <a:r>
              <a:rPr lang="en-US" sz="2800" dirty="0">
                <a:latin typeface="Calibri" pitchFamily="34" charset="0"/>
                <a:cs typeface="Calibri" pitchFamily="34" charset="0"/>
              </a:rPr>
              <a:t>(peak 1-hour concentrations for two example days …)</a:t>
            </a:r>
          </a:p>
        </p:txBody>
      </p:sp>
      <p:sp>
        <p:nvSpPr>
          <p:cNvPr id="21" name="Rectangle 8">
            <a:extLst>
              <a:ext uri="{FF2B5EF4-FFF2-40B4-BE49-F238E27FC236}">
                <a16:creationId xmlns:a16="http://schemas.microsoft.com/office/drawing/2014/main" id="{6758A73D-8FA0-4FB3-B7E7-B744746528A6}"/>
              </a:ext>
            </a:extLst>
          </p:cNvPr>
          <p:cNvSpPr>
            <a:spLocks noChangeArrowheads="1"/>
          </p:cNvSpPr>
          <p:nvPr/>
        </p:nvSpPr>
        <p:spPr bwMode="auto">
          <a:xfrm>
            <a:off x="4847337" y="5953118"/>
            <a:ext cx="144462" cy="377825"/>
          </a:xfrm>
          <a:prstGeom prst="rect">
            <a:avLst/>
          </a:prstGeom>
          <a:solidFill>
            <a:srgbClr val="FF6600"/>
          </a:solidFill>
          <a:ln w="9525">
            <a:solidFill>
              <a:schemeClr val="tx1"/>
            </a:solidFill>
            <a:miter lim="800000"/>
            <a:headEnd/>
            <a:tailEnd/>
          </a:ln>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Line 5">
            <a:extLst>
              <a:ext uri="{FF2B5EF4-FFF2-40B4-BE49-F238E27FC236}">
                <a16:creationId xmlns:a16="http://schemas.microsoft.com/office/drawing/2014/main" id="{6EA59D9B-1173-4D1A-91DF-9687B98F14DA}"/>
              </a:ext>
            </a:extLst>
          </p:cNvPr>
          <p:cNvSpPr>
            <a:spLocks noChangeShapeType="1"/>
          </p:cNvSpPr>
          <p:nvPr/>
        </p:nvSpPr>
        <p:spPr bwMode="auto">
          <a:xfrm>
            <a:off x="2530475" y="1913021"/>
            <a:ext cx="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6">
            <a:extLst>
              <a:ext uri="{FF2B5EF4-FFF2-40B4-BE49-F238E27FC236}">
                <a16:creationId xmlns:a16="http://schemas.microsoft.com/office/drawing/2014/main" id="{9D5DE189-743E-4E12-94A8-5BE3D685976A}"/>
              </a:ext>
            </a:extLst>
          </p:cNvPr>
          <p:cNvSpPr>
            <a:spLocks noChangeShapeType="1"/>
          </p:cNvSpPr>
          <p:nvPr/>
        </p:nvSpPr>
        <p:spPr bwMode="auto">
          <a:xfrm>
            <a:off x="2530475" y="4199021"/>
            <a:ext cx="502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Text Box 7">
            <a:extLst>
              <a:ext uri="{FF2B5EF4-FFF2-40B4-BE49-F238E27FC236}">
                <a16:creationId xmlns:a16="http://schemas.microsoft.com/office/drawing/2014/main" id="{4DD467CC-CF72-4828-B729-304FDE5A479C}"/>
              </a:ext>
            </a:extLst>
          </p:cNvPr>
          <p:cNvSpPr txBox="1">
            <a:spLocks noChangeArrowheads="1"/>
          </p:cNvSpPr>
          <p:nvPr/>
        </p:nvSpPr>
        <p:spPr bwMode="auto">
          <a:xfrm>
            <a:off x="1828800" y="4164096"/>
            <a:ext cx="1047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sunrise</a:t>
            </a:r>
          </a:p>
        </p:txBody>
      </p:sp>
      <p:sp>
        <p:nvSpPr>
          <p:cNvPr id="22536" name="Text Box 8">
            <a:extLst>
              <a:ext uri="{FF2B5EF4-FFF2-40B4-BE49-F238E27FC236}">
                <a16:creationId xmlns:a16="http://schemas.microsoft.com/office/drawing/2014/main" id="{BB38B4D0-820A-4002-BD5D-8C2B2B73DFEC}"/>
              </a:ext>
            </a:extLst>
          </p:cNvPr>
          <p:cNvSpPr txBox="1">
            <a:spLocks noChangeArrowheads="1"/>
          </p:cNvSpPr>
          <p:nvPr/>
        </p:nvSpPr>
        <p:spPr bwMode="auto">
          <a:xfrm>
            <a:off x="5349875" y="4199021"/>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sunset</a:t>
            </a:r>
          </a:p>
        </p:txBody>
      </p:sp>
      <p:sp>
        <p:nvSpPr>
          <p:cNvPr id="22537" name="Text Box 9">
            <a:extLst>
              <a:ext uri="{FF2B5EF4-FFF2-40B4-BE49-F238E27FC236}">
                <a16:creationId xmlns:a16="http://schemas.microsoft.com/office/drawing/2014/main" id="{25453739-C576-4D92-849A-113CF7E0751C}"/>
              </a:ext>
            </a:extLst>
          </p:cNvPr>
          <p:cNvSpPr txBox="1">
            <a:spLocks noChangeArrowheads="1"/>
          </p:cNvSpPr>
          <p:nvPr/>
        </p:nvSpPr>
        <p:spPr bwMode="auto">
          <a:xfrm>
            <a:off x="1905000" y="2889334"/>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t>Conc</a:t>
            </a:r>
          </a:p>
        </p:txBody>
      </p:sp>
      <p:sp>
        <p:nvSpPr>
          <p:cNvPr id="22538" name="Text Box 10">
            <a:extLst>
              <a:ext uri="{FF2B5EF4-FFF2-40B4-BE49-F238E27FC236}">
                <a16:creationId xmlns:a16="http://schemas.microsoft.com/office/drawing/2014/main" id="{0FD2B93A-DB58-47F2-BC5A-021E2858BA8A}"/>
              </a:ext>
            </a:extLst>
          </p:cNvPr>
          <p:cNvSpPr txBox="1">
            <a:spLocks noChangeArrowheads="1"/>
          </p:cNvSpPr>
          <p:nvPr/>
        </p:nvSpPr>
        <p:spPr bwMode="auto">
          <a:xfrm>
            <a:off x="7315201" y="4260934"/>
            <a:ext cx="569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t>time</a:t>
            </a:r>
          </a:p>
        </p:txBody>
      </p:sp>
      <p:sp>
        <p:nvSpPr>
          <p:cNvPr id="22539" name="Freeform 11">
            <a:extLst>
              <a:ext uri="{FF2B5EF4-FFF2-40B4-BE49-F238E27FC236}">
                <a16:creationId xmlns:a16="http://schemas.microsoft.com/office/drawing/2014/main" id="{80293D2F-3471-47EA-BA72-B6D27FD5E975}"/>
              </a:ext>
            </a:extLst>
          </p:cNvPr>
          <p:cNvSpPr>
            <a:spLocks/>
          </p:cNvSpPr>
          <p:nvPr/>
        </p:nvSpPr>
        <p:spPr bwMode="auto">
          <a:xfrm>
            <a:off x="2530475" y="2789321"/>
            <a:ext cx="5410200" cy="1409700"/>
          </a:xfrm>
          <a:custGeom>
            <a:avLst/>
            <a:gdLst>
              <a:gd name="T0" fmla="*/ 0 w 3408"/>
              <a:gd name="T1" fmla="*/ 2147483647 h 888"/>
              <a:gd name="T2" fmla="*/ 2147483647 w 3408"/>
              <a:gd name="T3" fmla="*/ 2147483647 h 888"/>
              <a:gd name="T4" fmla="*/ 2147483647 w 3408"/>
              <a:gd name="T5" fmla="*/ 2147483647 h 888"/>
              <a:gd name="T6" fmla="*/ 2147483647 w 3408"/>
              <a:gd name="T7" fmla="*/ 2147483647 h 888"/>
              <a:gd name="T8" fmla="*/ 2147483647 w 3408"/>
              <a:gd name="T9" fmla="*/ 2147483647 h 888"/>
              <a:gd name="T10" fmla="*/ 2147483647 w 3408"/>
              <a:gd name="T11" fmla="*/ 2147483647 h 888"/>
              <a:gd name="T12" fmla="*/ 2147483647 w 3408"/>
              <a:gd name="T13" fmla="*/ 2147483647 h 888"/>
              <a:gd name="T14" fmla="*/ 2147483647 w 3408"/>
              <a:gd name="T15" fmla="*/ 2147483647 h 888"/>
              <a:gd name="T16" fmla="*/ 2147483647 w 3408"/>
              <a:gd name="T17" fmla="*/ 2147483647 h 888"/>
              <a:gd name="T18" fmla="*/ 2147483647 w 3408"/>
              <a:gd name="T19" fmla="*/ 2147483647 h 888"/>
              <a:gd name="T20" fmla="*/ 2147483647 w 3408"/>
              <a:gd name="T21" fmla="*/ 2147483647 h 888"/>
              <a:gd name="T22" fmla="*/ 2147483647 w 3408"/>
              <a:gd name="T23" fmla="*/ 2147483647 h 888"/>
              <a:gd name="T24" fmla="*/ 2147483647 w 3408"/>
              <a:gd name="T25" fmla="*/ 2147483647 h 888"/>
              <a:gd name="T26" fmla="*/ 2147483647 w 3408"/>
              <a:gd name="T27" fmla="*/ 2147483647 h 888"/>
              <a:gd name="T28" fmla="*/ 2147483647 w 3408"/>
              <a:gd name="T29" fmla="*/ 2147483647 h 888"/>
              <a:gd name="T30" fmla="*/ 2147483647 w 3408"/>
              <a:gd name="T31" fmla="*/ 2147483647 h 8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08"/>
              <a:gd name="T49" fmla="*/ 0 h 888"/>
              <a:gd name="T50" fmla="*/ 3408 w 3408"/>
              <a:gd name="T51" fmla="*/ 888 h 8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08" h="888">
                <a:moveTo>
                  <a:pt x="0" y="888"/>
                </a:moveTo>
                <a:cubicBezTo>
                  <a:pt x="28" y="868"/>
                  <a:pt x="56" y="848"/>
                  <a:pt x="96" y="792"/>
                </a:cubicBezTo>
                <a:cubicBezTo>
                  <a:pt x="136" y="736"/>
                  <a:pt x="192" y="664"/>
                  <a:pt x="240" y="552"/>
                </a:cubicBezTo>
                <a:cubicBezTo>
                  <a:pt x="288" y="440"/>
                  <a:pt x="320" y="200"/>
                  <a:pt x="384" y="120"/>
                </a:cubicBezTo>
                <a:cubicBezTo>
                  <a:pt x="448" y="40"/>
                  <a:pt x="536" y="24"/>
                  <a:pt x="624" y="72"/>
                </a:cubicBezTo>
                <a:cubicBezTo>
                  <a:pt x="712" y="120"/>
                  <a:pt x="840" y="336"/>
                  <a:pt x="912" y="408"/>
                </a:cubicBezTo>
                <a:cubicBezTo>
                  <a:pt x="984" y="480"/>
                  <a:pt x="1000" y="488"/>
                  <a:pt x="1056" y="504"/>
                </a:cubicBezTo>
                <a:cubicBezTo>
                  <a:pt x="1112" y="520"/>
                  <a:pt x="1184" y="544"/>
                  <a:pt x="1248" y="504"/>
                </a:cubicBezTo>
                <a:cubicBezTo>
                  <a:pt x="1312" y="464"/>
                  <a:pt x="1384" y="336"/>
                  <a:pt x="1440" y="264"/>
                </a:cubicBezTo>
                <a:cubicBezTo>
                  <a:pt x="1496" y="192"/>
                  <a:pt x="1528" y="112"/>
                  <a:pt x="1584" y="72"/>
                </a:cubicBezTo>
                <a:cubicBezTo>
                  <a:pt x="1640" y="32"/>
                  <a:pt x="1704" y="0"/>
                  <a:pt x="1776" y="24"/>
                </a:cubicBezTo>
                <a:cubicBezTo>
                  <a:pt x="1848" y="48"/>
                  <a:pt x="1952" y="160"/>
                  <a:pt x="2016" y="216"/>
                </a:cubicBezTo>
                <a:cubicBezTo>
                  <a:pt x="2080" y="272"/>
                  <a:pt x="2112" y="328"/>
                  <a:pt x="2160" y="360"/>
                </a:cubicBezTo>
                <a:cubicBezTo>
                  <a:pt x="2208" y="392"/>
                  <a:pt x="2184" y="384"/>
                  <a:pt x="2304" y="408"/>
                </a:cubicBezTo>
                <a:cubicBezTo>
                  <a:pt x="2424" y="432"/>
                  <a:pt x="2696" y="480"/>
                  <a:pt x="2880" y="504"/>
                </a:cubicBezTo>
                <a:cubicBezTo>
                  <a:pt x="3064" y="528"/>
                  <a:pt x="3236" y="540"/>
                  <a:pt x="3408" y="552"/>
                </a:cubicBezTo>
              </a:path>
            </a:pathLst>
          </a:custGeom>
          <a:noFill/>
          <a:ln w="9525" cap="flat">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0" name="Freeform 12">
            <a:extLst>
              <a:ext uri="{FF2B5EF4-FFF2-40B4-BE49-F238E27FC236}">
                <a16:creationId xmlns:a16="http://schemas.microsoft.com/office/drawing/2014/main" id="{AC305698-E6EB-4AEA-B734-BCBCEBE25585}"/>
              </a:ext>
            </a:extLst>
          </p:cNvPr>
          <p:cNvSpPr>
            <a:spLocks/>
          </p:cNvSpPr>
          <p:nvPr/>
        </p:nvSpPr>
        <p:spPr bwMode="auto">
          <a:xfrm>
            <a:off x="2530475" y="2751221"/>
            <a:ext cx="3886200" cy="1460500"/>
          </a:xfrm>
          <a:custGeom>
            <a:avLst/>
            <a:gdLst>
              <a:gd name="T0" fmla="*/ 0 w 2448"/>
              <a:gd name="T1" fmla="*/ 2147483647 h 920"/>
              <a:gd name="T2" fmla="*/ 2147483647 w 2448"/>
              <a:gd name="T3" fmla="*/ 2147483647 h 920"/>
              <a:gd name="T4" fmla="*/ 2147483647 w 2448"/>
              <a:gd name="T5" fmla="*/ 2147483647 h 920"/>
              <a:gd name="T6" fmla="*/ 2147483647 w 2448"/>
              <a:gd name="T7" fmla="*/ 2147483647 h 920"/>
              <a:gd name="T8" fmla="*/ 2147483647 w 2448"/>
              <a:gd name="T9" fmla="*/ 2147483647 h 920"/>
              <a:gd name="T10" fmla="*/ 2147483647 w 2448"/>
              <a:gd name="T11" fmla="*/ 2147483647 h 920"/>
              <a:gd name="T12" fmla="*/ 2147483647 w 2448"/>
              <a:gd name="T13" fmla="*/ 2147483647 h 920"/>
              <a:gd name="T14" fmla="*/ 2147483647 w 2448"/>
              <a:gd name="T15" fmla="*/ 2147483647 h 920"/>
              <a:gd name="T16" fmla="*/ 2147483647 w 2448"/>
              <a:gd name="T17" fmla="*/ 2147483647 h 920"/>
              <a:gd name="T18" fmla="*/ 2147483647 w 2448"/>
              <a:gd name="T19" fmla="*/ 2147483647 h 9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48"/>
              <a:gd name="T31" fmla="*/ 0 h 920"/>
              <a:gd name="T32" fmla="*/ 2448 w 2448"/>
              <a:gd name="T33" fmla="*/ 920 h 9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48" h="920">
                <a:moveTo>
                  <a:pt x="0" y="920"/>
                </a:moveTo>
                <a:cubicBezTo>
                  <a:pt x="124" y="844"/>
                  <a:pt x="248" y="768"/>
                  <a:pt x="336" y="680"/>
                </a:cubicBezTo>
                <a:cubicBezTo>
                  <a:pt x="424" y="592"/>
                  <a:pt x="472" y="488"/>
                  <a:pt x="528" y="392"/>
                </a:cubicBezTo>
                <a:cubicBezTo>
                  <a:pt x="584" y="296"/>
                  <a:pt x="608" y="168"/>
                  <a:pt x="672" y="104"/>
                </a:cubicBezTo>
                <a:cubicBezTo>
                  <a:pt x="736" y="40"/>
                  <a:pt x="832" y="0"/>
                  <a:pt x="912" y="8"/>
                </a:cubicBezTo>
                <a:cubicBezTo>
                  <a:pt x="992" y="16"/>
                  <a:pt x="1072" y="72"/>
                  <a:pt x="1152" y="152"/>
                </a:cubicBezTo>
                <a:cubicBezTo>
                  <a:pt x="1232" y="232"/>
                  <a:pt x="1312" y="400"/>
                  <a:pt x="1392" y="488"/>
                </a:cubicBezTo>
                <a:cubicBezTo>
                  <a:pt x="1472" y="576"/>
                  <a:pt x="1528" y="624"/>
                  <a:pt x="1632" y="680"/>
                </a:cubicBezTo>
                <a:cubicBezTo>
                  <a:pt x="1736" y="736"/>
                  <a:pt x="1880" y="792"/>
                  <a:pt x="2016" y="824"/>
                </a:cubicBezTo>
                <a:cubicBezTo>
                  <a:pt x="2152" y="856"/>
                  <a:pt x="2300" y="864"/>
                  <a:pt x="2448" y="872"/>
                </a:cubicBezTo>
              </a:path>
            </a:pathLst>
          </a:custGeom>
          <a:noFill/>
          <a:ln w="9525" cap="flat">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1" name="Freeform 13">
            <a:extLst>
              <a:ext uri="{FF2B5EF4-FFF2-40B4-BE49-F238E27FC236}">
                <a16:creationId xmlns:a16="http://schemas.microsoft.com/office/drawing/2014/main" id="{4D8788D2-BDF7-4BDE-B66D-2A475F73912A}"/>
              </a:ext>
            </a:extLst>
          </p:cNvPr>
          <p:cNvSpPr>
            <a:spLocks/>
          </p:cNvSpPr>
          <p:nvPr/>
        </p:nvSpPr>
        <p:spPr bwMode="auto">
          <a:xfrm>
            <a:off x="3216275" y="2751221"/>
            <a:ext cx="3886200" cy="1447800"/>
          </a:xfrm>
          <a:custGeom>
            <a:avLst/>
            <a:gdLst>
              <a:gd name="T0" fmla="*/ 0 w 2448"/>
              <a:gd name="T1" fmla="*/ 2147483647 h 912"/>
              <a:gd name="T2" fmla="*/ 2147483647 w 2448"/>
              <a:gd name="T3" fmla="*/ 2147483647 h 912"/>
              <a:gd name="T4" fmla="*/ 2147483647 w 2448"/>
              <a:gd name="T5" fmla="*/ 2147483647 h 912"/>
              <a:gd name="T6" fmla="*/ 2147483647 w 2448"/>
              <a:gd name="T7" fmla="*/ 2147483647 h 912"/>
              <a:gd name="T8" fmla="*/ 2147483647 w 2448"/>
              <a:gd name="T9" fmla="*/ 2147483647 h 912"/>
              <a:gd name="T10" fmla="*/ 2147483647 w 2448"/>
              <a:gd name="T11" fmla="*/ 2147483647 h 912"/>
              <a:gd name="T12" fmla="*/ 2147483647 w 2448"/>
              <a:gd name="T13" fmla="*/ 0 h 912"/>
              <a:gd name="T14" fmla="*/ 2147483647 w 2448"/>
              <a:gd name="T15" fmla="*/ 2147483647 h 912"/>
              <a:gd name="T16" fmla="*/ 2147483647 w 2448"/>
              <a:gd name="T17" fmla="*/ 2147483647 h 912"/>
              <a:gd name="T18" fmla="*/ 2147483647 w 2448"/>
              <a:gd name="T19" fmla="*/ 2147483647 h 912"/>
              <a:gd name="T20" fmla="*/ 2147483647 w 2448"/>
              <a:gd name="T21" fmla="*/ 2147483647 h 912"/>
              <a:gd name="T22" fmla="*/ 2147483647 w 2448"/>
              <a:gd name="T23" fmla="*/ 2147483647 h 912"/>
              <a:gd name="T24" fmla="*/ 2147483647 w 2448"/>
              <a:gd name="T25" fmla="*/ 2147483647 h 9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8"/>
              <a:gd name="T40" fmla="*/ 0 h 912"/>
              <a:gd name="T41" fmla="*/ 2448 w 2448"/>
              <a:gd name="T42" fmla="*/ 912 h 9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8" h="912">
                <a:moveTo>
                  <a:pt x="0" y="912"/>
                </a:moveTo>
                <a:cubicBezTo>
                  <a:pt x="52" y="900"/>
                  <a:pt x="104" y="888"/>
                  <a:pt x="144" y="864"/>
                </a:cubicBezTo>
                <a:cubicBezTo>
                  <a:pt x="184" y="840"/>
                  <a:pt x="200" y="824"/>
                  <a:pt x="240" y="768"/>
                </a:cubicBezTo>
                <a:cubicBezTo>
                  <a:pt x="280" y="712"/>
                  <a:pt x="344" y="616"/>
                  <a:pt x="384" y="528"/>
                </a:cubicBezTo>
                <a:cubicBezTo>
                  <a:pt x="424" y="440"/>
                  <a:pt x="440" y="320"/>
                  <a:pt x="480" y="240"/>
                </a:cubicBezTo>
                <a:cubicBezTo>
                  <a:pt x="520" y="160"/>
                  <a:pt x="560" y="88"/>
                  <a:pt x="624" y="48"/>
                </a:cubicBezTo>
                <a:cubicBezTo>
                  <a:pt x="688" y="8"/>
                  <a:pt x="792" y="0"/>
                  <a:pt x="864" y="0"/>
                </a:cubicBezTo>
                <a:cubicBezTo>
                  <a:pt x="936" y="0"/>
                  <a:pt x="1008" y="8"/>
                  <a:pt x="1056" y="48"/>
                </a:cubicBezTo>
                <a:cubicBezTo>
                  <a:pt x="1104" y="88"/>
                  <a:pt x="1120" y="152"/>
                  <a:pt x="1152" y="240"/>
                </a:cubicBezTo>
                <a:cubicBezTo>
                  <a:pt x="1184" y="328"/>
                  <a:pt x="1184" y="488"/>
                  <a:pt x="1248" y="576"/>
                </a:cubicBezTo>
                <a:cubicBezTo>
                  <a:pt x="1312" y="664"/>
                  <a:pt x="1424" y="720"/>
                  <a:pt x="1536" y="768"/>
                </a:cubicBezTo>
                <a:cubicBezTo>
                  <a:pt x="1648" y="816"/>
                  <a:pt x="1768" y="848"/>
                  <a:pt x="1920" y="864"/>
                </a:cubicBezTo>
                <a:cubicBezTo>
                  <a:pt x="2072" y="880"/>
                  <a:pt x="2260" y="872"/>
                  <a:pt x="2448" y="864"/>
                </a:cubicBez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2" name="Text Box 14">
            <a:extLst>
              <a:ext uri="{FF2B5EF4-FFF2-40B4-BE49-F238E27FC236}">
                <a16:creationId xmlns:a16="http://schemas.microsoft.com/office/drawing/2014/main" id="{DF755EB3-D6C6-4100-AE3F-9457DD17DA17}"/>
              </a:ext>
            </a:extLst>
          </p:cNvPr>
          <p:cNvSpPr txBox="1">
            <a:spLocks noChangeArrowheads="1"/>
          </p:cNvSpPr>
          <p:nvPr/>
        </p:nvSpPr>
        <p:spPr bwMode="auto">
          <a:xfrm>
            <a:off x="2682875" y="2065422"/>
            <a:ext cx="1079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NO</a:t>
            </a:r>
          </a:p>
          <a:p>
            <a:pPr eaLnBrk="1" hangingPunct="1"/>
            <a:r>
              <a:rPr lang="en-US" altLang="en-US" dirty="0"/>
              <a:t>+ VOC</a:t>
            </a:r>
          </a:p>
        </p:txBody>
      </p:sp>
      <p:sp>
        <p:nvSpPr>
          <p:cNvPr id="22543" name="Text Box 15">
            <a:extLst>
              <a:ext uri="{FF2B5EF4-FFF2-40B4-BE49-F238E27FC236}">
                <a16:creationId xmlns:a16="http://schemas.microsoft.com/office/drawing/2014/main" id="{D19AE130-79B4-48B4-8E32-B49B6C5065E8}"/>
              </a:ext>
            </a:extLst>
          </p:cNvPr>
          <p:cNvSpPr txBox="1">
            <a:spLocks noChangeArrowheads="1"/>
          </p:cNvSpPr>
          <p:nvPr/>
        </p:nvSpPr>
        <p:spPr bwMode="auto">
          <a:xfrm>
            <a:off x="3749676" y="2294021"/>
            <a:ext cx="72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t>NO</a:t>
            </a:r>
            <a:r>
              <a:rPr lang="en-US" altLang="en-US" baseline="-25000" dirty="0"/>
              <a:t>2</a:t>
            </a:r>
          </a:p>
        </p:txBody>
      </p:sp>
      <p:sp>
        <p:nvSpPr>
          <p:cNvPr id="22544" name="Text Box 16">
            <a:extLst>
              <a:ext uri="{FF2B5EF4-FFF2-40B4-BE49-F238E27FC236}">
                <a16:creationId xmlns:a16="http://schemas.microsoft.com/office/drawing/2014/main" id="{76E79ADD-27C4-478F-ADBE-0782930912A4}"/>
              </a:ext>
            </a:extLst>
          </p:cNvPr>
          <p:cNvSpPr txBox="1">
            <a:spLocks noChangeArrowheads="1"/>
          </p:cNvSpPr>
          <p:nvPr/>
        </p:nvSpPr>
        <p:spPr bwMode="auto">
          <a:xfrm>
            <a:off x="4511676" y="2294021"/>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O</a:t>
            </a:r>
            <a:r>
              <a:rPr lang="en-US" altLang="en-US" baseline="-25000"/>
              <a:t>3</a:t>
            </a:r>
          </a:p>
        </p:txBody>
      </p:sp>
      <p:sp>
        <p:nvSpPr>
          <p:cNvPr id="22545" name="Line 18">
            <a:extLst>
              <a:ext uri="{FF2B5EF4-FFF2-40B4-BE49-F238E27FC236}">
                <a16:creationId xmlns:a16="http://schemas.microsoft.com/office/drawing/2014/main" id="{7D7DCE36-C22F-4C50-BE4B-D8D53BE7B60D}"/>
              </a:ext>
            </a:extLst>
          </p:cNvPr>
          <p:cNvSpPr>
            <a:spLocks noChangeShapeType="1"/>
          </p:cNvSpPr>
          <p:nvPr/>
        </p:nvSpPr>
        <p:spPr bwMode="auto">
          <a:xfrm flipH="1">
            <a:off x="4968875" y="2446421"/>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6" name="Text Box 19">
            <a:extLst>
              <a:ext uri="{FF2B5EF4-FFF2-40B4-BE49-F238E27FC236}">
                <a16:creationId xmlns:a16="http://schemas.microsoft.com/office/drawing/2014/main" id="{0C80A4BB-5A22-4DB9-A9CE-BD5988E4D7D8}"/>
              </a:ext>
            </a:extLst>
          </p:cNvPr>
          <p:cNvSpPr txBox="1">
            <a:spLocks noChangeArrowheads="1"/>
          </p:cNvSpPr>
          <p:nvPr/>
        </p:nvSpPr>
        <p:spPr bwMode="auto">
          <a:xfrm>
            <a:off x="5943600" y="2259097"/>
            <a:ext cx="3684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Peak ozone in late afternoon</a:t>
            </a:r>
          </a:p>
        </p:txBody>
      </p:sp>
      <p:sp>
        <p:nvSpPr>
          <p:cNvPr id="22547" name="Line 18">
            <a:extLst>
              <a:ext uri="{FF2B5EF4-FFF2-40B4-BE49-F238E27FC236}">
                <a16:creationId xmlns:a16="http://schemas.microsoft.com/office/drawing/2014/main" id="{DA3E7237-9562-4BA2-AE3B-9DABC48EE443}"/>
              </a:ext>
            </a:extLst>
          </p:cNvPr>
          <p:cNvSpPr>
            <a:spLocks noChangeShapeType="1"/>
          </p:cNvSpPr>
          <p:nvPr/>
        </p:nvSpPr>
        <p:spPr bwMode="auto">
          <a:xfrm flipH="1">
            <a:off x="6569075" y="3894221"/>
            <a:ext cx="609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8" name="Text Box 19">
            <a:extLst>
              <a:ext uri="{FF2B5EF4-FFF2-40B4-BE49-F238E27FC236}">
                <a16:creationId xmlns:a16="http://schemas.microsoft.com/office/drawing/2014/main" id="{F78AFCA6-C51E-46BE-88BA-A34EDB2A7D20}"/>
              </a:ext>
            </a:extLst>
          </p:cNvPr>
          <p:cNvSpPr txBox="1">
            <a:spLocks noChangeArrowheads="1"/>
          </p:cNvSpPr>
          <p:nvPr/>
        </p:nvSpPr>
        <p:spPr bwMode="auto">
          <a:xfrm>
            <a:off x="7178676" y="3741821"/>
            <a:ext cx="17764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a:t>Low ozone at night</a:t>
            </a:r>
          </a:p>
        </p:txBody>
      </p:sp>
      <p:cxnSp>
        <p:nvCxnSpPr>
          <p:cNvPr id="5" name="Straight Arrow Connector 4">
            <a:extLst>
              <a:ext uri="{FF2B5EF4-FFF2-40B4-BE49-F238E27FC236}">
                <a16:creationId xmlns:a16="http://schemas.microsoft.com/office/drawing/2014/main" id="{A96D069D-1A0E-4E33-AA7A-4ABB137C3B47}"/>
              </a:ext>
            </a:extLst>
          </p:cNvPr>
          <p:cNvCxnSpPr>
            <a:cxnSpLocks/>
          </p:cNvCxnSpPr>
          <p:nvPr/>
        </p:nvCxnSpPr>
        <p:spPr>
          <a:xfrm flipV="1">
            <a:off x="3063876" y="3225884"/>
            <a:ext cx="288924" cy="29290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A506783-5BE2-4FE8-AE81-8988D1B1F0F7}"/>
              </a:ext>
            </a:extLst>
          </p:cNvPr>
          <p:cNvCxnSpPr>
            <a:cxnSpLocks/>
          </p:cNvCxnSpPr>
          <p:nvPr/>
        </p:nvCxnSpPr>
        <p:spPr>
          <a:xfrm flipH="1" flipV="1">
            <a:off x="4597402" y="2953226"/>
            <a:ext cx="2006599" cy="34796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13E8AE3-B221-4D99-A222-EABC2DD66A9F}"/>
              </a:ext>
            </a:extLst>
          </p:cNvPr>
          <p:cNvSpPr txBox="1"/>
          <p:nvPr/>
        </p:nvSpPr>
        <p:spPr>
          <a:xfrm>
            <a:off x="270885" y="4832881"/>
            <a:ext cx="4701672" cy="707886"/>
          </a:xfrm>
          <a:prstGeom prst="rect">
            <a:avLst/>
          </a:prstGeom>
          <a:solidFill>
            <a:schemeClr val="bg1"/>
          </a:solidFill>
        </p:spPr>
        <p:txBody>
          <a:bodyPr wrap="none" rtlCol="0">
            <a:spAutoFit/>
          </a:bodyPr>
          <a:lstStyle/>
          <a:p>
            <a:r>
              <a:rPr lang="en-US" sz="2000" b="1" dirty="0">
                <a:solidFill>
                  <a:srgbClr val="C00000"/>
                </a:solidFill>
                <a:latin typeface="Calibri" panose="020F0502020204030204" pitchFamily="34" charset="0"/>
                <a:cs typeface="Calibri" panose="020F0502020204030204" pitchFamily="34" charset="0"/>
              </a:rPr>
              <a:t>Western LA Basin</a:t>
            </a:r>
          </a:p>
          <a:p>
            <a:r>
              <a:rPr lang="en-US" sz="2000" dirty="0">
                <a:latin typeface="Calibri" panose="020F0502020204030204" pitchFamily="34" charset="0"/>
                <a:cs typeface="Calibri" panose="020F0502020204030204" pitchFamily="34" charset="0"/>
              </a:rPr>
              <a:t>(where emissions of NO &amp; VOC are highest)</a:t>
            </a:r>
          </a:p>
        </p:txBody>
      </p:sp>
      <p:sp>
        <p:nvSpPr>
          <p:cNvPr id="31" name="TextBox 30">
            <a:extLst>
              <a:ext uri="{FF2B5EF4-FFF2-40B4-BE49-F238E27FC236}">
                <a16:creationId xmlns:a16="http://schemas.microsoft.com/office/drawing/2014/main" id="{47ECCB68-E961-4364-BB53-E8E2BCDC57A9}"/>
              </a:ext>
            </a:extLst>
          </p:cNvPr>
          <p:cNvSpPr txBox="1"/>
          <p:nvPr/>
        </p:nvSpPr>
        <p:spPr>
          <a:xfrm>
            <a:off x="5223741" y="4856156"/>
            <a:ext cx="6519285" cy="1323439"/>
          </a:xfrm>
          <a:prstGeom prst="rect">
            <a:avLst/>
          </a:prstGeom>
          <a:solidFill>
            <a:schemeClr val="bg1"/>
          </a:solidFill>
        </p:spPr>
        <p:txBody>
          <a:bodyPr wrap="none" rtlCol="0">
            <a:spAutoFit/>
          </a:bodyPr>
          <a:lstStyle/>
          <a:p>
            <a:r>
              <a:rPr lang="en-US" sz="2000" b="1" dirty="0">
                <a:solidFill>
                  <a:srgbClr val="C00000"/>
                </a:solidFill>
                <a:latin typeface="Calibri" panose="020F0502020204030204" pitchFamily="34" charset="0"/>
                <a:cs typeface="Calibri" panose="020F0502020204030204" pitchFamily="34" charset="0"/>
              </a:rPr>
              <a:t>Eastern LA Basin</a:t>
            </a:r>
          </a:p>
          <a:p>
            <a:r>
              <a:rPr lang="en-US" sz="2000" dirty="0">
                <a:latin typeface="Calibri" panose="020F0502020204030204" pitchFamily="34" charset="0"/>
                <a:cs typeface="Calibri" panose="020F0502020204030204" pitchFamily="34" charset="0"/>
              </a:rPr>
              <a:t>(sea breeze winds blow precursor NO &amp; VOC inland)</a:t>
            </a:r>
          </a:p>
          <a:p>
            <a:r>
              <a:rPr lang="en-US" sz="2000" dirty="0">
                <a:latin typeface="Calibri" panose="020F0502020204030204" pitchFamily="34" charset="0"/>
                <a:cs typeface="Calibri" panose="020F0502020204030204" pitchFamily="34" charset="0"/>
              </a:rPr>
              <a:t>(chemical reactions occur during travel … form NO2 then O3)</a:t>
            </a:r>
          </a:p>
          <a:p>
            <a:r>
              <a:rPr lang="en-US" sz="2000" dirty="0">
                <a:latin typeface="Calibri" panose="020F0502020204030204" pitchFamily="34" charset="0"/>
                <a:cs typeface="Calibri" panose="020F0502020204030204" pitchFamily="34" charset="0"/>
              </a:rPr>
              <a:t>(O3 highest inland … eastern LA Basin)</a:t>
            </a:r>
          </a:p>
        </p:txBody>
      </p:sp>
      <p:sp>
        <p:nvSpPr>
          <p:cNvPr id="23" name="Text Box 2">
            <a:extLst>
              <a:ext uri="{FF2B5EF4-FFF2-40B4-BE49-F238E27FC236}">
                <a16:creationId xmlns:a16="http://schemas.microsoft.com/office/drawing/2014/main" id="{E501E5F5-0A4E-411B-BE83-EAF4C34D1EC1}"/>
              </a:ext>
            </a:extLst>
          </p:cNvPr>
          <p:cNvSpPr txBox="1">
            <a:spLocks noChangeArrowheads="1"/>
          </p:cNvSpPr>
          <p:nvPr/>
        </p:nvSpPr>
        <p:spPr bwMode="auto">
          <a:xfrm>
            <a:off x="279480" y="268936"/>
            <a:ext cx="101407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dirty="0">
                <a:latin typeface="Calibri Light" panose="020F0302020204030204" pitchFamily="34" charset="0"/>
                <a:cs typeface="Calibri Light" panose="020F0302020204030204" pitchFamily="34" charset="0"/>
              </a:rPr>
              <a:t>Ground-Levels Ozone Formation: Typical Diurnal Cycles</a:t>
            </a:r>
          </a:p>
        </p:txBody>
      </p:sp>
    </p:spTree>
    <p:extLst>
      <p:ext uri="{BB962C8B-B14F-4D97-AF65-F5344CB8AC3E}">
        <p14:creationId xmlns:p14="http://schemas.microsoft.com/office/powerpoint/2010/main" val="31816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731520" y="2651125"/>
            <a:ext cx="10515600" cy="1325563"/>
          </a:xfrm>
        </p:spPr>
        <p:txBody>
          <a:bodyPr>
            <a:normAutofit/>
          </a:bodyPr>
          <a:lstStyle/>
          <a:p>
            <a:pPr algn="ctr"/>
            <a:r>
              <a:rPr lang="en-US" sz="3600" i="1" dirty="0">
                <a:latin typeface="Calibri Light" panose="020F0302020204030204" pitchFamily="34" charset="0"/>
                <a:cs typeface="Calibri Light" panose="020F0302020204030204" pitchFamily="34" charset="0"/>
              </a:rPr>
              <a:t>Ground-Level Ozone</a:t>
            </a:r>
            <a:br>
              <a:rPr lang="en-US" sz="3600" i="1" dirty="0">
                <a:latin typeface="Calibri Light" panose="020F0302020204030204" pitchFamily="34" charset="0"/>
                <a:cs typeface="Calibri Light" panose="020F0302020204030204" pitchFamily="34" charset="0"/>
              </a:rPr>
            </a:br>
            <a:r>
              <a:rPr lang="en-US" sz="3600" i="1" dirty="0">
                <a:latin typeface="Calibri Light" panose="020F0302020204030204" pitchFamily="34" charset="0"/>
                <a:cs typeface="Calibri Light" panose="020F0302020204030204" pitchFamily="34" charset="0"/>
              </a:rPr>
              <a:t>(Regulatory Efforts &amp; Emission Controls)</a:t>
            </a:r>
            <a:endParaRPr lang="en-US" sz="3200" i="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881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F21061-8ADE-4458-9BC8-75F9F798AADB}"/>
              </a:ext>
            </a:extLst>
          </p:cNvPr>
          <p:cNvPicPr>
            <a:picLocks noChangeAspect="1"/>
          </p:cNvPicPr>
          <p:nvPr/>
        </p:nvPicPr>
        <p:blipFill rotWithShape="1">
          <a:blip r:embed="rId3"/>
          <a:srcRect l="14551" t="5021" r="7326" b="19024"/>
          <a:stretch/>
        </p:blipFill>
        <p:spPr>
          <a:xfrm>
            <a:off x="0" y="1010652"/>
            <a:ext cx="8837216" cy="5237364"/>
          </a:xfrm>
          <a:prstGeom prst="rect">
            <a:avLst/>
          </a:prstGeom>
        </p:spPr>
      </p:pic>
      <p:sp>
        <p:nvSpPr>
          <p:cNvPr id="4" name="Rectangle 3">
            <a:extLst>
              <a:ext uri="{FF2B5EF4-FFF2-40B4-BE49-F238E27FC236}">
                <a16:creationId xmlns:a16="http://schemas.microsoft.com/office/drawing/2014/main" id="{3DB63C8E-986F-414F-8643-05AEC04D6C77}"/>
              </a:ext>
            </a:extLst>
          </p:cNvPr>
          <p:cNvSpPr/>
          <p:nvPr/>
        </p:nvSpPr>
        <p:spPr>
          <a:xfrm>
            <a:off x="112293" y="6384010"/>
            <a:ext cx="11502189" cy="369332"/>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Figure 2-4 of http://www.aqmd.gov/home/air-quality/clean-air-plans/air-quality-mgt-plan/final-2016-aqmp</a:t>
            </a:r>
            <a:endParaRPr lang="en-US" dirty="0"/>
          </a:p>
        </p:txBody>
      </p:sp>
      <p:sp>
        <p:nvSpPr>
          <p:cNvPr id="5" name="Title 1">
            <a:extLst>
              <a:ext uri="{FF2B5EF4-FFF2-40B4-BE49-F238E27FC236}">
                <a16:creationId xmlns:a16="http://schemas.microsoft.com/office/drawing/2014/main" id="{D88F3E3B-CD4F-4EB5-84D6-32C0CFF01580}"/>
              </a:ext>
            </a:extLst>
          </p:cNvPr>
          <p:cNvSpPr>
            <a:spLocks noGrp="1"/>
          </p:cNvSpPr>
          <p:nvPr>
            <p:ph type="title"/>
          </p:nvPr>
        </p:nvSpPr>
        <p:spPr>
          <a:xfrm>
            <a:off x="112293" y="145148"/>
            <a:ext cx="11277600" cy="1122947"/>
          </a:xfrm>
        </p:spPr>
        <p:txBody>
          <a:bodyPr/>
          <a:lstStyle/>
          <a:p>
            <a:pPr algn="l"/>
            <a:r>
              <a:rPr lang="en-US" sz="3600" dirty="0">
                <a:latin typeface="Calibri" panose="020F0502020204030204" pitchFamily="34" charset="0"/>
                <a:cs typeface="Calibri" panose="020F0502020204030204" pitchFamily="34" charset="0"/>
              </a:rPr>
              <a:t>Number of Days per Year Exceeding 8-hour ozone standard</a:t>
            </a:r>
            <a:br>
              <a:rPr lang="en-US"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(Year 2015; Federal and State 8-hour ozone standard = 70 ppb)</a:t>
            </a:r>
            <a:br>
              <a:rPr lang="en-US" sz="2400" dirty="0">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545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D0D0B-9CE5-4A08-AA55-688B47A96F8C}"/>
              </a:ext>
            </a:extLst>
          </p:cNvPr>
          <p:cNvSpPr>
            <a:spLocks noGrp="1"/>
          </p:cNvSpPr>
          <p:nvPr>
            <p:ph type="title"/>
          </p:nvPr>
        </p:nvSpPr>
        <p:spPr>
          <a:xfrm>
            <a:off x="914400" y="144379"/>
            <a:ext cx="10363200" cy="1122947"/>
          </a:xfrm>
        </p:spPr>
        <p:txBody>
          <a:bodyPr/>
          <a:lstStyle/>
          <a:p>
            <a:r>
              <a:rPr lang="en-US" sz="3600" dirty="0">
                <a:latin typeface="Calibri" panose="020F0502020204030204" pitchFamily="34" charset="0"/>
                <a:cs typeface="Calibri" panose="020F0502020204030204" pitchFamily="34" charset="0"/>
              </a:rPr>
              <a:t>Implementation Plan</a:t>
            </a:r>
            <a:br>
              <a:rPr lang="en-US"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(South Coast Air Quality Management District, SCAQMD)</a:t>
            </a:r>
            <a:br>
              <a:rPr lang="en-US" sz="24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(http://www.aqmd.gov/home/air-quality/clean-air-plans/air-quality-mgt-plan/final-2016-aqmp)</a:t>
            </a:r>
          </a:p>
        </p:txBody>
      </p:sp>
      <p:pic>
        <p:nvPicPr>
          <p:cNvPr id="3" name="Picture 2">
            <a:extLst>
              <a:ext uri="{FF2B5EF4-FFF2-40B4-BE49-F238E27FC236}">
                <a16:creationId xmlns:a16="http://schemas.microsoft.com/office/drawing/2014/main" id="{D13D8A65-47CE-4831-B5D5-83B2F9E63231}"/>
              </a:ext>
            </a:extLst>
          </p:cNvPr>
          <p:cNvPicPr>
            <a:picLocks noChangeAspect="1"/>
          </p:cNvPicPr>
          <p:nvPr/>
        </p:nvPicPr>
        <p:blipFill rotWithShape="1">
          <a:blip r:embed="rId3"/>
          <a:srcRect r="3074"/>
          <a:stretch/>
        </p:blipFill>
        <p:spPr>
          <a:xfrm>
            <a:off x="301770" y="1267326"/>
            <a:ext cx="4302314" cy="5548652"/>
          </a:xfrm>
          <a:prstGeom prst="rect">
            <a:avLst/>
          </a:prstGeom>
        </p:spPr>
      </p:pic>
      <p:sp>
        <p:nvSpPr>
          <p:cNvPr id="4" name="TextBox 3">
            <a:extLst>
              <a:ext uri="{FF2B5EF4-FFF2-40B4-BE49-F238E27FC236}">
                <a16:creationId xmlns:a16="http://schemas.microsoft.com/office/drawing/2014/main" id="{988D09C8-AAA1-4676-8C71-DB9E6A204C3C}"/>
              </a:ext>
            </a:extLst>
          </p:cNvPr>
          <p:cNvSpPr txBox="1"/>
          <p:nvPr/>
        </p:nvSpPr>
        <p:spPr>
          <a:xfrm>
            <a:off x="4828674" y="1991458"/>
            <a:ext cx="6890284" cy="2677656"/>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State Implementation Plans (SIP) are required from</a:t>
            </a:r>
          </a:p>
          <a:p>
            <a:r>
              <a:rPr lang="en-US" sz="2400" dirty="0">
                <a:latin typeface="Calibri" panose="020F0502020204030204" pitchFamily="34" charset="0"/>
                <a:cs typeface="Calibri" panose="020F0502020204030204" pitchFamily="34" charset="0"/>
              </a:rPr>
              <a:t>all air districts that are non-attainment areas for a </a:t>
            </a:r>
          </a:p>
          <a:p>
            <a:r>
              <a:rPr lang="en-US" sz="2400" dirty="0">
                <a:latin typeface="Calibri" panose="020F0502020204030204" pitchFamily="34" charset="0"/>
                <a:cs typeface="Calibri" panose="020F0502020204030204" pitchFamily="34" charset="0"/>
              </a:rPr>
              <a:t>particular criterial air pollutant and averaging time.</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South Coast Air Basin is non-attainment with</a:t>
            </a:r>
          </a:p>
          <a:p>
            <a:r>
              <a:rPr lang="en-US" sz="2400" dirty="0">
                <a:latin typeface="Calibri" panose="020F0502020204030204" pitchFamily="34" charset="0"/>
                <a:cs typeface="Calibri" panose="020F0502020204030204" pitchFamily="34" charset="0"/>
              </a:rPr>
              <a:t>respect to both 1-hour and 8-hr ozone. SCAQMD</a:t>
            </a:r>
          </a:p>
          <a:p>
            <a:r>
              <a:rPr lang="en-US" sz="2400" dirty="0">
                <a:latin typeface="Calibri" panose="020F0502020204030204" pitchFamily="34" charset="0"/>
                <a:cs typeface="Calibri" panose="020F0502020204030204" pitchFamily="34" charset="0"/>
              </a:rPr>
              <a:t>therefore is required to submit a SIP for ozone.</a:t>
            </a:r>
          </a:p>
        </p:txBody>
      </p:sp>
    </p:spTree>
    <p:extLst>
      <p:ext uri="{BB962C8B-B14F-4D97-AF65-F5344CB8AC3E}">
        <p14:creationId xmlns:p14="http://schemas.microsoft.com/office/powerpoint/2010/main" val="71952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9F6D-CAF2-4C45-A174-16FAADB57124}"/>
              </a:ext>
            </a:extLst>
          </p:cNvPr>
          <p:cNvSpPr>
            <a:spLocks noGrp="1"/>
          </p:cNvSpPr>
          <p:nvPr>
            <p:ph type="title"/>
          </p:nvPr>
        </p:nvSpPr>
        <p:spPr>
          <a:xfrm>
            <a:off x="731520" y="2651125"/>
            <a:ext cx="10515600" cy="1325563"/>
          </a:xfrm>
        </p:spPr>
        <p:txBody>
          <a:bodyPr>
            <a:normAutofit/>
          </a:bodyPr>
          <a:lstStyle/>
          <a:p>
            <a:pPr algn="ctr"/>
            <a:r>
              <a:rPr lang="en-US" sz="3600" i="1" dirty="0"/>
              <a:t>Ground-Level Ozone</a:t>
            </a:r>
            <a:br>
              <a:rPr lang="en-US" sz="3600" i="1" dirty="0"/>
            </a:br>
            <a:r>
              <a:rPr lang="en-US" sz="3600" i="1" dirty="0"/>
              <a:t>(Overview)</a:t>
            </a:r>
            <a:endParaRPr lang="en-US" sz="3200" i="1" dirty="0"/>
          </a:p>
        </p:txBody>
      </p:sp>
    </p:spTree>
    <p:extLst>
      <p:ext uri="{BB962C8B-B14F-4D97-AF65-F5344CB8AC3E}">
        <p14:creationId xmlns:p14="http://schemas.microsoft.com/office/powerpoint/2010/main" val="185791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6CAB5AF-6D02-4975-BA9E-B9DACE9EB793}"/>
              </a:ext>
            </a:extLst>
          </p:cNvPr>
          <p:cNvSpPr>
            <a:spLocks noGrp="1"/>
          </p:cNvSpPr>
          <p:nvPr>
            <p:ph idx="1"/>
          </p:nvPr>
        </p:nvSpPr>
        <p:spPr>
          <a:xfrm>
            <a:off x="5143008" y="6219760"/>
            <a:ext cx="7048992" cy="285381"/>
          </a:xfrm>
        </p:spPr>
        <p:txBody>
          <a:bodyPr/>
          <a:lstStyle/>
          <a:p>
            <a:pPr marL="0" indent="0">
              <a:buNone/>
            </a:pPr>
            <a:r>
              <a:rPr lang="en-US" sz="1600" dirty="0">
                <a:latin typeface="Calibri Light" panose="020F0302020204030204" pitchFamily="34" charset="0"/>
                <a:cs typeface="Calibri Light" panose="020F0302020204030204" pitchFamily="34" charset="0"/>
              </a:rPr>
              <a:t>https://www.epa.gov/ground-level-ozone-pollution/health-effects-ozone-pollution</a:t>
            </a:r>
          </a:p>
        </p:txBody>
      </p:sp>
      <p:pic>
        <p:nvPicPr>
          <p:cNvPr id="9" name="Picture 8">
            <a:extLst>
              <a:ext uri="{FF2B5EF4-FFF2-40B4-BE49-F238E27FC236}">
                <a16:creationId xmlns:a16="http://schemas.microsoft.com/office/drawing/2014/main" id="{2F46C155-B568-4FE5-89BD-BB7B737EA8C9}"/>
              </a:ext>
            </a:extLst>
          </p:cNvPr>
          <p:cNvPicPr>
            <a:picLocks noChangeAspect="1"/>
          </p:cNvPicPr>
          <p:nvPr/>
        </p:nvPicPr>
        <p:blipFill rotWithShape="1">
          <a:blip r:embed="rId3"/>
          <a:srcRect l="62088" t="15056" r="23154" b="42006"/>
          <a:stretch/>
        </p:blipFill>
        <p:spPr>
          <a:xfrm>
            <a:off x="116597" y="1168728"/>
            <a:ext cx="3365770" cy="5505690"/>
          </a:xfrm>
          <a:prstGeom prst="rect">
            <a:avLst/>
          </a:prstGeom>
        </p:spPr>
      </p:pic>
      <p:pic>
        <p:nvPicPr>
          <p:cNvPr id="14" name="Picture 13" descr="A close up of a persons face&#10;&#10;Description automatically generated">
            <a:extLst>
              <a:ext uri="{FF2B5EF4-FFF2-40B4-BE49-F238E27FC236}">
                <a16:creationId xmlns:a16="http://schemas.microsoft.com/office/drawing/2014/main" id="{2C1BCFA7-9FE4-4923-988B-16E1946EA2CC}"/>
              </a:ext>
            </a:extLst>
          </p:cNvPr>
          <p:cNvPicPr>
            <a:picLocks noChangeAspect="1"/>
          </p:cNvPicPr>
          <p:nvPr/>
        </p:nvPicPr>
        <p:blipFill>
          <a:blip r:embed="rId4"/>
          <a:stretch>
            <a:fillRect/>
          </a:stretch>
        </p:blipFill>
        <p:spPr>
          <a:xfrm>
            <a:off x="4099187" y="3429000"/>
            <a:ext cx="6656682" cy="2163937"/>
          </a:xfrm>
          <a:prstGeom prst="rect">
            <a:avLst/>
          </a:prstGeom>
        </p:spPr>
      </p:pic>
      <p:sp>
        <p:nvSpPr>
          <p:cNvPr id="15" name="Rectangle 14">
            <a:extLst>
              <a:ext uri="{FF2B5EF4-FFF2-40B4-BE49-F238E27FC236}">
                <a16:creationId xmlns:a16="http://schemas.microsoft.com/office/drawing/2014/main" id="{A9A67FD4-7546-4C55-AF1D-E6306F65551D}"/>
              </a:ext>
            </a:extLst>
          </p:cNvPr>
          <p:cNvSpPr/>
          <p:nvPr/>
        </p:nvSpPr>
        <p:spPr>
          <a:xfrm>
            <a:off x="3495631" y="6505141"/>
            <a:ext cx="8981872" cy="338554"/>
          </a:xfrm>
          <a:prstGeom prst="rect">
            <a:avLst/>
          </a:prstGeom>
        </p:spPr>
        <p:txBody>
          <a:bodyPr wrap="square">
            <a:spAutoFit/>
          </a:bodyPr>
          <a:lstStyle/>
          <a:p>
            <a:r>
              <a:rPr lang="en-US" sz="1600" dirty="0">
                <a:latin typeface="Calibri Light" panose="020F0302020204030204" pitchFamily="34" charset="0"/>
                <a:cs typeface="Calibri Light" panose="020F0302020204030204" pitchFamily="34" charset="0"/>
              </a:rPr>
              <a:t>https://www.epa.gov/ozone-pollution-and-your-patients-health/health-effects-ozone-general-population</a:t>
            </a:r>
          </a:p>
        </p:txBody>
      </p:sp>
      <p:sp>
        <p:nvSpPr>
          <p:cNvPr id="7" name="Title 1">
            <a:extLst>
              <a:ext uri="{FF2B5EF4-FFF2-40B4-BE49-F238E27FC236}">
                <a16:creationId xmlns:a16="http://schemas.microsoft.com/office/drawing/2014/main" id="{EE1E7AA7-F1EB-49B0-BFA7-A227CC04FBD1}"/>
              </a:ext>
            </a:extLst>
          </p:cNvPr>
          <p:cNvSpPr txBox="1">
            <a:spLocks/>
          </p:cNvSpPr>
          <p:nvPr/>
        </p:nvSpPr>
        <p:spPr>
          <a:xfrm>
            <a:off x="240269" y="237754"/>
            <a:ext cx="10515600" cy="6607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prstClr val="black"/>
                </a:solidFill>
                <a:latin typeface="Calibri Light" panose="020F0302020204030204"/>
              </a:rPr>
              <a:t>Ozone</a:t>
            </a:r>
            <a:r>
              <a:rPr kumimoji="0" lang="en-US" sz="3600" b="1" i="0" u="none" strike="noStrike" kern="1200" cap="none" spc="0" normalizeH="0" baseline="0" noProof="0" dirty="0">
                <a:ln>
                  <a:noFill/>
                </a:ln>
                <a:solidFill>
                  <a:prstClr val="black"/>
                </a:solidFill>
                <a:effectLst/>
                <a:uLnTx/>
                <a:uFillTx/>
                <a:latin typeface="Calibri Light" panose="020F0302020204030204"/>
                <a:ea typeface="+mj-ea"/>
                <a:cs typeface="+mj-cs"/>
              </a:rPr>
              <a:t> (O</a:t>
            </a:r>
            <a:r>
              <a:rPr kumimoji="0" lang="en-US" sz="3600" b="1" i="0" u="none" strike="noStrike" kern="1200" cap="none" spc="0" normalizeH="0" baseline="-25000" noProof="0" dirty="0">
                <a:ln>
                  <a:noFill/>
                </a:ln>
                <a:solidFill>
                  <a:prstClr val="black"/>
                </a:solidFill>
                <a:effectLst/>
                <a:uLnTx/>
                <a:uFillTx/>
                <a:latin typeface="Calibri Light" panose="020F0302020204030204"/>
                <a:ea typeface="+mj-ea"/>
                <a:cs typeface="+mj-cs"/>
              </a:rPr>
              <a:t>3</a:t>
            </a:r>
            <a:r>
              <a:rPr kumimoji="0" lang="en-US" sz="3600" b="1" i="0" u="none" strike="noStrike" kern="1200" cap="none" spc="0" normalizeH="0" noProof="0" dirty="0">
                <a:ln>
                  <a:noFill/>
                </a:ln>
                <a:solidFill>
                  <a:prstClr val="black"/>
                </a:solidFill>
                <a:effectLst/>
                <a:uLnTx/>
                <a:uFillTx/>
                <a:latin typeface="Calibri Light" panose="020F0302020204030204"/>
                <a:ea typeface="+mj-ea"/>
                <a:cs typeface="+mj-cs"/>
              </a:rPr>
              <a:t>): Adverse Health Effects from Inhalation</a:t>
            </a:r>
            <a:endParaRPr kumimoji="0" lang="en-US" sz="3600" b="1" i="0" u="none" strike="noStrike" kern="1200" cap="none" spc="0" normalizeH="0" baseline="-25000" noProof="0" dirty="0">
              <a:ln>
                <a:noFill/>
              </a:ln>
              <a:solidFill>
                <a:prstClr val="black"/>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2D9FE211-F3CA-477D-90B6-B0ECBD9221D3}"/>
              </a:ext>
            </a:extLst>
          </p:cNvPr>
          <p:cNvSpPr txBox="1"/>
          <p:nvPr/>
        </p:nvSpPr>
        <p:spPr>
          <a:xfrm>
            <a:off x="4448044" y="5654742"/>
            <a:ext cx="2044149" cy="369332"/>
          </a:xfrm>
          <a:prstGeom prst="rect">
            <a:avLst/>
          </a:prstGeom>
          <a:noFill/>
        </p:spPr>
        <p:txBody>
          <a:bodyPr wrap="none" rtlCol="0">
            <a:spAutoFit/>
          </a:bodyPr>
          <a:lstStyle/>
          <a:p>
            <a:r>
              <a:rPr lang="en-US" i="1" dirty="0">
                <a:latin typeface="Calibri" panose="020F0502020204030204" pitchFamily="34" charset="0"/>
                <a:cs typeface="Calibri" panose="020F0502020204030204" pitchFamily="34" charset="0"/>
              </a:rPr>
              <a:t>Normal lung airway</a:t>
            </a:r>
          </a:p>
        </p:txBody>
      </p:sp>
      <p:sp>
        <p:nvSpPr>
          <p:cNvPr id="10" name="TextBox 9">
            <a:extLst>
              <a:ext uri="{FF2B5EF4-FFF2-40B4-BE49-F238E27FC236}">
                <a16:creationId xmlns:a16="http://schemas.microsoft.com/office/drawing/2014/main" id="{2DAA3BE3-A157-41B9-96B9-11F2D9D8685A}"/>
              </a:ext>
            </a:extLst>
          </p:cNvPr>
          <p:cNvSpPr txBox="1"/>
          <p:nvPr/>
        </p:nvSpPr>
        <p:spPr>
          <a:xfrm>
            <a:off x="7121951" y="5654742"/>
            <a:ext cx="4352538" cy="369332"/>
          </a:xfrm>
          <a:prstGeom prst="rect">
            <a:avLst/>
          </a:prstGeom>
          <a:noFill/>
        </p:spPr>
        <p:txBody>
          <a:bodyPr wrap="none" rtlCol="0">
            <a:spAutoFit/>
          </a:bodyPr>
          <a:lstStyle/>
          <a:p>
            <a:r>
              <a:rPr lang="en-US" i="1" dirty="0">
                <a:latin typeface="Calibri" panose="020F0502020204030204" pitchFamily="34" charset="0"/>
                <a:cs typeface="Calibri" panose="020F0502020204030204" pitchFamily="34" charset="0"/>
              </a:rPr>
              <a:t>Inflamed lung airway due to ozone exposure</a:t>
            </a:r>
          </a:p>
        </p:txBody>
      </p:sp>
      <p:sp>
        <p:nvSpPr>
          <p:cNvPr id="11" name="TextBox 10">
            <a:extLst>
              <a:ext uri="{FF2B5EF4-FFF2-40B4-BE49-F238E27FC236}">
                <a16:creationId xmlns:a16="http://schemas.microsoft.com/office/drawing/2014/main" id="{4FCAD305-5288-4FBA-A710-15AEC4694D0C}"/>
              </a:ext>
            </a:extLst>
          </p:cNvPr>
          <p:cNvSpPr txBox="1"/>
          <p:nvPr/>
        </p:nvSpPr>
        <p:spPr>
          <a:xfrm>
            <a:off x="3939395" y="941697"/>
            <a:ext cx="7535094" cy="2246769"/>
          </a:xfrm>
          <a:prstGeom prst="rect">
            <a:avLst/>
          </a:prstGeom>
          <a:solidFill>
            <a:schemeClr val="bg1"/>
          </a:solidFill>
          <a:ln w="19050">
            <a:noFill/>
          </a:ln>
        </p:spPr>
        <p:txBody>
          <a:bodyPr wrap="square" rtlCol="0">
            <a:spAutoFit/>
          </a:bodyPr>
          <a:lstStyle/>
          <a:p>
            <a:r>
              <a:rPr lang="en-US" sz="2000" b="1" dirty="0">
                <a:latin typeface="Calibri" panose="020F0502020204030204" pitchFamily="34" charset="0"/>
                <a:cs typeface="Calibri" panose="020F0502020204030204" pitchFamily="34" charset="0"/>
              </a:rPr>
              <a:t>Key Points: Health Effects of Ozone Inhalation</a:t>
            </a:r>
            <a:endParaRPr lang="en-US" sz="2000" dirty="0">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US" sz="2000" dirty="0">
                <a:latin typeface="Calibri" panose="020F0502020204030204" pitchFamily="34" charset="0"/>
                <a:cs typeface="Calibri" panose="020F0502020204030204" pitchFamily="34" charset="0"/>
              </a:rPr>
              <a:t>A lung irritant, inflames lung airway passages. Air becomes trapped in alveoli.</a:t>
            </a:r>
          </a:p>
          <a:p>
            <a:pPr marL="285750" indent="-285750">
              <a:buFont typeface="Calibri" panose="020F0502020204030204" pitchFamily="34" charset="0"/>
              <a:buChar char="‒"/>
            </a:pPr>
            <a:r>
              <a:rPr lang="en-US" sz="2000" dirty="0">
                <a:latin typeface="Calibri" panose="020F0502020204030204" pitchFamily="34" charset="0"/>
                <a:cs typeface="Calibri" panose="020F0502020204030204" pitchFamily="34" charset="0"/>
              </a:rPr>
              <a:t>Mainly short-term, episodic, acute effects.</a:t>
            </a:r>
          </a:p>
          <a:p>
            <a:pPr marL="285750" indent="-285750">
              <a:buFont typeface="Calibri" panose="020F0502020204030204" pitchFamily="34" charset="0"/>
              <a:buChar char="‒"/>
            </a:pPr>
            <a:r>
              <a:rPr lang="en-US" sz="2000" dirty="0">
                <a:latin typeface="Calibri" panose="020F0502020204030204" pitchFamily="34" charset="0"/>
                <a:cs typeface="Calibri" panose="020F0502020204030204" pitchFamily="34" charset="0"/>
              </a:rPr>
              <a:t>Shortness of breath, asthma exacerbation, increases susceptibility to respiratory illness.</a:t>
            </a:r>
          </a:p>
          <a:p>
            <a:pPr marL="285750" indent="-285750">
              <a:buFont typeface="Calibri" panose="020F0502020204030204" pitchFamily="34" charset="0"/>
              <a:buChar char="‒"/>
            </a:pPr>
            <a:r>
              <a:rPr lang="en-US" sz="2000" dirty="0">
                <a:latin typeface="Calibri" panose="020F0502020204030204" pitchFamily="34" charset="0"/>
                <a:cs typeface="Calibri" panose="020F0502020204030204" pitchFamily="34" charset="0"/>
              </a:rPr>
              <a:t>See next slide</a:t>
            </a:r>
          </a:p>
        </p:txBody>
      </p:sp>
    </p:spTree>
    <p:extLst>
      <p:ext uri="{BB962C8B-B14F-4D97-AF65-F5344CB8AC3E}">
        <p14:creationId xmlns:p14="http://schemas.microsoft.com/office/powerpoint/2010/main" val="200563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C69787-76BC-4BB3-BAE7-9FB5946F1D2F}"/>
              </a:ext>
            </a:extLst>
          </p:cNvPr>
          <p:cNvPicPr>
            <a:picLocks noChangeAspect="1"/>
          </p:cNvPicPr>
          <p:nvPr/>
        </p:nvPicPr>
        <p:blipFill rotWithShape="1">
          <a:blip r:embed="rId3"/>
          <a:srcRect l="36054" t="10039" r="23154" b="37918"/>
          <a:stretch/>
        </p:blipFill>
        <p:spPr>
          <a:xfrm>
            <a:off x="246592" y="267879"/>
            <a:ext cx="8471562" cy="6076469"/>
          </a:xfrm>
          <a:prstGeom prst="rect">
            <a:avLst/>
          </a:prstGeom>
        </p:spPr>
      </p:pic>
      <p:sp>
        <p:nvSpPr>
          <p:cNvPr id="5" name="Rectangle 4">
            <a:extLst>
              <a:ext uri="{FF2B5EF4-FFF2-40B4-BE49-F238E27FC236}">
                <a16:creationId xmlns:a16="http://schemas.microsoft.com/office/drawing/2014/main" id="{74E610C0-2AF7-410C-B7EA-338E96FF0A70}"/>
              </a:ext>
            </a:extLst>
          </p:cNvPr>
          <p:cNvSpPr/>
          <p:nvPr/>
        </p:nvSpPr>
        <p:spPr>
          <a:xfrm>
            <a:off x="246592" y="6467234"/>
            <a:ext cx="8981872" cy="338554"/>
          </a:xfrm>
          <a:prstGeom prst="rect">
            <a:avLst/>
          </a:prstGeom>
        </p:spPr>
        <p:txBody>
          <a:bodyPr wrap="square">
            <a:spAutoFit/>
          </a:bodyPr>
          <a:lstStyle/>
          <a:p>
            <a:r>
              <a:rPr lang="en-US" sz="1600" dirty="0">
                <a:latin typeface="Calibri Light" panose="020F0302020204030204" pitchFamily="34" charset="0"/>
                <a:cs typeface="Calibri Light" panose="020F0302020204030204" pitchFamily="34" charset="0"/>
              </a:rPr>
              <a:t>https://www.epa.gov/ozone-pollution-and-your-patients-health/health-effects-ozone-general-population</a:t>
            </a:r>
          </a:p>
        </p:txBody>
      </p:sp>
    </p:spTree>
    <p:extLst>
      <p:ext uri="{BB962C8B-B14F-4D97-AF65-F5344CB8AC3E}">
        <p14:creationId xmlns:p14="http://schemas.microsoft.com/office/powerpoint/2010/main" val="291482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2276" y="113339"/>
            <a:ext cx="10061221" cy="833180"/>
          </a:xfrm>
        </p:spPr>
        <p:txBody>
          <a:bodyPr/>
          <a:lstStyle/>
          <a:p>
            <a:pPr algn="l"/>
            <a:r>
              <a:rPr lang="en-US" sz="3600" b="1" dirty="0">
                <a:solidFill>
                  <a:schemeClr val="tx1"/>
                </a:solidFill>
                <a:latin typeface="Calibri" pitchFamily="34" charset="0"/>
                <a:cs typeface="Calibri" pitchFamily="34" charset="0"/>
              </a:rPr>
              <a:t>Historical Perspective: Los Angeles (1950s, 1960s)</a:t>
            </a:r>
          </a:p>
        </p:txBody>
      </p:sp>
      <p:sp>
        <p:nvSpPr>
          <p:cNvPr id="7171" name="Text Box 5"/>
          <p:cNvSpPr txBox="1">
            <a:spLocks noChangeArrowheads="1"/>
          </p:cNvSpPr>
          <p:nvPr/>
        </p:nvSpPr>
        <p:spPr bwMode="auto">
          <a:xfrm>
            <a:off x="443419" y="6239890"/>
            <a:ext cx="6691313" cy="400050"/>
          </a:xfrm>
          <a:prstGeom prst="rect">
            <a:avLst/>
          </a:prstGeom>
          <a:noFill/>
          <a:ln w="9525">
            <a:noFill/>
            <a:miter lim="800000"/>
            <a:headEnd/>
            <a:tailEnd/>
          </a:ln>
        </p:spPr>
        <p:txBody>
          <a:bodyPr wrap="none">
            <a:spAutoFit/>
          </a:bodyPr>
          <a:lstStyle/>
          <a:p>
            <a:r>
              <a:rPr lang="en-US" sz="2000" dirty="0">
                <a:solidFill>
                  <a:srgbClr val="993366"/>
                </a:solidFill>
                <a:latin typeface="Calibri" pitchFamily="34" charset="0"/>
                <a:cs typeface="Calibri" pitchFamily="34" charset="0"/>
              </a:rPr>
              <a:t>Hollywood Citizens News Collection, Los Angeles Public Library</a:t>
            </a:r>
            <a:endParaRPr lang="en-US" dirty="0">
              <a:solidFill>
                <a:srgbClr val="993366"/>
              </a:solidFill>
              <a:latin typeface="Calibri" pitchFamily="34" charset="0"/>
              <a:cs typeface="Calibri" pitchFamily="34" charset="0"/>
            </a:endParaRPr>
          </a:p>
        </p:txBody>
      </p:sp>
      <p:pic>
        <p:nvPicPr>
          <p:cNvPr id="7172" name="Picture 8"/>
          <p:cNvPicPr>
            <a:picLocks noGrp="1" noChangeAspect="1" noChangeArrowheads="1"/>
          </p:cNvPicPr>
          <p:nvPr>
            <p:ph type="clipArt" sz="half" idx="2"/>
          </p:nvPr>
        </p:nvPicPr>
        <p:blipFill>
          <a:blip r:embed="rId3" cstate="print"/>
          <a:srcRect/>
          <a:stretch>
            <a:fillRect/>
          </a:stretch>
        </p:blipFill>
        <p:spPr>
          <a:xfrm>
            <a:off x="679217" y="989631"/>
            <a:ext cx="4155406" cy="5207146"/>
          </a:xfrm>
        </p:spPr>
      </p:pic>
      <p:pic>
        <p:nvPicPr>
          <p:cNvPr id="7" name="Picture 6">
            <a:extLst>
              <a:ext uri="{FF2B5EF4-FFF2-40B4-BE49-F238E27FC236}">
                <a16:creationId xmlns:a16="http://schemas.microsoft.com/office/drawing/2014/main" id="{5272FB20-3D82-43CD-9CBC-611E1129C103}"/>
              </a:ext>
            </a:extLst>
          </p:cNvPr>
          <p:cNvPicPr>
            <a:picLocks noChangeAspect="1"/>
          </p:cNvPicPr>
          <p:nvPr/>
        </p:nvPicPr>
        <p:blipFill rotWithShape="1">
          <a:blip r:embed="rId4"/>
          <a:srcRect l="9193" t="6729" r="3939" b="9256"/>
          <a:stretch/>
        </p:blipFill>
        <p:spPr>
          <a:xfrm>
            <a:off x="5221457" y="2505059"/>
            <a:ext cx="6561644" cy="1303655"/>
          </a:xfrm>
          <a:prstGeom prst="rect">
            <a:avLst/>
          </a:prstGeom>
        </p:spPr>
      </p:pic>
      <p:sp>
        <p:nvSpPr>
          <p:cNvPr id="8" name="TextBox 7">
            <a:extLst>
              <a:ext uri="{FF2B5EF4-FFF2-40B4-BE49-F238E27FC236}">
                <a16:creationId xmlns:a16="http://schemas.microsoft.com/office/drawing/2014/main" id="{EA1A996B-0D8D-4D60-A256-893660A06664}"/>
              </a:ext>
            </a:extLst>
          </p:cNvPr>
          <p:cNvSpPr txBox="1"/>
          <p:nvPr/>
        </p:nvSpPr>
        <p:spPr>
          <a:xfrm>
            <a:off x="6979090" y="3850244"/>
            <a:ext cx="2930546" cy="923330"/>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1-hr ozone = 680 ppb in 1955</a:t>
            </a:r>
          </a:p>
          <a:p>
            <a:r>
              <a:rPr lang="en-US" dirty="0">
                <a:latin typeface="Calibri" panose="020F0502020204030204" pitchFamily="34" charset="0"/>
                <a:cs typeface="Calibri" panose="020F0502020204030204" pitchFamily="34" charset="0"/>
              </a:rPr>
              <a:t>Highest ever recorded</a:t>
            </a:r>
          </a:p>
          <a:p>
            <a:r>
              <a:rPr lang="en-US" dirty="0">
                <a:latin typeface="Calibri" panose="020F0502020204030204" pitchFamily="34" charset="0"/>
                <a:cs typeface="Calibri" panose="020F0502020204030204" pitchFamily="34" charset="0"/>
              </a:rPr>
              <a:t>(Current standard = 90 ppb)</a:t>
            </a:r>
          </a:p>
        </p:txBody>
      </p:sp>
      <p:sp>
        <p:nvSpPr>
          <p:cNvPr id="9" name="TextBox 8">
            <a:extLst>
              <a:ext uri="{FF2B5EF4-FFF2-40B4-BE49-F238E27FC236}">
                <a16:creationId xmlns:a16="http://schemas.microsoft.com/office/drawing/2014/main" id="{62AFC051-2AD1-496B-B9D1-D704B1742C4E}"/>
              </a:ext>
            </a:extLst>
          </p:cNvPr>
          <p:cNvSpPr txBox="1"/>
          <p:nvPr/>
        </p:nvSpPr>
        <p:spPr>
          <a:xfrm>
            <a:off x="7733660" y="1858728"/>
            <a:ext cx="1928348"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CARB Formed</a:t>
            </a:r>
          </a:p>
          <a:p>
            <a:r>
              <a:rPr lang="en-US" dirty="0">
                <a:latin typeface="Calibri" panose="020F0502020204030204" pitchFamily="34" charset="0"/>
                <a:cs typeface="Calibri" panose="020F0502020204030204" pitchFamily="34" charset="0"/>
              </a:rPr>
              <a:t>(California agency)</a:t>
            </a:r>
          </a:p>
        </p:txBody>
      </p:sp>
      <p:sp>
        <p:nvSpPr>
          <p:cNvPr id="10" name="TextBox 9">
            <a:extLst>
              <a:ext uri="{FF2B5EF4-FFF2-40B4-BE49-F238E27FC236}">
                <a16:creationId xmlns:a16="http://schemas.microsoft.com/office/drawing/2014/main" id="{DCE95A8C-2CE5-4982-9CED-4606DDC75AB9}"/>
              </a:ext>
            </a:extLst>
          </p:cNvPr>
          <p:cNvSpPr txBox="1"/>
          <p:nvPr/>
        </p:nvSpPr>
        <p:spPr>
          <a:xfrm>
            <a:off x="9742988" y="1858727"/>
            <a:ext cx="2121093" cy="646331"/>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US EPA</a:t>
            </a:r>
          </a:p>
          <a:p>
            <a:r>
              <a:rPr lang="en-US" dirty="0">
                <a:latin typeface="Calibri" panose="020F0502020204030204" pitchFamily="34" charset="0"/>
                <a:cs typeface="Calibri" panose="020F0502020204030204" pitchFamily="34" charset="0"/>
              </a:rPr>
              <a:t>Clean Air Act (1970)</a:t>
            </a:r>
          </a:p>
        </p:txBody>
      </p:sp>
    </p:spTree>
    <p:extLst>
      <p:ext uri="{BB962C8B-B14F-4D97-AF65-F5344CB8AC3E}">
        <p14:creationId xmlns:p14="http://schemas.microsoft.com/office/powerpoint/2010/main" val="140179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Text Box 3"/>
          <p:cNvSpPr txBox="1">
            <a:spLocks noChangeArrowheads="1"/>
          </p:cNvSpPr>
          <p:nvPr/>
        </p:nvSpPr>
        <p:spPr bwMode="auto">
          <a:xfrm>
            <a:off x="2183873" y="1106190"/>
            <a:ext cx="7986821" cy="5016758"/>
          </a:xfrm>
          <a:prstGeom prst="rect">
            <a:avLst/>
          </a:prstGeom>
          <a:solidFill>
            <a:srgbClr val="FFFF66"/>
          </a:solidFill>
          <a:ln w="9525">
            <a:noFill/>
            <a:miter lim="800000"/>
            <a:headEnd/>
            <a:tailEnd/>
          </a:ln>
          <a:effectLst/>
        </p:spPr>
        <p:txBody>
          <a:bodyPr wrap="square">
            <a:spAutoFit/>
          </a:bodyPr>
          <a:lstStyle/>
          <a:p>
            <a:pPr defTabSz="914400" eaLnBrk="0" fontAlgn="base" hangingPunct="0">
              <a:spcBef>
                <a:spcPct val="0"/>
              </a:spcBef>
              <a:spcAft>
                <a:spcPct val="0"/>
              </a:spcAft>
            </a:pPr>
            <a:r>
              <a:rPr lang="en-US" sz="2400" dirty="0">
                <a:solidFill>
                  <a:srgbClr val="000000"/>
                </a:solidFill>
                <a:latin typeface="Times" pitchFamily="-110" charset="0"/>
              </a:rPr>
              <a:t>			    </a:t>
            </a:r>
            <a:r>
              <a:rPr lang="en-US" sz="2400" b="1" dirty="0">
                <a:solidFill>
                  <a:srgbClr val="000000"/>
                </a:solidFill>
                <a:latin typeface="Times" pitchFamily="-110" charset="0"/>
              </a:rPr>
              <a:t>California**</a:t>
            </a:r>
            <a:r>
              <a:rPr lang="en-US" sz="2400" dirty="0">
                <a:solidFill>
                  <a:srgbClr val="000000"/>
                </a:solidFill>
                <a:latin typeface="Times" pitchFamily="-110" charset="0"/>
              </a:rPr>
              <a:t>	  </a:t>
            </a:r>
            <a:r>
              <a:rPr lang="en-US" sz="2400" b="1" dirty="0">
                <a:solidFill>
                  <a:srgbClr val="000000"/>
                </a:solidFill>
                <a:latin typeface="Times" pitchFamily="-110" charset="0"/>
              </a:rPr>
              <a:t>Federal*</a:t>
            </a:r>
            <a:endParaRPr lang="en-US" sz="2400" dirty="0">
              <a:solidFill>
                <a:srgbClr val="000000"/>
              </a:solidFill>
              <a:latin typeface="Times" pitchFamily="-110" charset="0"/>
            </a:endParaRPr>
          </a:p>
          <a:p>
            <a:pPr defTabSz="914400" eaLnBrk="0" fontAlgn="base" hangingPunct="0">
              <a:spcBef>
                <a:spcPct val="0"/>
              </a:spcBef>
              <a:spcAft>
                <a:spcPct val="0"/>
              </a:spcAft>
            </a:pPr>
            <a:r>
              <a:rPr lang="en-US" sz="2400" b="1" dirty="0">
                <a:solidFill>
                  <a:srgbClr val="C00000"/>
                </a:solidFill>
                <a:latin typeface="Times" pitchFamily="-110" charset="0"/>
              </a:rPr>
              <a:t>Ozone</a:t>
            </a:r>
          </a:p>
          <a:p>
            <a:pPr defTabSz="914400" eaLnBrk="0" fontAlgn="base" hangingPunct="0">
              <a:spcBef>
                <a:spcPct val="0"/>
              </a:spcBef>
              <a:spcAft>
                <a:spcPct val="0"/>
              </a:spcAft>
            </a:pPr>
            <a:r>
              <a:rPr lang="en-US" sz="2400" dirty="0">
                <a:solidFill>
                  <a:srgbClr val="C00000"/>
                </a:solidFill>
                <a:latin typeface="Times" pitchFamily="-110" charset="0"/>
              </a:rPr>
              <a:t>  1-hour average	      90 </a:t>
            </a:r>
            <a:r>
              <a:rPr lang="en-US" sz="2400" dirty="0" err="1">
                <a:solidFill>
                  <a:srgbClr val="C00000"/>
                </a:solidFill>
                <a:latin typeface="Times" pitchFamily="-110" charset="0"/>
              </a:rPr>
              <a:t>ppbv</a:t>
            </a:r>
            <a:r>
              <a:rPr lang="en-US" sz="2400" dirty="0">
                <a:solidFill>
                  <a:srgbClr val="C00000"/>
                </a:solidFill>
                <a:latin typeface="Times" pitchFamily="-110" charset="0"/>
              </a:rPr>
              <a:t>		--	</a:t>
            </a:r>
          </a:p>
          <a:p>
            <a:pPr defTabSz="914400" eaLnBrk="0" fontAlgn="base" hangingPunct="0">
              <a:spcBef>
                <a:spcPct val="0"/>
              </a:spcBef>
              <a:spcAft>
                <a:spcPct val="0"/>
              </a:spcAft>
            </a:pPr>
            <a:r>
              <a:rPr lang="en-US" sz="2400" dirty="0">
                <a:solidFill>
                  <a:srgbClr val="C00000"/>
                </a:solidFill>
                <a:latin typeface="Times" pitchFamily="-110" charset="0"/>
              </a:rPr>
              <a:t>  8-hour average	      70 </a:t>
            </a:r>
            <a:r>
              <a:rPr lang="en-US" sz="2400" dirty="0" err="1">
                <a:solidFill>
                  <a:srgbClr val="C00000"/>
                </a:solidFill>
                <a:latin typeface="Times" pitchFamily="-110" charset="0"/>
              </a:rPr>
              <a:t>ppbv</a:t>
            </a:r>
            <a:r>
              <a:rPr lang="en-US" sz="2400" dirty="0">
                <a:solidFill>
                  <a:srgbClr val="C00000"/>
                </a:solidFill>
                <a:latin typeface="Times" pitchFamily="-110" charset="0"/>
              </a:rPr>
              <a:t> 		  70 </a:t>
            </a:r>
            <a:r>
              <a:rPr lang="en-US" sz="2400" dirty="0" err="1">
                <a:solidFill>
                  <a:srgbClr val="C00000"/>
                </a:solidFill>
                <a:latin typeface="Times" pitchFamily="-110" charset="0"/>
              </a:rPr>
              <a:t>ppbv</a:t>
            </a:r>
            <a:r>
              <a:rPr lang="en-US" sz="2400" dirty="0">
                <a:solidFill>
                  <a:srgbClr val="C00000"/>
                </a:solidFill>
                <a:latin typeface="Times" pitchFamily="-110" charset="0"/>
              </a:rPr>
              <a:t>	</a:t>
            </a:r>
          </a:p>
          <a:p>
            <a:pPr defTabSz="914400" eaLnBrk="0" fontAlgn="base" hangingPunct="0">
              <a:spcBef>
                <a:spcPct val="0"/>
              </a:spcBef>
              <a:spcAft>
                <a:spcPct val="0"/>
              </a:spcAft>
            </a:pPr>
            <a:r>
              <a:rPr lang="en-US" sz="2400" b="1" dirty="0">
                <a:solidFill>
                  <a:srgbClr val="000000"/>
                </a:solidFill>
                <a:latin typeface="Times" pitchFamily="-110" charset="0"/>
              </a:rPr>
              <a:t>CO</a:t>
            </a:r>
            <a:endParaRPr lang="en-US" sz="2400" dirty="0">
              <a:solidFill>
                <a:srgbClr val="000000"/>
              </a:solidFill>
              <a:latin typeface="Times" pitchFamily="-110" charset="0"/>
            </a:endParaRPr>
          </a:p>
          <a:p>
            <a:pPr defTabSz="914400" eaLnBrk="0" fontAlgn="base" hangingPunct="0">
              <a:spcBef>
                <a:spcPct val="0"/>
              </a:spcBef>
              <a:spcAft>
                <a:spcPct val="0"/>
              </a:spcAft>
            </a:pPr>
            <a:r>
              <a:rPr lang="en-US" sz="2400" dirty="0">
                <a:solidFill>
                  <a:srgbClr val="000000"/>
                </a:solidFill>
                <a:latin typeface="Times" pitchFamily="-110" charset="0"/>
              </a:rPr>
              <a:t>  1-hour average	      20 </a:t>
            </a:r>
            <a:r>
              <a:rPr lang="en-US" sz="2400" dirty="0" err="1">
                <a:solidFill>
                  <a:srgbClr val="000000"/>
                </a:solidFill>
                <a:latin typeface="Times" pitchFamily="-110" charset="0"/>
              </a:rPr>
              <a:t>ppmv</a:t>
            </a:r>
            <a:r>
              <a:rPr lang="en-US" sz="2400" dirty="0">
                <a:solidFill>
                  <a:srgbClr val="000000"/>
                </a:solidFill>
                <a:latin typeface="Times" pitchFamily="-110" charset="0"/>
              </a:rPr>
              <a:t>		 35 </a:t>
            </a:r>
            <a:r>
              <a:rPr lang="en-US" sz="2400" dirty="0" err="1">
                <a:solidFill>
                  <a:srgbClr val="000000"/>
                </a:solidFill>
                <a:latin typeface="Times" pitchFamily="-110" charset="0"/>
              </a:rPr>
              <a:t>ppmv</a:t>
            </a:r>
            <a:r>
              <a:rPr lang="en-US" sz="2400" dirty="0">
                <a:solidFill>
                  <a:srgbClr val="000000"/>
                </a:solidFill>
                <a:latin typeface="Times" pitchFamily="-110" charset="0"/>
              </a:rPr>
              <a:t>	</a:t>
            </a:r>
          </a:p>
          <a:p>
            <a:pPr defTabSz="914400" eaLnBrk="0" fontAlgn="base" hangingPunct="0">
              <a:spcBef>
                <a:spcPct val="0"/>
              </a:spcBef>
              <a:spcAft>
                <a:spcPct val="0"/>
              </a:spcAft>
            </a:pPr>
            <a:r>
              <a:rPr lang="en-US" sz="2400" dirty="0">
                <a:solidFill>
                  <a:srgbClr val="000000"/>
                </a:solidFill>
                <a:latin typeface="Times" pitchFamily="-110" charset="0"/>
              </a:rPr>
              <a:t>  8-hour average	     9.0 </a:t>
            </a:r>
            <a:r>
              <a:rPr lang="en-US" sz="2400" dirty="0" err="1">
                <a:solidFill>
                  <a:srgbClr val="000000"/>
                </a:solidFill>
                <a:latin typeface="Times" pitchFamily="-110" charset="0"/>
              </a:rPr>
              <a:t>ppmv</a:t>
            </a:r>
            <a:r>
              <a:rPr lang="en-US" sz="2400" dirty="0">
                <a:solidFill>
                  <a:srgbClr val="000000"/>
                </a:solidFill>
                <a:latin typeface="Times" pitchFamily="-110" charset="0"/>
              </a:rPr>
              <a:t>                9.0 </a:t>
            </a:r>
            <a:r>
              <a:rPr lang="en-US" sz="2400" dirty="0" err="1">
                <a:solidFill>
                  <a:srgbClr val="000000"/>
                </a:solidFill>
                <a:latin typeface="Times" pitchFamily="-110" charset="0"/>
              </a:rPr>
              <a:t>ppmv</a:t>
            </a:r>
            <a:r>
              <a:rPr lang="en-US" sz="2400" dirty="0">
                <a:solidFill>
                  <a:srgbClr val="000000"/>
                </a:solidFill>
                <a:latin typeface="Times" pitchFamily="-110" charset="0"/>
              </a:rPr>
              <a:t>	</a:t>
            </a:r>
          </a:p>
          <a:p>
            <a:pPr defTabSz="914400" eaLnBrk="0" fontAlgn="base" hangingPunct="0">
              <a:spcBef>
                <a:spcPct val="0"/>
              </a:spcBef>
              <a:spcAft>
                <a:spcPct val="0"/>
              </a:spcAft>
            </a:pPr>
            <a:r>
              <a:rPr lang="en-US" sz="2400" b="1" dirty="0">
                <a:latin typeface="Times" pitchFamily="-110" charset="0"/>
              </a:rPr>
              <a:t>NO</a:t>
            </a:r>
            <a:r>
              <a:rPr lang="en-US" sz="2400" b="1" baseline="-25000" dirty="0">
                <a:latin typeface="Times" pitchFamily="-110" charset="0"/>
              </a:rPr>
              <a:t>2</a:t>
            </a:r>
            <a:endParaRPr lang="en-US" sz="2400" dirty="0">
              <a:latin typeface="Times" pitchFamily="-110" charset="0"/>
            </a:endParaRPr>
          </a:p>
          <a:p>
            <a:pPr defTabSz="914400" eaLnBrk="0" fontAlgn="base" hangingPunct="0">
              <a:spcBef>
                <a:spcPct val="0"/>
              </a:spcBef>
              <a:spcAft>
                <a:spcPct val="0"/>
              </a:spcAft>
            </a:pPr>
            <a:r>
              <a:rPr lang="en-US" sz="2400" dirty="0">
                <a:latin typeface="Times" pitchFamily="-110" charset="0"/>
              </a:rPr>
              <a:t>  1-hour average	     180 </a:t>
            </a:r>
            <a:r>
              <a:rPr lang="en-US" sz="2400" dirty="0" err="1">
                <a:latin typeface="Times" pitchFamily="-110" charset="0"/>
              </a:rPr>
              <a:t>ppbv</a:t>
            </a:r>
            <a:r>
              <a:rPr lang="en-US" sz="2400" dirty="0">
                <a:latin typeface="Times" pitchFamily="-110" charset="0"/>
              </a:rPr>
              <a:t>	           100 </a:t>
            </a:r>
            <a:r>
              <a:rPr lang="en-US" sz="2400" dirty="0" err="1">
                <a:latin typeface="Times" pitchFamily="-110" charset="0"/>
              </a:rPr>
              <a:t>ppbv</a:t>
            </a:r>
            <a:r>
              <a:rPr lang="en-US" sz="2400" dirty="0">
                <a:latin typeface="Times" pitchFamily="-110" charset="0"/>
              </a:rPr>
              <a:t>	</a:t>
            </a:r>
          </a:p>
          <a:p>
            <a:pPr defTabSz="914400" eaLnBrk="0" fontAlgn="base" hangingPunct="0">
              <a:spcBef>
                <a:spcPct val="0"/>
              </a:spcBef>
              <a:spcAft>
                <a:spcPct val="0"/>
              </a:spcAft>
            </a:pPr>
            <a:r>
              <a:rPr lang="en-US" sz="2400" dirty="0">
                <a:latin typeface="Times" pitchFamily="-110" charset="0"/>
              </a:rPr>
              <a:t>  annual average	       30 </a:t>
            </a:r>
            <a:r>
              <a:rPr lang="en-US" sz="2400" dirty="0" err="1">
                <a:latin typeface="Times" pitchFamily="-110" charset="0"/>
              </a:rPr>
              <a:t>ppbv</a:t>
            </a:r>
            <a:r>
              <a:rPr lang="en-US" sz="2400" dirty="0">
                <a:latin typeface="Times" pitchFamily="-110" charset="0"/>
              </a:rPr>
              <a:t> 		 53 </a:t>
            </a:r>
            <a:r>
              <a:rPr lang="en-US" sz="2400" dirty="0" err="1">
                <a:latin typeface="Times" pitchFamily="-110" charset="0"/>
              </a:rPr>
              <a:t>ppbv</a:t>
            </a:r>
            <a:r>
              <a:rPr lang="en-US" sz="2400" dirty="0">
                <a:latin typeface="Times" pitchFamily="-110" charset="0"/>
              </a:rPr>
              <a:t>	</a:t>
            </a:r>
          </a:p>
          <a:p>
            <a:pPr defTabSz="914400" eaLnBrk="0" fontAlgn="base" hangingPunct="0">
              <a:spcBef>
                <a:spcPct val="0"/>
              </a:spcBef>
              <a:spcAft>
                <a:spcPct val="0"/>
              </a:spcAft>
            </a:pPr>
            <a:r>
              <a:rPr lang="en-US" sz="2400" b="1" dirty="0">
                <a:latin typeface="Times" pitchFamily="-110" charset="0"/>
              </a:rPr>
              <a:t>SO</a:t>
            </a:r>
            <a:r>
              <a:rPr lang="en-US" sz="2400" b="1" baseline="-25000" dirty="0">
                <a:latin typeface="Times" pitchFamily="-110" charset="0"/>
              </a:rPr>
              <a:t>2</a:t>
            </a:r>
            <a:endParaRPr lang="en-US" sz="2400" dirty="0">
              <a:latin typeface="Times" pitchFamily="-110" charset="0"/>
            </a:endParaRPr>
          </a:p>
          <a:p>
            <a:pPr defTabSz="914400" eaLnBrk="0" fontAlgn="base" hangingPunct="0">
              <a:spcBef>
                <a:spcPct val="0"/>
              </a:spcBef>
              <a:spcAft>
                <a:spcPct val="0"/>
              </a:spcAft>
            </a:pPr>
            <a:r>
              <a:rPr lang="en-US" sz="2400" dirty="0">
                <a:solidFill>
                  <a:srgbClr val="000000"/>
                </a:solidFill>
                <a:latin typeface="Times" pitchFamily="-110" charset="0"/>
              </a:rPr>
              <a:t>  1-hour average	     250 </a:t>
            </a:r>
            <a:r>
              <a:rPr lang="en-US" sz="2400" dirty="0" err="1">
                <a:solidFill>
                  <a:srgbClr val="000000"/>
                </a:solidFill>
                <a:latin typeface="Times" pitchFamily="-110" charset="0"/>
              </a:rPr>
              <a:t>ppbv</a:t>
            </a:r>
            <a:r>
              <a:rPr lang="en-US" sz="2400" dirty="0">
                <a:solidFill>
                  <a:srgbClr val="000000"/>
                </a:solidFill>
                <a:latin typeface="Times" pitchFamily="-110" charset="0"/>
              </a:rPr>
              <a:t>	             75 </a:t>
            </a:r>
            <a:r>
              <a:rPr lang="en-US" sz="2400" dirty="0" err="1">
                <a:solidFill>
                  <a:srgbClr val="000000"/>
                </a:solidFill>
                <a:latin typeface="Times" pitchFamily="-110" charset="0"/>
              </a:rPr>
              <a:t>ppbv</a:t>
            </a:r>
            <a:r>
              <a:rPr lang="en-US" sz="2400" dirty="0">
                <a:solidFill>
                  <a:srgbClr val="000000"/>
                </a:solidFill>
                <a:latin typeface="Times" pitchFamily="-110" charset="0"/>
              </a:rPr>
              <a:t> 	</a:t>
            </a:r>
          </a:p>
          <a:p>
            <a:pPr defTabSz="914400" eaLnBrk="0" fontAlgn="base" hangingPunct="0">
              <a:spcBef>
                <a:spcPct val="0"/>
              </a:spcBef>
              <a:spcAft>
                <a:spcPct val="0"/>
              </a:spcAft>
            </a:pPr>
            <a:r>
              <a:rPr lang="en-US" sz="2400" dirty="0">
                <a:solidFill>
                  <a:srgbClr val="000000"/>
                </a:solidFill>
                <a:latin typeface="Times" pitchFamily="-110" charset="0"/>
              </a:rPr>
              <a:t>  24-hour average	       40 </a:t>
            </a:r>
            <a:r>
              <a:rPr lang="en-US" sz="2400" dirty="0" err="1">
                <a:solidFill>
                  <a:srgbClr val="000000"/>
                </a:solidFill>
                <a:latin typeface="Times" pitchFamily="-110" charset="0"/>
              </a:rPr>
              <a:t>ppbv</a:t>
            </a:r>
            <a:r>
              <a:rPr lang="en-US" sz="2400" dirty="0">
                <a:solidFill>
                  <a:srgbClr val="000000"/>
                </a:solidFill>
                <a:latin typeface="Times" pitchFamily="-110" charset="0"/>
              </a:rPr>
              <a:t>	             140 </a:t>
            </a:r>
            <a:r>
              <a:rPr lang="en-US" sz="2400" dirty="0" err="1">
                <a:solidFill>
                  <a:srgbClr val="000000"/>
                </a:solidFill>
                <a:latin typeface="Times" pitchFamily="-110" charset="0"/>
              </a:rPr>
              <a:t>ppbv</a:t>
            </a:r>
            <a:r>
              <a:rPr lang="en-US" sz="3200" dirty="0">
                <a:solidFill>
                  <a:srgbClr val="000000"/>
                </a:solidFill>
                <a:latin typeface="Times" pitchFamily="-110" charset="0"/>
              </a:rPr>
              <a:t>	</a:t>
            </a:r>
          </a:p>
        </p:txBody>
      </p:sp>
      <p:sp>
        <p:nvSpPr>
          <p:cNvPr id="2" name="TextBox 1">
            <a:extLst>
              <a:ext uri="{FF2B5EF4-FFF2-40B4-BE49-F238E27FC236}">
                <a16:creationId xmlns:a16="http://schemas.microsoft.com/office/drawing/2014/main" id="{984A8B3C-83F9-4EBF-834F-EA89E7E9F708}"/>
              </a:ext>
            </a:extLst>
          </p:cNvPr>
          <p:cNvSpPr txBox="1"/>
          <p:nvPr/>
        </p:nvSpPr>
        <p:spPr>
          <a:xfrm>
            <a:off x="1676400" y="150277"/>
            <a:ext cx="8763000" cy="954107"/>
          </a:xfrm>
          <a:prstGeom prst="rect">
            <a:avLst/>
          </a:prstGeom>
          <a:noFill/>
        </p:spPr>
        <p:txBody>
          <a:bodyPr wrap="square" rtlCol="0">
            <a:spAutoFit/>
          </a:bodyPr>
          <a:lstStyle/>
          <a:p>
            <a:pPr algn="ctr" defTabSz="914400" eaLnBrk="0" fontAlgn="base" hangingPunct="0">
              <a:spcBef>
                <a:spcPct val="0"/>
              </a:spcBef>
              <a:spcAft>
                <a:spcPct val="0"/>
              </a:spcAft>
            </a:pPr>
            <a:r>
              <a:rPr lang="en-US" sz="3200" dirty="0">
                <a:solidFill>
                  <a:srgbClr val="000000"/>
                </a:solidFill>
                <a:latin typeface="Arial" panose="020B0604020202020204" pitchFamily="34" charset="0"/>
                <a:cs typeface="Arial" panose="020B0604020202020204" pitchFamily="34" charset="0"/>
              </a:rPr>
              <a:t>Recall from Lecture 5</a:t>
            </a:r>
          </a:p>
          <a:p>
            <a:pPr algn="ctr" defTabSz="914400" eaLnBrk="0" fontAlgn="base" hangingPunct="0">
              <a:spcBef>
                <a:spcPct val="0"/>
              </a:spcBef>
              <a:spcAft>
                <a:spcPct val="0"/>
              </a:spcAft>
            </a:pPr>
            <a:r>
              <a:rPr lang="en-US" sz="2400" dirty="0">
                <a:solidFill>
                  <a:srgbClr val="000000"/>
                </a:solidFill>
                <a:latin typeface="Arial" panose="020B0604020202020204" pitchFamily="34" charset="0"/>
                <a:cs typeface="Arial" panose="020B0604020202020204" pitchFamily="34" charset="0"/>
              </a:rPr>
              <a:t>Ambient Air Quality Standards</a:t>
            </a:r>
          </a:p>
        </p:txBody>
      </p:sp>
      <p:sp>
        <p:nvSpPr>
          <p:cNvPr id="3" name="TextBox 2">
            <a:extLst>
              <a:ext uri="{FF2B5EF4-FFF2-40B4-BE49-F238E27FC236}">
                <a16:creationId xmlns:a16="http://schemas.microsoft.com/office/drawing/2014/main" id="{3A520CC8-072F-4959-AEF2-E810CC391486}"/>
              </a:ext>
            </a:extLst>
          </p:cNvPr>
          <p:cNvSpPr txBox="1"/>
          <p:nvPr/>
        </p:nvSpPr>
        <p:spPr>
          <a:xfrm>
            <a:off x="278232" y="6124754"/>
            <a:ext cx="11810926" cy="646331"/>
          </a:xfrm>
          <a:prstGeom prst="rect">
            <a:avLst/>
          </a:prstGeom>
          <a:noFill/>
        </p:spPr>
        <p:txBody>
          <a:bodyPr wrap="none" rtlCol="0">
            <a:spAutoFit/>
          </a:bodyPr>
          <a:lstStyle/>
          <a:p>
            <a:r>
              <a:rPr lang="en-US" dirty="0"/>
              <a:t>* Federal standards are set by Environmental Protection Agency (EPA) as “NAAQS” (National Ambient Air Quality Standards).</a:t>
            </a:r>
          </a:p>
          <a:p>
            <a:r>
              <a:rPr lang="en-US" dirty="0"/>
              <a:t>** California standards are set by the California Air Resources Board.</a:t>
            </a:r>
          </a:p>
        </p:txBody>
      </p:sp>
      <p:sp>
        <p:nvSpPr>
          <p:cNvPr id="4" name="Arrow: Right 3">
            <a:extLst>
              <a:ext uri="{FF2B5EF4-FFF2-40B4-BE49-F238E27FC236}">
                <a16:creationId xmlns:a16="http://schemas.microsoft.com/office/drawing/2014/main" id="{92E6F708-4635-4F09-88E7-30127BFB59B8}"/>
              </a:ext>
            </a:extLst>
          </p:cNvPr>
          <p:cNvSpPr/>
          <p:nvPr/>
        </p:nvSpPr>
        <p:spPr>
          <a:xfrm>
            <a:off x="863337" y="1515979"/>
            <a:ext cx="1066800" cy="497305"/>
          </a:xfrm>
          <a:prstGeom prst="rightArrow">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19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Grp="1" noChangeAspect="1" noChangeArrowheads="1"/>
          </p:cNvPicPr>
          <p:nvPr>
            <p:ph/>
          </p:nvPr>
        </p:nvPicPr>
        <p:blipFill rotWithShape="1">
          <a:blip r:embed="rId3" cstate="print"/>
          <a:srcRect l="1" r="39290" b="16275"/>
          <a:stretch/>
        </p:blipFill>
        <p:spPr>
          <a:xfrm>
            <a:off x="273253" y="1411115"/>
            <a:ext cx="6369885" cy="4837179"/>
          </a:xfrm>
        </p:spPr>
      </p:pic>
      <p:sp>
        <p:nvSpPr>
          <p:cNvPr id="8195" name="Text Box 6"/>
          <p:cNvSpPr txBox="1">
            <a:spLocks noChangeArrowheads="1"/>
          </p:cNvSpPr>
          <p:nvPr/>
        </p:nvSpPr>
        <p:spPr bwMode="auto">
          <a:xfrm>
            <a:off x="418726" y="375202"/>
            <a:ext cx="11049742" cy="584775"/>
          </a:xfrm>
          <a:prstGeom prst="rect">
            <a:avLst/>
          </a:prstGeom>
          <a:noFill/>
          <a:ln w="9525">
            <a:noFill/>
            <a:miter lim="800000"/>
            <a:headEnd/>
            <a:tailEnd/>
          </a:ln>
        </p:spPr>
        <p:txBody>
          <a:bodyPr wrap="square">
            <a:spAutoFit/>
          </a:bodyPr>
          <a:lstStyle/>
          <a:p>
            <a:r>
              <a:rPr lang="en-US" sz="3200" b="1" dirty="0">
                <a:latin typeface="Calibri Light" panose="020F0302020204030204" pitchFamily="34" charset="0"/>
                <a:cs typeface="Calibri Light" panose="020F0302020204030204" pitchFamily="34" charset="0"/>
              </a:rPr>
              <a:t>Ozone (O</a:t>
            </a:r>
            <a:r>
              <a:rPr lang="en-US" sz="3200" b="1" baseline="-25000" dirty="0">
                <a:latin typeface="Calibri Light" panose="020F0302020204030204" pitchFamily="34" charset="0"/>
                <a:cs typeface="Calibri Light" panose="020F0302020204030204" pitchFamily="34" charset="0"/>
              </a:rPr>
              <a:t>3</a:t>
            </a:r>
            <a:r>
              <a:rPr lang="en-US" sz="3200" b="1" dirty="0">
                <a:latin typeface="Calibri Light" panose="020F0302020204030204" pitchFamily="34" charset="0"/>
                <a:cs typeface="Calibri Light" panose="020F0302020204030204" pitchFamily="34" charset="0"/>
              </a:rPr>
              <a:t>) Concentration vs. Height (Troposphere &amp; Stratosphere)</a:t>
            </a:r>
          </a:p>
        </p:txBody>
      </p:sp>
      <p:sp>
        <p:nvSpPr>
          <p:cNvPr id="4" name="TextBox 3">
            <a:extLst>
              <a:ext uri="{FF2B5EF4-FFF2-40B4-BE49-F238E27FC236}">
                <a16:creationId xmlns:a16="http://schemas.microsoft.com/office/drawing/2014/main" id="{4C0A9088-1FCA-45A6-ACEE-E894FA0D23EE}"/>
              </a:ext>
            </a:extLst>
          </p:cNvPr>
          <p:cNvSpPr txBox="1"/>
          <p:nvPr/>
        </p:nvSpPr>
        <p:spPr>
          <a:xfrm>
            <a:off x="6770390" y="1651518"/>
            <a:ext cx="4384534" cy="1200329"/>
          </a:xfrm>
          <a:prstGeom prst="rect">
            <a:avLst/>
          </a:prstGeom>
          <a:noFill/>
        </p:spPr>
        <p:txBody>
          <a:bodyPr wrap="none" rtlCol="0">
            <a:spAutoFit/>
          </a:bodyPr>
          <a:lstStyle/>
          <a:p>
            <a:r>
              <a:rPr lang="en-US" b="1" i="1" dirty="0">
                <a:solidFill>
                  <a:srgbClr val="C00000"/>
                </a:solidFill>
                <a:latin typeface="Arial" panose="020B0604020202020204" pitchFamily="34" charset="0"/>
                <a:cs typeface="Arial" panose="020B0604020202020204" pitchFamily="34" charset="0"/>
              </a:rPr>
              <a:t>Stratospheric Ozone (“good ozone”</a:t>
            </a:r>
            <a:r>
              <a:rPr lang="en-US" i="1" dirty="0">
                <a:solidFill>
                  <a:srgbClr val="C00000"/>
                </a:solidFill>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i="1" dirty="0">
                <a:latin typeface="Arial" panose="020B0604020202020204" pitchFamily="34" charset="0"/>
                <a:cs typeface="Arial" panose="020B0604020202020204" pitchFamily="34" charset="0"/>
              </a:rPr>
              <a:t>Where ultraviolet sunlight is absorbed.</a:t>
            </a:r>
          </a:p>
          <a:p>
            <a:pPr marL="285750" indent="-285750">
              <a:buFont typeface="Arial" panose="020B0604020202020204" pitchFamily="34" charset="0"/>
              <a:buChar char="•"/>
            </a:pPr>
            <a:r>
              <a:rPr lang="en-US" i="1" dirty="0">
                <a:latin typeface="Arial" panose="020B0604020202020204" pitchFamily="34" charset="0"/>
                <a:cs typeface="Arial" panose="020B0604020202020204" pitchFamily="34" charset="0"/>
              </a:rPr>
              <a:t>Beneficial effect to surface life.</a:t>
            </a:r>
          </a:p>
          <a:p>
            <a:pPr marL="285750" indent="-285750">
              <a:buFont typeface="Arial" panose="020B0604020202020204" pitchFamily="34" charset="0"/>
              <a:buChar char="•"/>
            </a:pPr>
            <a:r>
              <a:rPr lang="en-US" i="1" dirty="0">
                <a:latin typeface="Arial" panose="020B0604020202020204" pitchFamily="34" charset="0"/>
                <a:cs typeface="Arial" panose="020B0604020202020204" pitchFamily="34" charset="0"/>
              </a:rPr>
              <a:t>See Lecture 2</a:t>
            </a:r>
          </a:p>
        </p:txBody>
      </p:sp>
      <p:sp>
        <p:nvSpPr>
          <p:cNvPr id="5" name="TextBox 4">
            <a:extLst>
              <a:ext uri="{FF2B5EF4-FFF2-40B4-BE49-F238E27FC236}">
                <a16:creationId xmlns:a16="http://schemas.microsoft.com/office/drawing/2014/main" id="{C1D4354C-2950-4832-B0C2-F923C40D1EE1}"/>
              </a:ext>
            </a:extLst>
          </p:cNvPr>
          <p:cNvSpPr txBox="1"/>
          <p:nvPr/>
        </p:nvSpPr>
        <p:spPr>
          <a:xfrm>
            <a:off x="6650842" y="4117349"/>
            <a:ext cx="5567978" cy="2031325"/>
          </a:xfrm>
          <a:prstGeom prst="rect">
            <a:avLst/>
          </a:prstGeom>
          <a:noFill/>
        </p:spPr>
        <p:txBody>
          <a:bodyPr wrap="square" rtlCol="0">
            <a:spAutoFit/>
          </a:bodyPr>
          <a:lstStyle/>
          <a:p>
            <a:r>
              <a:rPr lang="en-US" b="1" i="1" dirty="0">
                <a:solidFill>
                  <a:srgbClr val="C00000"/>
                </a:solidFill>
                <a:latin typeface="Arial" panose="020B0604020202020204" pitchFamily="34" charset="0"/>
                <a:cs typeface="Arial" panose="020B0604020202020204" pitchFamily="34" charset="0"/>
              </a:rPr>
              <a:t>Ground-Level Ozone (“bad ozone”)</a:t>
            </a:r>
            <a:endParaRPr lang="en-US" i="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i="1" dirty="0">
                <a:latin typeface="Arial" panose="020B0604020202020204" pitchFamily="34" charset="0"/>
                <a:cs typeface="Arial" panose="020B0604020202020204" pitchFamily="34" charset="0"/>
              </a:rPr>
              <a:t>Forms in urban areas, typically summertime</a:t>
            </a:r>
          </a:p>
          <a:p>
            <a:pPr marL="285750" indent="-285750">
              <a:buFont typeface="Arial" panose="020B0604020202020204" pitchFamily="34" charset="0"/>
              <a:buChar char="•"/>
            </a:pPr>
            <a:r>
              <a:rPr lang="en-US" i="1" dirty="0">
                <a:latin typeface="Arial" panose="020B0604020202020204" pitchFamily="34" charset="0"/>
                <a:cs typeface="Arial" panose="020B0604020202020204" pitchFamily="34" charset="0"/>
              </a:rPr>
              <a:t>A “secondary pollutant” – not emitted, but formed in the atmosphere due to chemical reactions involving sunlight (“photochemical reactions”)</a:t>
            </a:r>
          </a:p>
          <a:p>
            <a:pPr marL="285750" indent="-285750">
              <a:buFont typeface="Arial" panose="020B0604020202020204" pitchFamily="34" charset="0"/>
              <a:buChar char="•"/>
            </a:pPr>
            <a:r>
              <a:rPr lang="en-US" i="1" dirty="0">
                <a:latin typeface="Arial" panose="020B0604020202020204" pitchFamily="34" charset="0"/>
                <a:cs typeface="Arial" panose="020B0604020202020204" pitchFamily="34" charset="0"/>
              </a:rPr>
              <a:t>Also called photochemical smog</a:t>
            </a:r>
          </a:p>
          <a:p>
            <a:pPr marL="285750" indent="-285750">
              <a:buFont typeface="Arial" panose="020B0604020202020204" pitchFamily="34" charset="0"/>
              <a:buChar char="•"/>
            </a:pPr>
            <a:r>
              <a:rPr lang="en-US" i="1" dirty="0">
                <a:latin typeface="Arial" panose="020B0604020202020204" pitchFamily="34" charset="0"/>
                <a:cs typeface="Arial" panose="020B0604020202020204" pitchFamily="34" charset="0"/>
              </a:rPr>
              <a:t>Ozone emission precursors: NOx and VOCs </a:t>
            </a:r>
          </a:p>
        </p:txBody>
      </p:sp>
      <p:cxnSp>
        <p:nvCxnSpPr>
          <p:cNvPr id="6" name="Straight Arrow Connector 5">
            <a:extLst>
              <a:ext uri="{FF2B5EF4-FFF2-40B4-BE49-F238E27FC236}">
                <a16:creationId xmlns:a16="http://schemas.microsoft.com/office/drawing/2014/main" id="{C7D2C71E-55E6-4A01-B9A7-251828770F3B}"/>
              </a:ext>
            </a:extLst>
          </p:cNvPr>
          <p:cNvCxnSpPr>
            <a:cxnSpLocks/>
          </p:cNvCxnSpPr>
          <p:nvPr/>
        </p:nvCxnSpPr>
        <p:spPr>
          <a:xfrm flipH="1">
            <a:off x="1638516" y="5524406"/>
            <a:ext cx="4730737" cy="44534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F5A2ED9-B86D-4D8E-B07E-061323FCA942}"/>
              </a:ext>
            </a:extLst>
          </p:cNvPr>
          <p:cNvCxnSpPr>
            <a:cxnSpLocks/>
          </p:cNvCxnSpPr>
          <p:nvPr/>
        </p:nvCxnSpPr>
        <p:spPr>
          <a:xfrm flipH="1">
            <a:off x="3408633" y="2009936"/>
            <a:ext cx="2960620" cy="5980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5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FFB1C-9019-4910-8735-29761AEC9F23}"/>
              </a:ext>
            </a:extLst>
          </p:cNvPr>
          <p:cNvSpPr>
            <a:spLocks noGrp="1"/>
          </p:cNvSpPr>
          <p:nvPr>
            <p:ph type="title"/>
          </p:nvPr>
        </p:nvSpPr>
        <p:spPr>
          <a:xfrm>
            <a:off x="311728" y="401782"/>
            <a:ext cx="10363200" cy="741218"/>
          </a:xfrm>
        </p:spPr>
        <p:txBody>
          <a:bodyPr/>
          <a:lstStyle/>
          <a:p>
            <a:pPr algn="l"/>
            <a:r>
              <a:rPr lang="en-US" sz="3600" b="1" dirty="0">
                <a:latin typeface="Calibri Light" panose="020F0302020204030204" pitchFamily="34" charset="0"/>
                <a:cs typeface="Calibri Light" panose="020F0302020204030204" pitchFamily="34" charset="0"/>
              </a:rPr>
              <a:t>Ozone Air Pollution: Summary</a:t>
            </a:r>
          </a:p>
        </p:txBody>
      </p:sp>
      <p:sp>
        <p:nvSpPr>
          <p:cNvPr id="3" name="Content Placeholder 2">
            <a:extLst>
              <a:ext uri="{FF2B5EF4-FFF2-40B4-BE49-F238E27FC236}">
                <a16:creationId xmlns:a16="http://schemas.microsoft.com/office/drawing/2014/main" id="{781B2275-18E4-4547-9179-30FB0F197EF7}"/>
              </a:ext>
            </a:extLst>
          </p:cNvPr>
          <p:cNvSpPr>
            <a:spLocks noGrp="1"/>
          </p:cNvSpPr>
          <p:nvPr>
            <p:ph idx="1"/>
          </p:nvPr>
        </p:nvSpPr>
        <p:spPr>
          <a:xfrm>
            <a:off x="432954" y="1669473"/>
            <a:ext cx="11326091" cy="4114800"/>
          </a:xfrm>
        </p:spPr>
        <p:txBody>
          <a:bodyPr/>
          <a:lstStyle/>
          <a:p>
            <a:r>
              <a:rPr lang="en-US" u="sng" dirty="0">
                <a:latin typeface="Calibri" panose="020F0502020204030204" pitchFamily="34" charset="0"/>
                <a:cs typeface="Calibri" panose="020F0502020204030204" pitchFamily="34" charset="0"/>
              </a:rPr>
              <a:t>Primary Pollutant</a:t>
            </a:r>
            <a:r>
              <a:rPr lang="en-US" dirty="0">
                <a:latin typeface="Calibri" panose="020F0502020204030204" pitchFamily="34" charset="0"/>
                <a:cs typeface="Calibri" panose="020F0502020204030204" pitchFamily="34" charset="0"/>
              </a:rPr>
              <a:t>: Emitted from a source</a:t>
            </a:r>
          </a:p>
          <a:p>
            <a:r>
              <a:rPr lang="en-US" u="sng" dirty="0">
                <a:latin typeface="Calibri" panose="020F0502020204030204" pitchFamily="34" charset="0"/>
                <a:cs typeface="Calibri" panose="020F0502020204030204" pitchFamily="34" charset="0"/>
              </a:rPr>
              <a:t>Secondary Pollutant</a:t>
            </a:r>
            <a:r>
              <a:rPr lang="en-US" dirty="0">
                <a:latin typeface="Calibri" panose="020F0502020204030204" pitchFamily="34" charset="0"/>
                <a:cs typeface="Calibri" panose="020F0502020204030204" pitchFamily="34" charset="0"/>
              </a:rPr>
              <a:t>: Formed from chemical reactions in atmosphere</a:t>
            </a:r>
          </a:p>
          <a:p>
            <a:r>
              <a:rPr lang="en-US" dirty="0">
                <a:latin typeface="Calibri" panose="020F0502020204030204" pitchFamily="34" charset="0"/>
                <a:cs typeface="Calibri" panose="020F0502020204030204" pitchFamily="34" charset="0"/>
              </a:rPr>
              <a:t>Ozone is a secondary pollutant.</a:t>
            </a:r>
          </a:p>
          <a:p>
            <a:pPr lvl="1"/>
            <a:r>
              <a:rPr lang="en-US" sz="2200" dirty="0">
                <a:latin typeface="Calibri" panose="020F0502020204030204" pitchFamily="34" charset="0"/>
                <a:cs typeface="Calibri" panose="020F0502020204030204" pitchFamily="34" charset="0"/>
              </a:rPr>
              <a:t>Formed from chemical reactions between NOx and VOCs, which are emitted.</a:t>
            </a:r>
          </a:p>
          <a:p>
            <a:pPr lvl="1"/>
            <a:r>
              <a:rPr lang="en-US" sz="2200" dirty="0">
                <a:latin typeface="Calibri" panose="020F0502020204030204" pitchFamily="34" charset="0"/>
                <a:cs typeface="Calibri" panose="020F0502020204030204" pitchFamily="34" charset="0"/>
              </a:rPr>
              <a:t>Chemical reactions to form ozone require sunlight … i.e. the reactions are “photochemical reactions”</a:t>
            </a:r>
          </a:p>
          <a:p>
            <a:pPr lvl="1"/>
            <a:r>
              <a:rPr lang="en-US" sz="2200" dirty="0">
                <a:latin typeface="Calibri" panose="020F0502020204030204" pitchFamily="34" charset="0"/>
                <a:cs typeface="Calibri" panose="020F0502020204030204" pitchFamily="34" charset="0"/>
              </a:rPr>
              <a:t>Hence, the term “photochemical smog” is synonymous.</a:t>
            </a:r>
          </a:p>
          <a:p>
            <a:pPr lvl="1"/>
            <a:r>
              <a:rPr lang="en-US" sz="2200" dirty="0" err="1">
                <a:latin typeface="Calibri" panose="020F0502020204030204" pitchFamily="34" charset="0"/>
                <a:cs typeface="Calibri" panose="020F0502020204030204" pitchFamily="34" charset="0"/>
              </a:rPr>
              <a:t>Nox</a:t>
            </a:r>
            <a:r>
              <a:rPr lang="en-US" sz="2200" dirty="0">
                <a:latin typeface="Calibri" panose="020F0502020204030204" pitchFamily="34" charset="0"/>
                <a:cs typeface="Calibri" panose="020F0502020204030204" pitchFamily="34" charset="0"/>
              </a:rPr>
              <a:t> and VOCs are called “ozone precursors” …</a:t>
            </a:r>
          </a:p>
        </p:txBody>
      </p:sp>
    </p:spTree>
    <p:extLst>
      <p:ext uri="{BB962C8B-B14F-4D97-AF65-F5344CB8AC3E}">
        <p14:creationId xmlns:p14="http://schemas.microsoft.com/office/powerpoint/2010/main" val="2443002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9413</TotalTime>
  <Words>4906</Words>
  <Application>Microsoft Office PowerPoint</Application>
  <PresentationFormat>Widescreen</PresentationFormat>
  <Paragraphs>371</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Times</vt:lpstr>
      <vt:lpstr>Times New Roman</vt:lpstr>
      <vt:lpstr>Office Theme</vt:lpstr>
      <vt:lpstr>Default Design</vt:lpstr>
      <vt:lpstr>METR/ENVS 113 Lecture 8: Ground-level Ozone </vt:lpstr>
      <vt:lpstr>Lecture 8: Ground-Level Ozone (Outline)</vt:lpstr>
      <vt:lpstr>Ground-Level Ozone (Overview)</vt:lpstr>
      <vt:lpstr>PowerPoint Presentation</vt:lpstr>
      <vt:lpstr>PowerPoint Presentation</vt:lpstr>
      <vt:lpstr>Historical Perspective: Los Angeles (1950s, 1960s)</vt:lpstr>
      <vt:lpstr>PowerPoint Presentation</vt:lpstr>
      <vt:lpstr>PowerPoint Presentation</vt:lpstr>
      <vt:lpstr>Ozone Air Pollution: Summary</vt:lpstr>
      <vt:lpstr>Ground-Level Ozone (Formation Mechanism)</vt:lpstr>
      <vt:lpstr>PowerPoint Presentation</vt:lpstr>
      <vt:lpstr>PowerPoint Presentation</vt:lpstr>
      <vt:lpstr>PowerPoint Presentation</vt:lpstr>
      <vt:lpstr>Photochemical Urban Smog  (Pictorial summary highlighting emission sources &amp; chemical reactions)</vt:lpstr>
      <vt:lpstr>PowerPoint Presentation</vt:lpstr>
      <vt:lpstr>Case Study: Los Angeles (Summertime ground-level ozone) (non-attainment area for O3)</vt:lpstr>
      <vt:lpstr>PowerPoint Presentation</vt:lpstr>
      <vt:lpstr>PowerPoint Presentation</vt:lpstr>
      <vt:lpstr>PowerPoint Presentation</vt:lpstr>
      <vt:lpstr>PowerPoint Presentation</vt:lpstr>
      <vt:lpstr>PowerPoint Presentation</vt:lpstr>
      <vt:lpstr>Ground-Level Ozone (Regulatory Efforts &amp; Emission Controls)</vt:lpstr>
      <vt:lpstr>Number of Days per Year Exceeding 8-hour ozone standard (Year 2015; Federal and State 8-hour ozone standard = 70 ppb) </vt:lpstr>
      <vt:lpstr>Implementation Plan (South Coast Air Quality Management District, SCAQMD) (http://www.aqmd.gov/home/air-quality/clean-air-plans/air-quality-mgt-plan/final-2016-aqmp)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Atmosphere, It’s Properties, and its Constituents</dc:title>
  <dc:creator>Arthur Eiserloh</dc:creator>
  <cp:lastModifiedBy>Frank Freedman</cp:lastModifiedBy>
  <cp:revision>370</cp:revision>
  <dcterms:created xsi:type="dcterms:W3CDTF">2019-02-05T23:33:32Z</dcterms:created>
  <dcterms:modified xsi:type="dcterms:W3CDTF">2020-03-11T18:22:05Z</dcterms:modified>
</cp:coreProperties>
</file>