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717" r:id="rId3"/>
    <p:sldMasterId id="2147483744" r:id="rId4"/>
    <p:sldMasterId id="2147483756" r:id="rId5"/>
  </p:sldMasterIdLst>
  <p:notesMasterIdLst>
    <p:notesMasterId r:id="rId40"/>
  </p:notesMasterIdLst>
  <p:sldIdLst>
    <p:sldId id="706" r:id="rId6"/>
    <p:sldId id="477" r:id="rId7"/>
    <p:sldId id="478" r:id="rId8"/>
    <p:sldId id="543" r:id="rId9"/>
    <p:sldId id="353" r:id="rId10"/>
    <p:sldId id="701" r:id="rId11"/>
    <p:sldId id="654" r:id="rId12"/>
    <p:sldId id="415" r:id="rId13"/>
    <p:sldId id="547" r:id="rId14"/>
    <p:sldId id="682" r:id="rId15"/>
    <p:sldId id="680" r:id="rId16"/>
    <p:sldId id="703" r:id="rId17"/>
    <p:sldId id="548" r:id="rId18"/>
    <p:sldId id="541" r:id="rId19"/>
    <p:sldId id="668" r:id="rId20"/>
    <p:sldId id="413" r:id="rId21"/>
    <p:sldId id="670" r:id="rId22"/>
    <p:sldId id="707" r:id="rId23"/>
    <p:sldId id="664" r:id="rId24"/>
    <p:sldId id="710" r:id="rId25"/>
    <p:sldId id="557" r:id="rId26"/>
    <p:sldId id="563" r:id="rId27"/>
    <p:sldId id="562" r:id="rId28"/>
    <p:sldId id="683" r:id="rId29"/>
    <p:sldId id="567" r:id="rId30"/>
    <p:sldId id="709" r:id="rId31"/>
    <p:sldId id="504" r:id="rId32"/>
    <p:sldId id="424" r:id="rId33"/>
    <p:sldId id="406" r:id="rId34"/>
    <p:sldId id="619" r:id="rId35"/>
    <p:sldId id="711" r:id="rId36"/>
    <p:sldId id="335" r:id="rId37"/>
    <p:sldId id="673" r:id="rId38"/>
    <p:sldId id="388" r:id="rId3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1" charset="0"/>
        <a:ea typeface="+mn-ea"/>
        <a:cs typeface="+mn-cs"/>
      </a:defRPr>
    </a:lvl5pPr>
    <a:lvl6pPr marL="2286000" algn="l" defTabSz="457200" rtl="0" eaLnBrk="1" latinLnBrk="0" hangingPunct="1">
      <a:defRPr sz="2400" kern="1200">
        <a:solidFill>
          <a:schemeClr val="tx1"/>
        </a:solidFill>
        <a:latin typeface="Times" pitchFamily="-111" charset="0"/>
        <a:ea typeface="+mn-ea"/>
        <a:cs typeface="+mn-cs"/>
      </a:defRPr>
    </a:lvl6pPr>
    <a:lvl7pPr marL="2743200" algn="l" defTabSz="457200" rtl="0" eaLnBrk="1" latinLnBrk="0" hangingPunct="1">
      <a:defRPr sz="2400" kern="1200">
        <a:solidFill>
          <a:schemeClr val="tx1"/>
        </a:solidFill>
        <a:latin typeface="Times" pitchFamily="-111" charset="0"/>
        <a:ea typeface="+mn-ea"/>
        <a:cs typeface="+mn-cs"/>
      </a:defRPr>
    </a:lvl7pPr>
    <a:lvl8pPr marL="3200400" algn="l" defTabSz="457200" rtl="0" eaLnBrk="1" latinLnBrk="0" hangingPunct="1">
      <a:defRPr sz="2400" kern="1200">
        <a:solidFill>
          <a:schemeClr val="tx1"/>
        </a:solidFill>
        <a:latin typeface="Times" pitchFamily="-111" charset="0"/>
        <a:ea typeface="+mn-ea"/>
        <a:cs typeface="+mn-cs"/>
      </a:defRPr>
    </a:lvl8pPr>
    <a:lvl9pPr marL="3657600" algn="l" defTabSz="457200" rtl="0" eaLnBrk="1" latinLnBrk="0" hangingPunct="1">
      <a:defRPr sz="2400" kern="1200">
        <a:solidFill>
          <a:schemeClr val="tx1"/>
        </a:solidFill>
        <a:latin typeface="Times" pitchFamily="-11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Freedman" initials="FF" lastIdx="1" clrIdx="0">
    <p:extLst>
      <p:ext uri="{19B8F6BF-5375-455C-9EA6-DF929625EA0E}">
        <p15:presenceInfo xmlns:p15="http://schemas.microsoft.com/office/powerpoint/2012/main" userId="Frank Freed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000"/>
    <a:srgbClr val="990E0C"/>
    <a:srgbClr val="21D713"/>
    <a:srgbClr val="00B03C"/>
    <a:srgbClr val="FF6700"/>
    <a:srgbClr val="FF8300"/>
    <a:srgbClr val="FFFF99"/>
    <a:srgbClr val="CC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65" autoAdjust="0"/>
    <p:restoredTop sz="74954" autoAdjust="0"/>
  </p:normalViewPr>
  <p:slideViewPr>
    <p:cSldViewPr>
      <p:cViewPr varScale="1">
        <p:scale>
          <a:sx n="50" d="100"/>
          <a:sy n="50" d="100"/>
        </p:scale>
        <p:origin x="1194" y="54"/>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8" d="100"/>
        <a:sy n="68" d="100"/>
      </p:scale>
      <p:origin x="0" y="-1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5D711-20C3-47AB-AEBC-85979B582F0B}" type="datetimeFigureOut">
              <a:rPr lang="en-US" smtClean="0"/>
              <a:pPr/>
              <a:t>9/21/2020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201C0-D149-4D82-9460-5851525DA63B}" type="slidenum">
              <a:rPr lang="en-US" smtClean="0"/>
              <a:pPr/>
              <a:t>‹#›</a:t>
            </a:fld>
            <a:endParaRPr lang="en-US"/>
          </a:p>
        </p:txBody>
      </p:sp>
    </p:spTree>
    <p:extLst>
      <p:ext uri="{BB962C8B-B14F-4D97-AF65-F5344CB8AC3E}">
        <p14:creationId xmlns:p14="http://schemas.microsoft.com/office/powerpoint/2010/main" val="2605523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9, Particulate Matter &amp; PM2.5. This is the third lecture of Course Module 3 – Outdoor Air Pollution (Ozone and PM2.5)</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current measurements of annual averaged PM2.5 concentrations across the U.S. is shown on this slide. The symbols are colored according to concentration ranges, as shown on the legend.</a:t>
            </a:r>
          </a:p>
          <a:p>
            <a:endParaRPr lang="en-US" dirty="0"/>
          </a:p>
          <a:p>
            <a:r>
              <a:rPr lang="en-US" dirty="0"/>
              <a:t>As seen, much of the country has maintained PM2.5 concentrations less than 10 micrograms per m3 … complying with annual standard of 12 micrograms per m3.</a:t>
            </a:r>
          </a:p>
          <a:p>
            <a:endParaRPr lang="en-US" dirty="0"/>
          </a:p>
          <a:p>
            <a:r>
              <a:rPr lang="en-US" dirty="0"/>
              <a:t>Areas of higher annual PM2.5 are indicated on the plot … for example the CA Central Valley as discussed in the last slide, and also areas of the industrial Midwest where sulfate PM2.5 is common. We will discuss this more in later slides.</a:t>
            </a:r>
          </a:p>
          <a:p>
            <a:endParaRPr lang="en-US" dirty="0"/>
          </a:p>
          <a:p>
            <a:r>
              <a:rPr lang="en-US" dirty="0"/>
              <a:t>Notice also the much higher values in Mexican cities – where emission controls are less stringent. Mexico City in particular has very poor air quality due to its size and unfavorable setting, surrounded by mountains.</a:t>
            </a:r>
          </a:p>
        </p:txBody>
      </p:sp>
      <p:sp>
        <p:nvSpPr>
          <p:cNvPr id="4" name="Slide Number Placeholder 3"/>
          <p:cNvSpPr>
            <a:spLocks noGrp="1"/>
          </p:cNvSpPr>
          <p:nvPr>
            <p:ph type="sldNum" sz="quarter" idx="5"/>
          </p:nvPr>
        </p:nvSpPr>
        <p:spPr/>
        <p:txBody>
          <a:bodyPr/>
          <a:lstStyle/>
          <a:p>
            <a:fld id="{330201C0-D149-4D82-9460-5851525DA63B}" type="slidenum">
              <a:rPr lang="en-US" smtClean="0"/>
              <a:pPr/>
              <a:t>10</a:t>
            </a:fld>
            <a:endParaRPr lang="en-US"/>
          </a:p>
        </p:txBody>
      </p:sp>
    </p:spTree>
    <p:extLst>
      <p:ext uri="{BB962C8B-B14F-4D97-AF65-F5344CB8AC3E}">
        <p14:creationId xmlns:p14="http://schemas.microsoft.com/office/powerpoint/2010/main" val="218125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current measurements of annual averaged PM2.5 concentrations across the world is seen on this slide. The symbols are colored according to concentration ranges, as shown on the legend.</a:t>
            </a:r>
          </a:p>
          <a:p>
            <a:endParaRPr lang="en-US" dirty="0"/>
          </a:p>
          <a:p>
            <a:r>
              <a:rPr lang="en-US" dirty="0"/>
              <a:t>As seen, very high annual PM2.5 concentrations exist in China and India. This was something students in this class learned about on the last assignment – where videos of the situation in India and China were viewed. Several other areas of high concentrations are also seen – in Eastern Europe and across other major cities in the developing world. Again, rapid growth, industrialization and motor vehicle use, coupled with lack of emission controls, lead to this situation.</a:t>
            </a:r>
          </a:p>
        </p:txBody>
      </p:sp>
      <p:sp>
        <p:nvSpPr>
          <p:cNvPr id="4" name="Slide Number Placeholder 3"/>
          <p:cNvSpPr>
            <a:spLocks noGrp="1"/>
          </p:cNvSpPr>
          <p:nvPr>
            <p:ph type="sldNum" sz="quarter" idx="5"/>
          </p:nvPr>
        </p:nvSpPr>
        <p:spPr/>
        <p:txBody>
          <a:bodyPr/>
          <a:lstStyle/>
          <a:p>
            <a:fld id="{330201C0-D149-4D82-9460-5851525DA63B}" type="slidenum">
              <a:rPr lang="en-US" smtClean="0"/>
              <a:pPr/>
              <a:t>11</a:t>
            </a:fld>
            <a:endParaRPr lang="en-US"/>
          </a:p>
        </p:txBody>
      </p:sp>
    </p:spTree>
    <p:extLst>
      <p:ext uri="{BB962C8B-B14F-4D97-AF65-F5344CB8AC3E}">
        <p14:creationId xmlns:p14="http://schemas.microsoft.com/office/powerpoint/2010/main" val="240404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Fine Particulate Air Pollution – Composition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07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 microscopy is a commonly used scientific measurement technique for viewing very small object not detectable to the human eye. A weblink for those interested in learning more about the technique is provided below. The electron microscope image on the right of an ant illustrates the fine detail obtainable from the technology. </a:t>
            </a:r>
          </a:p>
        </p:txBody>
      </p:sp>
      <p:sp>
        <p:nvSpPr>
          <p:cNvPr id="4" name="Slide Number Placeholder 3"/>
          <p:cNvSpPr>
            <a:spLocks noGrp="1"/>
          </p:cNvSpPr>
          <p:nvPr>
            <p:ph type="sldNum" sz="quarter" idx="5"/>
          </p:nvPr>
        </p:nvSpPr>
        <p:spPr/>
        <p:txBody>
          <a:bodyPr/>
          <a:lstStyle/>
          <a:p>
            <a:fld id="{330201C0-D149-4D82-9460-5851525DA63B}" type="slidenum">
              <a:rPr lang="en-US" smtClean="0"/>
              <a:pPr/>
              <a:t>13</a:t>
            </a:fld>
            <a:endParaRPr lang="en-US"/>
          </a:p>
        </p:txBody>
      </p:sp>
    </p:spTree>
    <p:extLst>
      <p:ext uri="{BB962C8B-B14F-4D97-AF65-F5344CB8AC3E}">
        <p14:creationId xmlns:p14="http://schemas.microsoft.com/office/powerpoint/2010/main" val="131589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 microscope images of various individual fine particulate aerosols are shown on this slide. All of the particles seen here are around 1 micrometer in size or less. There are size bars on each image to gauge precise sizes of each.</a:t>
            </a:r>
          </a:p>
          <a:p>
            <a:endParaRPr lang="en-US" dirty="0"/>
          </a:p>
          <a:p>
            <a:r>
              <a:rPr lang="en-US" dirty="0"/>
              <a:t>The level of detail of the images is impressive. More substantially, one sees the variety shapes and types of fine particulate aerosols that can exist in a given sample of air. These can be almost perfectly spherical, for example for the organic carbon seen on the middle top and </a:t>
            </a:r>
            <a:r>
              <a:rPr lang="en-US" dirty="0" err="1"/>
              <a:t>and</a:t>
            </a:r>
            <a:r>
              <a:rPr lang="en-US" dirty="0"/>
              <a:t> soot/smoke particles on the lower right. The individual soot particle shown is a part of a branches of a conglomerated particles comprising a smoke aerosol.</a:t>
            </a:r>
          </a:p>
          <a:p>
            <a:endParaRPr lang="en-US" dirty="0"/>
          </a:p>
          <a:p>
            <a:r>
              <a:rPr lang="en-US" dirty="0"/>
              <a:t>Other particle types seen are ash on the top left, ammonium sulfate on the top right – a form of secondary particulate as we will discuss later – and mineral dust on the lower left.  The variety of particle shapes, sizes and composition in the fine PM mix make the subject of understanding and characterizing fine PM a challenging task for air pollution researchers and regulators. Much is to still to be learned of how PM health effects depend on the composition of PM. Since different types of PM arrive from different  emission sources, understanding PM composition is also important for regulating PM.</a:t>
            </a:r>
          </a:p>
        </p:txBody>
      </p:sp>
      <p:sp>
        <p:nvSpPr>
          <p:cNvPr id="4" name="Slide Number Placeholder 3"/>
          <p:cNvSpPr>
            <a:spLocks noGrp="1"/>
          </p:cNvSpPr>
          <p:nvPr>
            <p:ph type="sldNum" sz="quarter" idx="5"/>
          </p:nvPr>
        </p:nvSpPr>
        <p:spPr/>
        <p:txBody>
          <a:bodyPr/>
          <a:lstStyle/>
          <a:p>
            <a:fld id="{330201C0-D149-4D82-9460-5851525DA63B}" type="slidenum">
              <a:rPr lang="en-US" smtClean="0"/>
              <a:pPr/>
              <a:t>14</a:t>
            </a:fld>
            <a:endParaRPr lang="en-US"/>
          </a:p>
        </p:txBody>
      </p:sp>
    </p:spTree>
    <p:extLst>
      <p:ext uri="{BB962C8B-B14F-4D97-AF65-F5344CB8AC3E}">
        <p14:creationId xmlns:p14="http://schemas.microsoft.com/office/powerpoint/2010/main" val="89527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chart of PM composition organized according to particle size is shown on this slide. The particle size on the horizontal axis ranges left to right across the axis from sub-micron particles out to very large, non-aerosol sizes. Various types of particulate are shown on the body of the graphic, with the length of red line underneath each type spanning the approximate range of particle size associated with each type of particle.</a:t>
            </a:r>
          </a:p>
        </p:txBody>
      </p:sp>
      <p:sp>
        <p:nvSpPr>
          <p:cNvPr id="4" name="Slide Number Placeholder 3"/>
          <p:cNvSpPr>
            <a:spLocks noGrp="1"/>
          </p:cNvSpPr>
          <p:nvPr>
            <p:ph type="sldNum" sz="quarter" idx="5"/>
          </p:nvPr>
        </p:nvSpPr>
        <p:spPr/>
        <p:txBody>
          <a:bodyPr/>
          <a:lstStyle/>
          <a:p>
            <a:fld id="{330201C0-D149-4D82-9460-5851525DA63B}" type="slidenum">
              <a:rPr lang="en-US" smtClean="0"/>
              <a:pPr/>
              <a:t>15</a:t>
            </a:fld>
            <a:endParaRPr lang="en-US"/>
          </a:p>
        </p:txBody>
      </p:sp>
    </p:spTree>
    <p:extLst>
      <p:ext uri="{BB962C8B-B14F-4D97-AF65-F5344CB8AC3E}">
        <p14:creationId xmlns:p14="http://schemas.microsoft.com/office/powerpoint/2010/main" val="102324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mark off the PM10 and PM2.5 ranges within this graphic. Note that both PM10 and PM2.5 include particulate smaller, up to the indicated size, hence we mark off each with boxes spanning the entire range smaller and up to the size for each.</a:t>
            </a:r>
          </a:p>
        </p:txBody>
      </p:sp>
      <p:sp>
        <p:nvSpPr>
          <p:cNvPr id="4" name="Slide Number Placeholder 3"/>
          <p:cNvSpPr>
            <a:spLocks noGrp="1"/>
          </p:cNvSpPr>
          <p:nvPr>
            <p:ph type="sldNum" sz="quarter" idx="5"/>
          </p:nvPr>
        </p:nvSpPr>
        <p:spPr/>
        <p:txBody>
          <a:bodyPr/>
          <a:lstStyle/>
          <a:p>
            <a:fld id="{330201C0-D149-4D82-9460-5851525DA63B}" type="slidenum">
              <a:rPr lang="en-US" smtClean="0"/>
              <a:pPr/>
              <a:t>16</a:t>
            </a:fld>
            <a:endParaRPr lang="en-US"/>
          </a:p>
        </p:txBody>
      </p:sp>
    </p:spTree>
    <p:extLst>
      <p:ext uri="{BB962C8B-B14F-4D97-AF65-F5344CB8AC3E}">
        <p14:creationId xmlns:p14="http://schemas.microsoft.com/office/powerpoint/2010/main" val="269506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Within the PM10 range one can summarize the composition according to three main classes.</a:t>
            </a:r>
          </a:p>
          <a:p>
            <a:endParaRPr lang="en-US" dirty="0"/>
          </a:p>
          <a:p>
            <a:r>
              <a:rPr lang="en-US" dirty="0"/>
              <a:t>First, the larger size portion of PM10 is comprised of dust. This generally comprises any fine dust, soil, crustal material, large ash or char. Such material generally originates naturally from windblown dust, or anthropogenically from construction, mining activity, road dust, close to large fires, or other manners.</a:t>
            </a:r>
          </a:p>
          <a:p>
            <a:endParaRPr lang="en-US" dirty="0"/>
          </a:p>
          <a:p>
            <a:r>
              <a:rPr lang="en-US" dirty="0"/>
              <a:t>Second, smaller size portions consist of “combustion particulate”. This is smoke, soot or other carbonaceous (carbon-containing) particulate from any combustion source – such as fires, or motor vehicle and industrial fuel combustion.</a:t>
            </a:r>
          </a:p>
          <a:p>
            <a:endParaRPr lang="en-US" dirty="0"/>
          </a:p>
          <a:p>
            <a:r>
              <a:rPr lang="en-US" dirty="0"/>
              <a:t>Third, there is a class of fine particulate called “secondary particulate”. We learned about what a secondary pollutant is in the last lecture explaining ozone, which is not emitted directly but is formed from precursor NOX and VOC emissions. Ozone is therefore a secondary pollutant … not directly emitted but formed photochemically from other emissions. Likewise, there are PM aerosol types that are secondary. These include sulfates, nitrates, SO2 mist, secondary organic aerosols and others. The formation process of these is complex and will not be covered in great detail here. However, as with ozone, precursor gas emissions are associated with each of these secondary aerosols. We will cover this shortly.</a:t>
            </a:r>
          </a:p>
          <a:p>
            <a:endParaRPr lang="en-US" dirty="0"/>
          </a:p>
          <a:p>
            <a:r>
              <a:rPr lang="en-US" dirty="0"/>
              <a:t>Finally, note the types of particles that are not included … which are larger than the size associated with PM10 and PM2.5. This includes coarse dust greater than PM10, pollen and sand.  While not technically part of PM10 and PM2.5, pollen of course causes health problems and allergic reactions – and is of concern for this reason.</a:t>
            </a:r>
          </a:p>
        </p:txBody>
      </p:sp>
      <p:sp>
        <p:nvSpPr>
          <p:cNvPr id="4" name="Slide Number Placeholder 3"/>
          <p:cNvSpPr>
            <a:spLocks noGrp="1"/>
          </p:cNvSpPr>
          <p:nvPr>
            <p:ph type="sldNum" sz="quarter" idx="5"/>
          </p:nvPr>
        </p:nvSpPr>
        <p:spPr/>
        <p:txBody>
          <a:bodyPr/>
          <a:lstStyle/>
          <a:p>
            <a:fld id="{330201C0-D149-4D82-9460-5851525DA63B}" type="slidenum">
              <a:rPr lang="en-US" smtClean="0"/>
              <a:pPr/>
              <a:t>17</a:t>
            </a:fld>
            <a:endParaRPr lang="en-US"/>
          </a:p>
        </p:txBody>
      </p:sp>
    </p:spTree>
    <p:extLst>
      <p:ext uri="{BB962C8B-B14F-4D97-AF65-F5344CB8AC3E}">
        <p14:creationId xmlns:p14="http://schemas.microsoft.com/office/powerpoint/2010/main" val="2833975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over to PM2.5, we see that dust is largely eliminated from the composition mix – leaving combustion PM and secondary particulate. When talking about the very small particle sizes that can penetrate deeply into lungs, we therefore are not too concerned with dust. Rather, combustion and secondary PM are of most concern with respect to PM2.5 and more hazardous, smaller ultrafine particulate.</a:t>
            </a:r>
          </a:p>
        </p:txBody>
      </p:sp>
      <p:sp>
        <p:nvSpPr>
          <p:cNvPr id="4" name="Slide Number Placeholder 3"/>
          <p:cNvSpPr>
            <a:spLocks noGrp="1"/>
          </p:cNvSpPr>
          <p:nvPr>
            <p:ph type="sldNum" sz="quarter" idx="5"/>
          </p:nvPr>
        </p:nvSpPr>
        <p:spPr/>
        <p:txBody>
          <a:bodyPr/>
          <a:lstStyle/>
          <a:p>
            <a:fld id="{330201C0-D149-4D82-9460-5851525DA63B}" type="slidenum">
              <a:rPr lang="en-US" smtClean="0"/>
              <a:pPr/>
              <a:t>18</a:t>
            </a:fld>
            <a:endParaRPr lang="en-US"/>
          </a:p>
        </p:txBody>
      </p:sp>
    </p:spTree>
    <p:extLst>
      <p:ext uri="{BB962C8B-B14F-4D97-AF65-F5344CB8AC3E}">
        <p14:creationId xmlns:p14="http://schemas.microsoft.com/office/powerpoint/2010/main" val="245363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summarizing … when referring to PM2.5 there are two main classes of composition types.</a:t>
            </a:r>
          </a:p>
          <a:p>
            <a:endParaRPr lang="en-US" dirty="0"/>
          </a:p>
          <a:p>
            <a:r>
              <a:rPr lang="en-US" dirty="0"/>
              <a:t>First, there is combustion PM2.5.  It is fine particulate emitted directly from combustion sources – tailpipes, smokestacks, </a:t>
            </a:r>
            <a:r>
              <a:rPr lang="en-US" dirty="0" err="1"/>
              <a:t>etc</a:t>
            </a:r>
            <a:r>
              <a:rPr lang="en-US" dirty="0"/>
              <a:t> … - and is therefore “primary” particulate, emitted directly. Most of this is “sub-micron” in size, less than 1 micrometer, and therefore able to penetrate deeply into lungs. On the third bullet one can see various types and names given for combustion PM25. Most familiar to students is smoke and soot, which we see emitted from combustion sources as black smoke. The other names, black carbon, elemental carbon, </a:t>
            </a:r>
            <a:r>
              <a:rPr lang="en-US" dirty="0" err="1"/>
              <a:t>etc</a:t>
            </a:r>
            <a:r>
              <a:rPr lang="en-US" dirty="0"/>
              <a:t> … are more technical terms air pollution professionals use to be more precise about chemical makeup of various combustion PM types. In this class we will just to refer to all of these collectively as combustion PM2.5</a:t>
            </a:r>
          </a:p>
          <a:p>
            <a:endParaRPr lang="en-US" dirty="0"/>
          </a:p>
          <a:p>
            <a:r>
              <a:rPr lang="en-US" dirty="0"/>
              <a:t>Second, there is secondary PM2.5. This is fine particulate not directly emitted from sources, but rather formed from chemical reactions in the atmosphere from other pollutant gases that are emitted – similar to ground-level ozone studied in the last lecture. The pollutant gases that are emitted that chemically form into secondary PM2.5 are called precursors. Like combustion PM2.5, secondary PM2.5 are very small sub-micron particulate that penetrates deeply into lungs. Among the main types of secondary PM2.5 are nitrates, sulfates and secondary organic aerosol. </a:t>
            </a:r>
          </a:p>
        </p:txBody>
      </p:sp>
      <p:sp>
        <p:nvSpPr>
          <p:cNvPr id="4" name="Slide Number Placeholder 3"/>
          <p:cNvSpPr>
            <a:spLocks noGrp="1"/>
          </p:cNvSpPr>
          <p:nvPr>
            <p:ph type="sldNum" sz="quarter" idx="5"/>
          </p:nvPr>
        </p:nvSpPr>
        <p:spPr/>
        <p:txBody>
          <a:bodyPr/>
          <a:lstStyle/>
          <a:p>
            <a:fld id="{330201C0-D149-4D82-9460-5851525DA63B}" type="slidenum">
              <a:rPr lang="en-US" smtClean="0"/>
              <a:pPr/>
              <a:t>19</a:t>
            </a:fld>
            <a:endParaRPr lang="en-US"/>
          </a:p>
        </p:txBody>
      </p:sp>
    </p:spTree>
    <p:extLst>
      <p:ext uri="{BB962C8B-B14F-4D97-AF65-F5344CB8AC3E}">
        <p14:creationId xmlns:p14="http://schemas.microsoft.com/office/powerpoint/2010/main" val="115468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outline of this lecture is as follows.  </a:t>
            </a:r>
          </a:p>
          <a:p>
            <a:endParaRPr lang="en-US" dirty="0"/>
          </a:p>
          <a:p>
            <a:r>
              <a:rPr lang="en-US" dirty="0"/>
              <a:t>We will first give an overview, where we will define fine particulate and briefly summarize the health concerns of fine PM exposure. More details on health effects will be provided in Module 4 during our study of air pollution epidemiology. We will also look at the concentration patterns and attainment status of PM2.5 pollution locally, across the U.S., and globally.</a:t>
            </a:r>
          </a:p>
          <a:p>
            <a:endParaRPr lang="en-US" dirty="0"/>
          </a:p>
          <a:p>
            <a:r>
              <a:rPr lang="en-US" dirty="0"/>
              <a:t>We will then go into further detail on PM composition. We will distinguish between PM10, PM2.5 and Ultrafine particulate, and primary vs secondary PM2.5.</a:t>
            </a:r>
          </a:p>
          <a:p>
            <a:endParaRPr lang="en-US" dirty="0"/>
          </a:p>
          <a:p>
            <a:r>
              <a:rPr lang="en-US" dirty="0"/>
              <a:t>We will then conclude by briefly describing main emission sources of PM generated by combustion sources.</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82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more detail about secondary PM2.5 is presented on this slide. We distinguish between three broad types – nitrates, sulfates and secondary organic aerosol. For each we indicate the main precursor gases for its formation, and a summary of the chemical formation mechanism.</a:t>
            </a:r>
          </a:p>
          <a:p>
            <a:endParaRPr lang="en-US" dirty="0"/>
          </a:p>
          <a:p>
            <a:r>
              <a:rPr lang="en-US" dirty="0"/>
              <a:t>Nitrates are formed from emissions of nitrogen oxides (</a:t>
            </a:r>
            <a:r>
              <a:rPr lang="en-US" dirty="0" err="1"/>
              <a:t>Nox</a:t>
            </a:r>
            <a:r>
              <a:rPr lang="en-US" dirty="0"/>
              <a:t>). Ammonia gas also leads to a particular type of nitrate called ammonium nitrate. Nitrates form from aqueous phase chemistry, and therefore favor a high humidity environment.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Sulfates are formed from emissions of sulfur dioxide (SO2) and other sulfur gases. Ammonia gas also leads to a particular type of sulfate called ammonium sulfate. Sulfates also form from aqueous phase chemistry, and therefore favor a high humidity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Organic Aerosol form from emissions of volatile organic compounds (VOCs). They form from photochemical reactions involving sunlight – similar to ground-level ozone. SOAs therefore prefer hot, sunny weather. Little is known about the details of SOAs – so we will not cover these further.</a:t>
            </a:r>
          </a:p>
          <a:p>
            <a:endParaRPr lang="en-US" dirty="0"/>
          </a:p>
        </p:txBody>
      </p:sp>
      <p:sp>
        <p:nvSpPr>
          <p:cNvPr id="4" name="Slide Number Placeholder 3"/>
          <p:cNvSpPr>
            <a:spLocks noGrp="1"/>
          </p:cNvSpPr>
          <p:nvPr>
            <p:ph type="sldNum" sz="quarter" idx="5"/>
          </p:nvPr>
        </p:nvSpPr>
        <p:spPr/>
        <p:txBody>
          <a:bodyPr/>
          <a:lstStyle/>
          <a:p>
            <a:fld id="{330201C0-D149-4D82-9460-5851525DA63B}" type="slidenum">
              <a:rPr lang="en-US" smtClean="0"/>
              <a:pPr/>
              <a:t>20</a:t>
            </a:fld>
            <a:endParaRPr lang="en-US"/>
          </a:p>
        </p:txBody>
      </p:sp>
    </p:spTree>
    <p:extLst>
      <p:ext uri="{BB962C8B-B14F-4D97-AF65-F5344CB8AC3E}">
        <p14:creationId xmlns:p14="http://schemas.microsoft.com/office/powerpoint/2010/main" val="2844620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nitrates and sulfates, the next few slides give an overview of the aqueous chemistry that leads to their formation. </a:t>
            </a:r>
          </a:p>
          <a:p>
            <a:endParaRPr lang="en-US" dirty="0"/>
          </a:p>
          <a:p>
            <a:r>
              <a:rPr lang="en-US" dirty="0"/>
              <a:t>Seen here is a graphic where the process of emissions of precursor gases through the chemical formation into nitrate and sulfate particulate is pictorially summarized.</a:t>
            </a:r>
          </a:p>
        </p:txBody>
      </p:sp>
      <p:sp>
        <p:nvSpPr>
          <p:cNvPr id="4" name="Slide Number Placeholder 3"/>
          <p:cNvSpPr>
            <a:spLocks noGrp="1"/>
          </p:cNvSpPr>
          <p:nvPr>
            <p:ph type="sldNum" sz="quarter" idx="5"/>
          </p:nvPr>
        </p:nvSpPr>
        <p:spPr/>
        <p:txBody>
          <a:bodyPr/>
          <a:lstStyle/>
          <a:p>
            <a:fld id="{330201C0-D149-4D82-9460-5851525DA63B}" type="slidenum">
              <a:rPr lang="en-US" smtClean="0"/>
              <a:pPr/>
              <a:t>21</a:t>
            </a:fld>
            <a:endParaRPr lang="en-US"/>
          </a:p>
        </p:txBody>
      </p:sp>
    </p:spTree>
    <p:extLst>
      <p:ext uri="{BB962C8B-B14F-4D97-AF65-F5344CB8AC3E}">
        <p14:creationId xmlns:p14="http://schemas.microsoft.com/office/powerpoint/2010/main" val="229438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Tracking this process, we see on the bottom left emission sources of precursor gases. These include industrial stationary, mobile and agricultural sources. These emit the main precursor gases SO2, </a:t>
            </a:r>
            <a:r>
              <a:rPr lang="en-US" dirty="0" err="1"/>
              <a:t>Nox</a:t>
            </a:r>
            <a:r>
              <a:rPr lang="en-US" dirty="0"/>
              <a:t>, Ammonia (NH3) and other compounds that can play a role.</a:t>
            </a:r>
          </a:p>
          <a:p>
            <a:endParaRPr lang="en-US" dirty="0"/>
          </a:p>
          <a:p>
            <a:endParaRPr lang="en-US" dirty="0"/>
          </a:p>
        </p:txBody>
      </p:sp>
      <p:sp>
        <p:nvSpPr>
          <p:cNvPr id="4" name="Slide Number Placeholder 3"/>
          <p:cNvSpPr>
            <a:spLocks noGrp="1"/>
          </p:cNvSpPr>
          <p:nvPr>
            <p:ph type="sldNum" sz="quarter" idx="5"/>
          </p:nvPr>
        </p:nvSpPr>
        <p:spPr/>
        <p:txBody>
          <a:bodyPr/>
          <a:lstStyle/>
          <a:p>
            <a:fld id="{330201C0-D149-4D82-9460-5851525DA63B}" type="slidenum">
              <a:rPr lang="en-US" smtClean="0"/>
              <a:pPr/>
              <a:t>22</a:t>
            </a:fld>
            <a:endParaRPr lang="en-US"/>
          </a:p>
        </p:txBody>
      </p:sp>
    </p:spTree>
    <p:extLst>
      <p:ext uri="{BB962C8B-B14F-4D97-AF65-F5344CB8AC3E}">
        <p14:creationId xmlns:p14="http://schemas.microsoft.com/office/powerpoint/2010/main" val="3784178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in the air, these precursor gases in the presence of high humidity can chemically react to acidic compounds, which in turn dissolve and dissociate into ions in liquid water in the air – haze, fog and cloud droplets. The hydrogen ions produced during dissolution of these compounds in these drops leads to increased acidity of fog, clouds and rain. This is the cause of “acid rain”, which students may be familiar with. </a:t>
            </a:r>
          </a:p>
        </p:txBody>
      </p:sp>
      <p:sp>
        <p:nvSpPr>
          <p:cNvPr id="4" name="Slide Number Placeholder 3"/>
          <p:cNvSpPr>
            <a:spLocks noGrp="1"/>
          </p:cNvSpPr>
          <p:nvPr>
            <p:ph type="sldNum" sz="quarter" idx="5"/>
          </p:nvPr>
        </p:nvSpPr>
        <p:spPr/>
        <p:txBody>
          <a:bodyPr/>
          <a:lstStyle/>
          <a:p>
            <a:fld id="{330201C0-D149-4D82-9460-5851525DA63B}" type="slidenum">
              <a:rPr lang="en-US" smtClean="0"/>
              <a:pPr/>
              <a:t>23</a:t>
            </a:fld>
            <a:endParaRPr lang="en-US"/>
          </a:p>
        </p:txBody>
      </p:sp>
    </p:spTree>
    <p:extLst>
      <p:ext uri="{BB962C8B-B14F-4D97-AF65-F5344CB8AC3E}">
        <p14:creationId xmlns:p14="http://schemas.microsoft.com/office/powerpoint/2010/main" val="558647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ions of nitrogen and sulfur produced in this way then combine into solid particles with various other ionic species in the air or within the droplets to form tiny particles, which we call nitrates and sulfates. For example, the combination of the negative nitrate and sulfate ions with the positive ammonium ion leads to ammonium nitrate and ammonium sulfate. These particles can exist as a mist, containing some liquid water around and within the particle, or dry - without H2O, remaining left behind in the air after the cloud, fog or haze droplets evaporate.</a:t>
            </a:r>
          </a:p>
        </p:txBody>
      </p:sp>
      <p:sp>
        <p:nvSpPr>
          <p:cNvPr id="4" name="Slide Number Placeholder 3"/>
          <p:cNvSpPr>
            <a:spLocks noGrp="1"/>
          </p:cNvSpPr>
          <p:nvPr>
            <p:ph type="sldNum" sz="quarter" idx="5"/>
          </p:nvPr>
        </p:nvSpPr>
        <p:spPr/>
        <p:txBody>
          <a:bodyPr/>
          <a:lstStyle/>
          <a:p>
            <a:fld id="{330201C0-D149-4D82-9460-5851525DA63B}" type="slidenum">
              <a:rPr lang="en-US" smtClean="0"/>
              <a:pPr/>
              <a:t>24</a:t>
            </a:fld>
            <a:endParaRPr lang="en-US"/>
          </a:p>
        </p:txBody>
      </p:sp>
    </p:spTree>
    <p:extLst>
      <p:ext uri="{BB962C8B-B14F-4D97-AF65-F5344CB8AC3E}">
        <p14:creationId xmlns:p14="http://schemas.microsoft.com/office/powerpoint/2010/main" val="329961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a:t>Given this summary of PM2.5 composition, we can now look at some examples of the compositional mix of PM2.5 in air samples. This is called PM2.5 “speciation” in the air pollution professional world.</a:t>
            </a:r>
          </a:p>
          <a:p>
            <a:endParaRPr lang="en-US" dirty="0"/>
          </a:p>
          <a:p>
            <a:r>
              <a:rPr lang="en-US" dirty="0"/>
              <a:t>We show on this slide two examples for California on high wintertime PM2.5 days. On the left is a sample from the San Jose 4</a:t>
            </a:r>
            <a:r>
              <a:rPr lang="en-US" baseline="30000" dirty="0"/>
              <a:t>th</a:t>
            </a:r>
            <a:r>
              <a:rPr lang="en-US" dirty="0"/>
              <a:t> and Jackson air monitoring site, on the right from Bakersfield California Ave – in the southern San Joaquin valley. The way to interpret these is to imagine collecting a sample of PM2.5 particulate, sending it to the lab to distinguish the chemical make-up of particle, classify the various chemicals into groups, and presenting the results on a pie chart.</a:t>
            </a:r>
          </a:p>
          <a:p>
            <a:endParaRPr lang="en-US" dirty="0"/>
          </a:p>
          <a:p>
            <a:r>
              <a:rPr lang="en-US" dirty="0"/>
              <a:t>Looking at those presented here, we see that the samples are predominantly made up combustion PM2.5 and secondary PM2.5. </a:t>
            </a:r>
          </a:p>
          <a:p>
            <a:endParaRPr lang="en-US" dirty="0"/>
          </a:p>
          <a:p>
            <a:r>
              <a:rPr lang="en-US" dirty="0"/>
              <a:t>In San Jose, the proportions of each are roughly equal – a little over half combustion PM2.5 and a bit less than half nitrates and sulfates, nitrates more predominant.</a:t>
            </a:r>
          </a:p>
          <a:p>
            <a:endParaRPr lang="en-US" dirty="0"/>
          </a:p>
          <a:p>
            <a:r>
              <a:rPr lang="en-US" dirty="0"/>
              <a:t>In Bakersfield, a larger percentage is nitrates, with much but lesser amounts of combustion PM2.5.</a:t>
            </a:r>
          </a:p>
          <a:p>
            <a:endParaRPr lang="en-US" dirty="0"/>
          </a:p>
          <a:p>
            <a:r>
              <a:rPr lang="en-US" dirty="0"/>
              <a:t>These charts are illustrative of the complexity of PM2.5 speciation and the variations that can occur from site to site. The speciation of PM2.5 is important for air pollution regulators, since this chemical make-up of PM2.5 then indicates the which emission sources to prioritize in developing regulations to reduce emissions and concentrations in the air.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0201C0-D149-4D82-9460-5851525DA63B}" type="slidenum">
              <a:rPr kumimoji="0" lang="en-US" sz="1200" b="0" i="0" u="none" strike="noStrike" kern="1200" cap="none" spc="0" normalizeH="0" baseline="0" noProof="0" smtClean="0">
                <a:ln>
                  <a:noFill/>
                </a:ln>
                <a:solidFill>
                  <a:prstClr val="black"/>
                </a:solidFill>
                <a:effectLst/>
                <a:uLnTx/>
                <a:uFillTx/>
                <a:latin typeface="Times" pitchFamily="-11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Tree>
    <p:extLst>
      <p:ext uri="{BB962C8B-B14F-4D97-AF65-F5344CB8AC3E}">
        <p14:creationId xmlns:p14="http://schemas.microsoft.com/office/powerpoint/2010/main" val="3556130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Highlighting again the conditions for poor wintertime PM2.5 in California, we again emphasize the importance of high pressure systems and stagnation events. We revisit a graphic from Lecture 7 of a particular recent event. The weather map on the left shows the broad area of high pressure covering the western U.S. and California. </a:t>
            </a:r>
          </a:p>
          <a:p>
            <a:endParaRPr lang="en-US" dirty="0"/>
          </a:p>
          <a:p>
            <a:r>
              <a:rPr lang="en-US" dirty="0"/>
              <a:t>Meteorologically, this leads to very weak winds and low dilution of emissions, very cold temperatures, ground-based inversion layers and high relative humidity and fog. </a:t>
            </a:r>
          </a:p>
          <a:p>
            <a:endParaRPr lang="en-US" dirty="0"/>
          </a:p>
          <a:p>
            <a:r>
              <a:rPr lang="en-US" dirty="0"/>
              <a:t>The effects of this on PM2.5 are high episodic PM2.5 with both combustion and secondary makeup. The primary combustion PM2.5 results from smoke emitted from residential heating – often woodsmoke from people heating their homes – and normal stationary and mobile combustion sources. The secondary PM2.5 is mostly nitrates, with the precursor </a:t>
            </a:r>
            <a:r>
              <a:rPr lang="en-US" dirty="0" err="1"/>
              <a:t>Nox</a:t>
            </a:r>
            <a:r>
              <a:rPr lang="en-US" dirty="0"/>
              <a:t> emissions from mobile and stationary sources, and ammonia from agricultural emissions – largely fertilizers and livestock.</a:t>
            </a:r>
          </a:p>
          <a:p>
            <a:endParaRPr lang="en-US" dirty="0"/>
          </a:p>
          <a:p>
            <a:r>
              <a:rPr lang="en-US" dirty="0"/>
              <a:t>Until the high-pressure system breaks down, these conditions persist - leading to an increasing build-up of PM2.5 pollution over days. Stagnation periods unfortunately usually last several days or even perhaps beyond a week.</a:t>
            </a:r>
          </a:p>
        </p:txBody>
      </p:sp>
      <p:sp>
        <p:nvSpPr>
          <p:cNvPr id="4" name="Slide Number Placeholder 3"/>
          <p:cNvSpPr>
            <a:spLocks noGrp="1"/>
          </p:cNvSpPr>
          <p:nvPr>
            <p:ph type="sldNum" sz="quarter" idx="5"/>
          </p:nvPr>
        </p:nvSpPr>
        <p:spPr/>
        <p:txBody>
          <a:bodyPr/>
          <a:lstStyle/>
          <a:p>
            <a:fld id="{C7CA9EB6-F0B4-4FBE-994B-2C6AA52EF8BE}" type="slidenum">
              <a:rPr lang="en-US" smtClean="0"/>
              <a:t>26</a:t>
            </a:fld>
            <a:endParaRPr lang="en-US"/>
          </a:p>
        </p:txBody>
      </p:sp>
    </p:spTree>
    <p:extLst>
      <p:ext uri="{BB962C8B-B14F-4D97-AF65-F5344CB8AC3E}">
        <p14:creationId xmlns:p14="http://schemas.microsoft.com/office/powerpoint/2010/main" val="3464186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the California Central Valley, primarily the southern San Joaquin valley, as a region where wintertime PM2.5 is high. We see here a graphic of this to highlight details. On the left is a photograph of the familiar “Tule Fog” of the Central Valley. This is a ground based fog that forms during periods of cold, clear sky conditions. The fog is contained within a shallow ground-based temperature inversion – where cooler air settles near the bottom. The conditions of cold air and high humidity favor nitrate PM2.5</a:t>
            </a:r>
          </a:p>
          <a:p>
            <a:endParaRPr lang="en-US" dirty="0"/>
          </a:p>
          <a:p>
            <a:r>
              <a:rPr lang="en-US" dirty="0"/>
              <a:t>Agricultural emissions of ammonia, and the abundant NOx from trucks traversing the valley (seen on the right) provide the precursor emissions for nitrates and ammonium nitrate.</a:t>
            </a:r>
          </a:p>
          <a:p>
            <a:endParaRPr lang="en-US" dirty="0"/>
          </a:p>
          <a:p>
            <a:r>
              <a:rPr lang="en-US" dirty="0"/>
              <a:t>Also, trucks emit abundant combustion PM2.5 directly. A sub-class is “diesel particulate”, emitted from combustion of diesel fuel within diesel engines. It turns out that long-term exposure to diesel PM is particularly harmful with respect to increased risk of cancer.</a:t>
            </a:r>
          </a:p>
        </p:txBody>
      </p:sp>
      <p:sp>
        <p:nvSpPr>
          <p:cNvPr id="4" name="Slide Number Placeholder 3"/>
          <p:cNvSpPr>
            <a:spLocks noGrp="1"/>
          </p:cNvSpPr>
          <p:nvPr>
            <p:ph type="sldNum" sz="quarter" idx="5"/>
          </p:nvPr>
        </p:nvSpPr>
        <p:spPr/>
        <p:txBody>
          <a:bodyPr/>
          <a:lstStyle/>
          <a:p>
            <a:fld id="{330201C0-D149-4D82-9460-5851525DA63B}" type="slidenum">
              <a:rPr lang="en-US" smtClean="0"/>
              <a:pPr/>
              <a:t>27</a:t>
            </a:fld>
            <a:endParaRPr lang="en-US"/>
          </a:p>
        </p:txBody>
      </p:sp>
    </p:spTree>
    <p:extLst>
      <p:ext uri="{BB962C8B-B14F-4D97-AF65-F5344CB8AC3E}">
        <p14:creationId xmlns:p14="http://schemas.microsoft.com/office/powerpoint/2010/main" val="1347575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7C5A7A-E33D-48FA-B7E9-0C6B65EF5CDC}"/>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DDDB467-8260-439A-B3F9-E77F3A7B5977}" type="slidenum">
              <a:rPr kumimoji="0" lang="en-US" altLang="en-US"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206850" name="Rectangle 2">
            <a:extLst>
              <a:ext uri="{FF2B5EF4-FFF2-40B4-BE49-F238E27FC236}">
                <a16:creationId xmlns:a16="http://schemas.microsoft.com/office/drawing/2014/main" id="{6D5B9270-3331-4DEA-BF1B-391EDFEB0FCB}"/>
              </a:ext>
            </a:extLst>
          </p:cNvPr>
          <p:cNvSpPr>
            <a:spLocks noGrp="1" noRot="1" noChangeAspect="1" noChangeArrowheads="1" noTextEdit="1"/>
          </p:cNvSpPr>
          <p:nvPr>
            <p:ph type="sldImg"/>
          </p:nvPr>
        </p:nvSpPr>
        <p:spPr>
          <a:xfrm>
            <a:off x="381000" y="685800"/>
            <a:ext cx="6096000" cy="3429000"/>
          </a:xfrm>
          <a:ln/>
        </p:spPr>
      </p:sp>
      <p:sp>
        <p:nvSpPr>
          <p:cNvPr id="206851" name="Rectangle 3">
            <a:extLst>
              <a:ext uri="{FF2B5EF4-FFF2-40B4-BE49-F238E27FC236}">
                <a16:creationId xmlns:a16="http://schemas.microsoft.com/office/drawing/2014/main" id="{20F2190B-4351-4133-ADEC-D1599CDB20C0}"/>
              </a:ext>
            </a:extLst>
          </p:cNvPr>
          <p:cNvSpPr>
            <a:spLocks noGrp="1" noChangeArrowheads="1"/>
          </p:cNvSpPr>
          <p:nvPr>
            <p:ph type="body" idx="1"/>
          </p:nvPr>
        </p:nvSpPr>
        <p:spPr/>
        <p:txBody>
          <a:bodyPr/>
          <a:lstStyle/>
          <a:p>
            <a:r>
              <a:rPr lang="en-US" altLang="en-US" dirty="0"/>
              <a:t>We turn now to another region: the U.S. Industrial Midwest. Shown here is graph of PM2.5 speciation for sampling at Pittsburgh PA over roughly a two year period. Each bar along the horizontal is a particular month over the two-year period, and the bars are hatched according to PM2.5 make-up.  The vertical axis is the monthly average PM2.5 concentration in micrograms per cubic meter.</a:t>
            </a:r>
          </a:p>
          <a:p>
            <a:endParaRPr lang="en-US" altLang="en-US" dirty="0"/>
          </a:p>
          <a:p>
            <a:r>
              <a:rPr lang="en-US" altLang="en-US" dirty="0"/>
              <a:t>The main thing to notice, which distinguishes these samples from those in California presented earlier, is the relative abundance of sulfate PM2.5 … the green portion of the bars.  Also different from California, the highest concentrations occur in summer, mainly due to the increasing importance of sulfates in the speciation mix. This is because the high humidity environment required for secondary sulfate aqueous chemical formation occurs mostly in summer due to humid air flow from the Gulf of Mexico.  Combustion PM2.5, indicated in the red as organic carbon, is fairly constant throughout the year by comparison.</a:t>
            </a:r>
          </a:p>
        </p:txBody>
      </p:sp>
    </p:spTree>
    <p:extLst>
      <p:ext uri="{BB962C8B-B14F-4D97-AF65-F5344CB8AC3E}">
        <p14:creationId xmlns:p14="http://schemas.microsoft.com/office/powerpoint/2010/main" val="969158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reason for the higher sulfate proportion in PM2.5 in the U.S. Midwest is because of the presence of many coal fired power plants, which emit much precursor sulfur dioxide. This is highlighted on this slide. The bubbles map are coal fired power plants. The larger the bubble the greater the energy producing capacity of the power plant. The coloring of symbols is according to dollar cost per kWh of electricity production. </a:t>
            </a:r>
          </a:p>
          <a:p>
            <a:endParaRPr lang="en-US" dirty="0"/>
          </a:p>
          <a:p>
            <a:r>
              <a:rPr lang="en-US" dirty="0"/>
              <a:t>To recall, the town of Donora, where the major air pollution episode occurred in 1947 that caused deaths and motivated the Clean Air Act, is close to Pittsburgh – about 100 km south.</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9979198-CC71-47F0-BBB7-524C4F4A31AA}" type="slidenum">
              <a:rPr kumimoji="0" lang="en-US" sz="1200" b="0" i="0" u="none" strike="noStrike" kern="1200" cap="none" spc="0" normalizeH="0" baseline="0" noProof="0" smtClean="0">
                <a:ln>
                  <a:noFill/>
                </a:ln>
                <a:solidFill>
                  <a:srgbClr val="000000"/>
                </a:solidFill>
                <a:effectLst/>
                <a:uLnTx/>
                <a:uFillTx/>
                <a:latin typeface="Times New Roman" pitchFamily="2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pitchFamily="28" charset="0"/>
              <a:ea typeface="+mn-ea"/>
              <a:cs typeface="+mn-cs"/>
            </a:endParaRPr>
          </a:p>
        </p:txBody>
      </p:sp>
    </p:spTree>
    <p:extLst>
      <p:ext uri="{BB962C8B-B14F-4D97-AF65-F5344CB8AC3E}">
        <p14:creationId xmlns:p14="http://schemas.microsoft.com/office/powerpoint/2010/main" val="4151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Fine Particulate Air Pollution - Overview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399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DAF0B1-6251-4010-AC04-656487F6A33B}"/>
              </a:ext>
            </a:extLst>
          </p:cNvPr>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38E5005-88DE-4DD7-8F7C-BB30EB78DC5A}" type="slidenum">
              <a:rPr kumimoji="0" lang="en-US" altLang="en-US"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45474" name="Rectangle 2">
            <a:extLst>
              <a:ext uri="{FF2B5EF4-FFF2-40B4-BE49-F238E27FC236}">
                <a16:creationId xmlns:a16="http://schemas.microsoft.com/office/drawing/2014/main" id="{79BC8A3E-6A92-4953-BE16-B3AE93D180FF}"/>
              </a:ext>
            </a:extLst>
          </p:cNvPr>
          <p:cNvSpPr>
            <a:spLocks noGrp="1" noRot="1" noChangeAspect="1" noChangeArrowheads="1" noTextEdit="1"/>
          </p:cNvSpPr>
          <p:nvPr>
            <p:ph type="sldImg"/>
          </p:nvPr>
        </p:nvSpPr>
        <p:spPr>
          <a:xfrm>
            <a:off x="384175" y="685800"/>
            <a:ext cx="6091238" cy="3427413"/>
          </a:xfrm>
          <a:ln/>
        </p:spPr>
      </p:sp>
      <p:sp>
        <p:nvSpPr>
          <p:cNvPr id="745475" name="Rectangle 3">
            <a:extLst>
              <a:ext uri="{FF2B5EF4-FFF2-40B4-BE49-F238E27FC236}">
                <a16:creationId xmlns:a16="http://schemas.microsoft.com/office/drawing/2014/main" id="{35C65BD3-9C11-4844-9908-B37D225F233E}"/>
              </a:ext>
            </a:extLst>
          </p:cNvPr>
          <p:cNvSpPr>
            <a:spLocks noGrp="1" noChangeArrowheads="1"/>
          </p:cNvSpPr>
          <p:nvPr>
            <p:ph type="body" idx="1"/>
          </p:nvPr>
        </p:nvSpPr>
        <p:spPr>
          <a:xfrm>
            <a:off x="914400" y="4341813"/>
            <a:ext cx="5029200" cy="4117975"/>
          </a:xfrm>
        </p:spPr>
        <p:txBody>
          <a:bodyPr/>
          <a:lstStyle/>
          <a:p>
            <a:r>
              <a:rPr lang="en-US" altLang="en-US" dirty="0"/>
              <a:t>The haze of summertime sulfate PM2.5 in Pittsburgh is seen on the bottom photograph on this slide for a particular day. PM2.5 concentrations were 45 micrograms per m3 on the day of the bottom graphic. By comparison, a clean day – 4 ug/m3 – is seen on top.</a:t>
            </a:r>
          </a:p>
        </p:txBody>
      </p:sp>
    </p:spTree>
    <p:extLst>
      <p:ext uri="{BB962C8B-B14F-4D97-AF65-F5344CB8AC3E}">
        <p14:creationId xmlns:p14="http://schemas.microsoft.com/office/powerpoint/2010/main" val="3625189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Fine Particulate Air Pollution – Emission Sources of Combustion PM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264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this lecture with some photographs that highlight some aspects of combustion PM emission sources. As seen in these images, this is largely the black smoke emitted from combustion sources. Its black color is a consequence of absorption of all visible light wavelength, and there a black color. </a:t>
            </a:r>
          </a:p>
          <a:p>
            <a:endParaRPr lang="en-US" dirty="0"/>
          </a:p>
          <a:p>
            <a:r>
              <a:rPr lang="en-US" dirty="0"/>
              <a:t>Recall that although the visual may </a:t>
            </a:r>
            <a:r>
              <a:rPr lang="en-US" dirty="0" err="1"/>
              <a:t>inply</a:t>
            </a:r>
            <a:r>
              <a:rPr lang="en-US" dirty="0"/>
              <a:t> these are large particles, since they are so dark and black, the particles emitted by combustion are extremely small – ultrafine sub-micron particles. They are therefore very harmful if inhaled.</a:t>
            </a:r>
          </a:p>
          <a:p>
            <a:endParaRPr lang="en-US" dirty="0"/>
          </a:p>
          <a:p>
            <a:r>
              <a:rPr lang="en-US" dirty="0"/>
              <a:t>Also recalling from our study of combustion physics from an earlier lecture, smoke results from incomplete combustion. Smoke is therefore comprised of unburned or partially burned fuel constituents. Chemically, the make-up can be a simple as pure carbon – called elemental carbon – or a complex mixture of tar and other organic compounds – called organic carbon.  The chemical make-up of combustion PM and its effects on health is actively being studied by researchers.</a:t>
            </a:r>
          </a:p>
        </p:txBody>
      </p:sp>
      <p:sp>
        <p:nvSpPr>
          <p:cNvPr id="4" name="Slide Number Placeholder 3"/>
          <p:cNvSpPr>
            <a:spLocks noGrp="1"/>
          </p:cNvSpPr>
          <p:nvPr>
            <p:ph type="sldNum" sz="quarter" idx="5"/>
          </p:nvPr>
        </p:nvSpPr>
        <p:spPr/>
        <p:txBody>
          <a:bodyPr/>
          <a:lstStyle/>
          <a:p>
            <a:fld id="{330201C0-D149-4D82-9460-5851525DA63B}" type="slidenum">
              <a:rPr lang="en-US" smtClean="0"/>
              <a:pPr/>
              <a:t>32</a:t>
            </a:fld>
            <a:endParaRPr lang="en-US"/>
          </a:p>
        </p:txBody>
      </p:sp>
    </p:spTree>
    <p:extLst>
      <p:ext uri="{BB962C8B-B14F-4D97-AF65-F5344CB8AC3E}">
        <p14:creationId xmlns:p14="http://schemas.microsoft.com/office/powerpoint/2010/main" val="325668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research, it is being found that diesel smoke emissions, largely from trucks, are a particularly harmful, carcinogenic form of combustion PM2.5.  California regulators are taking active steps to reduce particulate emissions from trucks – phasing in engine retrofitting so engines are modernized and have advanced emission control equipment.  Also, cleaner and lower sulfur containing diesel fuels have been developed to reduce particulate and pre-cursor gas emissions from diesel engines.</a:t>
            </a:r>
          </a:p>
        </p:txBody>
      </p:sp>
      <p:sp>
        <p:nvSpPr>
          <p:cNvPr id="4" name="Slide Number Placeholder 3"/>
          <p:cNvSpPr>
            <a:spLocks noGrp="1"/>
          </p:cNvSpPr>
          <p:nvPr>
            <p:ph type="sldNum" sz="quarter" idx="5"/>
          </p:nvPr>
        </p:nvSpPr>
        <p:spPr/>
        <p:txBody>
          <a:bodyPr/>
          <a:lstStyle/>
          <a:p>
            <a:fld id="{330201C0-D149-4D82-9460-5851525DA63B}" type="slidenum">
              <a:rPr lang="en-US" smtClean="0"/>
              <a:pPr/>
              <a:t>33</a:t>
            </a:fld>
            <a:endParaRPr lang="en-US"/>
          </a:p>
        </p:txBody>
      </p:sp>
    </p:spTree>
    <p:extLst>
      <p:ext uri="{BB962C8B-B14F-4D97-AF65-F5344CB8AC3E}">
        <p14:creationId xmlns:p14="http://schemas.microsoft.com/office/powerpoint/2010/main" val="3197302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main source of combustion PM is biomass burning. This can come in the form of natural wildfires, an example seen from a photograph of our recent October 2017 Napa Valley fires in Northern California. Another example, seen on the right, is agricultural and forest burning, which is often done to clear space for agricultural crop production and/or to dispose of waste biomass. </a:t>
            </a:r>
          </a:p>
          <a:p>
            <a:endParaRPr lang="en-US" dirty="0"/>
          </a:p>
          <a:p>
            <a:r>
              <a:rPr lang="en-US" dirty="0"/>
              <a:t>Aside from being a hazard to human health if inhaled, particulate emissions from these sources span large areas, can inject particulate deep into the troposphere and be transported long distances downwind. Biomass combustion is therefore of concern for long-range global transport, and is an important contributor to the global particulate levels affecting climate change.</a:t>
            </a:r>
          </a:p>
        </p:txBody>
      </p:sp>
      <p:sp>
        <p:nvSpPr>
          <p:cNvPr id="4" name="Slide Number Placeholder 3"/>
          <p:cNvSpPr>
            <a:spLocks noGrp="1"/>
          </p:cNvSpPr>
          <p:nvPr>
            <p:ph type="sldNum" sz="quarter" idx="5"/>
          </p:nvPr>
        </p:nvSpPr>
        <p:spPr/>
        <p:txBody>
          <a:bodyPr/>
          <a:lstStyle/>
          <a:p>
            <a:fld id="{330201C0-D149-4D82-9460-5851525DA63B}" type="slidenum">
              <a:rPr lang="en-US" smtClean="0"/>
              <a:pPr/>
              <a:t>34</a:t>
            </a:fld>
            <a:endParaRPr lang="en-US"/>
          </a:p>
        </p:txBody>
      </p:sp>
    </p:spTree>
    <p:extLst>
      <p:ext uri="{BB962C8B-B14F-4D97-AF65-F5344CB8AC3E}">
        <p14:creationId xmlns:p14="http://schemas.microsoft.com/office/powerpoint/2010/main" val="16527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7E5E333-771A-4256-A19D-7FBF5092E3C4}" type="slidenum">
              <a:rPr lang="en-US" smtClean="0"/>
              <a:pPr/>
              <a:t>4</a:t>
            </a:fld>
            <a:endParaRPr lang="en-US"/>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a:ln/>
        </p:spPr>
        <p:txBody>
          <a:bodyPr>
            <a:normAutofit fontScale="85000" lnSpcReduction="20000"/>
          </a:bodyPr>
          <a:lstStyle/>
          <a:p>
            <a:r>
              <a:rPr lang="en-US" dirty="0"/>
              <a:t>We begin with a basic description of particulate air pollution. </a:t>
            </a:r>
          </a:p>
          <a:p>
            <a:endParaRPr lang="en-US" dirty="0"/>
          </a:p>
          <a:p>
            <a:r>
              <a:rPr lang="en-US" dirty="0"/>
              <a:t>There are several terms used to describe this. Broadly the name “particulate matter” – or PM – describes particles in the air that are small enough to stay suspended, and therefore are able to blow in the wind much like it were a gas. Large particles, instead, would be heavy enough to not stay suspended and therefore would settle to the ground due to gravity very soon after being emitted.</a:t>
            </a:r>
          </a:p>
          <a:p>
            <a:endParaRPr lang="en-US" dirty="0"/>
          </a:p>
          <a:p>
            <a:r>
              <a:rPr lang="en-US" dirty="0"/>
              <a:t>The precise particle sizes associated with PM pollution are illustrated by the graphic shown below.</a:t>
            </a:r>
          </a:p>
          <a:p>
            <a:endParaRPr lang="en-US" dirty="0"/>
          </a:p>
          <a:p>
            <a:r>
              <a:rPr lang="en-US" dirty="0"/>
              <a:t>Since these particles are small in size, we generally refer to particle sizes in micrometers. 1 micrometer is 1 millionth of a meter, and 1 thousandth a millimeter</a:t>
            </a:r>
          </a:p>
          <a:p>
            <a:endParaRPr lang="en-US" dirty="0"/>
          </a:p>
          <a:p>
            <a:r>
              <a:rPr lang="en-US" dirty="0"/>
              <a:t>A common upper bound of particle size where particles stay suspended in air is 10 micrometers in diameter. We call the mass concentration of PM pollution for particles smaller and up to 10 micrometer PM10. Likewise, we call the mass concentration of PM pollution for particles smaller and up to 2.5 micrometer PM2.5.  Both PM10 and PM2.5 are among the criteria air pollutants – where ambient air concentration standards exist.</a:t>
            </a:r>
          </a:p>
          <a:p>
            <a:endParaRPr lang="en-US" dirty="0"/>
          </a:p>
          <a:p>
            <a:r>
              <a:rPr lang="en-US" dirty="0"/>
              <a:t>To get an idea of the size of 10 and 2.5 micrometer particles, it is common to reference this to something more familiar – like a human hair. This is indicated on the graphic. The typical width of a human hair is between 50 – 70 micrometers. Also shown on the graphic is a grain of beach sand – at about 90 micrometers in size. Overall, 50 – 100 um is similar to the size of fog droplets and small rain drops..</a:t>
            </a:r>
          </a:p>
          <a:p>
            <a:endParaRPr lang="en-US" dirty="0"/>
          </a:p>
          <a:p>
            <a:r>
              <a:rPr lang="en-US" dirty="0"/>
              <a:t>10 micrometers – the rough upper bound of suspended, respirable particles in the air - is therefore about 1/6 this size of the width of a human hair, and PM2.5 is even smaller than this – around 1/20</a:t>
            </a:r>
            <a:r>
              <a:rPr lang="en-US" baseline="30000" dirty="0"/>
              <a:t>th</a:t>
            </a:r>
            <a:r>
              <a:rPr lang="en-US" dirty="0"/>
              <a:t>.</a:t>
            </a:r>
          </a:p>
          <a:p>
            <a:endParaRPr lang="en-US" dirty="0"/>
          </a:p>
          <a:p>
            <a:r>
              <a:rPr lang="en-US" dirty="0"/>
              <a:t>PM10 and PM2.5 air pollution is therefore comprised of very tiny particles. They stay suspended in air and can travel long distances in the wind. PM2.5 is also so tiny it can penetrate deeply into lungs and cause adverse health effects if inhaled..</a:t>
            </a:r>
          </a:p>
          <a:p>
            <a:endParaRPr lang="en-US" dirty="0"/>
          </a:p>
          <a:p>
            <a:endParaRPr lang="en-US" dirty="0"/>
          </a:p>
        </p:txBody>
      </p:sp>
    </p:spTree>
    <p:extLst>
      <p:ext uri="{BB962C8B-B14F-4D97-AF65-F5344CB8AC3E}">
        <p14:creationId xmlns:p14="http://schemas.microsoft.com/office/powerpoint/2010/main" val="213368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on these definitional matters are provided on this slide.  PM are “aerosols” – a term we introduced back in lecture one. Aerosols are particles that stay suspended in air.  </a:t>
            </a:r>
          </a:p>
          <a:p>
            <a:endParaRPr lang="en-US" dirty="0"/>
          </a:p>
          <a:p>
            <a:r>
              <a:rPr lang="en-US" dirty="0"/>
              <a:t>Since the precise size of PM particles is so important, it is useful to give a better idea of what we mean by “particle size”. By particle size, for example a particle size of 2.5 micrometers, we are referring to the diameter of a spherical particle. PM particles however are generally not spherical, as we will see in electron microscopy images on a later slide. Therefore, one needs to imagine a non-spherical particle morphed into a sphere in a manner where the overall volume stays the same. This is shown on this graphical inset – the actual particle shown by the solid line and the imaginary spherical one of same volume by the dashed line.</a:t>
            </a:r>
          </a:p>
          <a:p>
            <a:endParaRPr lang="en-US" dirty="0"/>
          </a:p>
          <a:p>
            <a:r>
              <a:rPr lang="en-US" dirty="0"/>
              <a:t>A more precise, technical definition of particle diameter is “aerodynamic diameter”. Details on this can be read about on the Wikipedia page </a:t>
            </a:r>
            <a:r>
              <a:rPr lang="en-US" dirty="0" err="1"/>
              <a:t>weblinked</a:t>
            </a:r>
            <a:r>
              <a:rPr lang="en-US" dirty="0"/>
              <a:t> below for those interested. </a:t>
            </a:r>
          </a:p>
        </p:txBody>
      </p:sp>
      <p:sp>
        <p:nvSpPr>
          <p:cNvPr id="4" name="Slide Number Placeholder 3"/>
          <p:cNvSpPr>
            <a:spLocks noGrp="1"/>
          </p:cNvSpPr>
          <p:nvPr>
            <p:ph type="sldNum" sz="quarter" idx="5"/>
          </p:nvPr>
        </p:nvSpPr>
        <p:spPr/>
        <p:txBody>
          <a:bodyPr/>
          <a:lstStyle/>
          <a:p>
            <a:fld id="{330201C0-D149-4D82-9460-5851525DA63B}" type="slidenum">
              <a:rPr lang="en-US" smtClean="0"/>
              <a:pPr/>
              <a:t>5</a:t>
            </a:fld>
            <a:endParaRPr lang="en-US"/>
          </a:p>
        </p:txBody>
      </p:sp>
    </p:spTree>
    <p:extLst>
      <p:ext uri="{BB962C8B-B14F-4D97-AF65-F5344CB8AC3E}">
        <p14:creationId xmlns:p14="http://schemas.microsoft.com/office/powerpoint/2010/main" val="80681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size of PM particles directly relates to health impacts since the smaller the particles the more deeply they can penetrate into the lungs. This graphic illustrates this.</a:t>
            </a:r>
          </a:p>
          <a:p>
            <a:endParaRPr lang="en-US" dirty="0"/>
          </a:p>
          <a:p>
            <a:r>
              <a:rPr lang="en-US" dirty="0"/>
              <a:t>As we mentioned a couple slides back, 10 micrometers is a rough size up to and below which particles are suspended in air and inhalable. Recall the term PM10 is all particles less than or equal to 10 micrometers in diameter.</a:t>
            </a:r>
          </a:p>
          <a:p>
            <a:endParaRPr lang="en-US" dirty="0"/>
          </a:p>
          <a:p>
            <a:r>
              <a:rPr lang="en-US" dirty="0"/>
              <a:t>Referring to the graphic, once inhaled the larger size fraction of PM10 is more likely to be captured by the upper respiratory tract – the nasal passages and throat. This can cause respiratory irritation and generally short-term, acute health problems. </a:t>
            </a:r>
          </a:p>
          <a:p>
            <a:endParaRPr lang="en-US" dirty="0"/>
          </a:p>
          <a:p>
            <a:r>
              <a:rPr lang="en-US" dirty="0"/>
              <a:t>However more serious, longer term health impacts are felt due to the smaller particles. Specifically, the PM2.5 fraction can penetrate through the upper respiratory tract into the lungs, irritating lung tissue. Even more dangerous impacts are for smaller particles, PM1.0 … 1 micrometer or less … which  can penetrate all the way to the alveoli – the tiny sacs terminating bronchiole that reach the blood/air barrier. There is even evidence of these very tiny particles pass into the bloodstream, causing more systematic chronic health effects.  We will learn more about this in Module 4 when  we study the epidemiological research of PM health effects. Particles less than 1 micrometer in size are termed “ultrafine”, which are the most dangerous.</a:t>
            </a:r>
          </a:p>
          <a:p>
            <a:endParaRPr lang="en-US" dirty="0"/>
          </a:p>
          <a:p>
            <a:r>
              <a:rPr lang="en-US" dirty="0"/>
              <a:t>In general, the smaller the particle size the more dangerous the associated health effects.</a:t>
            </a:r>
          </a:p>
        </p:txBody>
      </p:sp>
      <p:sp>
        <p:nvSpPr>
          <p:cNvPr id="4" name="Slide Number Placeholder 3"/>
          <p:cNvSpPr>
            <a:spLocks noGrp="1"/>
          </p:cNvSpPr>
          <p:nvPr>
            <p:ph type="sldNum" sz="quarter" idx="5"/>
          </p:nvPr>
        </p:nvSpPr>
        <p:spPr/>
        <p:txBody>
          <a:bodyPr/>
          <a:lstStyle/>
          <a:p>
            <a:fld id="{330201C0-D149-4D82-9460-5851525DA63B}" type="slidenum">
              <a:rPr lang="en-US" smtClean="0"/>
              <a:pPr/>
              <a:t>6</a:t>
            </a:fld>
            <a:endParaRPr lang="en-US"/>
          </a:p>
        </p:txBody>
      </p:sp>
    </p:spTree>
    <p:extLst>
      <p:ext uri="{BB962C8B-B14F-4D97-AF65-F5344CB8AC3E}">
        <p14:creationId xmlns:p14="http://schemas.microsoft.com/office/powerpoint/2010/main" val="344235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reading on PM health effects is provided in these links. As mentioned, we will also cover this topic in more detail in module 4.</a:t>
            </a:r>
          </a:p>
        </p:txBody>
      </p:sp>
      <p:sp>
        <p:nvSpPr>
          <p:cNvPr id="4" name="Slide Number Placeholder 3"/>
          <p:cNvSpPr>
            <a:spLocks noGrp="1"/>
          </p:cNvSpPr>
          <p:nvPr>
            <p:ph type="sldNum" sz="quarter" idx="5"/>
          </p:nvPr>
        </p:nvSpPr>
        <p:spPr/>
        <p:txBody>
          <a:bodyPr/>
          <a:lstStyle/>
          <a:p>
            <a:fld id="{330201C0-D149-4D82-9460-5851525DA63B}" type="slidenum">
              <a:rPr lang="en-US" smtClean="0"/>
              <a:pPr/>
              <a:t>7</a:t>
            </a:fld>
            <a:endParaRPr lang="en-US"/>
          </a:p>
        </p:txBody>
      </p:sp>
    </p:spTree>
    <p:extLst>
      <p:ext uri="{BB962C8B-B14F-4D97-AF65-F5344CB8AC3E}">
        <p14:creationId xmlns:p14="http://schemas.microsoft.com/office/powerpoint/2010/main" val="287730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1C437F-104C-4602-A01C-13DEE75A2033}"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01730" name="Rectangle 2"/>
          <p:cNvSpPr>
            <a:spLocks noGrp="1" noRot="1" noChangeAspect="1" noChangeArrowheads="1" noTextEdit="1"/>
          </p:cNvSpPr>
          <p:nvPr>
            <p:ph type="sldImg"/>
          </p:nvPr>
        </p:nvSpPr>
        <p:spPr>
          <a:xfrm>
            <a:off x="381000" y="685800"/>
            <a:ext cx="6096000" cy="3429000"/>
          </a:xfrm>
          <a:ln/>
        </p:spPr>
      </p:sp>
      <p:sp>
        <p:nvSpPr>
          <p:cNvPr id="201731" name="Rectangle 3"/>
          <p:cNvSpPr>
            <a:spLocks noGrp="1" noChangeArrowheads="1"/>
          </p:cNvSpPr>
          <p:nvPr>
            <p:ph type="body" idx="1"/>
          </p:nvPr>
        </p:nvSpPr>
        <p:spPr/>
        <p:txBody>
          <a:bodyPr/>
          <a:lstStyle/>
          <a:p>
            <a:r>
              <a:rPr lang="en-US" dirty="0"/>
              <a:t>As mentioned, PM10 and PM2.5 are both criteria air pollutants, and therefore have ambient air standards. These are listed here.</a:t>
            </a:r>
          </a:p>
          <a:p>
            <a:endParaRPr lang="en-US" dirty="0"/>
          </a:p>
          <a:p>
            <a:r>
              <a:rPr lang="en-US" dirty="0"/>
              <a:t>Notice that both short-term – 24 hour – and long-term – annual – standards exist. Notice also that the annual standards are lower in concentration threshold value than the 24-hour standards. For example for PM2.5, the 24 hour standard is 35 micrograms per m3 while the annual is less – 12 micrograms per m3.</a:t>
            </a:r>
          </a:p>
          <a:p>
            <a:endParaRPr lang="en-US" dirty="0"/>
          </a:p>
          <a:p>
            <a:r>
              <a:rPr lang="en-US" dirty="0"/>
              <a:t>The standards are therefore designed to be protective of short-term high daily episodic exposure that can cause acute health effects, and lower concentration sustained exposure that can cause chronic health effects.</a:t>
            </a:r>
          </a:p>
        </p:txBody>
      </p:sp>
    </p:spTree>
    <p:extLst>
      <p:ext uri="{BB962C8B-B14F-4D97-AF65-F5344CB8AC3E}">
        <p14:creationId xmlns:p14="http://schemas.microsoft.com/office/powerpoint/2010/main" val="319802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attainment status of PM2.5 ambient air quality standards across California is shown on this slide. The different color shadings indicates air districts with serious versus moderate non-attainment.</a:t>
            </a:r>
          </a:p>
          <a:p>
            <a:endParaRPr lang="en-US" dirty="0"/>
          </a:p>
          <a:p>
            <a:r>
              <a:rPr lang="en-US" dirty="0"/>
              <a:t>On the left is the attainment status for the 24-hour standard. There are five air districts in non-attainment of the 24 hour standard: the Bay Area, Sacramento, San Joaquin Valley, Los Angeles (South Coast) and Imperial Valley.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right is the situation for the annual standard. There are three air districts in non-attainment of the annual standard: San Joaquin Valley, Los Angeles Metro (South Coast Air District) and Imperial Valley.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Non-attainment is therefore more widespread with some serious non-attainment districts in California for the short-term standard. This is because of episodic periods when meteorological stagnation events during winter occur – which can cause short-term periods, days or perhaps a week or so, of very poor PM air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areas where sustained exposure to poor PM air quality also occur. The San Joaquin and Imperial Valleys are both agricultural valley settings prone to poor PM air quality. Los Angeles, due to its size, multitude of emission sources, and unfavorable </a:t>
            </a:r>
            <a:r>
              <a:rPr lang="en-US" dirty="0" err="1"/>
              <a:t>geopgraphic</a:t>
            </a:r>
            <a:r>
              <a:rPr lang="en-US" dirty="0"/>
              <a:t> setting, is also prone to sustained high PM concentrations in certain areas of the air district.</a:t>
            </a:r>
          </a:p>
          <a:p>
            <a:endParaRPr lang="en-US" dirty="0"/>
          </a:p>
        </p:txBody>
      </p:sp>
      <p:sp>
        <p:nvSpPr>
          <p:cNvPr id="4" name="Slide Number Placeholder 3"/>
          <p:cNvSpPr>
            <a:spLocks noGrp="1"/>
          </p:cNvSpPr>
          <p:nvPr>
            <p:ph type="sldNum" sz="quarter" idx="5"/>
          </p:nvPr>
        </p:nvSpPr>
        <p:spPr/>
        <p:txBody>
          <a:bodyPr/>
          <a:lstStyle/>
          <a:p>
            <a:fld id="{330201C0-D149-4D82-9460-5851525DA63B}" type="slidenum">
              <a:rPr lang="en-US" smtClean="0"/>
              <a:pPr/>
              <a:t>9</a:t>
            </a:fld>
            <a:endParaRPr lang="en-US"/>
          </a:p>
        </p:txBody>
      </p:sp>
    </p:spTree>
    <p:extLst>
      <p:ext uri="{BB962C8B-B14F-4D97-AF65-F5344CB8AC3E}">
        <p14:creationId xmlns:p14="http://schemas.microsoft.com/office/powerpoint/2010/main" val="163759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959759E-B4A8-544A-8832-211B63269D8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C3B5D9F-6299-E146-9132-22836E6538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A9B2463-782F-9143-91B7-1B769F04D44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110682BF-E842-2A44-AD1A-ED06DE8E6A1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831F1A28-D328-A64A-9F33-B30370CCF3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002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D1A79A06-631B-6C4B-AE0D-F7213A26FD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779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ADA129AD-15CD-5B40-96E9-F8D4D0C1E6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2136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fld id="{33F6E332-FAE3-D44C-9FD9-1BB195F306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941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fld id="{E01FD881-D8E6-2446-B252-F915042201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422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fld id="{13C6C76E-BD92-8948-8739-5E862FAAE5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624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78DCBF58-E2E9-3149-B93A-E7AF04C68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995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281ABDC-EF82-654B-BBDF-5D29E95D279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fld id="{D0D1FA36-745A-0F48-B136-45224AA969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7382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fld id="{D23B9494-BD1F-AF44-B45C-E46A776CA0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309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655417E5-92B7-634E-B888-7D106AB33E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5843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D1C14886-6E23-3D43-BBEA-8FBEAF02BF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4024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00EED626-1839-9A4B-A3F0-7A767026A9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3076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smtClean="0"/>
            </a:lvl1pPr>
          </a:lstStyle>
          <a:p>
            <a:fld id="{77EDCDA0-E2E1-4F4E-B8A0-A308134259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280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BEEAB-E7C1-45CA-A565-91BAC63FCD53}" type="slidenum">
              <a:rPr lang="en-US"/>
              <a:pPr>
                <a:defRPr/>
              </a:pPr>
              <a:t>‹#›</a:t>
            </a:fld>
            <a:endParaRPr lang="en-US"/>
          </a:p>
        </p:txBody>
      </p:sp>
    </p:spTree>
    <p:extLst>
      <p:ext uri="{BB962C8B-B14F-4D97-AF65-F5344CB8AC3E}">
        <p14:creationId xmlns:p14="http://schemas.microsoft.com/office/powerpoint/2010/main" val="418621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D00D6-13BB-4E8F-B4CE-419A9A23424A}" type="slidenum">
              <a:rPr lang="en-US"/>
              <a:pPr>
                <a:defRPr/>
              </a:pPr>
              <a:t>‹#›</a:t>
            </a:fld>
            <a:endParaRPr lang="en-US"/>
          </a:p>
        </p:txBody>
      </p:sp>
    </p:spTree>
    <p:extLst>
      <p:ext uri="{BB962C8B-B14F-4D97-AF65-F5344CB8AC3E}">
        <p14:creationId xmlns:p14="http://schemas.microsoft.com/office/powerpoint/2010/main" val="3406639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8AF68-4167-4EFA-BE3F-7CB4FA035918}" type="slidenum">
              <a:rPr lang="en-US"/>
              <a:pPr>
                <a:defRPr/>
              </a:pPr>
              <a:t>‹#›</a:t>
            </a:fld>
            <a:endParaRPr lang="en-US"/>
          </a:p>
        </p:txBody>
      </p:sp>
    </p:spTree>
    <p:extLst>
      <p:ext uri="{BB962C8B-B14F-4D97-AF65-F5344CB8AC3E}">
        <p14:creationId xmlns:p14="http://schemas.microsoft.com/office/powerpoint/2010/main" val="3327412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53D58-7A1B-4220-A185-C3EEB35ED65F}" type="slidenum">
              <a:rPr lang="en-US"/>
              <a:pPr>
                <a:defRPr/>
              </a:pPr>
              <a:t>‹#›</a:t>
            </a:fld>
            <a:endParaRPr lang="en-US"/>
          </a:p>
        </p:txBody>
      </p:sp>
    </p:spTree>
    <p:extLst>
      <p:ext uri="{BB962C8B-B14F-4D97-AF65-F5344CB8AC3E}">
        <p14:creationId xmlns:p14="http://schemas.microsoft.com/office/powerpoint/2010/main" val="36832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7367A70-ED69-4A41-95D0-1E963AD2C64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9B65B4-0AC2-47E1-828F-D689B3297B29}" type="slidenum">
              <a:rPr lang="en-US"/>
              <a:pPr>
                <a:defRPr/>
              </a:pPr>
              <a:t>‹#›</a:t>
            </a:fld>
            <a:endParaRPr lang="en-US"/>
          </a:p>
        </p:txBody>
      </p:sp>
    </p:spTree>
    <p:extLst>
      <p:ext uri="{BB962C8B-B14F-4D97-AF65-F5344CB8AC3E}">
        <p14:creationId xmlns:p14="http://schemas.microsoft.com/office/powerpoint/2010/main" val="3549903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599711C-35A3-43E5-90D0-27C74DEB20B4}" type="slidenum">
              <a:rPr lang="en-US"/>
              <a:pPr>
                <a:defRPr/>
              </a:pPr>
              <a:t>‹#›</a:t>
            </a:fld>
            <a:endParaRPr lang="en-US"/>
          </a:p>
        </p:txBody>
      </p:sp>
    </p:spTree>
    <p:extLst>
      <p:ext uri="{BB962C8B-B14F-4D97-AF65-F5344CB8AC3E}">
        <p14:creationId xmlns:p14="http://schemas.microsoft.com/office/powerpoint/2010/main" val="1291254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35F19-2862-46BD-BFEE-0FECE07E0E5D}" type="slidenum">
              <a:rPr lang="en-US"/>
              <a:pPr>
                <a:defRPr/>
              </a:pPr>
              <a:t>‹#›</a:t>
            </a:fld>
            <a:endParaRPr lang="en-US"/>
          </a:p>
        </p:txBody>
      </p:sp>
    </p:spTree>
    <p:extLst>
      <p:ext uri="{BB962C8B-B14F-4D97-AF65-F5344CB8AC3E}">
        <p14:creationId xmlns:p14="http://schemas.microsoft.com/office/powerpoint/2010/main" val="2711171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A57A7B-FC71-4E14-B3CA-9C8DC0A4C58F}" type="slidenum">
              <a:rPr lang="en-US"/>
              <a:pPr>
                <a:defRPr/>
              </a:pPr>
              <a:t>‹#›</a:t>
            </a:fld>
            <a:endParaRPr lang="en-US"/>
          </a:p>
        </p:txBody>
      </p:sp>
    </p:spTree>
    <p:extLst>
      <p:ext uri="{BB962C8B-B14F-4D97-AF65-F5344CB8AC3E}">
        <p14:creationId xmlns:p14="http://schemas.microsoft.com/office/powerpoint/2010/main" val="2115523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8D0B0D-2117-4244-B19C-EDFAAC55183B}" type="slidenum">
              <a:rPr lang="en-US"/>
              <a:pPr>
                <a:defRPr/>
              </a:pPr>
              <a:t>‹#›</a:t>
            </a:fld>
            <a:endParaRPr lang="en-US"/>
          </a:p>
        </p:txBody>
      </p:sp>
    </p:spTree>
    <p:extLst>
      <p:ext uri="{BB962C8B-B14F-4D97-AF65-F5344CB8AC3E}">
        <p14:creationId xmlns:p14="http://schemas.microsoft.com/office/powerpoint/2010/main" val="3868299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29689-3703-4EC3-9E50-3A9E942D1AE4}" type="slidenum">
              <a:rPr lang="en-US"/>
              <a:pPr>
                <a:defRPr/>
              </a:pPr>
              <a:t>‹#›</a:t>
            </a:fld>
            <a:endParaRPr lang="en-US"/>
          </a:p>
        </p:txBody>
      </p:sp>
    </p:spTree>
    <p:extLst>
      <p:ext uri="{BB962C8B-B14F-4D97-AF65-F5344CB8AC3E}">
        <p14:creationId xmlns:p14="http://schemas.microsoft.com/office/powerpoint/2010/main" val="1862650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28B7AE-697A-4CD3-8703-F1F6D78D008B}" type="slidenum">
              <a:rPr lang="en-US"/>
              <a:pPr>
                <a:defRPr/>
              </a:pPr>
              <a:t>‹#›</a:t>
            </a:fld>
            <a:endParaRPr lang="en-US"/>
          </a:p>
        </p:txBody>
      </p:sp>
    </p:spTree>
    <p:extLst>
      <p:ext uri="{BB962C8B-B14F-4D97-AF65-F5344CB8AC3E}">
        <p14:creationId xmlns:p14="http://schemas.microsoft.com/office/powerpoint/2010/main" val="1776742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1C86B6-7C17-4BD9-A27F-1E372541DA71}" type="slidenum">
              <a:rPr lang="en-US"/>
              <a:pPr>
                <a:defRPr/>
              </a:pPr>
              <a:t>‹#›</a:t>
            </a:fld>
            <a:endParaRPr lang="en-US"/>
          </a:p>
        </p:txBody>
      </p:sp>
    </p:spTree>
    <p:extLst>
      <p:ext uri="{BB962C8B-B14F-4D97-AF65-F5344CB8AC3E}">
        <p14:creationId xmlns:p14="http://schemas.microsoft.com/office/powerpoint/2010/main" val="379721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5D6B-BC45-4400-9072-D05B08FEB809}" type="slidenum">
              <a:rPr lang="en-US"/>
              <a:pPr>
                <a:defRPr/>
              </a:pPr>
              <a:t>‹#›</a:t>
            </a:fld>
            <a:endParaRPr lang="en-US"/>
          </a:p>
        </p:txBody>
      </p:sp>
    </p:spTree>
    <p:extLst>
      <p:ext uri="{BB962C8B-B14F-4D97-AF65-F5344CB8AC3E}">
        <p14:creationId xmlns:p14="http://schemas.microsoft.com/office/powerpoint/2010/main" val="1680638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21894C-4128-49BA-9C08-5E2565FADB2C}" type="slidenum">
              <a:rPr lang="en-US"/>
              <a:pPr>
                <a:defRPr/>
              </a:pPr>
              <a:t>‹#›</a:t>
            </a:fld>
            <a:endParaRPr lang="en-US"/>
          </a:p>
        </p:txBody>
      </p:sp>
    </p:spTree>
    <p:extLst>
      <p:ext uri="{BB962C8B-B14F-4D97-AF65-F5344CB8AC3E}">
        <p14:creationId xmlns:p14="http://schemas.microsoft.com/office/powerpoint/2010/main" val="239268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6F69F6A7-14D3-1D41-8DE5-9931C50983A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071898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62871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567900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FC4D4-1ABE-4744-83D7-AFEEFCCFF5CF}"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918565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FC4D4-1ABE-4744-83D7-AFEEFCCFF5CF}"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8284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FC4D4-1ABE-4744-83D7-AFEEFCCFF5CF}"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536855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FC4D4-1ABE-4744-83D7-AFEEFCCFF5CF}"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135506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FC4D4-1ABE-4744-83D7-AFEEFCCFF5CF}"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42683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FC4D4-1ABE-4744-83D7-AFEEFCCFF5CF}"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638253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2063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6A54EB14-4742-1E45-B546-78B64E680CF1}"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205810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31933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301128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031130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26104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380294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33016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83153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72313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64716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CCAF91A-966C-3B49-B585-7E52FCB560D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219725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9/21/2020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28125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C8C62C9-FC6C-A44F-8E0B-23AFF3640F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CC966D6-010C-2B47-BA89-DBEF8A16613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28BF851-AAA5-0B42-B80D-0ECB4CEBDF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F4D37D9-BECD-314D-A0B4-812FF864E1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11" charset="0"/>
        </a:defRPr>
      </a:lvl2pPr>
      <a:lvl3pPr algn="ctr" rtl="0" fontAlgn="base">
        <a:spcBef>
          <a:spcPct val="0"/>
        </a:spcBef>
        <a:spcAft>
          <a:spcPct val="0"/>
        </a:spcAft>
        <a:defRPr sz="4400">
          <a:solidFill>
            <a:schemeClr val="tx2"/>
          </a:solidFill>
          <a:latin typeface="Times" pitchFamily="-111" charset="0"/>
        </a:defRPr>
      </a:lvl3pPr>
      <a:lvl4pPr algn="ctr" rtl="0" fontAlgn="base">
        <a:spcBef>
          <a:spcPct val="0"/>
        </a:spcBef>
        <a:spcAft>
          <a:spcPct val="0"/>
        </a:spcAft>
        <a:defRPr sz="4400">
          <a:solidFill>
            <a:schemeClr val="tx2"/>
          </a:solidFill>
          <a:latin typeface="Times" pitchFamily="-111" charset="0"/>
        </a:defRPr>
      </a:lvl4pPr>
      <a:lvl5pPr algn="ctr" rtl="0" fontAlgn="base">
        <a:spcBef>
          <a:spcPct val="0"/>
        </a:spcBef>
        <a:spcAft>
          <a:spcPct val="0"/>
        </a:spcAft>
        <a:defRPr sz="4400">
          <a:solidFill>
            <a:schemeClr val="tx2"/>
          </a:solidFill>
          <a:latin typeface="Times" pitchFamily="-111" charset="0"/>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Times"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Times"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107DA8-74E2-7A45-9ABA-64C8B645339C}" type="slidenum">
              <a:rPr lang="en-US">
                <a:solidFill>
                  <a:srgbClr val="000000"/>
                </a:solidFill>
                <a:latin typeface="Times" charset="0"/>
              </a:rPr>
              <a:pPr/>
              <a:t>‹#›</a:t>
            </a:fld>
            <a:endParaRPr lang="en-US">
              <a:solidFill>
                <a:srgbClr val="000000"/>
              </a:solidFill>
              <a:latin typeface="Times" charset="0"/>
            </a:endParaRPr>
          </a:p>
        </p:txBody>
      </p:sp>
    </p:spTree>
    <p:extLst>
      <p:ext uri="{BB962C8B-B14F-4D97-AF65-F5344CB8AC3E}">
        <p14:creationId xmlns:p14="http://schemas.microsoft.com/office/powerpoint/2010/main" val="22759987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Times" pitchFamily="81"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Times" pitchFamily="81"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Times" pitchFamily="81" charset="0"/>
              </a:defRPr>
            </a:lvl1pPr>
          </a:lstStyle>
          <a:p>
            <a:pPr>
              <a:defRPr/>
            </a:pPr>
            <a:fld id="{D2A3D0FE-36FB-4EF9-ADAB-7F2ADCE93788}" type="slidenum">
              <a:rPr lang="en-US"/>
              <a:pPr>
                <a:defRPr/>
              </a:pPr>
              <a:t>‹#›</a:t>
            </a:fld>
            <a:endParaRPr lang="en-US"/>
          </a:p>
        </p:txBody>
      </p:sp>
    </p:spTree>
    <p:extLst>
      <p:ext uri="{BB962C8B-B14F-4D97-AF65-F5344CB8AC3E}">
        <p14:creationId xmlns:p14="http://schemas.microsoft.com/office/powerpoint/2010/main" val="20871742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3300">
          <a:solidFill>
            <a:schemeClr val="tx2"/>
          </a:solidFill>
          <a:latin typeface="+mj-lt"/>
          <a:ea typeface="ＭＳ Ｐゴシック" pitchFamily="81" charset="-128"/>
          <a:cs typeface="ＭＳ Ｐゴシック" pitchFamily="81" charset="-128"/>
        </a:defRPr>
      </a:lvl1pPr>
      <a:lvl2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2pPr>
      <a:lvl3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3pPr>
      <a:lvl4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4pPr>
      <a:lvl5pPr algn="ctr" rtl="0" eaLnBrk="0" fontAlgn="base" hangingPunct="0">
        <a:spcBef>
          <a:spcPct val="0"/>
        </a:spcBef>
        <a:spcAft>
          <a:spcPct val="0"/>
        </a:spcAft>
        <a:defRPr sz="3300">
          <a:solidFill>
            <a:schemeClr val="tx2"/>
          </a:solidFill>
          <a:latin typeface="Times" charset="0"/>
          <a:ea typeface="ＭＳ Ｐゴシック" pitchFamily="81" charset="-128"/>
          <a:cs typeface="ＭＳ Ｐゴシック" pitchFamily="81" charset="-128"/>
        </a:defRPr>
      </a:lvl5pPr>
      <a:lvl6pPr marL="342900" algn="ctr" rtl="0" fontAlgn="base">
        <a:spcBef>
          <a:spcPct val="0"/>
        </a:spcBef>
        <a:spcAft>
          <a:spcPct val="0"/>
        </a:spcAft>
        <a:defRPr sz="3300">
          <a:solidFill>
            <a:schemeClr val="tx2"/>
          </a:solidFill>
          <a:latin typeface="Times" charset="0"/>
        </a:defRPr>
      </a:lvl6pPr>
      <a:lvl7pPr marL="685800" algn="ctr" rtl="0" fontAlgn="base">
        <a:spcBef>
          <a:spcPct val="0"/>
        </a:spcBef>
        <a:spcAft>
          <a:spcPct val="0"/>
        </a:spcAft>
        <a:defRPr sz="3300">
          <a:solidFill>
            <a:schemeClr val="tx2"/>
          </a:solidFill>
          <a:latin typeface="Times" charset="0"/>
        </a:defRPr>
      </a:lvl7pPr>
      <a:lvl8pPr marL="1028700" algn="ctr" rtl="0" fontAlgn="base">
        <a:spcBef>
          <a:spcPct val="0"/>
        </a:spcBef>
        <a:spcAft>
          <a:spcPct val="0"/>
        </a:spcAft>
        <a:defRPr sz="3300">
          <a:solidFill>
            <a:schemeClr val="tx2"/>
          </a:solidFill>
          <a:latin typeface="Times" charset="0"/>
        </a:defRPr>
      </a:lvl8pPr>
      <a:lvl9pPr marL="1371600" algn="ctr" rtl="0" fontAlgn="base">
        <a:spcBef>
          <a:spcPct val="0"/>
        </a:spcBef>
        <a:spcAft>
          <a:spcPct val="0"/>
        </a:spcAft>
        <a:defRPr sz="3300">
          <a:solidFill>
            <a:schemeClr val="tx2"/>
          </a:solidFill>
          <a:latin typeface="Times"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81" charset="-128"/>
          <a:cs typeface="ＭＳ Ｐゴシック" pitchFamily="81" charset="-128"/>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charset="-128"/>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charset="-128"/>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charset="-128"/>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charset="-128"/>
        </a:defRPr>
      </a:lvl5pPr>
      <a:lvl6pPr marL="1885950" indent="-171450" algn="l" rtl="0" fontAlgn="base">
        <a:spcBef>
          <a:spcPct val="20000"/>
        </a:spcBef>
        <a:spcAft>
          <a:spcPct val="0"/>
        </a:spcAft>
        <a:buChar char="»"/>
        <a:defRPr sz="1500">
          <a:solidFill>
            <a:schemeClr val="tx1"/>
          </a:solidFill>
          <a:latin typeface="+mn-lt"/>
          <a:ea typeface="ＭＳ Ｐゴシック" charset="-128"/>
        </a:defRPr>
      </a:lvl6pPr>
      <a:lvl7pPr marL="2228850" indent="-171450" algn="l" rtl="0" fontAlgn="base">
        <a:spcBef>
          <a:spcPct val="20000"/>
        </a:spcBef>
        <a:spcAft>
          <a:spcPct val="0"/>
        </a:spcAft>
        <a:buChar char="»"/>
        <a:defRPr sz="1500">
          <a:solidFill>
            <a:schemeClr val="tx1"/>
          </a:solidFill>
          <a:latin typeface="+mn-lt"/>
          <a:ea typeface="ＭＳ Ｐゴシック" charset="-128"/>
        </a:defRPr>
      </a:lvl7pPr>
      <a:lvl8pPr marL="2571750" indent="-171450" algn="l" rtl="0" fontAlgn="base">
        <a:spcBef>
          <a:spcPct val="20000"/>
        </a:spcBef>
        <a:spcAft>
          <a:spcPct val="0"/>
        </a:spcAft>
        <a:buChar char="»"/>
        <a:defRPr sz="1500">
          <a:solidFill>
            <a:schemeClr val="tx1"/>
          </a:solidFill>
          <a:latin typeface="+mn-lt"/>
          <a:ea typeface="ＭＳ Ｐゴシック" charset="-128"/>
        </a:defRPr>
      </a:lvl8pPr>
      <a:lvl9pPr marL="2914650" indent="-171450" algn="l" rtl="0" fontAlgn="base">
        <a:spcBef>
          <a:spcPct val="20000"/>
        </a:spcBef>
        <a:spcAft>
          <a:spcPct val="0"/>
        </a:spcAft>
        <a:buChar char="»"/>
        <a:defRPr sz="1500">
          <a:solidFill>
            <a:schemeClr val="tx1"/>
          </a:solidFill>
          <a:latin typeface="+mn-lt"/>
          <a:ea typeface="ＭＳ Ｐゴシック"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D37D9-BECD-314D-A0B4-812FF864E19D}" type="slidenum">
              <a:rPr lang="en-US" smtClean="0"/>
              <a:pPr/>
              <a:t>‹#›</a:t>
            </a:fld>
            <a:endParaRPr lang="en-US"/>
          </a:p>
        </p:txBody>
      </p:sp>
    </p:spTree>
    <p:extLst>
      <p:ext uri="{BB962C8B-B14F-4D97-AF65-F5344CB8AC3E}">
        <p14:creationId xmlns:p14="http://schemas.microsoft.com/office/powerpoint/2010/main" val="36601361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9/21/2020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190646784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Electron_microscop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56.xml"/><Relationship Id="rId4" Type="http://schemas.openxmlformats.org/officeDocument/2006/relationships/hyperlink" Target="https://www.bakersfield.com/news/air-district-blames-atmospheric-stagnation-for-wintertime-pollution-spikes/article_acb6f950-1da5-11e8-a175-77fd45139ccc.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5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hyperlink" Target="http://www.theguardian.com/world/2015/oct/26/indonesias-fires-crime-against-humanity-hundreds-of-thousands-suffer#img-1" TargetMode="Externa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Aerosol#Aerodynamic_diameter"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hyperlink" Target="https://ww2.arb.ca.gov/resources/inhalable-particulate-matter-and-health"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hyperlink" Target="https://oehha.ca.gov/air/press-release/press-release-air/study-finds-long-term-exposure-ultrafine-particle-air-pollution" TargetMode="External"/><Relationship Id="rId4" Type="http://schemas.openxmlformats.org/officeDocument/2006/relationships/hyperlink" Target="https://en.wikipedia.org/wiki/Particulates#Health_effec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9: Particulate Matter &amp; PM2.5</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Fall Semester 2020</a:t>
            </a:r>
          </a:p>
          <a:p>
            <a:r>
              <a:rPr lang="en-US" dirty="0"/>
              <a:t>Module 3: Outdoor Air Pollution (Ozone and PM2.5)</a:t>
            </a:r>
          </a:p>
          <a:p>
            <a:r>
              <a:rPr lang="en-US" dirty="0"/>
              <a:t>Frank R. Freedman (Course Instructor)</a:t>
            </a:r>
          </a:p>
        </p:txBody>
      </p:sp>
    </p:spTree>
    <p:extLst>
      <p:ext uri="{BB962C8B-B14F-4D97-AF65-F5344CB8AC3E}">
        <p14:creationId xmlns:p14="http://schemas.microsoft.com/office/powerpoint/2010/main" val="264742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11337-BEB9-4F0A-8C28-7630B8348A5A}"/>
              </a:ext>
            </a:extLst>
          </p:cNvPr>
          <p:cNvPicPr>
            <a:picLocks noChangeAspect="1"/>
          </p:cNvPicPr>
          <p:nvPr/>
        </p:nvPicPr>
        <p:blipFill rotWithShape="1">
          <a:blip r:embed="rId3"/>
          <a:srcRect l="14167" t="14275" r="57500" b="58211"/>
          <a:stretch/>
        </p:blipFill>
        <p:spPr>
          <a:xfrm>
            <a:off x="1981200" y="1295400"/>
            <a:ext cx="8463280" cy="3733800"/>
          </a:xfrm>
          <a:prstGeom prst="rect">
            <a:avLst/>
          </a:prstGeom>
          <a:ln w="50800">
            <a:solidFill>
              <a:schemeClr val="tx1"/>
            </a:solidFill>
          </a:ln>
        </p:spPr>
      </p:pic>
      <p:sp>
        <p:nvSpPr>
          <p:cNvPr id="3" name="TextBox 2">
            <a:extLst>
              <a:ext uri="{FF2B5EF4-FFF2-40B4-BE49-F238E27FC236}">
                <a16:creationId xmlns:a16="http://schemas.microsoft.com/office/drawing/2014/main" id="{5FE4EDEE-DA5E-483C-B1A7-E068AA09A5C5}"/>
              </a:ext>
            </a:extLst>
          </p:cNvPr>
          <p:cNvSpPr txBox="1"/>
          <p:nvPr/>
        </p:nvSpPr>
        <p:spPr>
          <a:xfrm>
            <a:off x="609600" y="217866"/>
            <a:ext cx="6652719"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Annual PM2.5 Concentration Map (U.S.)</a:t>
            </a:r>
          </a:p>
        </p:txBody>
      </p:sp>
      <p:sp>
        <p:nvSpPr>
          <p:cNvPr id="5" name="Rectangle 4">
            <a:extLst>
              <a:ext uri="{FF2B5EF4-FFF2-40B4-BE49-F238E27FC236}">
                <a16:creationId xmlns:a16="http://schemas.microsoft.com/office/drawing/2014/main" id="{56ECC0CE-4A3D-4AF8-8A58-B250A9765004}"/>
              </a:ext>
            </a:extLst>
          </p:cNvPr>
          <p:cNvSpPr/>
          <p:nvPr/>
        </p:nvSpPr>
        <p:spPr bwMode="auto">
          <a:xfrm>
            <a:off x="2629610" y="5767744"/>
            <a:ext cx="809010" cy="9069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TextBox 5">
            <a:extLst>
              <a:ext uri="{FF2B5EF4-FFF2-40B4-BE49-F238E27FC236}">
                <a16:creationId xmlns:a16="http://schemas.microsoft.com/office/drawing/2014/main" id="{2BD15E71-0322-46AA-9397-188CCCDF0932}"/>
              </a:ext>
            </a:extLst>
          </p:cNvPr>
          <p:cNvSpPr txBox="1"/>
          <p:nvPr/>
        </p:nvSpPr>
        <p:spPr>
          <a:xfrm>
            <a:off x="304800" y="4860239"/>
            <a:ext cx="3810340" cy="1323439"/>
          </a:xfrm>
          <a:prstGeom prst="rect">
            <a:avLst/>
          </a:prstGeom>
          <a:solidFill>
            <a:schemeClr val="accent2">
              <a:lumMod val="7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1D713"/>
                </a:solidFill>
                <a:effectLst/>
                <a:uLnTx/>
                <a:uFillTx/>
                <a:latin typeface="Calibri" panose="020F0502020204030204" pitchFamily="34" charset="0"/>
                <a:ea typeface="+mn-ea"/>
                <a:cs typeface="Calibri" panose="020F0502020204030204" pitchFamily="34" charset="0"/>
              </a:rPr>
              <a:t>Green</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(&lt; 10 ug/m3)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Yellow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(10 - 15 ug/m3)</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6700"/>
                </a:solidFill>
                <a:effectLst/>
                <a:uLnTx/>
                <a:uFillTx/>
                <a:latin typeface="Calibri" panose="020F0502020204030204" pitchFamily="34" charset="0"/>
                <a:ea typeface="+mn-ea"/>
                <a:cs typeface="Calibri" panose="020F0502020204030204" pitchFamily="34" charset="0"/>
              </a:rPr>
              <a:t>Orange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(15  - 35 ug/m3)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Red</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(&gt; 35 ug/m3)</a:t>
            </a:r>
          </a:p>
        </p:txBody>
      </p:sp>
      <p:sp>
        <p:nvSpPr>
          <p:cNvPr id="11" name="TextBox 10">
            <a:extLst>
              <a:ext uri="{FF2B5EF4-FFF2-40B4-BE49-F238E27FC236}">
                <a16:creationId xmlns:a16="http://schemas.microsoft.com/office/drawing/2014/main" id="{1FB5BBA7-239E-40DE-A01E-F0924FA62ECE}"/>
              </a:ext>
            </a:extLst>
          </p:cNvPr>
          <p:cNvSpPr txBox="1"/>
          <p:nvPr/>
        </p:nvSpPr>
        <p:spPr>
          <a:xfrm>
            <a:off x="1676401" y="2903849"/>
            <a:ext cx="190641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San Joaquin Valley</a:t>
            </a:r>
          </a:p>
        </p:txBody>
      </p:sp>
      <p:sp>
        <p:nvSpPr>
          <p:cNvPr id="12" name="TextBox 11">
            <a:extLst>
              <a:ext uri="{FF2B5EF4-FFF2-40B4-BE49-F238E27FC236}">
                <a16:creationId xmlns:a16="http://schemas.microsoft.com/office/drawing/2014/main" id="{59C2B89C-9410-41BB-B92D-610070069EA6}"/>
              </a:ext>
            </a:extLst>
          </p:cNvPr>
          <p:cNvSpPr txBox="1"/>
          <p:nvPr/>
        </p:nvSpPr>
        <p:spPr>
          <a:xfrm>
            <a:off x="5943601" y="1905001"/>
            <a:ext cx="235352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U.S. Industrial Midwest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(“Pittsburgh”)</a:t>
            </a:r>
          </a:p>
        </p:txBody>
      </p:sp>
      <p:cxnSp>
        <p:nvCxnSpPr>
          <p:cNvPr id="14" name="Straight Arrow Connector 13">
            <a:extLst>
              <a:ext uri="{FF2B5EF4-FFF2-40B4-BE49-F238E27FC236}">
                <a16:creationId xmlns:a16="http://schemas.microsoft.com/office/drawing/2014/main" id="{78A8D837-0732-42C7-BE7B-9A3546B157A9}"/>
              </a:ext>
            </a:extLst>
          </p:cNvPr>
          <p:cNvCxnSpPr>
            <a:cxnSpLocks/>
          </p:cNvCxnSpPr>
          <p:nvPr/>
        </p:nvCxnSpPr>
        <p:spPr bwMode="auto">
          <a:xfrm>
            <a:off x="2422555" y="3356366"/>
            <a:ext cx="953750" cy="228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A472CE6A-C85E-4909-A851-6CB858714E0E}"/>
              </a:ext>
            </a:extLst>
          </p:cNvPr>
          <p:cNvCxnSpPr>
            <a:cxnSpLocks/>
          </p:cNvCxnSpPr>
          <p:nvPr/>
        </p:nvCxnSpPr>
        <p:spPr bwMode="auto">
          <a:xfrm flipH="1">
            <a:off x="6553201" y="2551332"/>
            <a:ext cx="152399" cy="4844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2C32E8A8-103C-48EE-982A-13D1AEF322F7}"/>
              </a:ext>
            </a:extLst>
          </p:cNvPr>
          <p:cNvSpPr txBox="1"/>
          <p:nvPr/>
        </p:nvSpPr>
        <p:spPr>
          <a:xfrm>
            <a:off x="5676190" y="4399002"/>
            <a:ext cx="34140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highlight>
                  <a:srgbClr val="FFFF00"/>
                </a:highlight>
                <a:latin typeface="Calibri" panose="020F0502020204030204" pitchFamily="34" charset="0"/>
                <a:cs typeface="Calibri" panose="020F0502020204030204" pitchFamily="34" charset="0"/>
              </a:rPr>
              <a:t>Monterrey &amp; Mexico City (Mexico)</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endParaRPr>
          </a:p>
        </p:txBody>
      </p:sp>
      <p:cxnSp>
        <p:nvCxnSpPr>
          <p:cNvPr id="15" name="Straight Arrow Connector 14">
            <a:extLst>
              <a:ext uri="{FF2B5EF4-FFF2-40B4-BE49-F238E27FC236}">
                <a16:creationId xmlns:a16="http://schemas.microsoft.com/office/drawing/2014/main" id="{0C675C60-2A5B-42D3-A00E-F2DE406F9B21}"/>
              </a:ext>
            </a:extLst>
          </p:cNvPr>
          <p:cNvCxnSpPr>
            <a:cxnSpLocks/>
          </p:cNvCxnSpPr>
          <p:nvPr/>
        </p:nvCxnSpPr>
        <p:spPr bwMode="auto">
          <a:xfrm flipH="1">
            <a:off x="5257800" y="4583668"/>
            <a:ext cx="418390" cy="1846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3CEE93CF-F018-4D46-92C3-6C2908CE9C7C}"/>
              </a:ext>
            </a:extLst>
          </p:cNvPr>
          <p:cNvCxnSpPr>
            <a:cxnSpLocks/>
          </p:cNvCxnSpPr>
          <p:nvPr/>
        </p:nvCxnSpPr>
        <p:spPr bwMode="auto">
          <a:xfrm flipH="1">
            <a:off x="5257800" y="4399002"/>
            <a:ext cx="41839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3269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81519F-AB1F-4B83-83DE-52416F2B88BB}"/>
              </a:ext>
            </a:extLst>
          </p:cNvPr>
          <p:cNvPicPr>
            <a:picLocks noChangeAspect="1"/>
          </p:cNvPicPr>
          <p:nvPr/>
        </p:nvPicPr>
        <p:blipFill>
          <a:blip r:embed="rId3"/>
          <a:stretch>
            <a:fillRect/>
          </a:stretch>
        </p:blipFill>
        <p:spPr>
          <a:xfrm>
            <a:off x="1524000" y="1083331"/>
            <a:ext cx="9144000" cy="4154374"/>
          </a:xfrm>
          <a:prstGeom prst="rect">
            <a:avLst/>
          </a:prstGeom>
          <a:ln w="47625">
            <a:solidFill>
              <a:schemeClr val="tx1"/>
            </a:solidFill>
          </a:ln>
        </p:spPr>
      </p:pic>
      <p:sp>
        <p:nvSpPr>
          <p:cNvPr id="5" name="TextBox 4">
            <a:extLst>
              <a:ext uri="{FF2B5EF4-FFF2-40B4-BE49-F238E27FC236}">
                <a16:creationId xmlns:a16="http://schemas.microsoft.com/office/drawing/2014/main" id="{5D8B98BF-1BCA-4FDB-9FEA-5D27BF6256AD}"/>
              </a:ext>
            </a:extLst>
          </p:cNvPr>
          <p:cNvSpPr txBox="1"/>
          <p:nvPr/>
        </p:nvSpPr>
        <p:spPr>
          <a:xfrm>
            <a:off x="750070" y="246399"/>
            <a:ext cx="719171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Annual PM2.5 Concentration Map (global)</a:t>
            </a:r>
          </a:p>
        </p:txBody>
      </p:sp>
      <p:sp>
        <p:nvSpPr>
          <p:cNvPr id="9" name="Rectangle 8">
            <a:extLst>
              <a:ext uri="{FF2B5EF4-FFF2-40B4-BE49-F238E27FC236}">
                <a16:creationId xmlns:a16="http://schemas.microsoft.com/office/drawing/2014/main" id="{A1C686E5-E772-4FCF-8B95-DF0CD1B32253}"/>
              </a:ext>
            </a:extLst>
          </p:cNvPr>
          <p:cNvSpPr/>
          <p:nvPr/>
        </p:nvSpPr>
        <p:spPr bwMode="auto">
          <a:xfrm>
            <a:off x="1581844" y="3637846"/>
            <a:ext cx="2767651" cy="15998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 name="TextBox 5">
            <a:extLst>
              <a:ext uri="{FF2B5EF4-FFF2-40B4-BE49-F238E27FC236}">
                <a16:creationId xmlns:a16="http://schemas.microsoft.com/office/drawing/2014/main" id="{54307D99-9303-40ED-9056-D897ECB74C10}"/>
              </a:ext>
            </a:extLst>
          </p:cNvPr>
          <p:cNvSpPr txBox="1"/>
          <p:nvPr/>
        </p:nvSpPr>
        <p:spPr>
          <a:xfrm>
            <a:off x="7728647" y="1733967"/>
            <a:ext cx="137569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China / India</a:t>
            </a:r>
          </a:p>
        </p:txBody>
      </p:sp>
      <p:sp>
        <p:nvSpPr>
          <p:cNvPr id="8" name="TextBox 7">
            <a:extLst>
              <a:ext uri="{FF2B5EF4-FFF2-40B4-BE49-F238E27FC236}">
                <a16:creationId xmlns:a16="http://schemas.microsoft.com/office/drawing/2014/main" id="{5E3B7DBA-CA77-4213-A8D2-03D88F6091FF}"/>
              </a:ext>
            </a:extLst>
          </p:cNvPr>
          <p:cNvSpPr txBox="1"/>
          <p:nvPr/>
        </p:nvSpPr>
        <p:spPr>
          <a:xfrm>
            <a:off x="2657544" y="2101942"/>
            <a:ext cx="54931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U.S.</a:t>
            </a:r>
          </a:p>
        </p:txBody>
      </p:sp>
      <p:sp>
        <p:nvSpPr>
          <p:cNvPr id="11" name="TextBox 10">
            <a:extLst>
              <a:ext uri="{FF2B5EF4-FFF2-40B4-BE49-F238E27FC236}">
                <a16:creationId xmlns:a16="http://schemas.microsoft.com/office/drawing/2014/main" id="{FA54A49C-0A75-4D83-BAA1-740358634D49}"/>
              </a:ext>
            </a:extLst>
          </p:cNvPr>
          <p:cNvSpPr txBox="1"/>
          <p:nvPr/>
        </p:nvSpPr>
        <p:spPr>
          <a:xfrm>
            <a:off x="5979241" y="1511335"/>
            <a:ext cx="160511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Eastern Europe</a:t>
            </a:r>
          </a:p>
        </p:txBody>
      </p:sp>
      <p:sp>
        <p:nvSpPr>
          <p:cNvPr id="2" name="TextBox 1">
            <a:extLst>
              <a:ext uri="{FF2B5EF4-FFF2-40B4-BE49-F238E27FC236}">
                <a16:creationId xmlns:a16="http://schemas.microsoft.com/office/drawing/2014/main" id="{3F6BA09B-7691-4107-B849-2E5F18BF84E2}"/>
              </a:ext>
            </a:extLst>
          </p:cNvPr>
          <p:cNvSpPr txBox="1"/>
          <p:nvPr/>
        </p:nvSpPr>
        <p:spPr>
          <a:xfrm>
            <a:off x="442864" y="4762799"/>
            <a:ext cx="3810340" cy="1323439"/>
          </a:xfrm>
          <a:prstGeom prst="rect">
            <a:avLst/>
          </a:prstGeom>
          <a:solidFill>
            <a:srgbClr val="00206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1D713"/>
                </a:solidFill>
                <a:effectLst/>
                <a:uLnTx/>
                <a:uFillTx/>
                <a:latin typeface="Calibri" panose="020F0502020204030204" pitchFamily="34" charset="0"/>
                <a:ea typeface="+mn-ea"/>
                <a:cs typeface="Calibri" panose="020F0502020204030204" pitchFamily="34" charset="0"/>
              </a:rPr>
              <a:t>Green</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(&lt; 10 ug/m3)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Yellow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(10 - 15 ug/m3)</a:t>
            </a: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6700"/>
                </a:solidFill>
                <a:effectLst/>
                <a:uLnTx/>
                <a:uFillTx/>
                <a:latin typeface="Calibri" panose="020F0502020204030204" pitchFamily="34" charset="0"/>
                <a:ea typeface="+mn-ea"/>
                <a:cs typeface="Calibri" panose="020F0502020204030204" pitchFamily="34" charset="0"/>
              </a:rPr>
              <a:t>Orange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(15  - 35 ug/m3)</a:t>
            </a:r>
            <a:endParaRPr kumimoji="0" lang="en-US" sz="2000" b="1" i="0" u="none" strike="noStrike" kern="1200" cap="none" spc="0" normalizeH="0" baseline="0" noProof="0" dirty="0">
              <a:ln>
                <a:noFill/>
              </a:ln>
              <a:solidFill>
                <a:srgbClr val="FF67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Red</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(&gt; 35 ug/m3)</a:t>
            </a:r>
          </a:p>
        </p:txBody>
      </p:sp>
      <p:sp>
        <p:nvSpPr>
          <p:cNvPr id="12" name="TextBox 11">
            <a:extLst>
              <a:ext uri="{FF2B5EF4-FFF2-40B4-BE49-F238E27FC236}">
                <a16:creationId xmlns:a16="http://schemas.microsoft.com/office/drawing/2014/main" id="{4B6B53F3-F4F8-492E-921F-A258DA21B976}"/>
              </a:ext>
            </a:extLst>
          </p:cNvPr>
          <p:cNvSpPr txBox="1"/>
          <p:nvPr/>
        </p:nvSpPr>
        <p:spPr>
          <a:xfrm>
            <a:off x="5083371" y="4306920"/>
            <a:ext cx="264527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Various global major cities</a:t>
            </a:r>
          </a:p>
        </p:txBody>
      </p:sp>
      <p:cxnSp>
        <p:nvCxnSpPr>
          <p:cNvPr id="13" name="Straight Arrow Connector 12">
            <a:extLst>
              <a:ext uri="{FF2B5EF4-FFF2-40B4-BE49-F238E27FC236}">
                <a16:creationId xmlns:a16="http://schemas.microsoft.com/office/drawing/2014/main" id="{C2D64B24-2B95-41D9-8278-43DEBA8AABB0}"/>
              </a:ext>
            </a:extLst>
          </p:cNvPr>
          <p:cNvCxnSpPr/>
          <p:nvPr/>
        </p:nvCxnSpPr>
        <p:spPr bwMode="auto">
          <a:xfrm flipH="1" flipV="1">
            <a:off x="5027894" y="3886200"/>
            <a:ext cx="518788" cy="228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9BC63E4F-3AD4-45CD-92EF-F2A282E645BA}"/>
              </a:ext>
            </a:extLst>
          </p:cNvPr>
          <p:cNvCxnSpPr/>
          <p:nvPr/>
        </p:nvCxnSpPr>
        <p:spPr bwMode="auto">
          <a:xfrm flipV="1">
            <a:off x="3206862" y="2844901"/>
            <a:ext cx="397814" cy="2565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D7253021-F642-4AE1-830B-D232F056AF3F}"/>
              </a:ext>
            </a:extLst>
          </p:cNvPr>
          <p:cNvCxnSpPr/>
          <p:nvPr/>
        </p:nvCxnSpPr>
        <p:spPr bwMode="auto">
          <a:xfrm>
            <a:off x="3886200" y="3886200"/>
            <a:ext cx="381000" cy="228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528B2421-EEB9-4347-963A-89E00A3F95B5}"/>
              </a:ext>
            </a:extLst>
          </p:cNvPr>
          <p:cNvCxnSpPr/>
          <p:nvPr/>
        </p:nvCxnSpPr>
        <p:spPr bwMode="auto">
          <a:xfrm flipV="1">
            <a:off x="5813701" y="3101478"/>
            <a:ext cx="364961" cy="3275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82CC02C-6D3F-4EE9-80E2-31C1962DA364}"/>
              </a:ext>
            </a:extLst>
          </p:cNvPr>
          <p:cNvCxnSpPr/>
          <p:nvPr/>
        </p:nvCxnSpPr>
        <p:spPr bwMode="auto">
          <a:xfrm flipH="1" flipV="1">
            <a:off x="6781801" y="3894284"/>
            <a:ext cx="206741" cy="2205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893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2072640" y="2845594"/>
            <a:ext cx="7886700" cy="994172"/>
          </a:xfrm>
        </p:spPr>
        <p:txBody>
          <a:bodyPr>
            <a:normAutofit/>
          </a:bodyPr>
          <a:lstStyle/>
          <a:p>
            <a:pPr algn="ctr"/>
            <a:r>
              <a:rPr lang="en-US" sz="2700" i="1" dirty="0"/>
              <a:t>Fine Particulate Air Pollution</a:t>
            </a:r>
            <a:br>
              <a:rPr lang="en-US" sz="2700" i="1" dirty="0"/>
            </a:br>
            <a:r>
              <a:rPr lang="en-US" sz="2700" i="1" dirty="0"/>
              <a:t>(Composition)</a:t>
            </a:r>
            <a:endParaRPr lang="en-US" sz="2400" i="1" dirty="0"/>
          </a:p>
        </p:txBody>
      </p:sp>
    </p:spTree>
    <p:extLst>
      <p:ext uri="{BB962C8B-B14F-4D97-AF65-F5344CB8AC3E}">
        <p14:creationId xmlns:p14="http://schemas.microsoft.com/office/powerpoint/2010/main" val="240515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ED6A-CC22-4454-B54C-49CEFAD8D96F}"/>
              </a:ext>
            </a:extLst>
          </p:cNvPr>
          <p:cNvSpPr>
            <a:spLocks noGrp="1"/>
          </p:cNvSpPr>
          <p:nvPr>
            <p:ph type="title"/>
          </p:nvPr>
        </p:nvSpPr>
        <p:spPr>
          <a:xfrm>
            <a:off x="2209800" y="538814"/>
            <a:ext cx="7772400" cy="461665"/>
          </a:xfrm>
        </p:spPr>
        <p:txBody>
          <a:bodyPr/>
          <a:lstStyle/>
          <a:p>
            <a:r>
              <a:rPr lang="en-US" dirty="0">
                <a:latin typeface="Calibri" panose="020F0502020204030204" pitchFamily="34" charset="0"/>
                <a:cs typeface="Calibri" panose="020F0502020204030204" pitchFamily="34" charset="0"/>
              </a:rPr>
              <a:t>Electron Microscopy (EM)</a:t>
            </a:r>
          </a:p>
        </p:txBody>
      </p:sp>
      <p:sp>
        <p:nvSpPr>
          <p:cNvPr id="4" name="Rectangle 3">
            <a:extLst>
              <a:ext uri="{FF2B5EF4-FFF2-40B4-BE49-F238E27FC236}">
                <a16:creationId xmlns:a16="http://schemas.microsoft.com/office/drawing/2014/main" id="{3E0C7B99-D6B1-450B-B161-67BAC9A3742F}"/>
              </a:ext>
            </a:extLst>
          </p:cNvPr>
          <p:cNvSpPr/>
          <p:nvPr/>
        </p:nvSpPr>
        <p:spPr>
          <a:xfrm>
            <a:off x="1676400" y="6248401"/>
            <a:ext cx="7315200"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https://en.wikipedia.org/wiki/Electron_microscope</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5" descr="A microscope on a table&#10;&#10;Description automatically generated">
            <a:extLst>
              <a:ext uri="{FF2B5EF4-FFF2-40B4-BE49-F238E27FC236}">
                <a16:creationId xmlns:a16="http://schemas.microsoft.com/office/drawing/2014/main" id="{7DC7B9C8-99B3-4C2B-BED5-A8CDCB5D6718}"/>
              </a:ext>
            </a:extLst>
          </p:cNvPr>
          <p:cNvPicPr>
            <a:picLocks noChangeAspect="1"/>
          </p:cNvPicPr>
          <p:nvPr/>
        </p:nvPicPr>
        <p:blipFill>
          <a:blip r:embed="rId4"/>
          <a:stretch>
            <a:fillRect/>
          </a:stretch>
        </p:blipFill>
        <p:spPr>
          <a:xfrm>
            <a:off x="2438400" y="1676400"/>
            <a:ext cx="2895600" cy="3860800"/>
          </a:xfrm>
          <a:prstGeom prst="rect">
            <a:avLst/>
          </a:prstGeom>
        </p:spPr>
      </p:pic>
      <p:pic>
        <p:nvPicPr>
          <p:cNvPr id="8" name="Picture 7" descr="A picture containing animal, photo, black, standing&#10;&#10;Description automatically generated">
            <a:extLst>
              <a:ext uri="{FF2B5EF4-FFF2-40B4-BE49-F238E27FC236}">
                <a16:creationId xmlns:a16="http://schemas.microsoft.com/office/drawing/2014/main" id="{C97E2C20-D866-4EC1-B33F-ED0419BA0960}"/>
              </a:ext>
            </a:extLst>
          </p:cNvPr>
          <p:cNvPicPr>
            <a:picLocks noChangeAspect="1"/>
          </p:cNvPicPr>
          <p:nvPr/>
        </p:nvPicPr>
        <p:blipFill>
          <a:blip r:embed="rId5"/>
          <a:stretch>
            <a:fillRect/>
          </a:stretch>
        </p:blipFill>
        <p:spPr>
          <a:xfrm>
            <a:off x="6096000" y="1676400"/>
            <a:ext cx="3797510" cy="3555850"/>
          </a:xfrm>
          <a:prstGeom prst="rect">
            <a:avLst/>
          </a:prstGeom>
        </p:spPr>
      </p:pic>
      <p:sp>
        <p:nvSpPr>
          <p:cNvPr id="9" name="TextBox 8">
            <a:extLst>
              <a:ext uri="{FF2B5EF4-FFF2-40B4-BE49-F238E27FC236}">
                <a16:creationId xmlns:a16="http://schemas.microsoft.com/office/drawing/2014/main" id="{F975040B-C018-4F5B-9869-933E8409E899}"/>
              </a:ext>
            </a:extLst>
          </p:cNvPr>
          <p:cNvSpPr txBox="1"/>
          <p:nvPr/>
        </p:nvSpPr>
        <p:spPr>
          <a:xfrm>
            <a:off x="5867400" y="5200304"/>
            <a:ext cx="4807726"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111" charset="0"/>
                <a:ea typeface="+mn-ea"/>
                <a:cs typeface="+mn-cs"/>
              </a:rPr>
              <a:t>an ant viewed from electron microscope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111" charset="0"/>
                <a:ea typeface="+mn-ea"/>
                <a:cs typeface="+mn-cs"/>
              </a:rPr>
              <a:t>(example illustrating magnification power of EM)</a:t>
            </a:r>
          </a:p>
        </p:txBody>
      </p:sp>
    </p:spTree>
    <p:extLst>
      <p:ext uri="{BB962C8B-B14F-4D97-AF65-F5344CB8AC3E}">
        <p14:creationId xmlns:p14="http://schemas.microsoft.com/office/powerpoint/2010/main" val="279238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itting&#10;&#10;Description automatically generated">
            <a:extLst>
              <a:ext uri="{FF2B5EF4-FFF2-40B4-BE49-F238E27FC236}">
                <a16:creationId xmlns:a16="http://schemas.microsoft.com/office/drawing/2014/main" id="{D91E30F6-FD8D-4C63-A0B3-5FA67508FDAD}"/>
              </a:ext>
            </a:extLst>
          </p:cNvPr>
          <p:cNvPicPr>
            <a:picLocks noChangeAspect="1"/>
          </p:cNvPicPr>
          <p:nvPr/>
        </p:nvPicPr>
        <p:blipFill>
          <a:blip r:embed="rId3"/>
          <a:stretch>
            <a:fillRect/>
          </a:stretch>
        </p:blipFill>
        <p:spPr>
          <a:xfrm>
            <a:off x="2113926" y="582975"/>
            <a:ext cx="8096250" cy="5238750"/>
          </a:xfrm>
          <a:prstGeom prst="rect">
            <a:avLst/>
          </a:prstGeom>
        </p:spPr>
      </p:pic>
      <p:sp>
        <p:nvSpPr>
          <p:cNvPr id="4" name="Rectangle 3">
            <a:extLst>
              <a:ext uri="{FF2B5EF4-FFF2-40B4-BE49-F238E27FC236}">
                <a16:creationId xmlns:a16="http://schemas.microsoft.com/office/drawing/2014/main" id="{58CF285E-0B9F-4D25-8263-D89EC3CE6D86}"/>
              </a:ext>
            </a:extLst>
          </p:cNvPr>
          <p:cNvSpPr/>
          <p:nvPr/>
        </p:nvSpPr>
        <p:spPr>
          <a:xfrm>
            <a:off x="2111428" y="283491"/>
            <a:ext cx="538930"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Ash</a:t>
            </a:r>
            <a:endParaRPr kumimoji="0" lang="en-US" sz="1800" b="0" i="0" u="none" strike="noStrike" kern="1200" cap="none" spc="0" normalizeH="0" baseline="0" noProof="0" dirty="0">
              <a:ln>
                <a:noFill/>
              </a:ln>
              <a:solidFill>
                <a:srgbClr val="C00000"/>
              </a:solidFill>
              <a:effectLst/>
              <a:uLnTx/>
              <a:uFillTx/>
              <a:latin typeface="Times" pitchFamily="-111" charset="0"/>
              <a:ea typeface="+mn-ea"/>
              <a:cs typeface="+mn-cs"/>
            </a:endParaRPr>
          </a:p>
        </p:txBody>
      </p:sp>
      <p:sp>
        <p:nvSpPr>
          <p:cNvPr id="5" name="Rectangle 4">
            <a:extLst>
              <a:ext uri="{FF2B5EF4-FFF2-40B4-BE49-F238E27FC236}">
                <a16:creationId xmlns:a16="http://schemas.microsoft.com/office/drawing/2014/main" id="{F9A0CC45-6377-49EA-9F56-C4F0F403BC1B}"/>
              </a:ext>
            </a:extLst>
          </p:cNvPr>
          <p:cNvSpPr/>
          <p:nvPr/>
        </p:nvSpPr>
        <p:spPr>
          <a:xfrm>
            <a:off x="4104651" y="228600"/>
            <a:ext cx="1707262"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Organic Carbon</a:t>
            </a:r>
            <a:endParaRPr kumimoji="0" lang="en-US" sz="1800" b="0" i="0" u="none" strike="noStrike" kern="1200" cap="none" spc="0" normalizeH="0" baseline="0" noProof="0" dirty="0">
              <a:ln>
                <a:noFill/>
              </a:ln>
              <a:solidFill>
                <a:srgbClr val="C00000"/>
              </a:solidFill>
              <a:effectLst/>
              <a:uLnTx/>
              <a:uFillTx/>
              <a:latin typeface="Times" pitchFamily="-111" charset="0"/>
              <a:ea typeface="+mn-ea"/>
              <a:cs typeface="+mn-cs"/>
            </a:endParaRPr>
          </a:p>
        </p:txBody>
      </p:sp>
      <p:sp>
        <p:nvSpPr>
          <p:cNvPr id="8" name="Rectangle 7">
            <a:extLst>
              <a:ext uri="{FF2B5EF4-FFF2-40B4-BE49-F238E27FC236}">
                <a16:creationId xmlns:a16="http://schemas.microsoft.com/office/drawing/2014/main" id="{08FFAB8A-9A3B-477D-BC90-24E8506A2C3B}"/>
              </a:ext>
            </a:extLst>
          </p:cNvPr>
          <p:cNvSpPr/>
          <p:nvPr/>
        </p:nvSpPr>
        <p:spPr>
          <a:xfrm>
            <a:off x="6771652" y="228600"/>
            <a:ext cx="3779753"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Ammonium Sulfate (“secondary PM”)</a:t>
            </a:r>
            <a:endParaRPr kumimoji="0" lang="en-US" sz="1800" b="0" i="0" u="none" strike="noStrike" kern="1200" cap="none" spc="0" normalizeH="0" baseline="0" noProof="0" dirty="0">
              <a:ln>
                <a:noFill/>
              </a:ln>
              <a:solidFill>
                <a:srgbClr val="C00000"/>
              </a:solidFill>
              <a:effectLst/>
              <a:uLnTx/>
              <a:uFillTx/>
              <a:latin typeface="Times" pitchFamily="-111" charset="0"/>
              <a:ea typeface="+mn-ea"/>
              <a:cs typeface="+mn-cs"/>
            </a:endParaRPr>
          </a:p>
        </p:txBody>
      </p:sp>
      <p:sp>
        <p:nvSpPr>
          <p:cNvPr id="9" name="Rectangle 8">
            <a:extLst>
              <a:ext uri="{FF2B5EF4-FFF2-40B4-BE49-F238E27FC236}">
                <a16:creationId xmlns:a16="http://schemas.microsoft.com/office/drawing/2014/main" id="{E2594D21-2BB5-48A0-A25E-642ACF2669D2}"/>
              </a:ext>
            </a:extLst>
          </p:cNvPr>
          <p:cNvSpPr/>
          <p:nvPr/>
        </p:nvSpPr>
        <p:spPr>
          <a:xfrm>
            <a:off x="2140159" y="5821532"/>
            <a:ext cx="1419363"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Mineral Dust</a:t>
            </a:r>
            <a:endParaRPr kumimoji="0" lang="en-US" sz="1800" b="0" i="0" u="none" strike="noStrike" kern="1200" cap="none" spc="0" normalizeH="0" baseline="0" noProof="0" dirty="0">
              <a:ln>
                <a:noFill/>
              </a:ln>
              <a:solidFill>
                <a:srgbClr val="C00000"/>
              </a:solidFill>
              <a:effectLst/>
              <a:uLnTx/>
              <a:uFillTx/>
              <a:latin typeface="Times" pitchFamily="-111" charset="0"/>
              <a:ea typeface="+mn-ea"/>
              <a:cs typeface="+mn-cs"/>
            </a:endParaRPr>
          </a:p>
        </p:txBody>
      </p:sp>
      <p:sp>
        <p:nvSpPr>
          <p:cNvPr id="10" name="Rectangle 9">
            <a:extLst>
              <a:ext uri="{FF2B5EF4-FFF2-40B4-BE49-F238E27FC236}">
                <a16:creationId xmlns:a16="http://schemas.microsoft.com/office/drawing/2014/main" id="{02BF26DC-EB51-4D90-8FA4-A2872EAAA021}"/>
              </a:ext>
            </a:extLst>
          </p:cNvPr>
          <p:cNvSpPr/>
          <p:nvPr/>
        </p:nvSpPr>
        <p:spPr>
          <a:xfrm>
            <a:off x="5260465" y="5806768"/>
            <a:ext cx="2273186"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Black Carbon (“Soot”)</a:t>
            </a:r>
            <a:endParaRPr kumimoji="0" lang="en-US" sz="1800" b="0" i="0" u="none" strike="noStrike" kern="1200" cap="none" spc="0" normalizeH="0" baseline="0" noProof="0" dirty="0">
              <a:ln>
                <a:noFill/>
              </a:ln>
              <a:solidFill>
                <a:srgbClr val="C00000"/>
              </a:solidFill>
              <a:effectLst/>
              <a:uLnTx/>
              <a:uFillTx/>
              <a:latin typeface="Times" pitchFamily="-111" charset="0"/>
              <a:ea typeface="+mn-ea"/>
              <a:cs typeface="+mn-cs"/>
            </a:endParaRPr>
          </a:p>
        </p:txBody>
      </p:sp>
      <p:sp>
        <p:nvSpPr>
          <p:cNvPr id="2" name="Rectangle 1">
            <a:extLst>
              <a:ext uri="{FF2B5EF4-FFF2-40B4-BE49-F238E27FC236}">
                <a16:creationId xmlns:a16="http://schemas.microsoft.com/office/drawing/2014/main" id="{069D5360-D271-44F4-BA65-C4A7042AC779}"/>
              </a:ext>
            </a:extLst>
          </p:cNvPr>
          <p:cNvSpPr/>
          <p:nvPr/>
        </p:nvSpPr>
        <p:spPr bwMode="auto">
          <a:xfrm>
            <a:off x="7609851" y="3293141"/>
            <a:ext cx="2676525" cy="25904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Fine Particulate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(“sub-micron”, &lt; 1 </a:t>
            </a:r>
            <a:r>
              <a:rPr kumimoji="0" lang="el-GR"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μ</a:t>
            </a:r>
            <a:r>
              <a:rPr kumimoji="0" lang="en-US"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(electron microscope images)</a:t>
            </a:r>
          </a:p>
        </p:txBody>
      </p:sp>
      <p:pic>
        <p:nvPicPr>
          <p:cNvPr id="12" name="Picture 11">
            <a:extLst>
              <a:ext uri="{FF2B5EF4-FFF2-40B4-BE49-F238E27FC236}">
                <a16:creationId xmlns:a16="http://schemas.microsoft.com/office/drawing/2014/main" id="{AFDA2226-DE86-4DB3-914F-AF151CB33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970" y="4495801"/>
            <a:ext cx="2536607" cy="1902455"/>
          </a:xfrm>
          <a:prstGeom prst="rect">
            <a:avLst/>
          </a:prstGeom>
        </p:spPr>
      </p:pic>
      <p:cxnSp>
        <p:nvCxnSpPr>
          <p:cNvPr id="13" name="Straight Connector 12">
            <a:extLst>
              <a:ext uri="{FF2B5EF4-FFF2-40B4-BE49-F238E27FC236}">
                <a16:creationId xmlns:a16="http://schemas.microsoft.com/office/drawing/2014/main" id="{9B0DF9F8-8109-4FC3-9216-B946E38F4288}"/>
              </a:ext>
            </a:extLst>
          </p:cNvPr>
          <p:cNvCxnSpPr>
            <a:cxnSpLocks/>
          </p:cNvCxnSpPr>
          <p:nvPr/>
        </p:nvCxnSpPr>
        <p:spPr bwMode="auto">
          <a:xfrm flipV="1">
            <a:off x="7427878" y="4555634"/>
            <a:ext cx="306285" cy="3239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0007E6D-848D-4E1E-AC30-5174F731106C}"/>
              </a:ext>
            </a:extLst>
          </p:cNvPr>
          <p:cNvCxnSpPr>
            <a:cxnSpLocks/>
          </p:cNvCxnSpPr>
          <p:nvPr/>
        </p:nvCxnSpPr>
        <p:spPr bwMode="auto">
          <a:xfrm>
            <a:off x="7381252" y="5135731"/>
            <a:ext cx="222359" cy="113929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D146D772-CFAD-4053-BE03-C882F5C535A2}"/>
              </a:ext>
            </a:extLst>
          </p:cNvPr>
          <p:cNvSpPr txBox="1"/>
          <p:nvPr/>
        </p:nvSpPr>
        <p:spPr>
          <a:xfrm>
            <a:off x="6715098" y="6460123"/>
            <a:ext cx="3836307"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highlight>
                  <a:srgbClr val="FFFF00"/>
                </a:highlight>
                <a:uLnTx/>
                <a:uFillTx/>
                <a:latin typeface="Times" pitchFamily="-111" charset="0"/>
                <a:ea typeface="+mn-ea"/>
                <a:cs typeface="+mn-cs"/>
              </a:rPr>
              <a:t>Individual soot particulate (3000 x blow-up)</a:t>
            </a:r>
          </a:p>
        </p:txBody>
      </p:sp>
    </p:spTree>
    <p:extLst>
      <p:ext uri="{BB962C8B-B14F-4D97-AF65-F5344CB8AC3E}">
        <p14:creationId xmlns:p14="http://schemas.microsoft.com/office/powerpoint/2010/main" val="52364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bot7e_fig_24_06"/>
          <p:cNvPicPr>
            <a:picLocks noChangeAspect="1" noChangeArrowheads="1"/>
          </p:cNvPicPr>
          <p:nvPr/>
        </p:nvPicPr>
        <p:blipFill>
          <a:blip r:embed="rId3" cstate="print"/>
          <a:srcRect/>
          <a:stretch>
            <a:fillRect/>
          </a:stretch>
        </p:blipFill>
        <p:spPr bwMode="auto">
          <a:xfrm>
            <a:off x="2287589" y="379414"/>
            <a:ext cx="7615237" cy="6097587"/>
          </a:xfrm>
          <a:prstGeom prst="rect">
            <a:avLst/>
          </a:prstGeom>
          <a:noFill/>
          <a:ln w="9525">
            <a:noFill/>
            <a:miter lim="800000"/>
            <a:headEnd/>
            <a:tailEnd/>
          </a:ln>
        </p:spPr>
      </p:pic>
    </p:spTree>
    <p:extLst>
      <p:ext uri="{BB962C8B-B14F-4D97-AF65-F5344CB8AC3E}">
        <p14:creationId xmlns:p14="http://schemas.microsoft.com/office/powerpoint/2010/main" val="158567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bot7e_fig_24_06"/>
          <p:cNvPicPr>
            <a:picLocks noChangeAspect="1" noChangeArrowheads="1"/>
          </p:cNvPicPr>
          <p:nvPr/>
        </p:nvPicPr>
        <p:blipFill>
          <a:blip r:embed="rId3" cstate="print"/>
          <a:srcRect/>
          <a:stretch>
            <a:fillRect/>
          </a:stretch>
        </p:blipFill>
        <p:spPr bwMode="auto">
          <a:xfrm>
            <a:off x="2287589" y="379414"/>
            <a:ext cx="7615237" cy="6097587"/>
          </a:xfrm>
          <a:prstGeom prst="rect">
            <a:avLst/>
          </a:prstGeom>
          <a:noFill/>
          <a:ln w="9525">
            <a:noFill/>
            <a:miter lim="800000"/>
            <a:headEnd/>
            <a:tailEnd/>
          </a:ln>
        </p:spPr>
      </p:pic>
      <p:sp>
        <p:nvSpPr>
          <p:cNvPr id="3" name="Rectangle 2"/>
          <p:cNvSpPr/>
          <p:nvPr/>
        </p:nvSpPr>
        <p:spPr bwMode="auto">
          <a:xfrm>
            <a:off x="2287588" y="147935"/>
            <a:ext cx="3962400" cy="5867400"/>
          </a:xfrm>
          <a:prstGeom prst="rect">
            <a:avLst/>
          </a:prstGeom>
          <a:noFill/>
          <a:ln w="4762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defRPr/>
            </a:pPr>
            <a:endParaRPr lang="en-US" b="1">
              <a:solidFill>
                <a:srgbClr val="C00000"/>
              </a:solidFill>
              <a:latin typeface="Times New Roman" pitchFamily="18" charset="0"/>
            </a:endParaRPr>
          </a:p>
        </p:txBody>
      </p:sp>
      <p:sp>
        <p:nvSpPr>
          <p:cNvPr id="2" name="TextBox 1">
            <a:extLst>
              <a:ext uri="{FF2B5EF4-FFF2-40B4-BE49-F238E27FC236}">
                <a16:creationId xmlns:a16="http://schemas.microsoft.com/office/drawing/2014/main" id="{B5EC57ED-99F2-485D-8BCA-CC2FF0CA2A8E}"/>
              </a:ext>
            </a:extLst>
          </p:cNvPr>
          <p:cNvSpPr txBox="1"/>
          <p:nvPr/>
        </p:nvSpPr>
        <p:spPr>
          <a:xfrm>
            <a:off x="5321011" y="-5260"/>
            <a:ext cx="938077" cy="461665"/>
          </a:xfrm>
          <a:prstGeom prst="rect">
            <a:avLst/>
          </a:prstGeom>
          <a:noFill/>
        </p:spPr>
        <p:txBody>
          <a:bodyPr wrap="none" rtlCol="0">
            <a:spAutoFit/>
          </a:bodyPr>
          <a:lstStyle/>
          <a:p>
            <a:r>
              <a:rPr lang="en-US" dirty="0">
                <a:solidFill>
                  <a:srgbClr val="002060"/>
                </a:solidFill>
                <a:highlight>
                  <a:srgbClr val="FFFF00"/>
                </a:highlight>
                <a:latin typeface="Calibri" panose="020F0502020204030204" pitchFamily="34" charset="0"/>
                <a:cs typeface="Calibri" panose="020F0502020204030204" pitchFamily="34" charset="0"/>
              </a:rPr>
              <a:t>PM10</a:t>
            </a:r>
          </a:p>
        </p:txBody>
      </p:sp>
      <p:sp>
        <p:nvSpPr>
          <p:cNvPr id="6" name="Rectangle 5">
            <a:extLst>
              <a:ext uri="{FF2B5EF4-FFF2-40B4-BE49-F238E27FC236}">
                <a16:creationId xmlns:a16="http://schemas.microsoft.com/office/drawing/2014/main" id="{559A8C31-0ADB-4C1C-8CFD-8720B3692B18}"/>
              </a:ext>
            </a:extLst>
          </p:cNvPr>
          <p:cNvSpPr/>
          <p:nvPr/>
        </p:nvSpPr>
        <p:spPr bwMode="auto">
          <a:xfrm>
            <a:off x="2885151" y="4999844"/>
            <a:ext cx="1915449" cy="41035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488C3E37-638E-4D9A-9E9D-5A45BBFAC37D}"/>
              </a:ext>
            </a:extLst>
          </p:cNvPr>
          <p:cNvSpPr/>
          <p:nvPr/>
        </p:nvSpPr>
        <p:spPr bwMode="auto">
          <a:xfrm>
            <a:off x="2442369" y="379413"/>
            <a:ext cx="2815431" cy="5334000"/>
          </a:xfrm>
          <a:prstGeom prst="rect">
            <a:avLst/>
          </a:prstGeom>
          <a:noFill/>
          <a:ln w="476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defRPr/>
            </a:pPr>
            <a:endParaRPr lang="en-US" b="1">
              <a:solidFill>
                <a:srgbClr val="C00000"/>
              </a:solidFill>
              <a:latin typeface="Times New Roman" pitchFamily="18" charset="0"/>
            </a:endParaRPr>
          </a:p>
        </p:txBody>
      </p:sp>
      <p:sp>
        <p:nvSpPr>
          <p:cNvPr id="9" name="TextBox 8">
            <a:extLst>
              <a:ext uri="{FF2B5EF4-FFF2-40B4-BE49-F238E27FC236}">
                <a16:creationId xmlns:a16="http://schemas.microsoft.com/office/drawing/2014/main" id="{17707588-4AEF-4824-960E-5AAF46CA3205}"/>
              </a:ext>
            </a:extLst>
          </p:cNvPr>
          <p:cNvSpPr txBox="1"/>
          <p:nvPr/>
        </p:nvSpPr>
        <p:spPr>
          <a:xfrm>
            <a:off x="2897643" y="148581"/>
            <a:ext cx="1027845" cy="461665"/>
          </a:xfrm>
          <a:prstGeom prst="rect">
            <a:avLst/>
          </a:prstGeom>
          <a:noFill/>
        </p:spPr>
        <p:txBody>
          <a:bodyPr wrap="none" rtlCol="0">
            <a:spAutoFit/>
          </a:bodyPr>
          <a:lstStyle/>
          <a:p>
            <a:r>
              <a:rPr lang="en-US" dirty="0">
                <a:solidFill>
                  <a:srgbClr val="C00000"/>
                </a:solidFill>
                <a:highlight>
                  <a:srgbClr val="FFFF00"/>
                </a:highlight>
                <a:latin typeface="Calibri" panose="020F0502020204030204" pitchFamily="34" charset="0"/>
                <a:cs typeface="Calibri" panose="020F0502020204030204" pitchFamily="34" charset="0"/>
              </a:rPr>
              <a:t>PM2.5</a:t>
            </a:r>
          </a:p>
        </p:txBody>
      </p:sp>
    </p:spTree>
    <p:extLst>
      <p:ext uri="{BB962C8B-B14F-4D97-AF65-F5344CB8AC3E}">
        <p14:creationId xmlns:p14="http://schemas.microsoft.com/office/powerpoint/2010/main" val="341563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bot7e_fig_24_06"/>
          <p:cNvPicPr>
            <a:picLocks noChangeAspect="1" noChangeArrowheads="1"/>
          </p:cNvPicPr>
          <p:nvPr/>
        </p:nvPicPr>
        <p:blipFill>
          <a:blip r:embed="rId3" cstate="print"/>
          <a:srcRect/>
          <a:stretch>
            <a:fillRect/>
          </a:stretch>
        </p:blipFill>
        <p:spPr bwMode="auto">
          <a:xfrm>
            <a:off x="2287589" y="379414"/>
            <a:ext cx="7615237" cy="6097587"/>
          </a:xfrm>
          <a:prstGeom prst="rect">
            <a:avLst/>
          </a:prstGeom>
          <a:noFill/>
          <a:ln w="9525">
            <a:noFill/>
            <a:miter lim="800000"/>
            <a:headEnd/>
            <a:tailEnd/>
          </a:ln>
        </p:spPr>
      </p:pic>
      <p:cxnSp>
        <p:nvCxnSpPr>
          <p:cNvPr id="8" name="Straight Arrow Connector 7">
            <a:extLst>
              <a:ext uri="{FF2B5EF4-FFF2-40B4-BE49-F238E27FC236}">
                <a16:creationId xmlns:a16="http://schemas.microsoft.com/office/drawing/2014/main" id="{C4A6B8E4-03C4-4575-93EF-E92FFE2660AA}"/>
              </a:ext>
            </a:extLst>
          </p:cNvPr>
          <p:cNvCxnSpPr/>
          <p:nvPr/>
        </p:nvCxnSpPr>
        <p:spPr bwMode="auto">
          <a:xfrm flipV="1">
            <a:off x="2567396" y="1828800"/>
            <a:ext cx="556805" cy="1524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762D6F7-F0E4-4CFA-B9F9-DEEAB8BBF2FC}"/>
              </a:ext>
            </a:extLst>
          </p:cNvPr>
          <p:cNvCxnSpPr>
            <a:cxnSpLocks/>
          </p:cNvCxnSpPr>
          <p:nvPr/>
        </p:nvCxnSpPr>
        <p:spPr bwMode="auto">
          <a:xfrm>
            <a:off x="2787432" y="2175203"/>
            <a:ext cx="56536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1795BA06-81DE-4F20-8CE9-F1BD7B779966}"/>
              </a:ext>
            </a:extLst>
          </p:cNvPr>
          <p:cNvSpPr txBox="1"/>
          <p:nvPr/>
        </p:nvSpPr>
        <p:spPr>
          <a:xfrm>
            <a:off x="7288509" y="838066"/>
            <a:ext cx="4528099" cy="1323439"/>
          </a:xfrm>
          <a:prstGeom prst="rect">
            <a:avLst/>
          </a:prstGeom>
          <a:noFill/>
        </p:spPr>
        <p:txBody>
          <a:bodyPr wrap="none" rtlCol="0">
            <a:spAutoFit/>
          </a:bodyPr>
          <a:lstStyle/>
          <a:p>
            <a:r>
              <a:rPr lang="en-US" sz="2000" b="1" dirty="0">
                <a:solidFill>
                  <a:srgbClr val="C00000"/>
                </a:solidFill>
                <a:highlight>
                  <a:srgbClr val="FFFF00"/>
                </a:highlight>
                <a:latin typeface="Calibri" panose="020F0502020204030204" pitchFamily="34" charset="0"/>
                <a:cs typeface="Calibri" panose="020F0502020204030204" pitchFamily="34" charset="0"/>
              </a:rPr>
              <a:t>Dust</a:t>
            </a:r>
          </a:p>
          <a:p>
            <a:r>
              <a:rPr lang="en-US" sz="2000" dirty="0">
                <a:highlight>
                  <a:srgbClr val="FFFF00"/>
                </a:highlight>
                <a:latin typeface="Calibri" panose="020F0502020204030204" pitchFamily="34" charset="0"/>
                <a:cs typeface="Calibri" panose="020F0502020204030204" pitchFamily="34" charset="0"/>
              </a:rPr>
              <a:t>(primary particulate)</a:t>
            </a:r>
          </a:p>
          <a:p>
            <a:r>
              <a:rPr lang="en-US" sz="2000" dirty="0">
                <a:highlight>
                  <a:srgbClr val="FFFF00"/>
                </a:highlight>
                <a:latin typeface="Calibri" panose="020F0502020204030204" pitchFamily="34" charset="0"/>
                <a:cs typeface="Calibri" panose="020F0502020204030204" pitchFamily="34" charset="0"/>
              </a:rPr>
              <a:t>(various types)</a:t>
            </a:r>
          </a:p>
          <a:p>
            <a:r>
              <a:rPr lang="en-US" sz="2000" dirty="0">
                <a:highlight>
                  <a:srgbClr val="FFFF00"/>
                </a:highlight>
                <a:latin typeface="Calibri" panose="020F0502020204030204" pitchFamily="34" charset="0"/>
                <a:cs typeface="Calibri" panose="020F0502020204030204" pitchFamily="34" charset="0"/>
              </a:rPr>
              <a:t>(typically within PM10 more than PM2.5)</a:t>
            </a:r>
          </a:p>
        </p:txBody>
      </p:sp>
      <p:cxnSp>
        <p:nvCxnSpPr>
          <p:cNvPr id="14" name="Straight Arrow Connector 13">
            <a:extLst>
              <a:ext uri="{FF2B5EF4-FFF2-40B4-BE49-F238E27FC236}">
                <a16:creationId xmlns:a16="http://schemas.microsoft.com/office/drawing/2014/main" id="{6AB39494-2007-45B7-8803-5759BEB36CEA}"/>
              </a:ext>
            </a:extLst>
          </p:cNvPr>
          <p:cNvCxnSpPr>
            <a:cxnSpLocks/>
          </p:cNvCxnSpPr>
          <p:nvPr/>
        </p:nvCxnSpPr>
        <p:spPr bwMode="auto">
          <a:xfrm>
            <a:off x="2438400" y="3081636"/>
            <a:ext cx="381000" cy="95696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8">
            <a:extLst>
              <a:ext uri="{FF2B5EF4-FFF2-40B4-BE49-F238E27FC236}">
                <a16:creationId xmlns:a16="http://schemas.microsoft.com/office/drawing/2014/main" id="{07B1DDD1-A538-4ED4-85FE-A9BCBD463BE3}"/>
              </a:ext>
            </a:extLst>
          </p:cNvPr>
          <p:cNvSpPr/>
          <p:nvPr/>
        </p:nvSpPr>
        <p:spPr bwMode="auto">
          <a:xfrm>
            <a:off x="2885151" y="4999844"/>
            <a:ext cx="1915449" cy="41035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372E13BE-1295-4863-AD87-0E20ED0324D9}"/>
              </a:ext>
            </a:extLst>
          </p:cNvPr>
          <p:cNvSpPr/>
          <p:nvPr/>
        </p:nvSpPr>
        <p:spPr bwMode="auto">
          <a:xfrm>
            <a:off x="2287588" y="147935"/>
            <a:ext cx="3962400" cy="5867400"/>
          </a:xfrm>
          <a:prstGeom prst="rect">
            <a:avLst/>
          </a:prstGeom>
          <a:noFill/>
          <a:ln w="47625" cap="flat" cmpd="sng" algn="ctr">
            <a:solidFill>
              <a:srgbClr val="00206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defRPr/>
            </a:pPr>
            <a:endParaRPr lang="en-US" b="1">
              <a:solidFill>
                <a:srgbClr val="C00000"/>
              </a:solidFill>
              <a:latin typeface="Times New Roman" pitchFamily="18" charset="0"/>
            </a:endParaRPr>
          </a:p>
        </p:txBody>
      </p:sp>
      <p:sp>
        <p:nvSpPr>
          <p:cNvPr id="17" name="TextBox 16">
            <a:extLst>
              <a:ext uri="{FF2B5EF4-FFF2-40B4-BE49-F238E27FC236}">
                <a16:creationId xmlns:a16="http://schemas.microsoft.com/office/drawing/2014/main" id="{FA3698AB-39FE-4F91-BABE-4BAFD5E3D0F0}"/>
              </a:ext>
            </a:extLst>
          </p:cNvPr>
          <p:cNvSpPr txBox="1"/>
          <p:nvPr/>
        </p:nvSpPr>
        <p:spPr>
          <a:xfrm>
            <a:off x="5321011" y="-5260"/>
            <a:ext cx="938077" cy="461665"/>
          </a:xfrm>
          <a:prstGeom prst="rect">
            <a:avLst/>
          </a:prstGeom>
          <a:noFill/>
        </p:spPr>
        <p:txBody>
          <a:bodyPr wrap="none" rtlCol="0">
            <a:spAutoFit/>
          </a:bodyPr>
          <a:lstStyle/>
          <a:p>
            <a:r>
              <a:rPr lang="en-US" dirty="0">
                <a:solidFill>
                  <a:srgbClr val="002060"/>
                </a:solidFill>
                <a:highlight>
                  <a:srgbClr val="FFFF00"/>
                </a:highlight>
                <a:latin typeface="Calibri" panose="020F0502020204030204" pitchFamily="34" charset="0"/>
                <a:cs typeface="Calibri" panose="020F0502020204030204" pitchFamily="34" charset="0"/>
              </a:rPr>
              <a:t>PM10</a:t>
            </a:r>
          </a:p>
        </p:txBody>
      </p:sp>
      <p:cxnSp>
        <p:nvCxnSpPr>
          <p:cNvPr id="3" name="Straight Arrow Connector 2">
            <a:extLst>
              <a:ext uri="{FF2B5EF4-FFF2-40B4-BE49-F238E27FC236}">
                <a16:creationId xmlns:a16="http://schemas.microsoft.com/office/drawing/2014/main" id="{BB28FFED-A6B5-49E1-B04F-48515315067D}"/>
              </a:ext>
            </a:extLst>
          </p:cNvPr>
          <p:cNvCxnSpPr>
            <a:cxnSpLocks/>
          </p:cNvCxnSpPr>
          <p:nvPr/>
        </p:nvCxnSpPr>
        <p:spPr bwMode="auto">
          <a:xfrm flipH="1" flipV="1">
            <a:off x="4800600" y="3081635"/>
            <a:ext cx="228600" cy="1395117"/>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0FC78845-5867-484A-A18A-D26A1C959CE3}"/>
              </a:ext>
            </a:extLst>
          </p:cNvPr>
          <p:cNvCxnSpPr>
            <a:cxnSpLocks/>
          </p:cNvCxnSpPr>
          <p:nvPr/>
        </p:nvCxnSpPr>
        <p:spPr bwMode="auto">
          <a:xfrm flipV="1">
            <a:off x="1840838" y="4277435"/>
            <a:ext cx="597562" cy="39552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A1B2CAAF-E445-4791-A082-A009A7F5E426}"/>
              </a:ext>
            </a:extLst>
          </p:cNvPr>
          <p:cNvSpPr txBox="1"/>
          <p:nvPr/>
        </p:nvSpPr>
        <p:spPr>
          <a:xfrm>
            <a:off x="2438400" y="4381332"/>
            <a:ext cx="3384196" cy="1015663"/>
          </a:xfrm>
          <a:prstGeom prst="rect">
            <a:avLst/>
          </a:prstGeom>
          <a:noFill/>
        </p:spPr>
        <p:txBody>
          <a:bodyPr wrap="none" rtlCol="0">
            <a:spAutoFit/>
          </a:bodyPr>
          <a:lstStyle/>
          <a:p>
            <a:r>
              <a:rPr lang="en-US" sz="2000" b="1" dirty="0">
                <a:solidFill>
                  <a:srgbClr val="C00000"/>
                </a:solidFill>
                <a:highlight>
                  <a:srgbClr val="FFFF00"/>
                </a:highlight>
                <a:latin typeface="Calibri" panose="020F0502020204030204" pitchFamily="34" charset="0"/>
                <a:cs typeface="Calibri" panose="020F0502020204030204" pitchFamily="34" charset="0"/>
              </a:rPr>
              <a:t>Secondary Particulate</a:t>
            </a:r>
          </a:p>
          <a:p>
            <a:r>
              <a:rPr lang="en-US" sz="2000" dirty="0">
                <a:highlight>
                  <a:srgbClr val="FFFF00"/>
                </a:highlight>
                <a:latin typeface="Calibri" panose="020F0502020204030204" pitchFamily="34" charset="0"/>
                <a:cs typeface="Calibri" panose="020F0502020204030204" pitchFamily="34" charset="0"/>
              </a:rPr>
              <a:t>(Sulfates, Nitrates, “SO2 mist”)</a:t>
            </a:r>
          </a:p>
          <a:p>
            <a:r>
              <a:rPr lang="en-US" sz="2000" dirty="0">
                <a:highlight>
                  <a:srgbClr val="FFFF00"/>
                </a:highlight>
                <a:latin typeface="Calibri" panose="020F0502020204030204" pitchFamily="34" charset="0"/>
                <a:cs typeface="Calibri" panose="020F0502020204030204" pitchFamily="34" charset="0"/>
              </a:rPr>
              <a:t>(Secondary Organic Aerosol)</a:t>
            </a:r>
          </a:p>
        </p:txBody>
      </p:sp>
      <p:sp>
        <p:nvSpPr>
          <p:cNvPr id="7" name="TextBox 6">
            <a:extLst>
              <a:ext uri="{FF2B5EF4-FFF2-40B4-BE49-F238E27FC236}">
                <a16:creationId xmlns:a16="http://schemas.microsoft.com/office/drawing/2014/main" id="{40F2E28D-B2C7-466F-B114-5D0A945C3B8B}"/>
              </a:ext>
            </a:extLst>
          </p:cNvPr>
          <p:cNvSpPr txBox="1"/>
          <p:nvPr/>
        </p:nvSpPr>
        <p:spPr>
          <a:xfrm>
            <a:off x="31869" y="2141289"/>
            <a:ext cx="2680157" cy="1323439"/>
          </a:xfrm>
          <a:prstGeom prst="rect">
            <a:avLst/>
          </a:prstGeom>
          <a:noFill/>
        </p:spPr>
        <p:txBody>
          <a:bodyPr wrap="none" rtlCol="0">
            <a:spAutoFit/>
          </a:bodyPr>
          <a:lstStyle/>
          <a:p>
            <a:r>
              <a:rPr lang="en-US" sz="2000" b="1" dirty="0">
                <a:solidFill>
                  <a:srgbClr val="C00000"/>
                </a:solidFill>
                <a:highlight>
                  <a:srgbClr val="FFFF00"/>
                </a:highlight>
                <a:latin typeface="Calibri" panose="020F0502020204030204" pitchFamily="34" charset="0"/>
                <a:cs typeface="Calibri" panose="020F0502020204030204" pitchFamily="34" charset="0"/>
              </a:rPr>
              <a:t>Combustion particulate</a:t>
            </a:r>
          </a:p>
          <a:p>
            <a:r>
              <a:rPr lang="en-US" sz="2000" dirty="0">
                <a:highlight>
                  <a:srgbClr val="FFFF00"/>
                </a:highlight>
                <a:latin typeface="Calibri" panose="020F0502020204030204" pitchFamily="34" charset="0"/>
                <a:cs typeface="Calibri" panose="020F0502020204030204" pitchFamily="34" charset="0"/>
              </a:rPr>
              <a:t>(primary particulate)</a:t>
            </a:r>
          </a:p>
          <a:p>
            <a:r>
              <a:rPr lang="en-US" sz="2000" dirty="0">
                <a:highlight>
                  <a:srgbClr val="FFFF00"/>
                </a:highlight>
                <a:latin typeface="Calibri" panose="020F0502020204030204" pitchFamily="34" charset="0"/>
                <a:cs typeface="Calibri" panose="020F0502020204030204" pitchFamily="34" charset="0"/>
              </a:rPr>
              <a:t>(carbonaceous)</a:t>
            </a:r>
          </a:p>
          <a:p>
            <a:r>
              <a:rPr lang="en-US" sz="2000" dirty="0">
                <a:highlight>
                  <a:srgbClr val="FFFF00"/>
                </a:highlight>
                <a:latin typeface="Calibri" panose="020F0502020204030204" pitchFamily="34" charset="0"/>
                <a:cs typeface="Calibri" panose="020F0502020204030204" pitchFamily="34" charset="0"/>
              </a:rPr>
              <a:t>(smoke, soot, others)</a:t>
            </a:r>
          </a:p>
        </p:txBody>
      </p:sp>
    </p:spTree>
    <p:extLst>
      <p:ext uri="{BB962C8B-B14F-4D97-AF65-F5344CB8AC3E}">
        <p14:creationId xmlns:p14="http://schemas.microsoft.com/office/powerpoint/2010/main" val="335492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bot7e_fig_24_06"/>
          <p:cNvPicPr>
            <a:picLocks noChangeAspect="1" noChangeArrowheads="1"/>
          </p:cNvPicPr>
          <p:nvPr/>
        </p:nvPicPr>
        <p:blipFill>
          <a:blip r:embed="rId3" cstate="print"/>
          <a:srcRect/>
          <a:stretch>
            <a:fillRect/>
          </a:stretch>
        </p:blipFill>
        <p:spPr bwMode="auto">
          <a:xfrm>
            <a:off x="2287589" y="379414"/>
            <a:ext cx="7615237" cy="6097587"/>
          </a:xfrm>
          <a:prstGeom prst="rect">
            <a:avLst/>
          </a:prstGeom>
          <a:noFill/>
          <a:ln w="9525">
            <a:noFill/>
            <a:miter lim="800000"/>
            <a:headEnd/>
            <a:tailEnd/>
          </a:ln>
        </p:spPr>
      </p:pic>
      <p:cxnSp>
        <p:nvCxnSpPr>
          <p:cNvPr id="8" name="Straight Arrow Connector 7">
            <a:extLst>
              <a:ext uri="{FF2B5EF4-FFF2-40B4-BE49-F238E27FC236}">
                <a16:creationId xmlns:a16="http://schemas.microsoft.com/office/drawing/2014/main" id="{C4A6B8E4-03C4-4575-93EF-E92FFE2660AA}"/>
              </a:ext>
            </a:extLst>
          </p:cNvPr>
          <p:cNvCxnSpPr/>
          <p:nvPr/>
        </p:nvCxnSpPr>
        <p:spPr bwMode="auto">
          <a:xfrm flipV="1">
            <a:off x="2567396" y="1828800"/>
            <a:ext cx="556805" cy="15240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8762D6F7-F0E4-4CFA-B9F9-DEEAB8BBF2FC}"/>
              </a:ext>
            </a:extLst>
          </p:cNvPr>
          <p:cNvCxnSpPr>
            <a:cxnSpLocks/>
          </p:cNvCxnSpPr>
          <p:nvPr/>
        </p:nvCxnSpPr>
        <p:spPr bwMode="auto">
          <a:xfrm>
            <a:off x="2787432" y="2175203"/>
            <a:ext cx="565368"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AB39494-2007-45B7-8803-5759BEB36CEA}"/>
              </a:ext>
            </a:extLst>
          </p:cNvPr>
          <p:cNvCxnSpPr>
            <a:cxnSpLocks/>
          </p:cNvCxnSpPr>
          <p:nvPr/>
        </p:nvCxnSpPr>
        <p:spPr bwMode="auto">
          <a:xfrm>
            <a:off x="2438400" y="3081636"/>
            <a:ext cx="381000" cy="95696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9" name="Rectangle 28">
            <a:extLst>
              <a:ext uri="{FF2B5EF4-FFF2-40B4-BE49-F238E27FC236}">
                <a16:creationId xmlns:a16="http://schemas.microsoft.com/office/drawing/2014/main" id="{07B1DDD1-A538-4ED4-85FE-A9BCBD463BE3}"/>
              </a:ext>
            </a:extLst>
          </p:cNvPr>
          <p:cNvSpPr/>
          <p:nvPr/>
        </p:nvSpPr>
        <p:spPr bwMode="auto">
          <a:xfrm>
            <a:off x="2885151" y="4999844"/>
            <a:ext cx="1915449" cy="41035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cxnSp>
        <p:nvCxnSpPr>
          <p:cNvPr id="16" name="Straight Arrow Connector 15">
            <a:extLst>
              <a:ext uri="{FF2B5EF4-FFF2-40B4-BE49-F238E27FC236}">
                <a16:creationId xmlns:a16="http://schemas.microsoft.com/office/drawing/2014/main" id="{0FC78845-5867-484A-A18A-D26A1C959CE3}"/>
              </a:ext>
            </a:extLst>
          </p:cNvPr>
          <p:cNvCxnSpPr>
            <a:cxnSpLocks/>
          </p:cNvCxnSpPr>
          <p:nvPr/>
        </p:nvCxnSpPr>
        <p:spPr bwMode="auto">
          <a:xfrm flipV="1">
            <a:off x="1840838" y="4277435"/>
            <a:ext cx="597562" cy="39552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B1FB1ECF-C32E-43B5-AE23-A5BC0FA06AE7}"/>
              </a:ext>
            </a:extLst>
          </p:cNvPr>
          <p:cNvSpPr/>
          <p:nvPr/>
        </p:nvSpPr>
        <p:spPr bwMode="auto">
          <a:xfrm>
            <a:off x="2442369" y="267445"/>
            <a:ext cx="2815431" cy="5334000"/>
          </a:xfrm>
          <a:prstGeom prst="rect">
            <a:avLst/>
          </a:prstGeom>
          <a:noFill/>
          <a:ln w="47625"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defRPr/>
            </a:pPr>
            <a:endParaRPr lang="en-US" b="1">
              <a:solidFill>
                <a:srgbClr val="C00000"/>
              </a:solidFill>
              <a:latin typeface="Times New Roman" pitchFamily="18" charset="0"/>
            </a:endParaRPr>
          </a:p>
        </p:txBody>
      </p:sp>
      <p:sp>
        <p:nvSpPr>
          <p:cNvPr id="19" name="TextBox 18">
            <a:extLst>
              <a:ext uri="{FF2B5EF4-FFF2-40B4-BE49-F238E27FC236}">
                <a16:creationId xmlns:a16="http://schemas.microsoft.com/office/drawing/2014/main" id="{14BFC9A9-DBCB-48BE-9BB8-8448A50FBDB0}"/>
              </a:ext>
            </a:extLst>
          </p:cNvPr>
          <p:cNvSpPr txBox="1"/>
          <p:nvPr/>
        </p:nvSpPr>
        <p:spPr>
          <a:xfrm>
            <a:off x="2897643" y="148581"/>
            <a:ext cx="1027845" cy="461665"/>
          </a:xfrm>
          <a:prstGeom prst="rect">
            <a:avLst/>
          </a:prstGeom>
          <a:noFill/>
        </p:spPr>
        <p:txBody>
          <a:bodyPr wrap="none" rtlCol="0">
            <a:spAutoFit/>
          </a:bodyPr>
          <a:lstStyle/>
          <a:p>
            <a:r>
              <a:rPr lang="en-US" dirty="0">
                <a:solidFill>
                  <a:srgbClr val="C00000"/>
                </a:solidFill>
                <a:highlight>
                  <a:srgbClr val="FFFF00"/>
                </a:highlight>
                <a:latin typeface="Calibri" panose="020F0502020204030204" pitchFamily="34" charset="0"/>
                <a:cs typeface="Calibri" panose="020F0502020204030204" pitchFamily="34" charset="0"/>
              </a:rPr>
              <a:t>PM2.5</a:t>
            </a:r>
          </a:p>
        </p:txBody>
      </p:sp>
      <p:cxnSp>
        <p:nvCxnSpPr>
          <p:cNvPr id="21" name="Straight Arrow Connector 20">
            <a:extLst>
              <a:ext uri="{FF2B5EF4-FFF2-40B4-BE49-F238E27FC236}">
                <a16:creationId xmlns:a16="http://schemas.microsoft.com/office/drawing/2014/main" id="{82A9F419-334A-4BAB-B20D-28BD10F62928}"/>
              </a:ext>
            </a:extLst>
          </p:cNvPr>
          <p:cNvCxnSpPr>
            <a:cxnSpLocks/>
          </p:cNvCxnSpPr>
          <p:nvPr/>
        </p:nvCxnSpPr>
        <p:spPr bwMode="auto">
          <a:xfrm flipH="1" flipV="1">
            <a:off x="4800600" y="3081635"/>
            <a:ext cx="228600" cy="1395117"/>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6B838A87-82FC-4F8C-B16B-ABF54CA32308}"/>
              </a:ext>
            </a:extLst>
          </p:cNvPr>
          <p:cNvSpPr txBox="1"/>
          <p:nvPr/>
        </p:nvSpPr>
        <p:spPr>
          <a:xfrm>
            <a:off x="2438400" y="4381332"/>
            <a:ext cx="3384196" cy="1015663"/>
          </a:xfrm>
          <a:prstGeom prst="rect">
            <a:avLst/>
          </a:prstGeom>
          <a:noFill/>
        </p:spPr>
        <p:txBody>
          <a:bodyPr wrap="none" rtlCol="0">
            <a:spAutoFit/>
          </a:bodyPr>
          <a:lstStyle/>
          <a:p>
            <a:r>
              <a:rPr lang="en-US" sz="2000" b="1" dirty="0">
                <a:solidFill>
                  <a:srgbClr val="C00000"/>
                </a:solidFill>
                <a:highlight>
                  <a:srgbClr val="FFFF00"/>
                </a:highlight>
                <a:latin typeface="Calibri" panose="020F0502020204030204" pitchFamily="34" charset="0"/>
                <a:cs typeface="Calibri" panose="020F0502020204030204" pitchFamily="34" charset="0"/>
              </a:rPr>
              <a:t>Secondary Particulate</a:t>
            </a:r>
          </a:p>
          <a:p>
            <a:r>
              <a:rPr lang="en-US" sz="2000" dirty="0">
                <a:highlight>
                  <a:srgbClr val="FFFF00"/>
                </a:highlight>
                <a:latin typeface="Calibri" panose="020F0502020204030204" pitchFamily="34" charset="0"/>
                <a:cs typeface="Calibri" panose="020F0502020204030204" pitchFamily="34" charset="0"/>
              </a:rPr>
              <a:t>(Sulfates, Nitrates, “SO2 mist”)</a:t>
            </a:r>
          </a:p>
          <a:p>
            <a:r>
              <a:rPr lang="en-US" sz="2000" dirty="0">
                <a:highlight>
                  <a:srgbClr val="FFFF00"/>
                </a:highlight>
                <a:latin typeface="Calibri" panose="020F0502020204030204" pitchFamily="34" charset="0"/>
                <a:cs typeface="Calibri" panose="020F0502020204030204" pitchFamily="34" charset="0"/>
              </a:rPr>
              <a:t>(Secondary Organic Aerosol)</a:t>
            </a:r>
          </a:p>
        </p:txBody>
      </p:sp>
      <p:sp>
        <p:nvSpPr>
          <p:cNvPr id="7" name="TextBox 6">
            <a:extLst>
              <a:ext uri="{FF2B5EF4-FFF2-40B4-BE49-F238E27FC236}">
                <a16:creationId xmlns:a16="http://schemas.microsoft.com/office/drawing/2014/main" id="{40F2E28D-B2C7-466F-B114-5D0A945C3B8B}"/>
              </a:ext>
            </a:extLst>
          </p:cNvPr>
          <p:cNvSpPr txBox="1"/>
          <p:nvPr/>
        </p:nvSpPr>
        <p:spPr>
          <a:xfrm>
            <a:off x="31869" y="2141289"/>
            <a:ext cx="2680157" cy="1323439"/>
          </a:xfrm>
          <a:prstGeom prst="rect">
            <a:avLst/>
          </a:prstGeom>
          <a:noFill/>
        </p:spPr>
        <p:txBody>
          <a:bodyPr wrap="none" rtlCol="0">
            <a:spAutoFit/>
          </a:bodyPr>
          <a:lstStyle/>
          <a:p>
            <a:r>
              <a:rPr lang="en-US" sz="2000" b="1" dirty="0">
                <a:solidFill>
                  <a:srgbClr val="C00000"/>
                </a:solidFill>
                <a:highlight>
                  <a:srgbClr val="FFFF00"/>
                </a:highlight>
                <a:latin typeface="Calibri" panose="020F0502020204030204" pitchFamily="34" charset="0"/>
                <a:cs typeface="Calibri" panose="020F0502020204030204" pitchFamily="34" charset="0"/>
              </a:rPr>
              <a:t>Combustion particulate</a:t>
            </a:r>
          </a:p>
          <a:p>
            <a:r>
              <a:rPr lang="en-US" sz="2000" dirty="0">
                <a:highlight>
                  <a:srgbClr val="FFFF00"/>
                </a:highlight>
                <a:latin typeface="Calibri" panose="020F0502020204030204" pitchFamily="34" charset="0"/>
                <a:cs typeface="Calibri" panose="020F0502020204030204" pitchFamily="34" charset="0"/>
              </a:rPr>
              <a:t>(primary particulate)</a:t>
            </a:r>
          </a:p>
          <a:p>
            <a:r>
              <a:rPr lang="en-US" sz="2000" dirty="0">
                <a:highlight>
                  <a:srgbClr val="FFFF00"/>
                </a:highlight>
                <a:latin typeface="Calibri" panose="020F0502020204030204" pitchFamily="34" charset="0"/>
                <a:cs typeface="Calibri" panose="020F0502020204030204" pitchFamily="34" charset="0"/>
              </a:rPr>
              <a:t>(carbonaceous)</a:t>
            </a:r>
          </a:p>
          <a:p>
            <a:r>
              <a:rPr lang="en-US" sz="2000" dirty="0">
                <a:highlight>
                  <a:srgbClr val="FFFF00"/>
                </a:highlight>
                <a:latin typeface="Calibri" panose="020F0502020204030204" pitchFamily="34" charset="0"/>
                <a:cs typeface="Calibri" panose="020F0502020204030204" pitchFamily="34" charset="0"/>
              </a:rPr>
              <a:t>(smoke, soot, others)</a:t>
            </a:r>
          </a:p>
        </p:txBody>
      </p:sp>
    </p:spTree>
    <p:extLst>
      <p:ext uri="{BB962C8B-B14F-4D97-AF65-F5344CB8AC3E}">
        <p14:creationId xmlns:p14="http://schemas.microsoft.com/office/powerpoint/2010/main" val="207072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ADE45-0B93-49B7-9EC5-7923695BC5C0}"/>
              </a:ext>
            </a:extLst>
          </p:cNvPr>
          <p:cNvSpPr>
            <a:spLocks noGrp="1"/>
          </p:cNvSpPr>
          <p:nvPr>
            <p:ph idx="1"/>
          </p:nvPr>
        </p:nvSpPr>
        <p:spPr>
          <a:xfrm>
            <a:off x="381000" y="1219200"/>
            <a:ext cx="11430000" cy="4724400"/>
          </a:xfrm>
        </p:spPr>
        <p:txBody>
          <a:bodyPr/>
          <a:lstStyle/>
          <a:p>
            <a:r>
              <a:rPr lang="en-US" sz="2800" b="1" dirty="0">
                <a:latin typeface="Calibri" panose="020F0502020204030204" pitchFamily="34" charset="0"/>
                <a:cs typeface="Calibri" panose="020F0502020204030204" pitchFamily="34" charset="0"/>
              </a:rPr>
              <a:t>Combustion PM2.5 (Carbonaceous)</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Fine particulate emitted during combustion.</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Very small particle size (&lt; 1 </a:t>
            </a:r>
            <a:r>
              <a:rPr lang="el-GR" sz="2000" dirty="0">
                <a:latin typeface="Calibri Light" panose="020F0302020204030204" pitchFamily="34" charset="0"/>
                <a:cs typeface="Calibri Light" panose="020F0302020204030204" pitchFamily="34" charset="0"/>
              </a:rPr>
              <a:t>μ</a:t>
            </a:r>
            <a:r>
              <a:rPr lang="en-US" sz="2000" dirty="0">
                <a:latin typeface="Calibri Light" panose="020F0302020204030204" pitchFamily="34" charset="0"/>
                <a:cs typeface="Calibri Light" panose="020F0302020204030204" pitchFamily="34" charset="0"/>
              </a:rPr>
              <a:t>m … “sub-micron”)</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Various sub-types, terms: Smoke, Soot, Black Carbon, Elemental Carbon, Organic Carbon, tar, </a:t>
            </a:r>
            <a:r>
              <a:rPr lang="en-US" sz="2000" dirty="0" err="1">
                <a:latin typeface="Calibri Light" panose="020F0302020204030204" pitchFamily="34" charset="0"/>
                <a:cs typeface="Calibri Light" panose="020F0302020204030204" pitchFamily="34" charset="0"/>
              </a:rPr>
              <a:t>etc</a:t>
            </a:r>
            <a:r>
              <a:rPr lang="en-US" sz="2000" dirty="0">
                <a:latin typeface="Calibri Light" panose="020F0302020204030204" pitchFamily="34" charset="0"/>
                <a:cs typeface="Calibri Light" panose="020F0302020204030204" pitchFamily="34" charset="0"/>
              </a:rPr>
              <a:t> ...</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Directly emitted from source (“primary particulate”)</a:t>
            </a:r>
          </a:p>
          <a:p>
            <a:r>
              <a:rPr lang="en-US" sz="2800" b="1" dirty="0">
                <a:latin typeface="Calibri" panose="020F0502020204030204" pitchFamily="34" charset="0"/>
                <a:cs typeface="Calibri" panose="020F0502020204030204" pitchFamily="34" charset="0"/>
              </a:rPr>
              <a:t>Secondary PM2.5</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Fine particulate formed from chemical reactions</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Very small particle size (&lt; 1 </a:t>
            </a:r>
            <a:r>
              <a:rPr lang="el-GR" sz="2000" dirty="0">
                <a:latin typeface="Calibri Light" panose="020F0302020204030204" pitchFamily="34" charset="0"/>
                <a:cs typeface="Calibri Light" panose="020F0302020204030204" pitchFamily="34" charset="0"/>
              </a:rPr>
              <a:t>μ</a:t>
            </a:r>
            <a:r>
              <a:rPr lang="en-US" sz="2000" dirty="0">
                <a:latin typeface="Calibri Light" panose="020F0302020204030204" pitchFamily="34" charset="0"/>
                <a:cs typeface="Calibri Light" panose="020F0302020204030204" pitchFamily="34" charset="0"/>
              </a:rPr>
              <a:t>m … “sub-micron”)</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Various sub-types: Sulfates, Nitrates, Ammonium Nitrate, Secondary Organic Aerosol</a:t>
            </a:r>
          </a:p>
          <a:p>
            <a:pPr marL="914400" lvl="1" indent="-514350">
              <a:buFont typeface="Calibri" panose="020F0502020204030204" pitchFamily="34" charset="0"/>
              <a:buChar char="‒"/>
            </a:pPr>
            <a:r>
              <a:rPr lang="en-US" sz="2000" b="1" dirty="0">
                <a:latin typeface="Calibri Light" panose="020F0302020204030204" pitchFamily="34" charset="0"/>
                <a:cs typeface="Calibri Light" panose="020F0302020204030204" pitchFamily="34" charset="0"/>
              </a:rPr>
              <a:t>Not</a:t>
            </a:r>
            <a:r>
              <a:rPr lang="en-US" sz="2000" dirty="0">
                <a:latin typeface="Calibri Light" panose="020F0302020204030204" pitchFamily="34" charset="0"/>
                <a:cs typeface="Calibri Light" panose="020F0302020204030204" pitchFamily="34" charset="0"/>
              </a:rPr>
              <a:t> directly emitted from source. Forms from chemical reactions from gaseous precursor emissions</a:t>
            </a:r>
          </a:p>
          <a:p>
            <a:pPr marL="914400" lvl="1" indent="-514350">
              <a:buFont typeface="Calibri" panose="020F0502020204030204" pitchFamily="34" charset="0"/>
              <a:buChar char="‒"/>
            </a:pPr>
            <a:r>
              <a:rPr lang="en-US" sz="2000" dirty="0">
                <a:latin typeface="Calibri Light" panose="020F0302020204030204" pitchFamily="34" charset="0"/>
                <a:cs typeface="Calibri Light" panose="020F0302020204030204" pitchFamily="34" charset="0"/>
              </a:rPr>
              <a:t>See next slide: gaseous pre-cursors for main secondary PM2.5 species</a:t>
            </a:r>
          </a:p>
        </p:txBody>
      </p:sp>
      <p:sp>
        <p:nvSpPr>
          <p:cNvPr id="6" name="Title 1">
            <a:extLst>
              <a:ext uri="{FF2B5EF4-FFF2-40B4-BE49-F238E27FC236}">
                <a16:creationId xmlns:a16="http://schemas.microsoft.com/office/drawing/2014/main" id="{2ADB8FA6-EF70-4660-90C8-294FAFB33B92}"/>
              </a:ext>
            </a:extLst>
          </p:cNvPr>
          <p:cNvSpPr txBox="1">
            <a:spLocks/>
          </p:cNvSpPr>
          <p:nvPr/>
        </p:nvSpPr>
        <p:spPr>
          <a:xfrm>
            <a:off x="266700" y="304800"/>
            <a:ext cx="11658600" cy="6096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11" charset="0"/>
              </a:defRPr>
            </a:lvl2pPr>
            <a:lvl3pPr algn="ctr" rtl="0" fontAlgn="base">
              <a:spcBef>
                <a:spcPct val="0"/>
              </a:spcBef>
              <a:spcAft>
                <a:spcPct val="0"/>
              </a:spcAft>
              <a:defRPr sz="4400">
                <a:solidFill>
                  <a:schemeClr val="tx2"/>
                </a:solidFill>
                <a:latin typeface="Times" pitchFamily="-111" charset="0"/>
              </a:defRPr>
            </a:lvl3pPr>
            <a:lvl4pPr algn="ctr" rtl="0" fontAlgn="base">
              <a:spcBef>
                <a:spcPct val="0"/>
              </a:spcBef>
              <a:spcAft>
                <a:spcPct val="0"/>
              </a:spcAft>
              <a:defRPr sz="4400">
                <a:solidFill>
                  <a:schemeClr val="tx2"/>
                </a:solidFill>
                <a:latin typeface="Times" pitchFamily="-111" charset="0"/>
              </a:defRPr>
            </a:lvl4pPr>
            <a:lvl5pPr algn="ctr" rtl="0" fontAlgn="base">
              <a:spcBef>
                <a:spcPct val="0"/>
              </a:spcBef>
              <a:spcAft>
                <a:spcPct val="0"/>
              </a:spcAft>
              <a:defRPr sz="4400">
                <a:solidFill>
                  <a:schemeClr val="tx2"/>
                </a:solidFill>
                <a:latin typeface="Times" pitchFamily="-111" charset="0"/>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algn="l" eaLnBrk="1" hangingPunct="1">
              <a:defRPr/>
            </a:pPr>
            <a:r>
              <a:rPr lang="en-US" sz="3200" b="1" kern="0" dirty="0">
                <a:solidFill>
                  <a:srgbClr val="000000"/>
                </a:solidFill>
                <a:latin typeface="Calibri Light" panose="020F0302020204030204" pitchFamily="34" charset="0"/>
                <a:cs typeface="Calibri Light" panose="020F0302020204030204" pitchFamily="34" charset="0"/>
              </a:rPr>
              <a:t>PM2.5 Composition: Combustion vs. Secondary</a:t>
            </a:r>
          </a:p>
        </p:txBody>
      </p:sp>
    </p:spTree>
    <p:extLst>
      <p:ext uri="{BB962C8B-B14F-4D97-AF65-F5344CB8AC3E}">
        <p14:creationId xmlns:p14="http://schemas.microsoft.com/office/powerpoint/2010/main" val="4313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533400" y="403018"/>
            <a:ext cx="7886700" cy="685800"/>
          </a:xfrm>
        </p:spPr>
        <p:txBody>
          <a:bodyPr>
            <a:normAutofit/>
          </a:bodyPr>
          <a:lstStyle/>
          <a:p>
            <a:r>
              <a:rPr lang="en-US" sz="3200" b="1" dirty="0"/>
              <a:t>Outline</a:t>
            </a:r>
          </a:p>
        </p:txBody>
      </p:sp>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533400" y="1088818"/>
            <a:ext cx="9296400" cy="5464382"/>
          </a:xfrm>
        </p:spPr>
        <p:txBody>
          <a:bodyPr>
            <a:noAutofit/>
          </a:bodyPr>
          <a:lstStyle/>
          <a:p>
            <a:pPr>
              <a:lnSpc>
                <a:spcPct val="120000"/>
              </a:lnSpc>
            </a:pPr>
            <a:r>
              <a:rPr lang="en-US" b="1" dirty="0"/>
              <a:t>Overview</a:t>
            </a:r>
          </a:p>
          <a:p>
            <a:pPr lvl="1">
              <a:lnSpc>
                <a:spcPct val="100000"/>
              </a:lnSpc>
              <a:buFont typeface="Calibri" panose="020F0502020204030204" pitchFamily="34" charset="0"/>
              <a:buChar char="‒"/>
            </a:pPr>
            <a:r>
              <a:rPr lang="en-US" dirty="0"/>
              <a:t>Fine Particulate: Definition</a:t>
            </a:r>
          </a:p>
          <a:p>
            <a:pPr lvl="1">
              <a:lnSpc>
                <a:spcPct val="100000"/>
              </a:lnSpc>
              <a:buFont typeface="Calibri" panose="020F0502020204030204" pitchFamily="34" charset="0"/>
              <a:buChar char="‒"/>
            </a:pPr>
            <a:r>
              <a:rPr lang="en-US" dirty="0"/>
              <a:t>Health Effects (brief)</a:t>
            </a:r>
          </a:p>
          <a:p>
            <a:pPr lvl="1">
              <a:lnSpc>
                <a:spcPct val="100000"/>
              </a:lnSpc>
              <a:buFont typeface="Calibri" panose="020F0502020204030204" pitchFamily="34" charset="0"/>
              <a:buChar char="‒"/>
            </a:pPr>
            <a:r>
              <a:rPr lang="en-US" dirty="0"/>
              <a:t>Concentration Patterns &amp; PM2.5 Regulatory Attainment Status</a:t>
            </a:r>
          </a:p>
          <a:p>
            <a:pPr>
              <a:lnSpc>
                <a:spcPct val="120000"/>
              </a:lnSpc>
            </a:pPr>
            <a:r>
              <a:rPr lang="en-US" b="1" dirty="0"/>
              <a:t>Composition</a:t>
            </a:r>
          </a:p>
          <a:p>
            <a:pPr lvl="1">
              <a:lnSpc>
                <a:spcPct val="100000"/>
              </a:lnSpc>
              <a:buFont typeface="Calibri" panose="020F0502020204030204" pitchFamily="34" charset="0"/>
              <a:buChar char="‒"/>
            </a:pPr>
            <a:r>
              <a:rPr lang="en-US" dirty="0"/>
              <a:t>Composition: PM10 vs. PM2.5 vs. Ultrafine</a:t>
            </a:r>
          </a:p>
          <a:p>
            <a:pPr lvl="1">
              <a:lnSpc>
                <a:spcPct val="100000"/>
              </a:lnSpc>
              <a:buFont typeface="Calibri" panose="020F0502020204030204" pitchFamily="34" charset="0"/>
              <a:buChar char="‒"/>
            </a:pPr>
            <a:r>
              <a:rPr lang="en-US" dirty="0"/>
              <a:t>Primary vs. Secondary PM2.5</a:t>
            </a:r>
          </a:p>
          <a:p>
            <a:pPr>
              <a:lnSpc>
                <a:spcPct val="120000"/>
              </a:lnSpc>
            </a:pPr>
            <a:r>
              <a:rPr lang="en-US" b="1" dirty="0"/>
              <a:t>Emission Sources: Combustion PM</a:t>
            </a:r>
          </a:p>
        </p:txBody>
      </p:sp>
    </p:spTree>
    <p:extLst>
      <p:ext uri="{BB962C8B-B14F-4D97-AF65-F5344CB8AC3E}">
        <p14:creationId xmlns:p14="http://schemas.microsoft.com/office/powerpoint/2010/main" val="386375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ADE45-0B93-49B7-9EC5-7923695BC5C0}"/>
              </a:ext>
            </a:extLst>
          </p:cNvPr>
          <p:cNvSpPr>
            <a:spLocks noGrp="1"/>
          </p:cNvSpPr>
          <p:nvPr>
            <p:ph idx="1"/>
          </p:nvPr>
        </p:nvSpPr>
        <p:spPr>
          <a:xfrm>
            <a:off x="381000" y="1219200"/>
            <a:ext cx="11430000" cy="4724400"/>
          </a:xfrm>
        </p:spPr>
        <p:txBody>
          <a:bodyPr/>
          <a:lstStyle/>
          <a:p>
            <a:r>
              <a:rPr lang="en-US" sz="2800" b="1" dirty="0">
                <a:latin typeface="Calibri" panose="020F0502020204030204" pitchFamily="34" charset="0"/>
                <a:cs typeface="Calibri" panose="020F0502020204030204" pitchFamily="34" charset="0"/>
              </a:rPr>
              <a:t>Nitrates</a:t>
            </a:r>
            <a:endParaRPr lang="en-US" sz="2200" u="sng" dirty="0">
              <a:latin typeface="Calibri Light" panose="020F0302020204030204" pitchFamily="34" charset="0"/>
              <a:cs typeface="Calibri Light" panose="020F0302020204030204" pitchFamily="34" charset="0"/>
            </a:endParaRPr>
          </a:p>
          <a:p>
            <a:pPr marL="914400" lvl="1" indent="-514350">
              <a:buFont typeface="Calibri" panose="020F0502020204030204" pitchFamily="34" charset="0"/>
              <a:buChar char="‒"/>
            </a:pPr>
            <a:r>
              <a:rPr lang="en-US" sz="2200" u="sng" dirty="0">
                <a:latin typeface="Calibri Light" panose="020F0302020204030204" pitchFamily="34" charset="0"/>
                <a:cs typeface="Calibri Light" panose="020F0302020204030204" pitchFamily="34" charset="0"/>
              </a:rPr>
              <a:t>Precursors</a:t>
            </a:r>
            <a:r>
              <a:rPr lang="en-US" sz="2200" dirty="0">
                <a:latin typeface="Calibri Light" panose="020F0302020204030204" pitchFamily="34" charset="0"/>
                <a:cs typeface="Calibri Light" panose="020F0302020204030204" pitchFamily="34" charset="0"/>
              </a:rPr>
              <a:t>: Nitrogen Oxides (NOx), Ammonia (NH3)</a:t>
            </a:r>
          </a:p>
          <a:p>
            <a:pPr marL="914400" lvl="1" indent="-514350">
              <a:buFont typeface="Calibri" panose="020F0502020204030204" pitchFamily="34" charset="0"/>
              <a:buChar char="‒"/>
            </a:pPr>
            <a:r>
              <a:rPr lang="en-US" sz="2200" u="sng" dirty="0">
                <a:latin typeface="Calibri Light" panose="020F0302020204030204" pitchFamily="34" charset="0"/>
                <a:cs typeface="Calibri Light" panose="020F0302020204030204" pitchFamily="34" charset="0"/>
              </a:rPr>
              <a:t>Formation</a:t>
            </a:r>
            <a:r>
              <a:rPr lang="en-US" sz="2200" dirty="0">
                <a:latin typeface="Calibri Light" panose="020F0302020204030204" pitchFamily="34" charset="0"/>
                <a:cs typeface="Calibri Light" panose="020F0302020204030204" pitchFamily="34" charset="0"/>
              </a:rPr>
              <a:t>: Aqueous chemistry. Favors high humidity environment.</a:t>
            </a:r>
          </a:p>
          <a:p>
            <a:r>
              <a:rPr lang="en-US" sz="2800" b="1" dirty="0">
                <a:latin typeface="Calibri" panose="020F0502020204030204" pitchFamily="34" charset="0"/>
                <a:cs typeface="Calibri" panose="020F0502020204030204" pitchFamily="34" charset="0"/>
              </a:rPr>
              <a:t>Sulfates</a:t>
            </a:r>
          </a:p>
          <a:p>
            <a:pPr marL="914400" lvl="1" indent="-514350">
              <a:buFont typeface="Calibri" panose="020F0502020204030204" pitchFamily="34" charset="0"/>
              <a:buChar char="‒"/>
            </a:pPr>
            <a:r>
              <a:rPr lang="en-US" sz="2200" u="sng" dirty="0">
                <a:latin typeface="Calibri Light" panose="020F0302020204030204" pitchFamily="34" charset="0"/>
                <a:cs typeface="Calibri Light" panose="020F0302020204030204" pitchFamily="34" charset="0"/>
              </a:rPr>
              <a:t>Precursors</a:t>
            </a:r>
            <a:r>
              <a:rPr lang="en-US" sz="2200" dirty="0">
                <a:latin typeface="Calibri Light" panose="020F0302020204030204" pitchFamily="34" charset="0"/>
                <a:cs typeface="Calibri Light" panose="020F0302020204030204" pitchFamily="34" charset="0"/>
              </a:rPr>
              <a:t>: Sulfur Dioxide (SO2), Ammonia (NH3)</a:t>
            </a:r>
          </a:p>
          <a:p>
            <a:pPr marL="914400" lvl="1" indent="-514350">
              <a:buFont typeface="Calibri" panose="020F0502020204030204" pitchFamily="34" charset="0"/>
              <a:buChar char="‒"/>
            </a:pPr>
            <a:r>
              <a:rPr lang="en-US" sz="2200" u="sng" dirty="0">
                <a:latin typeface="Calibri Light" panose="020F0302020204030204" pitchFamily="34" charset="0"/>
                <a:cs typeface="Calibri Light" panose="020F0302020204030204" pitchFamily="34" charset="0"/>
              </a:rPr>
              <a:t>Formation</a:t>
            </a:r>
            <a:r>
              <a:rPr lang="en-US" sz="2200" dirty="0">
                <a:latin typeface="Calibri Light" panose="020F0302020204030204" pitchFamily="34" charset="0"/>
                <a:cs typeface="Calibri Light" panose="020F0302020204030204" pitchFamily="34" charset="0"/>
              </a:rPr>
              <a:t>: Favors high humidity environment (aqueous chemistry)</a:t>
            </a:r>
          </a:p>
          <a:p>
            <a:r>
              <a:rPr lang="en-US" sz="2800" b="1" dirty="0">
                <a:latin typeface="Calibri" panose="020F0502020204030204" pitchFamily="34" charset="0"/>
                <a:cs typeface="Calibri" panose="020F0502020204030204" pitchFamily="34" charset="0"/>
              </a:rPr>
              <a:t>Secondary Organic Aerosol (SOA)</a:t>
            </a:r>
          </a:p>
          <a:p>
            <a:pPr marL="914400" lvl="1" indent="-514350">
              <a:buFont typeface="Calibri" panose="020F0502020204030204" pitchFamily="34" charset="0"/>
              <a:buChar char="‒"/>
            </a:pPr>
            <a:r>
              <a:rPr lang="en-US" sz="2200" u="sng" dirty="0">
                <a:latin typeface="Calibri Light" panose="020F0302020204030204" pitchFamily="34" charset="0"/>
                <a:cs typeface="Calibri Light" panose="020F0302020204030204" pitchFamily="34" charset="0"/>
              </a:rPr>
              <a:t>Precursors</a:t>
            </a:r>
            <a:r>
              <a:rPr lang="en-US" sz="2200" dirty="0">
                <a:latin typeface="Calibri Light" panose="020F0302020204030204" pitchFamily="34" charset="0"/>
                <a:cs typeface="Calibri Light" panose="020F0302020204030204" pitchFamily="34" charset="0"/>
              </a:rPr>
              <a:t>: Volatile Organic Compounds (VOCs)</a:t>
            </a:r>
          </a:p>
          <a:p>
            <a:pPr marL="914400" lvl="1" indent="-514350">
              <a:buFont typeface="Calibri" panose="020F0502020204030204" pitchFamily="34" charset="0"/>
              <a:buChar char="‒"/>
            </a:pPr>
            <a:r>
              <a:rPr lang="en-US" sz="2200" u="sng" dirty="0">
                <a:latin typeface="Calibri Light" panose="020F0302020204030204" pitchFamily="34" charset="0"/>
                <a:cs typeface="Calibri Light" panose="020F0302020204030204" pitchFamily="34" charset="0"/>
              </a:rPr>
              <a:t>Formation</a:t>
            </a:r>
            <a:r>
              <a:rPr lang="en-US" sz="2200" dirty="0">
                <a:latin typeface="Calibri Light" panose="020F0302020204030204" pitchFamily="34" charset="0"/>
                <a:cs typeface="Calibri Light" panose="020F0302020204030204" pitchFamily="34" charset="0"/>
              </a:rPr>
              <a:t>: Favors hot, sunny weather (photochemical … similar to ground-level ozone)</a:t>
            </a:r>
          </a:p>
          <a:p>
            <a:pPr marL="914400" lvl="1" indent="-514350">
              <a:buFont typeface="Calibri" panose="020F0502020204030204" pitchFamily="34" charset="0"/>
              <a:buChar char="‒"/>
            </a:pPr>
            <a:r>
              <a:rPr lang="en-US" sz="2200" dirty="0">
                <a:latin typeface="Calibri Light" panose="020F0302020204030204" pitchFamily="34" charset="0"/>
                <a:cs typeface="Calibri Light" panose="020F0302020204030204" pitchFamily="34" charset="0"/>
              </a:rPr>
              <a:t>Relatively little known … active area of research</a:t>
            </a:r>
          </a:p>
        </p:txBody>
      </p:sp>
      <p:sp>
        <p:nvSpPr>
          <p:cNvPr id="6" name="Title 1">
            <a:extLst>
              <a:ext uri="{FF2B5EF4-FFF2-40B4-BE49-F238E27FC236}">
                <a16:creationId xmlns:a16="http://schemas.microsoft.com/office/drawing/2014/main" id="{2ADB8FA6-EF70-4660-90C8-294FAFB33B92}"/>
              </a:ext>
            </a:extLst>
          </p:cNvPr>
          <p:cNvSpPr txBox="1">
            <a:spLocks/>
          </p:cNvSpPr>
          <p:nvPr/>
        </p:nvSpPr>
        <p:spPr>
          <a:xfrm>
            <a:off x="266700" y="304800"/>
            <a:ext cx="11658600" cy="6096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11" charset="0"/>
              </a:defRPr>
            </a:lvl2pPr>
            <a:lvl3pPr algn="ctr" rtl="0" fontAlgn="base">
              <a:spcBef>
                <a:spcPct val="0"/>
              </a:spcBef>
              <a:spcAft>
                <a:spcPct val="0"/>
              </a:spcAft>
              <a:defRPr sz="4400">
                <a:solidFill>
                  <a:schemeClr val="tx2"/>
                </a:solidFill>
                <a:latin typeface="Times" pitchFamily="-111" charset="0"/>
              </a:defRPr>
            </a:lvl3pPr>
            <a:lvl4pPr algn="ctr" rtl="0" fontAlgn="base">
              <a:spcBef>
                <a:spcPct val="0"/>
              </a:spcBef>
              <a:spcAft>
                <a:spcPct val="0"/>
              </a:spcAft>
              <a:defRPr sz="4400">
                <a:solidFill>
                  <a:schemeClr val="tx2"/>
                </a:solidFill>
                <a:latin typeface="Times" pitchFamily="-111" charset="0"/>
              </a:defRPr>
            </a:lvl4pPr>
            <a:lvl5pPr algn="ctr" rtl="0" fontAlgn="base">
              <a:spcBef>
                <a:spcPct val="0"/>
              </a:spcBef>
              <a:spcAft>
                <a:spcPct val="0"/>
              </a:spcAft>
              <a:defRPr sz="4400">
                <a:solidFill>
                  <a:schemeClr val="tx2"/>
                </a:solidFill>
                <a:latin typeface="Times" pitchFamily="-111" charset="0"/>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algn="l" eaLnBrk="1" hangingPunct="1">
              <a:defRPr/>
            </a:pPr>
            <a:r>
              <a:rPr lang="en-US" sz="3200" b="1" kern="0" dirty="0">
                <a:solidFill>
                  <a:srgbClr val="000000"/>
                </a:solidFill>
                <a:latin typeface="Calibri Light" panose="020F0302020204030204" pitchFamily="34" charset="0"/>
                <a:cs typeface="Calibri Light" panose="020F0302020204030204" pitchFamily="34" charset="0"/>
              </a:rPr>
              <a:t>Secondary PM2.5: Precursors &amp; Formation Conditions</a:t>
            </a:r>
          </a:p>
        </p:txBody>
      </p:sp>
    </p:spTree>
    <p:extLst>
      <p:ext uri="{BB962C8B-B14F-4D97-AF65-F5344CB8AC3E}">
        <p14:creationId xmlns:p14="http://schemas.microsoft.com/office/powerpoint/2010/main" val="282104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E183C4A-5C36-4645-9C82-FBCE1F0AB6A2}"/>
              </a:ext>
            </a:extLst>
          </p:cNvPr>
          <p:cNvPicPr>
            <a:picLocks noChangeAspect="1"/>
          </p:cNvPicPr>
          <p:nvPr/>
        </p:nvPicPr>
        <p:blipFill>
          <a:blip r:embed="rId3"/>
          <a:stretch>
            <a:fillRect/>
          </a:stretch>
        </p:blipFill>
        <p:spPr>
          <a:xfrm>
            <a:off x="1524000" y="1430397"/>
            <a:ext cx="9144000" cy="5035094"/>
          </a:xfrm>
          <a:prstGeom prst="rect">
            <a:avLst/>
          </a:prstGeom>
        </p:spPr>
      </p:pic>
      <p:sp>
        <p:nvSpPr>
          <p:cNvPr id="6" name="Title 1">
            <a:extLst>
              <a:ext uri="{FF2B5EF4-FFF2-40B4-BE49-F238E27FC236}">
                <a16:creationId xmlns:a16="http://schemas.microsoft.com/office/drawing/2014/main" id="{D2B7D975-81B8-4E9E-897D-4E2FEAF6A0B6}"/>
              </a:ext>
            </a:extLst>
          </p:cNvPr>
          <p:cNvSpPr>
            <a:spLocks noGrp="1"/>
          </p:cNvSpPr>
          <p:nvPr>
            <p:ph type="title"/>
          </p:nvPr>
        </p:nvSpPr>
        <p:spPr>
          <a:xfrm>
            <a:off x="1676400" y="281816"/>
            <a:ext cx="8839200" cy="914400"/>
          </a:xfrm>
        </p:spPr>
        <p:txBody>
          <a:bodyPr/>
          <a:lstStyle/>
          <a:p>
            <a:r>
              <a:rPr lang="en-US" sz="3200" b="1" dirty="0">
                <a:latin typeface="Calibri Light" panose="020F0302020204030204" pitchFamily="34" charset="0"/>
                <a:cs typeface="Calibri Light" panose="020F0302020204030204" pitchFamily="34" charset="0"/>
              </a:rPr>
              <a:t>Nitrates &amp; Sulfates: Summary of Formation Process</a:t>
            </a:r>
          </a:p>
        </p:txBody>
      </p:sp>
      <p:sp>
        <p:nvSpPr>
          <p:cNvPr id="3" name="TextBox 2">
            <a:extLst>
              <a:ext uri="{FF2B5EF4-FFF2-40B4-BE49-F238E27FC236}">
                <a16:creationId xmlns:a16="http://schemas.microsoft.com/office/drawing/2014/main" id="{508EA67B-0558-47BC-AC9A-60E7FCAE953D}"/>
              </a:ext>
            </a:extLst>
          </p:cNvPr>
          <p:cNvSpPr txBox="1"/>
          <p:nvPr/>
        </p:nvSpPr>
        <p:spPr>
          <a:xfrm>
            <a:off x="6229181" y="3422754"/>
            <a:ext cx="2742226" cy="923330"/>
          </a:xfrm>
          <a:prstGeom prst="rect">
            <a:avLst/>
          </a:prstGeom>
          <a:solidFill>
            <a:schemeClr val="bg1"/>
          </a:solid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Secondary particulate</a:t>
            </a:r>
          </a:p>
          <a:p>
            <a:r>
              <a:rPr lang="en-US" sz="1800" dirty="0">
                <a:solidFill>
                  <a:srgbClr val="000000"/>
                </a:solidFill>
                <a:latin typeface="Calibri" panose="020F0502020204030204" pitchFamily="34" charset="0"/>
                <a:cs typeface="Calibri" panose="020F0502020204030204" pitchFamily="34" charset="0"/>
              </a:rPr>
              <a:t>sulfate, nitrate, ammonium</a:t>
            </a:r>
          </a:p>
          <a:p>
            <a:endParaRPr lang="en-US" sz="1800" dirty="0">
              <a:solidFill>
                <a:srgbClr val="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BB47936-1129-4374-9B73-A544BAC0349E}"/>
              </a:ext>
            </a:extLst>
          </p:cNvPr>
          <p:cNvSpPr txBox="1"/>
          <p:nvPr/>
        </p:nvSpPr>
        <p:spPr>
          <a:xfrm>
            <a:off x="2477228" y="3547834"/>
            <a:ext cx="1293944" cy="400110"/>
          </a:xfrm>
          <a:prstGeom prst="rect">
            <a:avLst/>
          </a:prstGeom>
          <a:noFill/>
        </p:spPr>
        <p:txBody>
          <a:bodyPr wrap="none" rtlCol="0">
            <a:spAutoFit/>
          </a:bodyPr>
          <a:lstStyle/>
          <a:p>
            <a:r>
              <a:rPr lang="en-US" sz="2000" b="1" dirty="0">
                <a:solidFill>
                  <a:srgbClr val="000000"/>
                </a:solidFill>
                <a:latin typeface="Calibri" panose="020F0502020204030204" pitchFamily="34" charset="0"/>
                <a:cs typeface="Calibri" panose="020F0502020204030204" pitchFamily="34" charset="0"/>
              </a:rPr>
              <a:t> </a:t>
            </a:r>
            <a:r>
              <a:rPr lang="en-US" sz="1800" b="1" dirty="0">
                <a:solidFill>
                  <a:srgbClr val="000000"/>
                </a:solidFill>
                <a:latin typeface="Arial" panose="020B0604020202020204" pitchFamily="34" charset="0"/>
                <a:cs typeface="Arial" panose="020B0604020202020204" pitchFamily="34" charset="0"/>
              </a:rPr>
              <a:t>Ammonia</a:t>
            </a:r>
          </a:p>
        </p:txBody>
      </p:sp>
      <p:pic>
        <p:nvPicPr>
          <p:cNvPr id="9" name="Picture 8">
            <a:extLst>
              <a:ext uri="{FF2B5EF4-FFF2-40B4-BE49-F238E27FC236}">
                <a16:creationId xmlns:a16="http://schemas.microsoft.com/office/drawing/2014/main" id="{A9815CD9-8459-4089-8952-F0620286C39D}"/>
              </a:ext>
            </a:extLst>
          </p:cNvPr>
          <p:cNvPicPr>
            <a:picLocks noChangeAspect="1"/>
          </p:cNvPicPr>
          <p:nvPr/>
        </p:nvPicPr>
        <p:blipFill>
          <a:blip r:embed="rId4"/>
          <a:stretch>
            <a:fillRect/>
          </a:stretch>
        </p:blipFill>
        <p:spPr>
          <a:xfrm>
            <a:off x="4800601" y="4513907"/>
            <a:ext cx="1428581" cy="913696"/>
          </a:xfrm>
          <a:prstGeom prst="rect">
            <a:avLst/>
          </a:prstGeom>
        </p:spPr>
      </p:pic>
      <p:pic>
        <p:nvPicPr>
          <p:cNvPr id="13" name="Picture 12" descr="A machine on the field&#10;&#10;Description automatically generated">
            <a:extLst>
              <a:ext uri="{FF2B5EF4-FFF2-40B4-BE49-F238E27FC236}">
                <a16:creationId xmlns:a16="http://schemas.microsoft.com/office/drawing/2014/main" id="{DF9042C6-1DE0-405F-A901-D13B48D70BC5}"/>
              </a:ext>
            </a:extLst>
          </p:cNvPr>
          <p:cNvPicPr>
            <a:picLocks noChangeAspect="1"/>
          </p:cNvPicPr>
          <p:nvPr/>
        </p:nvPicPr>
        <p:blipFill>
          <a:blip r:embed="rId5"/>
          <a:stretch>
            <a:fillRect/>
          </a:stretch>
        </p:blipFill>
        <p:spPr>
          <a:xfrm>
            <a:off x="4752704" y="5502916"/>
            <a:ext cx="1522828" cy="913696"/>
          </a:xfrm>
          <a:prstGeom prst="rect">
            <a:avLst/>
          </a:prstGeom>
        </p:spPr>
      </p:pic>
      <p:sp>
        <p:nvSpPr>
          <p:cNvPr id="10" name="TextBox 9">
            <a:extLst>
              <a:ext uri="{FF2B5EF4-FFF2-40B4-BE49-F238E27FC236}">
                <a16:creationId xmlns:a16="http://schemas.microsoft.com/office/drawing/2014/main" id="{549E2E4D-95CC-4FBD-BE7B-DE47B496B6A9}"/>
              </a:ext>
            </a:extLst>
          </p:cNvPr>
          <p:cNvSpPr txBox="1"/>
          <p:nvPr/>
        </p:nvSpPr>
        <p:spPr>
          <a:xfrm>
            <a:off x="4698168" y="6447842"/>
            <a:ext cx="1479892" cy="369332"/>
          </a:xfrm>
          <a:prstGeom prst="rect">
            <a:avLst/>
          </a:prstGeom>
          <a:no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Agricultural</a:t>
            </a:r>
          </a:p>
        </p:txBody>
      </p:sp>
    </p:spTree>
    <p:extLst>
      <p:ext uri="{BB962C8B-B14F-4D97-AF65-F5344CB8AC3E}">
        <p14:creationId xmlns:p14="http://schemas.microsoft.com/office/powerpoint/2010/main" val="76745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E183C4A-5C36-4645-9C82-FBCE1F0AB6A2}"/>
              </a:ext>
            </a:extLst>
          </p:cNvPr>
          <p:cNvPicPr>
            <a:picLocks noChangeAspect="1"/>
          </p:cNvPicPr>
          <p:nvPr/>
        </p:nvPicPr>
        <p:blipFill>
          <a:blip r:embed="rId3"/>
          <a:stretch>
            <a:fillRect/>
          </a:stretch>
        </p:blipFill>
        <p:spPr>
          <a:xfrm>
            <a:off x="1524000" y="1430397"/>
            <a:ext cx="9144000" cy="5035094"/>
          </a:xfrm>
          <a:prstGeom prst="rect">
            <a:avLst/>
          </a:prstGeom>
        </p:spPr>
      </p:pic>
      <p:pic>
        <p:nvPicPr>
          <p:cNvPr id="8" name="Picture 7" descr="A machine on the field&#10;&#10;Description automatically generated">
            <a:extLst>
              <a:ext uri="{FF2B5EF4-FFF2-40B4-BE49-F238E27FC236}">
                <a16:creationId xmlns:a16="http://schemas.microsoft.com/office/drawing/2014/main" id="{E2FDAD8D-4281-49ED-987F-2451B464361A}"/>
              </a:ext>
            </a:extLst>
          </p:cNvPr>
          <p:cNvPicPr>
            <a:picLocks noChangeAspect="1"/>
          </p:cNvPicPr>
          <p:nvPr/>
        </p:nvPicPr>
        <p:blipFill>
          <a:blip r:embed="rId4"/>
          <a:stretch>
            <a:fillRect/>
          </a:stretch>
        </p:blipFill>
        <p:spPr>
          <a:xfrm>
            <a:off x="4752704" y="5502916"/>
            <a:ext cx="1522828" cy="913696"/>
          </a:xfrm>
          <a:prstGeom prst="rect">
            <a:avLst/>
          </a:prstGeom>
        </p:spPr>
      </p:pic>
      <p:pic>
        <p:nvPicPr>
          <p:cNvPr id="9" name="Picture 8">
            <a:extLst>
              <a:ext uri="{FF2B5EF4-FFF2-40B4-BE49-F238E27FC236}">
                <a16:creationId xmlns:a16="http://schemas.microsoft.com/office/drawing/2014/main" id="{F99A63B8-0C30-4AC9-AF35-3FEE59FDF18E}"/>
              </a:ext>
            </a:extLst>
          </p:cNvPr>
          <p:cNvPicPr>
            <a:picLocks noChangeAspect="1"/>
          </p:cNvPicPr>
          <p:nvPr/>
        </p:nvPicPr>
        <p:blipFill>
          <a:blip r:embed="rId5"/>
          <a:stretch>
            <a:fillRect/>
          </a:stretch>
        </p:blipFill>
        <p:spPr>
          <a:xfrm>
            <a:off x="4800601" y="4513907"/>
            <a:ext cx="1428581" cy="913696"/>
          </a:xfrm>
          <a:prstGeom prst="rect">
            <a:avLst/>
          </a:prstGeom>
        </p:spPr>
      </p:pic>
      <p:sp>
        <p:nvSpPr>
          <p:cNvPr id="10" name="TextBox 9">
            <a:extLst>
              <a:ext uri="{FF2B5EF4-FFF2-40B4-BE49-F238E27FC236}">
                <a16:creationId xmlns:a16="http://schemas.microsoft.com/office/drawing/2014/main" id="{0AB87748-589C-43C6-8E7D-998AE9179557}"/>
              </a:ext>
            </a:extLst>
          </p:cNvPr>
          <p:cNvSpPr txBox="1"/>
          <p:nvPr/>
        </p:nvSpPr>
        <p:spPr>
          <a:xfrm>
            <a:off x="4698168" y="6447842"/>
            <a:ext cx="1479892" cy="369332"/>
          </a:xfrm>
          <a:prstGeom prst="rect">
            <a:avLst/>
          </a:prstGeom>
          <a:no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Agricultural</a:t>
            </a:r>
          </a:p>
        </p:txBody>
      </p:sp>
      <p:sp>
        <p:nvSpPr>
          <p:cNvPr id="11" name="TextBox 10">
            <a:extLst>
              <a:ext uri="{FF2B5EF4-FFF2-40B4-BE49-F238E27FC236}">
                <a16:creationId xmlns:a16="http://schemas.microsoft.com/office/drawing/2014/main" id="{C890265E-632B-469B-A6F6-E5543EDAA8A8}"/>
              </a:ext>
            </a:extLst>
          </p:cNvPr>
          <p:cNvSpPr txBox="1"/>
          <p:nvPr/>
        </p:nvSpPr>
        <p:spPr>
          <a:xfrm>
            <a:off x="2477228" y="3547834"/>
            <a:ext cx="1293944" cy="400110"/>
          </a:xfrm>
          <a:prstGeom prst="rect">
            <a:avLst/>
          </a:prstGeom>
          <a:noFill/>
        </p:spPr>
        <p:txBody>
          <a:bodyPr wrap="none" rtlCol="0">
            <a:spAutoFit/>
          </a:bodyPr>
          <a:lstStyle/>
          <a:p>
            <a:r>
              <a:rPr lang="en-US" sz="2000" b="1" dirty="0">
                <a:solidFill>
                  <a:srgbClr val="000000"/>
                </a:solidFill>
                <a:latin typeface="Calibri" panose="020F0502020204030204" pitchFamily="34" charset="0"/>
                <a:cs typeface="Calibri" panose="020F0502020204030204" pitchFamily="34" charset="0"/>
              </a:rPr>
              <a:t> </a:t>
            </a:r>
            <a:r>
              <a:rPr lang="en-US" sz="1800" b="1" dirty="0">
                <a:solidFill>
                  <a:srgbClr val="000000"/>
                </a:solidFill>
                <a:latin typeface="Arial" panose="020B0604020202020204" pitchFamily="34" charset="0"/>
                <a:cs typeface="Arial" panose="020B0604020202020204" pitchFamily="34" charset="0"/>
              </a:rPr>
              <a:t>Ammonia</a:t>
            </a:r>
          </a:p>
        </p:txBody>
      </p:sp>
      <p:sp>
        <p:nvSpPr>
          <p:cNvPr id="13" name="TextBox 12">
            <a:extLst>
              <a:ext uri="{FF2B5EF4-FFF2-40B4-BE49-F238E27FC236}">
                <a16:creationId xmlns:a16="http://schemas.microsoft.com/office/drawing/2014/main" id="{55916653-4061-45DE-9829-06BB2EABEBC5}"/>
              </a:ext>
            </a:extLst>
          </p:cNvPr>
          <p:cNvSpPr txBox="1"/>
          <p:nvPr/>
        </p:nvSpPr>
        <p:spPr>
          <a:xfrm>
            <a:off x="1551482" y="6310081"/>
            <a:ext cx="2380780" cy="461665"/>
          </a:xfrm>
          <a:prstGeom prst="rect">
            <a:avLst/>
          </a:prstGeom>
          <a:noFill/>
        </p:spPr>
        <p:txBody>
          <a:bodyPr wrap="none" rtlCol="0">
            <a:spAutoFit/>
          </a:bodyPr>
          <a:lstStyle/>
          <a:p>
            <a:r>
              <a:rPr lang="en-US" dirty="0">
                <a:solidFill>
                  <a:srgbClr val="000000"/>
                </a:solidFill>
                <a:highlight>
                  <a:srgbClr val="FFFF00"/>
                </a:highlight>
              </a:rPr>
              <a:t>Emission Sources</a:t>
            </a:r>
          </a:p>
        </p:txBody>
      </p:sp>
      <p:sp>
        <p:nvSpPr>
          <p:cNvPr id="15" name="TextBox 14">
            <a:extLst>
              <a:ext uri="{FF2B5EF4-FFF2-40B4-BE49-F238E27FC236}">
                <a16:creationId xmlns:a16="http://schemas.microsoft.com/office/drawing/2014/main" id="{D565898D-9821-412B-9B6E-EAD30301AFB4}"/>
              </a:ext>
            </a:extLst>
          </p:cNvPr>
          <p:cNvSpPr txBox="1"/>
          <p:nvPr/>
        </p:nvSpPr>
        <p:spPr>
          <a:xfrm>
            <a:off x="2608289" y="4267201"/>
            <a:ext cx="1268104" cy="461665"/>
          </a:xfrm>
          <a:prstGeom prst="rect">
            <a:avLst/>
          </a:prstGeom>
          <a:noFill/>
        </p:spPr>
        <p:txBody>
          <a:bodyPr wrap="none" rtlCol="0">
            <a:spAutoFit/>
          </a:bodyPr>
          <a:lstStyle/>
          <a:p>
            <a:r>
              <a:rPr lang="en-US" dirty="0">
                <a:solidFill>
                  <a:srgbClr val="000000"/>
                </a:solidFill>
                <a:highlight>
                  <a:srgbClr val="FFFF00"/>
                </a:highlight>
                <a:latin typeface="Calibri" panose="020F0502020204030204" pitchFamily="34" charset="0"/>
                <a:cs typeface="Calibri" panose="020F0502020204030204" pitchFamily="34" charset="0"/>
              </a:rPr>
              <a:t>SO</a:t>
            </a:r>
            <a:r>
              <a:rPr lang="en-US" baseline="-25000" dirty="0">
                <a:solidFill>
                  <a:srgbClr val="000000"/>
                </a:solidFill>
                <a:highlight>
                  <a:srgbClr val="FFFF00"/>
                </a:highlight>
                <a:latin typeface="Calibri" panose="020F0502020204030204" pitchFamily="34" charset="0"/>
                <a:cs typeface="Calibri" panose="020F0502020204030204" pitchFamily="34" charset="0"/>
              </a:rPr>
              <a:t>2</a:t>
            </a:r>
            <a:r>
              <a:rPr lang="en-US" dirty="0">
                <a:solidFill>
                  <a:srgbClr val="000000"/>
                </a:solidFill>
                <a:highlight>
                  <a:srgbClr val="FFFF00"/>
                </a:highlight>
                <a:latin typeface="Calibri" panose="020F0502020204030204" pitchFamily="34" charset="0"/>
                <a:cs typeface="Calibri" panose="020F0502020204030204" pitchFamily="34" charset="0"/>
              </a:rPr>
              <a:t>, NO</a:t>
            </a:r>
            <a:r>
              <a:rPr lang="en-US" baseline="-25000" dirty="0">
                <a:solidFill>
                  <a:srgbClr val="000000"/>
                </a:solidFill>
                <a:highlight>
                  <a:srgbClr val="FFFF00"/>
                </a:highlight>
                <a:latin typeface="Calibri" panose="020F0502020204030204" pitchFamily="34" charset="0"/>
                <a:cs typeface="Calibri" panose="020F0502020204030204" pitchFamily="34" charset="0"/>
              </a:rPr>
              <a:t>x</a:t>
            </a:r>
          </a:p>
        </p:txBody>
      </p:sp>
      <p:sp>
        <p:nvSpPr>
          <p:cNvPr id="16" name="TextBox 15">
            <a:extLst>
              <a:ext uri="{FF2B5EF4-FFF2-40B4-BE49-F238E27FC236}">
                <a16:creationId xmlns:a16="http://schemas.microsoft.com/office/drawing/2014/main" id="{09618AEA-C46D-4D42-B5FF-12772C036B07}"/>
              </a:ext>
            </a:extLst>
          </p:cNvPr>
          <p:cNvSpPr txBox="1"/>
          <p:nvPr/>
        </p:nvSpPr>
        <p:spPr>
          <a:xfrm>
            <a:off x="4094593" y="3990212"/>
            <a:ext cx="679994" cy="461665"/>
          </a:xfrm>
          <a:prstGeom prst="rect">
            <a:avLst/>
          </a:prstGeom>
          <a:noFill/>
        </p:spPr>
        <p:txBody>
          <a:bodyPr wrap="none" rtlCol="0">
            <a:spAutoFit/>
          </a:bodyPr>
          <a:lstStyle/>
          <a:p>
            <a:r>
              <a:rPr lang="en-US" dirty="0">
                <a:solidFill>
                  <a:srgbClr val="000000"/>
                </a:solidFill>
                <a:highlight>
                  <a:srgbClr val="FFFF00"/>
                </a:highlight>
                <a:latin typeface="Calibri" panose="020F0502020204030204" pitchFamily="34" charset="0"/>
                <a:cs typeface="Calibri" panose="020F0502020204030204" pitchFamily="34" charset="0"/>
              </a:rPr>
              <a:t>NH</a:t>
            </a:r>
            <a:r>
              <a:rPr lang="en-US" baseline="-25000" dirty="0">
                <a:solidFill>
                  <a:srgbClr val="000000"/>
                </a:solidFill>
                <a:highlight>
                  <a:srgbClr val="FFFF00"/>
                </a:highlight>
                <a:latin typeface="Calibri" panose="020F0502020204030204" pitchFamily="34" charset="0"/>
                <a:cs typeface="Calibri" panose="020F0502020204030204" pitchFamily="34" charset="0"/>
              </a:rPr>
              <a:t>3</a:t>
            </a:r>
          </a:p>
        </p:txBody>
      </p:sp>
      <p:sp>
        <p:nvSpPr>
          <p:cNvPr id="17" name="TextBox 16">
            <a:extLst>
              <a:ext uri="{FF2B5EF4-FFF2-40B4-BE49-F238E27FC236}">
                <a16:creationId xmlns:a16="http://schemas.microsoft.com/office/drawing/2014/main" id="{5769A4BF-D294-44DE-A3AB-2D5666CFEA08}"/>
              </a:ext>
            </a:extLst>
          </p:cNvPr>
          <p:cNvSpPr txBox="1"/>
          <p:nvPr/>
        </p:nvSpPr>
        <p:spPr>
          <a:xfrm>
            <a:off x="6229181" y="3422754"/>
            <a:ext cx="2742226" cy="923330"/>
          </a:xfrm>
          <a:prstGeom prst="rect">
            <a:avLst/>
          </a:prstGeom>
          <a:solidFill>
            <a:schemeClr val="bg1"/>
          </a:solid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Secondary particulate</a:t>
            </a:r>
          </a:p>
          <a:p>
            <a:r>
              <a:rPr lang="en-US" sz="1800" dirty="0">
                <a:solidFill>
                  <a:srgbClr val="000000"/>
                </a:solidFill>
                <a:latin typeface="Calibri" panose="020F0502020204030204" pitchFamily="34" charset="0"/>
                <a:cs typeface="Calibri" panose="020F0502020204030204" pitchFamily="34" charset="0"/>
              </a:rPr>
              <a:t>sulfate, nitrate, ammonium</a:t>
            </a:r>
          </a:p>
          <a:p>
            <a:endParaRPr lang="en-US" sz="1800" dirty="0">
              <a:solidFill>
                <a:srgbClr val="000000"/>
              </a:solidFill>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BEC354F5-9F0F-4069-88D3-DD126197B8DE}"/>
              </a:ext>
            </a:extLst>
          </p:cNvPr>
          <p:cNvSpPr txBox="1">
            <a:spLocks/>
          </p:cNvSpPr>
          <p:nvPr/>
        </p:nvSpPr>
        <p:spPr bwMode="auto">
          <a:xfrm>
            <a:off x="2389332" y="406596"/>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11" charset="0"/>
              </a:defRPr>
            </a:lvl2pPr>
            <a:lvl3pPr algn="ctr" rtl="0" fontAlgn="base">
              <a:spcBef>
                <a:spcPct val="0"/>
              </a:spcBef>
              <a:spcAft>
                <a:spcPct val="0"/>
              </a:spcAft>
              <a:defRPr sz="4400">
                <a:solidFill>
                  <a:schemeClr val="tx2"/>
                </a:solidFill>
                <a:latin typeface="Times" pitchFamily="-111" charset="0"/>
              </a:defRPr>
            </a:lvl3pPr>
            <a:lvl4pPr algn="ctr" rtl="0" fontAlgn="base">
              <a:spcBef>
                <a:spcPct val="0"/>
              </a:spcBef>
              <a:spcAft>
                <a:spcPct val="0"/>
              </a:spcAft>
              <a:defRPr sz="4400">
                <a:solidFill>
                  <a:schemeClr val="tx2"/>
                </a:solidFill>
                <a:latin typeface="Times" pitchFamily="-111" charset="0"/>
              </a:defRPr>
            </a:lvl4pPr>
            <a:lvl5pPr algn="ctr" rtl="0" fontAlgn="base">
              <a:spcBef>
                <a:spcPct val="0"/>
              </a:spcBef>
              <a:spcAft>
                <a:spcPct val="0"/>
              </a:spcAft>
              <a:defRPr sz="4400">
                <a:solidFill>
                  <a:schemeClr val="tx2"/>
                </a:solidFill>
                <a:latin typeface="Times" pitchFamily="-111" charset="0"/>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r>
              <a:rPr lang="en-US" sz="3200" b="1" kern="0" dirty="0">
                <a:latin typeface="Calibri Light" panose="020F0302020204030204" pitchFamily="34" charset="0"/>
                <a:cs typeface="Calibri Light" panose="020F0302020204030204" pitchFamily="34" charset="0"/>
              </a:rPr>
              <a:t>NOx and SO2 Emissions (Precursors)</a:t>
            </a:r>
          </a:p>
        </p:txBody>
      </p:sp>
      <p:sp>
        <p:nvSpPr>
          <p:cNvPr id="18" name="TextBox 17">
            <a:extLst>
              <a:ext uri="{FF2B5EF4-FFF2-40B4-BE49-F238E27FC236}">
                <a16:creationId xmlns:a16="http://schemas.microsoft.com/office/drawing/2014/main" id="{931C983F-DFD8-4629-8F97-5C61D3010C43}"/>
              </a:ext>
            </a:extLst>
          </p:cNvPr>
          <p:cNvSpPr txBox="1"/>
          <p:nvPr/>
        </p:nvSpPr>
        <p:spPr>
          <a:xfrm>
            <a:off x="1479730" y="3732230"/>
            <a:ext cx="1484702" cy="461665"/>
          </a:xfrm>
          <a:prstGeom prst="rect">
            <a:avLst/>
          </a:prstGeom>
          <a:noFill/>
        </p:spPr>
        <p:txBody>
          <a:bodyPr wrap="none" rtlCol="0">
            <a:spAutoFit/>
          </a:bodyPr>
          <a:lstStyle/>
          <a:p>
            <a:r>
              <a:rPr lang="en-US" dirty="0">
                <a:solidFill>
                  <a:srgbClr val="000000"/>
                </a:solidFill>
                <a:highlight>
                  <a:srgbClr val="FFFF00"/>
                </a:highlight>
              </a:rPr>
              <a:t>Precursors</a:t>
            </a:r>
          </a:p>
        </p:txBody>
      </p:sp>
    </p:spTree>
    <p:extLst>
      <p:ext uri="{BB962C8B-B14F-4D97-AF65-F5344CB8AC3E}">
        <p14:creationId xmlns:p14="http://schemas.microsoft.com/office/powerpoint/2010/main" val="179954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E183C4A-5C36-4645-9C82-FBCE1F0AB6A2}"/>
              </a:ext>
            </a:extLst>
          </p:cNvPr>
          <p:cNvPicPr>
            <a:picLocks noChangeAspect="1"/>
          </p:cNvPicPr>
          <p:nvPr/>
        </p:nvPicPr>
        <p:blipFill>
          <a:blip r:embed="rId3"/>
          <a:stretch>
            <a:fillRect/>
          </a:stretch>
        </p:blipFill>
        <p:spPr>
          <a:xfrm>
            <a:off x="1524000" y="1430397"/>
            <a:ext cx="9144000" cy="5035094"/>
          </a:xfrm>
          <a:prstGeom prst="rect">
            <a:avLst/>
          </a:prstGeom>
        </p:spPr>
      </p:pic>
      <p:sp>
        <p:nvSpPr>
          <p:cNvPr id="7" name="TextBox 6">
            <a:extLst>
              <a:ext uri="{FF2B5EF4-FFF2-40B4-BE49-F238E27FC236}">
                <a16:creationId xmlns:a16="http://schemas.microsoft.com/office/drawing/2014/main" id="{0BD9C856-37DD-4345-8A35-1A51503B945D}"/>
              </a:ext>
            </a:extLst>
          </p:cNvPr>
          <p:cNvSpPr txBox="1"/>
          <p:nvPr/>
        </p:nvSpPr>
        <p:spPr>
          <a:xfrm>
            <a:off x="6705600" y="1199565"/>
            <a:ext cx="2650084" cy="461665"/>
          </a:xfrm>
          <a:prstGeom prst="rect">
            <a:avLst/>
          </a:prstGeom>
          <a:noFill/>
        </p:spPr>
        <p:txBody>
          <a:bodyPr wrap="none" rtlCol="0">
            <a:spAutoFit/>
          </a:bodyPr>
          <a:lstStyle/>
          <a:p>
            <a:r>
              <a:rPr lang="en-US" dirty="0">
                <a:solidFill>
                  <a:srgbClr val="000000"/>
                </a:solidFill>
                <a:highlight>
                  <a:srgbClr val="FFFF00"/>
                </a:highlight>
              </a:rPr>
              <a:t>Chemical Reactions</a:t>
            </a:r>
          </a:p>
        </p:txBody>
      </p:sp>
      <p:pic>
        <p:nvPicPr>
          <p:cNvPr id="8" name="Picture 7" descr="A machine on the field&#10;&#10;Description automatically generated">
            <a:extLst>
              <a:ext uri="{FF2B5EF4-FFF2-40B4-BE49-F238E27FC236}">
                <a16:creationId xmlns:a16="http://schemas.microsoft.com/office/drawing/2014/main" id="{FF097E39-44EA-48AD-BE51-433F992282F4}"/>
              </a:ext>
            </a:extLst>
          </p:cNvPr>
          <p:cNvPicPr>
            <a:picLocks noChangeAspect="1"/>
          </p:cNvPicPr>
          <p:nvPr/>
        </p:nvPicPr>
        <p:blipFill>
          <a:blip r:embed="rId4"/>
          <a:stretch>
            <a:fillRect/>
          </a:stretch>
        </p:blipFill>
        <p:spPr>
          <a:xfrm>
            <a:off x="4752704" y="5502916"/>
            <a:ext cx="1522828" cy="913696"/>
          </a:xfrm>
          <a:prstGeom prst="rect">
            <a:avLst/>
          </a:prstGeom>
        </p:spPr>
      </p:pic>
      <p:pic>
        <p:nvPicPr>
          <p:cNvPr id="9" name="Picture 8">
            <a:extLst>
              <a:ext uri="{FF2B5EF4-FFF2-40B4-BE49-F238E27FC236}">
                <a16:creationId xmlns:a16="http://schemas.microsoft.com/office/drawing/2014/main" id="{5F6B2594-1D7F-4833-A73D-ECD487800B4C}"/>
              </a:ext>
            </a:extLst>
          </p:cNvPr>
          <p:cNvPicPr>
            <a:picLocks noChangeAspect="1"/>
          </p:cNvPicPr>
          <p:nvPr/>
        </p:nvPicPr>
        <p:blipFill>
          <a:blip r:embed="rId5"/>
          <a:stretch>
            <a:fillRect/>
          </a:stretch>
        </p:blipFill>
        <p:spPr>
          <a:xfrm>
            <a:off x="4800601" y="4513907"/>
            <a:ext cx="1428581" cy="913696"/>
          </a:xfrm>
          <a:prstGeom prst="rect">
            <a:avLst/>
          </a:prstGeom>
        </p:spPr>
      </p:pic>
      <p:sp>
        <p:nvSpPr>
          <p:cNvPr id="11" name="TextBox 10">
            <a:extLst>
              <a:ext uri="{FF2B5EF4-FFF2-40B4-BE49-F238E27FC236}">
                <a16:creationId xmlns:a16="http://schemas.microsoft.com/office/drawing/2014/main" id="{A2BB5DFB-225C-4C7C-9035-6BD32A416249}"/>
              </a:ext>
            </a:extLst>
          </p:cNvPr>
          <p:cNvSpPr txBox="1"/>
          <p:nvPr/>
        </p:nvSpPr>
        <p:spPr>
          <a:xfrm>
            <a:off x="2477228" y="3547834"/>
            <a:ext cx="1293944" cy="400110"/>
          </a:xfrm>
          <a:prstGeom prst="rect">
            <a:avLst/>
          </a:prstGeom>
          <a:noFill/>
        </p:spPr>
        <p:txBody>
          <a:bodyPr wrap="none" rtlCol="0">
            <a:spAutoFit/>
          </a:bodyPr>
          <a:lstStyle/>
          <a:p>
            <a:r>
              <a:rPr lang="en-US" sz="2000" b="1" dirty="0">
                <a:solidFill>
                  <a:srgbClr val="000000"/>
                </a:solidFill>
                <a:latin typeface="Calibri" panose="020F0502020204030204" pitchFamily="34" charset="0"/>
                <a:cs typeface="Calibri" panose="020F0502020204030204" pitchFamily="34" charset="0"/>
              </a:rPr>
              <a:t> </a:t>
            </a:r>
            <a:r>
              <a:rPr lang="en-US" sz="1800" b="1" dirty="0">
                <a:solidFill>
                  <a:srgbClr val="000000"/>
                </a:solidFill>
                <a:latin typeface="Arial" panose="020B0604020202020204" pitchFamily="34" charset="0"/>
                <a:cs typeface="Arial" panose="020B0604020202020204" pitchFamily="34" charset="0"/>
              </a:rPr>
              <a:t>Ammonia</a:t>
            </a:r>
          </a:p>
        </p:txBody>
      </p:sp>
      <p:sp>
        <p:nvSpPr>
          <p:cNvPr id="12" name="TextBox 11">
            <a:extLst>
              <a:ext uri="{FF2B5EF4-FFF2-40B4-BE49-F238E27FC236}">
                <a16:creationId xmlns:a16="http://schemas.microsoft.com/office/drawing/2014/main" id="{26EF186D-5D0A-43C8-9512-8C5AEFC74B48}"/>
              </a:ext>
            </a:extLst>
          </p:cNvPr>
          <p:cNvSpPr txBox="1"/>
          <p:nvPr/>
        </p:nvSpPr>
        <p:spPr>
          <a:xfrm>
            <a:off x="5219297" y="2586336"/>
            <a:ext cx="1826141" cy="461665"/>
          </a:xfrm>
          <a:prstGeom prst="rect">
            <a:avLst/>
          </a:prstGeom>
          <a:noFill/>
        </p:spPr>
        <p:txBody>
          <a:bodyPr wrap="none" rtlCol="0">
            <a:spAutoFit/>
          </a:bodyPr>
          <a:lstStyle/>
          <a:p>
            <a:r>
              <a:rPr lang="en-US" dirty="0">
                <a:solidFill>
                  <a:srgbClr val="000000"/>
                </a:solidFill>
                <a:highlight>
                  <a:srgbClr val="FFFF00"/>
                </a:highlight>
                <a:latin typeface="Calibri" panose="020F0502020204030204" pitchFamily="34" charset="0"/>
                <a:cs typeface="Calibri" panose="020F0502020204030204" pitchFamily="34" charset="0"/>
              </a:rPr>
              <a:t>H</a:t>
            </a:r>
            <a:r>
              <a:rPr lang="en-US" baseline="-25000" dirty="0">
                <a:solidFill>
                  <a:srgbClr val="000000"/>
                </a:solidFill>
                <a:highlight>
                  <a:srgbClr val="FFFF00"/>
                </a:highlight>
                <a:latin typeface="Calibri" panose="020F0502020204030204" pitchFamily="34" charset="0"/>
                <a:cs typeface="Calibri" panose="020F0502020204030204" pitchFamily="34" charset="0"/>
              </a:rPr>
              <a:t>2</a:t>
            </a:r>
            <a:r>
              <a:rPr lang="en-US" dirty="0">
                <a:solidFill>
                  <a:srgbClr val="000000"/>
                </a:solidFill>
                <a:highlight>
                  <a:srgbClr val="FFFF00"/>
                </a:highlight>
                <a:latin typeface="Calibri" panose="020F0502020204030204" pitchFamily="34" charset="0"/>
                <a:cs typeface="Calibri" panose="020F0502020204030204" pitchFamily="34" charset="0"/>
              </a:rPr>
              <a:t>SO</a:t>
            </a:r>
            <a:r>
              <a:rPr lang="en-US" baseline="-25000" dirty="0">
                <a:solidFill>
                  <a:srgbClr val="000000"/>
                </a:solidFill>
                <a:highlight>
                  <a:srgbClr val="FFFF00"/>
                </a:highlight>
                <a:latin typeface="Calibri" panose="020F0502020204030204" pitchFamily="34" charset="0"/>
                <a:cs typeface="Calibri" panose="020F0502020204030204" pitchFamily="34" charset="0"/>
              </a:rPr>
              <a:t>4</a:t>
            </a:r>
            <a:r>
              <a:rPr lang="en-US" dirty="0">
                <a:solidFill>
                  <a:srgbClr val="000000"/>
                </a:solidFill>
                <a:highlight>
                  <a:srgbClr val="FFFF00"/>
                </a:highlight>
                <a:latin typeface="Calibri" panose="020F0502020204030204" pitchFamily="34" charset="0"/>
                <a:cs typeface="Calibri" panose="020F0502020204030204" pitchFamily="34" charset="0"/>
              </a:rPr>
              <a:t>, HNO</a:t>
            </a:r>
            <a:r>
              <a:rPr lang="en-US" baseline="-25000" dirty="0">
                <a:solidFill>
                  <a:srgbClr val="000000"/>
                </a:solidFill>
                <a:highlight>
                  <a:srgbClr val="FFFF00"/>
                </a:highlight>
                <a:latin typeface="Calibri" panose="020F0502020204030204" pitchFamily="34" charset="0"/>
                <a:cs typeface="Calibri" panose="020F0502020204030204" pitchFamily="34" charset="0"/>
              </a:rPr>
              <a:t>3</a:t>
            </a:r>
          </a:p>
        </p:txBody>
      </p:sp>
      <p:sp>
        <p:nvSpPr>
          <p:cNvPr id="14" name="TextBox 13">
            <a:extLst>
              <a:ext uri="{FF2B5EF4-FFF2-40B4-BE49-F238E27FC236}">
                <a16:creationId xmlns:a16="http://schemas.microsoft.com/office/drawing/2014/main" id="{8A755375-7B66-472D-B897-B4D85C0F765D}"/>
              </a:ext>
            </a:extLst>
          </p:cNvPr>
          <p:cNvSpPr txBox="1"/>
          <p:nvPr/>
        </p:nvSpPr>
        <p:spPr>
          <a:xfrm>
            <a:off x="6229181" y="3422754"/>
            <a:ext cx="2742226" cy="923330"/>
          </a:xfrm>
          <a:prstGeom prst="rect">
            <a:avLst/>
          </a:prstGeom>
          <a:solidFill>
            <a:schemeClr val="bg1"/>
          </a:solid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Secondary particulate</a:t>
            </a:r>
          </a:p>
          <a:p>
            <a:r>
              <a:rPr lang="en-US" sz="1800" dirty="0">
                <a:solidFill>
                  <a:srgbClr val="000000"/>
                </a:solidFill>
                <a:latin typeface="Calibri" panose="020F0502020204030204" pitchFamily="34" charset="0"/>
                <a:cs typeface="Calibri" panose="020F0502020204030204" pitchFamily="34" charset="0"/>
              </a:rPr>
              <a:t>sulfate, nitrate, ammonium</a:t>
            </a:r>
          </a:p>
          <a:p>
            <a:endParaRPr lang="en-US" sz="1800" dirty="0">
              <a:solidFill>
                <a:srgbClr val="000000"/>
              </a:solidFill>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E7EBC321-D9DB-4BFB-AA21-D2512EAE9CCB}"/>
              </a:ext>
            </a:extLst>
          </p:cNvPr>
          <p:cNvSpPr>
            <a:spLocks noGrp="1"/>
          </p:cNvSpPr>
          <p:nvPr>
            <p:ph type="title"/>
          </p:nvPr>
        </p:nvSpPr>
        <p:spPr>
          <a:xfrm>
            <a:off x="1981200" y="392509"/>
            <a:ext cx="8229600" cy="914400"/>
          </a:xfrm>
        </p:spPr>
        <p:txBody>
          <a:bodyPr/>
          <a:lstStyle/>
          <a:p>
            <a:r>
              <a:rPr lang="en-US" sz="2800" b="1" dirty="0">
                <a:latin typeface="Calibri" pitchFamily="34" charset="0"/>
                <a:cs typeface="Calibri" pitchFamily="34" charset="0"/>
              </a:rPr>
              <a:t>Chemical Reactions in Air to Nitric Acid (HNO3) and Sulfuric Acid (H2SO4) and Absorption into liquid H2O</a:t>
            </a:r>
            <a:br>
              <a:rPr lang="en-US" sz="2400" b="1" dirty="0">
                <a:latin typeface="Calibri" pitchFamily="34" charset="0"/>
                <a:cs typeface="Calibri" pitchFamily="34" charset="0"/>
              </a:rPr>
            </a:br>
            <a:endParaRPr lang="en-US" sz="2400" b="1" dirty="0">
              <a:latin typeface="Calibri" pitchFamily="34" charset="0"/>
              <a:cs typeface="Calibri" pitchFamily="34" charset="0"/>
            </a:endParaRPr>
          </a:p>
        </p:txBody>
      </p:sp>
      <p:sp>
        <p:nvSpPr>
          <p:cNvPr id="15" name="TextBox 14">
            <a:extLst>
              <a:ext uri="{FF2B5EF4-FFF2-40B4-BE49-F238E27FC236}">
                <a16:creationId xmlns:a16="http://schemas.microsoft.com/office/drawing/2014/main" id="{242192DE-20C8-4B46-88BE-F8C4D06874EB}"/>
              </a:ext>
            </a:extLst>
          </p:cNvPr>
          <p:cNvSpPr txBox="1"/>
          <p:nvPr/>
        </p:nvSpPr>
        <p:spPr>
          <a:xfrm>
            <a:off x="8971407" y="2879552"/>
            <a:ext cx="2831801" cy="461665"/>
          </a:xfrm>
          <a:prstGeom prst="rect">
            <a:avLst/>
          </a:prstGeom>
          <a:noFill/>
        </p:spPr>
        <p:txBody>
          <a:bodyPr wrap="none" rtlCol="0">
            <a:spAutoFit/>
          </a:bodyPr>
          <a:lstStyle/>
          <a:p>
            <a:r>
              <a:rPr lang="en-US" dirty="0">
                <a:solidFill>
                  <a:srgbClr val="000000"/>
                </a:solidFill>
                <a:highlight>
                  <a:srgbClr val="FFFF00"/>
                </a:highlight>
                <a:latin typeface="Calibri" panose="020F0502020204030204" pitchFamily="34" charset="0"/>
                <a:cs typeface="Calibri" panose="020F0502020204030204" pitchFamily="34" charset="0"/>
              </a:rPr>
              <a:t>Acidic Fog, Mist, Rain</a:t>
            </a:r>
            <a:endParaRPr lang="en-US" baseline="30000" dirty="0">
              <a:solidFill>
                <a:srgbClr val="000000"/>
              </a:solidFill>
              <a:highlight>
                <a:srgbClr val="FFFF00"/>
              </a:highligh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D72A057-CAC1-416F-B5A4-FEF68E0D6DD2}"/>
              </a:ext>
            </a:extLst>
          </p:cNvPr>
          <p:cNvSpPr txBox="1"/>
          <p:nvPr/>
        </p:nvSpPr>
        <p:spPr>
          <a:xfrm>
            <a:off x="4698168" y="6447842"/>
            <a:ext cx="1479892" cy="369332"/>
          </a:xfrm>
          <a:prstGeom prst="rect">
            <a:avLst/>
          </a:prstGeom>
          <a:no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Agricultural</a:t>
            </a:r>
          </a:p>
        </p:txBody>
      </p:sp>
    </p:spTree>
    <p:extLst>
      <p:ext uri="{BB962C8B-B14F-4D97-AF65-F5344CB8AC3E}">
        <p14:creationId xmlns:p14="http://schemas.microsoft.com/office/powerpoint/2010/main" val="413584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E183C4A-5C36-4645-9C82-FBCE1F0AB6A2}"/>
              </a:ext>
            </a:extLst>
          </p:cNvPr>
          <p:cNvPicPr>
            <a:picLocks noChangeAspect="1"/>
          </p:cNvPicPr>
          <p:nvPr/>
        </p:nvPicPr>
        <p:blipFill>
          <a:blip r:embed="rId3"/>
          <a:stretch>
            <a:fillRect/>
          </a:stretch>
        </p:blipFill>
        <p:spPr>
          <a:xfrm>
            <a:off x="1524000" y="1430397"/>
            <a:ext cx="9144000" cy="5035094"/>
          </a:xfrm>
          <a:prstGeom prst="rect">
            <a:avLst/>
          </a:prstGeom>
        </p:spPr>
      </p:pic>
      <p:pic>
        <p:nvPicPr>
          <p:cNvPr id="9" name="Picture 8" descr="A machine on the field&#10;&#10;Description automatically generated">
            <a:extLst>
              <a:ext uri="{FF2B5EF4-FFF2-40B4-BE49-F238E27FC236}">
                <a16:creationId xmlns:a16="http://schemas.microsoft.com/office/drawing/2014/main" id="{C85B3AFE-6DA3-4C2C-AC5F-379611ABE4A2}"/>
              </a:ext>
            </a:extLst>
          </p:cNvPr>
          <p:cNvPicPr>
            <a:picLocks noChangeAspect="1"/>
          </p:cNvPicPr>
          <p:nvPr/>
        </p:nvPicPr>
        <p:blipFill>
          <a:blip r:embed="rId4"/>
          <a:stretch>
            <a:fillRect/>
          </a:stretch>
        </p:blipFill>
        <p:spPr>
          <a:xfrm>
            <a:off x="4752704" y="5502916"/>
            <a:ext cx="1522828" cy="913696"/>
          </a:xfrm>
          <a:prstGeom prst="rect">
            <a:avLst/>
          </a:prstGeom>
        </p:spPr>
      </p:pic>
      <p:pic>
        <p:nvPicPr>
          <p:cNvPr id="10" name="Picture 9">
            <a:extLst>
              <a:ext uri="{FF2B5EF4-FFF2-40B4-BE49-F238E27FC236}">
                <a16:creationId xmlns:a16="http://schemas.microsoft.com/office/drawing/2014/main" id="{DB2B78F5-0083-4DA4-9FD6-7F5FE4EACCD0}"/>
              </a:ext>
            </a:extLst>
          </p:cNvPr>
          <p:cNvPicPr>
            <a:picLocks noChangeAspect="1"/>
          </p:cNvPicPr>
          <p:nvPr/>
        </p:nvPicPr>
        <p:blipFill>
          <a:blip r:embed="rId5"/>
          <a:stretch>
            <a:fillRect/>
          </a:stretch>
        </p:blipFill>
        <p:spPr>
          <a:xfrm>
            <a:off x="4800601" y="4513907"/>
            <a:ext cx="1428581" cy="913696"/>
          </a:xfrm>
          <a:prstGeom prst="rect">
            <a:avLst/>
          </a:prstGeom>
        </p:spPr>
      </p:pic>
      <p:sp>
        <p:nvSpPr>
          <p:cNvPr id="12" name="TextBox 11">
            <a:extLst>
              <a:ext uri="{FF2B5EF4-FFF2-40B4-BE49-F238E27FC236}">
                <a16:creationId xmlns:a16="http://schemas.microsoft.com/office/drawing/2014/main" id="{448F856C-1A78-49F6-934B-482C5B43EF57}"/>
              </a:ext>
            </a:extLst>
          </p:cNvPr>
          <p:cNvSpPr txBox="1"/>
          <p:nvPr/>
        </p:nvSpPr>
        <p:spPr>
          <a:xfrm>
            <a:off x="2477228" y="3547834"/>
            <a:ext cx="1293944" cy="400110"/>
          </a:xfrm>
          <a:prstGeom prst="rect">
            <a:avLst/>
          </a:prstGeom>
          <a:noFill/>
        </p:spPr>
        <p:txBody>
          <a:bodyPr wrap="none" rtlCol="0">
            <a:spAutoFit/>
          </a:bodyPr>
          <a:lstStyle/>
          <a:p>
            <a:r>
              <a:rPr lang="en-US" sz="2000" b="1" dirty="0">
                <a:solidFill>
                  <a:srgbClr val="000000"/>
                </a:solidFill>
                <a:latin typeface="Calibri" panose="020F0502020204030204" pitchFamily="34" charset="0"/>
                <a:cs typeface="Calibri" panose="020F0502020204030204" pitchFamily="34" charset="0"/>
              </a:rPr>
              <a:t> </a:t>
            </a:r>
            <a:r>
              <a:rPr lang="en-US" sz="1800" b="1" dirty="0">
                <a:solidFill>
                  <a:srgbClr val="000000"/>
                </a:solidFill>
                <a:latin typeface="Arial" panose="020B0604020202020204" pitchFamily="34" charset="0"/>
                <a:cs typeface="Arial" panose="020B0604020202020204" pitchFamily="34" charset="0"/>
              </a:rPr>
              <a:t>Ammonia</a:t>
            </a:r>
          </a:p>
        </p:txBody>
      </p:sp>
      <p:sp>
        <p:nvSpPr>
          <p:cNvPr id="13" name="TextBox 12">
            <a:extLst>
              <a:ext uri="{FF2B5EF4-FFF2-40B4-BE49-F238E27FC236}">
                <a16:creationId xmlns:a16="http://schemas.microsoft.com/office/drawing/2014/main" id="{1C63C08D-D007-4B11-8A36-71ECEECF6FBF}"/>
              </a:ext>
            </a:extLst>
          </p:cNvPr>
          <p:cNvSpPr txBox="1"/>
          <p:nvPr/>
        </p:nvSpPr>
        <p:spPr>
          <a:xfrm>
            <a:off x="5725613" y="2800341"/>
            <a:ext cx="2650084" cy="461665"/>
          </a:xfrm>
          <a:prstGeom prst="rect">
            <a:avLst/>
          </a:prstGeom>
          <a:noFill/>
        </p:spPr>
        <p:txBody>
          <a:bodyPr wrap="none" rtlCol="0">
            <a:spAutoFit/>
          </a:bodyPr>
          <a:lstStyle/>
          <a:p>
            <a:r>
              <a:rPr lang="en-US" dirty="0">
                <a:solidFill>
                  <a:srgbClr val="000000"/>
                </a:solidFill>
                <a:highlight>
                  <a:srgbClr val="FFFF00"/>
                </a:highlight>
              </a:rPr>
              <a:t>Chemical Reactions</a:t>
            </a:r>
          </a:p>
        </p:txBody>
      </p:sp>
      <p:sp>
        <p:nvSpPr>
          <p:cNvPr id="15" name="TextBox 14">
            <a:extLst>
              <a:ext uri="{FF2B5EF4-FFF2-40B4-BE49-F238E27FC236}">
                <a16:creationId xmlns:a16="http://schemas.microsoft.com/office/drawing/2014/main" id="{7FF6715C-0BD9-4AC6-B568-43CEBA820CF1}"/>
              </a:ext>
            </a:extLst>
          </p:cNvPr>
          <p:cNvSpPr txBox="1"/>
          <p:nvPr/>
        </p:nvSpPr>
        <p:spPr>
          <a:xfrm>
            <a:off x="5892135" y="3475275"/>
            <a:ext cx="2742226" cy="646331"/>
          </a:xfrm>
          <a:prstGeom prst="rect">
            <a:avLst/>
          </a:prstGeom>
          <a:solidFill>
            <a:schemeClr val="bg1"/>
          </a:solidFill>
          <a:ln>
            <a:solidFill>
              <a:schemeClr val="tx1"/>
            </a:solidFill>
          </a:ln>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Secondary particulate</a:t>
            </a:r>
          </a:p>
          <a:p>
            <a:r>
              <a:rPr lang="en-US" sz="1800" dirty="0">
                <a:solidFill>
                  <a:srgbClr val="000000"/>
                </a:solidFill>
                <a:latin typeface="Calibri" panose="020F0502020204030204" pitchFamily="34" charset="0"/>
                <a:cs typeface="Calibri" panose="020F0502020204030204" pitchFamily="34" charset="0"/>
              </a:rPr>
              <a:t>sulfate, nitrate, ammonium</a:t>
            </a:r>
          </a:p>
        </p:txBody>
      </p:sp>
      <p:sp>
        <p:nvSpPr>
          <p:cNvPr id="16" name="TextBox 15">
            <a:extLst>
              <a:ext uri="{FF2B5EF4-FFF2-40B4-BE49-F238E27FC236}">
                <a16:creationId xmlns:a16="http://schemas.microsoft.com/office/drawing/2014/main" id="{6B686BF0-1A9D-460D-9117-97AD44E8699F}"/>
              </a:ext>
            </a:extLst>
          </p:cNvPr>
          <p:cNvSpPr txBox="1"/>
          <p:nvPr/>
        </p:nvSpPr>
        <p:spPr>
          <a:xfrm>
            <a:off x="4953000" y="4159263"/>
            <a:ext cx="2310248" cy="461665"/>
          </a:xfrm>
          <a:prstGeom prst="rect">
            <a:avLst/>
          </a:prstGeom>
          <a:noFill/>
        </p:spPr>
        <p:txBody>
          <a:bodyPr wrap="none" rtlCol="0">
            <a:spAutoFit/>
          </a:bodyPr>
          <a:lstStyle/>
          <a:p>
            <a:r>
              <a:rPr lang="en-US" dirty="0">
                <a:solidFill>
                  <a:srgbClr val="000000"/>
                </a:solidFill>
                <a:highlight>
                  <a:srgbClr val="FFFF00"/>
                </a:highlight>
                <a:latin typeface="Calibri" panose="020F0502020204030204" pitchFamily="34" charset="0"/>
                <a:cs typeface="Calibri" panose="020F0502020204030204" pitchFamily="34" charset="0"/>
              </a:rPr>
              <a:t>SO</a:t>
            </a:r>
            <a:r>
              <a:rPr lang="en-US" baseline="-25000" dirty="0">
                <a:solidFill>
                  <a:srgbClr val="000000"/>
                </a:solidFill>
                <a:highlight>
                  <a:srgbClr val="FFFF00"/>
                </a:highlight>
                <a:latin typeface="Calibri" panose="020F0502020204030204" pitchFamily="34" charset="0"/>
                <a:cs typeface="Calibri" panose="020F0502020204030204" pitchFamily="34" charset="0"/>
              </a:rPr>
              <a:t>4</a:t>
            </a:r>
            <a:r>
              <a:rPr lang="en-US" baseline="30000" dirty="0">
                <a:solidFill>
                  <a:srgbClr val="000000"/>
                </a:solidFill>
                <a:highlight>
                  <a:srgbClr val="FFFF00"/>
                </a:highlight>
                <a:latin typeface="Calibri" panose="020F0502020204030204" pitchFamily="34" charset="0"/>
                <a:cs typeface="Calibri" panose="020F0502020204030204" pitchFamily="34" charset="0"/>
              </a:rPr>
              <a:t>2-</a:t>
            </a:r>
            <a:r>
              <a:rPr lang="en-US" dirty="0">
                <a:solidFill>
                  <a:srgbClr val="000000"/>
                </a:solidFill>
                <a:highlight>
                  <a:srgbClr val="FFFF00"/>
                </a:highlight>
                <a:latin typeface="Calibri" panose="020F0502020204030204" pitchFamily="34" charset="0"/>
                <a:cs typeface="Calibri" panose="020F0502020204030204" pitchFamily="34" charset="0"/>
              </a:rPr>
              <a:t>, NO</a:t>
            </a:r>
            <a:r>
              <a:rPr lang="en-US" baseline="-25000" dirty="0">
                <a:solidFill>
                  <a:srgbClr val="000000"/>
                </a:solidFill>
                <a:highlight>
                  <a:srgbClr val="FFFF00"/>
                </a:highlight>
                <a:latin typeface="Calibri" panose="020F0502020204030204" pitchFamily="34" charset="0"/>
                <a:cs typeface="Calibri" panose="020F0502020204030204" pitchFamily="34" charset="0"/>
              </a:rPr>
              <a:t>3</a:t>
            </a:r>
            <a:r>
              <a:rPr lang="en-US" baseline="30000" dirty="0">
                <a:solidFill>
                  <a:srgbClr val="000000"/>
                </a:solidFill>
                <a:highlight>
                  <a:srgbClr val="FFFF00"/>
                </a:highlight>
                <a:latin typeface="Calibri" panose="020F0502020204030204" pitchFamily="34" charset="0"/>
                <a:cs typeface="Calibri" panose="020F0502020204030204" pitchFamily="34" charset="0"/>
              </a:rPr>
              <a:t>-</a:t>
            </a:r>
            <a:r>
              <a:rPr lang="en-US" dirty="0">
                <a:solidFill>
                  <a:srgbClr val="000000"/>
                </a:solidFill>
                <a:highlight>
                  <a:srgbClr val="FFFF00"/>
                </a:highlight>
                <a:latin typeface="Calibri" panose="020F0502020204030204" pitchFamily="34" charset="0"/>
                <a:cs typeface="Calibri" panose="020F0502020204030204" pitchFamily="34" charset="0"/>
              </a:rPr>
              <a:t>, NH</a:t>
            </a:r>
            <a:r>
              <a:rPr lang="en-US" baseline="-25000" dirty="0">
                <a:solidFill>
                  <a:srgbClr val="000000"/>
                </a:solidFill>
                <a:highlight>
                  <a:srgbClr val="FFFF00"/>
                </a:highlight>
                <a:latin typeface="Calibri" panose="020F0502020204030204" pitchFamily="34" charset="0"/>
                <a:cs typeface="Calibri" panose="020F0502020204030204" pitchFamily="34" charset="0"/>
              </a:rPr>
              <a:t>4</a:t>
            </a:r>
            <a:r>
              <a:rPr lang="en-US" baseline="30000" dirty="0">
                <a:solidFill>
                  <a:srgbClr val="000000"/>
                </a:solidFill>
                <a:highlight>
                  <a:srgbClr val="FFFF00"/>
                </a:highlight>
                <a:latin typeface="Calibri" panose="020F0502020204030204" pitchFamily="34" charset="0"/>
                <a:cs typeface="Calibri" panose="020F0502020204030204" pitchFamily="34" charset="0"/>
              </a:rPr>
              <a:t>+</a:t>
            </a:r>
          </a:p>
        </p:txBody>
      </p:sp>
      <p:sp>
        <p:nvSpPr>
          <p:cNvPr id="18" name="Title 1">
            <a:extLst>
              <a:ext uri="{FF2B5EF4-FFF2-40B4-BE49-F238E27FC236}">
                <a16:creationId xmlns:a16="http://schemas.microsoft.com/office/drawing/2014/main" id="{45F2764B-747E-4E9B-8DCD-3001A2C4A13C}"/>
              </a:ext>
            </a:extLst>
          </p:cNvPr>
          <p:cNvSpPr>
            <a:spLocks noGrp="1"/>
          </p:cNvSpPr>
          <p:nvPr>
            <p:ph type="title"/>
          </p:nvPr>
        </p:nvSpPr>
        <p:spPr>
          <a:xfrm>
            <a:off x="1981200" y="392509"/>
            <a:ext cx="8229600" cy="914400"/>
          </a:xfrm>
        </p:spPr>
        <p:txBody>
          <a:bodyPr/>
          <a:lstStyle/>
          <a:p>
            <a:r>
              <a:rPr lang="en-US" sz="2800" b="1" dirty="0">
                <a:latin typeface="Calibri Light" panose="020F0302020204030204" pitchFamily="34" charset="0"/>
                <a:cs typeface="Calibri Light" panose="020F0302020204030204" pitchFamily="34" charset="0"/>
              </a:rPr>
              <a:t>Further chemical reactions </a:t>
            </a:r>
            <a:br>
              <a:rPr lang="en-US" sz="2800" b="1" dirty="0">
                <a:latin typeface="Calibri Light" panose="020F0302020204030204" pitchFamily="34" charset="0"/>
                <a:cs typeface="Calibri Light" panose="020F0302020204030204" pitchFamily="34" charset="0"/>
              </a:rPr>
            </a:br>
            <a:r>
              <a:rPr lang="en-US" sz="2800" b="1" dirty="0">
                <a:latin typeface="Calibri Light" panose="020F0302020204030204" pitchFamily="34" charset="0"/>
                <a:cs typeface="Calibri Light" panose="020F0302020204030204" pitchFamily="34" charset="0"/>
              </a:rPr>
              <a:t>(Nitric Acid to Nitrate PM2.5)</a:t>
            </a:r>
            <a:br>
              <a:rPr lang="en-US" sz="2800" b="1" dirty="0">
                <a:latin typeface="Calibri Light" panose="020F0302020204030204" pitchFamily="34" charset="0"/>
                <a:cs typeface="Calibri Light" panose="020F0302020204030204" pitchFamily="34" charset="0"/>
              </a:rPr>
            </a:br>
            <a:r>
              <a:rPr lang="en-US" sz="2800" b="1" dirty="0">
                <a:latin typeface="Calibri Light" panose="020F0302020204030204" pitchFamily="34" charset="0"/>
                <a:cs typeface="Calibri Light" panose="020F0302020204030204" pitchFamily="34" charset="0"/>
              </a:rPr>
              <a:t>(Sulfuric Acid to Sulfate PM2.5)</a:t>
            </a:r>
            <a:br>
              <a:rPr lang="en-US" sz="2800" b="1" dirty="0">
                <a:latin typeface="Calibri Light" panose="020F0302020204030204" pitchFamily="34" charset="0"/>
                <a:cs typeface="Calibri Light" panose="020F0302020204030204" pitchFamily="34" charset="0"/>
              </a:rPr>
            </a:br>
            <a:endParaRPr lang="en-US" sz="2800" b="1" dirty="0">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8F476774-0856-46A3-AD6D-95454E3BE5CE}"/>
              </a:ext>
            </a:extLst>
          </p:cNvPr>
          <p:cNvSpPr txBox="1"/>
          <p:nvPr/>
        </p:nvSpPr>
        <p:spPr>
          <a:xfrm>
            <a:off x="4698168" y="6447842"/>
            <a:ext cx="1479892" cy="369332"/>
          </a:xfrm>
          <a:prstGeom prst="rect">
            <a:avLst/>
          </a:prstGeom>
          <a:noFill/>
        </p:spPr>
        <p:txBody>
          <a:bodyPr wrap="none" rtlCol="0">
            <a:spAutoFit/>
          </a:bodyPr>
          <a:lstStyle/>
          <a:p>
            <a:r>
              <a:rPr lang="en-US" sz="1800" b="1" dirty="0">
                <a:solidFill>
                  <a:srgbClr val="000000"/>
                </a:solidFill>
                <a:latin typeface="Arial" panose="020B0604020202020204" pitchFamily="34" charset="0"/>
                <a:cs typeface="Arial" panose="020B0604020202020204" pitchFamily="34" charset="0"/>
              </a:rPr>
              <a:t>Agricultural</a:t>
            </a:r>
          </a:p>
        </p:txBody>
      </p:sp>
    </p:spTree>
    <p:extLst>
      <p:ext uri="{BB962C8B-B14F-4D97-AF65-F5344CB8AC3E}">
        <p14:creationId xmlns:p14="http://schemas.microsoft.com/office/powerpoint/2010/main" val="353441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65D6B23-5F03-46F9-B5C3-D588CCFA8B1F}"/>
              </a:ext>
            </a:extLst>
          </p:cNvPr>
          <p:cNvPicPr>
            <a:picLocks noChangeAspect="1"/>
          </p:cNvPicPr>
          <p:nvPr/>
        </p:nvPicPr>
        <p:blipFill>
          <a:blip r:embed="rId3"/>
          <a:stretch>
            <a:fillRect/>
          </a:stretch>
        </p:blipFill>
        <p:spPr>
          <a:xfrm rot="5400000">
            <a:off x="3003822" y="2533558"/>
            <a:ext cx="2679707" cy="2658938"/>
          </a:xfrm>
          <a:prstGeom prst="rect">
            <a:avLst/>
          </a:prstGeom>
        </p:spPr>
      </p:pic>
      <p:sp>
        <p:nvSpPr>
          <p:cNvPr id="2" name="Title 1">
            <a:extLst>
              <a:ext uri="{FF2B5EF4-FFF2-40B4-BE49-F238E27FC236}">
                <a16:creationId xmlns:a16="http://schemas.microsoft.com/office/drawing/2014/main" id="{9B1C747C-8C7D-467F-B5BC-E9F156D92CF6}"/>
              </a:ext>
            </a:extLst>
          </p:cNvPr>
          <p:cNvSpPr>
            <a:spLocks noGrp="1"/>
          </p:cNvSpPr>
          <p:nvPr>
            <p:ph type="title"/>
          </p:nvPr>
        </p:nvSpPr>
        <p:spPr>
          <a:xfrm>
            <a:off x="2447650" y="489482"/>
            <a:ext cx="7772400" cy="457200"/>
          </a:xfrm>
        </p:spPr>
        <p:txBody>
          <a:bodyPr/>
          <a:lstStyle/>
          <a:p>
            <a:r>
              <a:rPr lang="en-US" sz="3600" dirty="0">
                <a:latin typeface="Calibri" panose="020F0502020204030204" pitchFamily="34" charset="0"/>
                <a:cs typeface="Calibri" panose="020F0502020204030204" pitchFamily="34" charset="0"/>
              </a:rPr>
              <a:t>PM2.5 Composition in CA</a:t>
            </a:r>
            <a:br>
              <a:rPr lang="en-US" sz="36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(cold wintertime high pollution days)</a:t>
            </a:r>
          </a:p>
        </p:txBody>
      </p:sp>
      <p:sp>
        <p:nvSpPr>
          <p:cNvPr id="6" name="TextBox 5">
            <a:extLst>
              <a:ext uri="{FF2B5EF4-FFF2-40B4-BE49-F238E27FC236}">
                <a16:creationId xmlns:a16="http://schemas.microsoft.com/office/drawing/2014/main" id="{4B95ECC6-5EFF-4282-A8A9-F5D86BFBF5E4}"/>
              </a:ext>
            </a:extLst>
          </p:cNvPr>
          <p:cNvSpPr txBox="1"/>
          <p:nvPr/>
        </p:nvSpPr>
        <p:spPr>
          <a:xfrm>
            <a:off x="1699273" y="1469193"/>
            <a:ext cx="1911485" cy="120032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Carbon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(combustion)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(primary)</a:t>
            </a:r>
          </a:p>
        </p:txBody>
      </p:sp>
      <p:sp>
        <p:nvSpPr>
          <p:cNvPr id="7" name="TextBox 6">
            <a:extLst>
              <a:ext uri="{FF2B5EF4-FFF2-40B4-BE49-F238E27FC236}">
                <a16:creationId xmlns:a16="http://schemas.microsoft.com/office/drawing/2014/main" id="{7D1103C0-0D35-4155-9A26-B0272D137A86}"/>
              </a:ext>
            </a:extLst>
          </p:cNvPr>
          <p:cNvSpPr txBox="1"/>
          <p:nvPr/>
        </p:nvSpPr>
        <p:spPr>
          <a:xfrm>
            <a:off x="3998776" y="1394017"/>
            <a:ext cx="1674369" cy="83099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Nitrate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(Secondary)</a:t>
            </a:r>
          </a:p>
        </p:txBody>
      </p:sp>
      <p:cxnSp>
        <p:nvCxnSpPr>
          <p:cNvPr id="11" name="Straight Arrow Connector 10">
            <a:extLst>
              <a:ext uri="{FF2B5EF4-FFF2-40B4-BE49-F238E27FC236}">
                <a16:creationId xmlns:a16="http://schemas.microsoft.com/office/drawing/2014/main" id="{0AD3C8CF-1EFA-47A3-86F2-6F93DFA95839}"/>
              </a:ext>
            </a:extLst>
          </p:cNvPr>
          <p:cNvCxnSpPr>
            <a:cxnSpLocks/>
          </p:cNvCxnSpPr>
          <p:nvPr/>
        </p:nvCxnSpPr>
        <p:spPr bwMode="auto">
          <a:xfrm flipV="1">
            <a:off x="5080409" y="2324401"/>
            <a:ext cx="0" cy="8311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A3F2B7F3-68E4-41C6-8363-91405E326E0E}"/>
              </a:ext>
            </a:extLst>
          </p:cNvPr>
          <p:cNvCxnSpPr>
            <a:cxnSpLocks/>
          </p:cNvCxnSpPr>
          <p:nvPr/>
        </p:nvCxnSpPr>
        <p:spPr bwMode="auto">
          <a:xfrm flipH="1" flipV="1">
            <a:off x="2796844" y="2669521"/>
            <a:ext cx="642208" cy="762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7D7E2204-EBF9-4089-BFD1-FEEEAD8BEE51}"/>
              </a:ext>
            </a:extLst>
          </p:cNvPr>
          <p:cNvSpPr txBox="1"/>
          <p:nvPr/>
        </p:nvSpPr>
        <p:spPr>
          <a:xfrm>
            <a:off x="7555069" y="5109169"/>
            <a:ext cx="1892121"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Bakersfield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(California Ave.)</a:t>
            </a:r>
          </a:p>
        </p:txBody>
      </p:sp>
      <p:pic>
        <p:nvPicPr>
          <p:cNvPr id="26" name="Picture 25">
            <a:extLst>
              <a:ext uri="{FF2B5EF4-FFF2-40B4-BE49-F238E27FC236}">
                <a16:creationId xmlns:a16="http://schemas.microsoft.com/office/drawing/2014/main" id="{457F6A2F-2782-45D4-98F4-B39876227CB9}"/>
              </a:ext>
            </a:extLst>
          </p:cNvPr>
          <p:cNvPicPr>
            <a:picLocks noChangeAspect="1"/>
          </p:cNvPicPr>
          <p:nvPr/>
        </p:nvPicPr>
        <p:blipFill>
          <a:blip r:embed="rId4"/>
          <a:stretch>
            <a:fillRect/>
          </a:stretch>
        </p:blipFill>
        <p:spPr>
          <a:xfrm rot="5400000">
            <a:off x="7386311" y="2590652"/>
            <a:ext cx="2647028" cy="2544750"/>
          </a:xfrm>
          <a:prstGeom prst="rect">
            <a:avLst/>
          </a:prstGeom>
        </p:spPr>
      </p:pic>
      <p:sp>
        <p:nvSpPr>
          <p:cNvPr id="27" name="TextBox 26">
            <a:extLst>
              <a:ext uri="{FF2B5EF4-FFF2-40B4-BE49-F238E27FC236}">
                <a16:creationId xmlns:a16="http://schemas.microsoft.com/office/drawing/2014/main" id="{F5E7DAAA-70DD-4CC3-8B8D-623A38A03339}"/>
              </a:ext>
            </a:extLst>
          </p:cNvPr>
          <p:cNvSpPr txBox="1"/>
          <p:nvPr/>
        </p:nvSpPr>
        <p:spPr>
          <a:xfrm>
            <a:off x="1931153" y="5001338"/>
            <a:ext cx="2298514"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San Jose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(4</a:t>
            </a:r>
            <a:r>
              <a:rPr kumimoji="0" lang="en-US" sz="2000" b="1" i="0" u="none" strike="noStrike" kern="1200" cap="none" spc="0" normalizeH="0" baseline="30000" noProof="0" dirty="0">
                <a:ln>
                  <a:noFill/>
                </a:ln>
                <a:solidFill>
                  <a:srgbClr val="C00000"/>
                </a:solidFill>
                <a:effectLst/>
                <a:uLnTx/>
                <a:uFillTx/>
                <a:latin typeface="Calibri" panose="020F0502020204030204" pitchFamily="34" charset="0"/>
                <a:ea typeface="+mn-ea"/>
                <a:cs typeface="Calibri" panose="020F0502020204030204" pitchFamily="34" charset="0"/>
              </a:rPr>
              <a:t>th</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and Jackson St.)</a:t>
            </a:r>
          </a:p>
        </p:txBody>
      </p:sp>
      <p:sp>
        <p:nvSpPr>
          <p:cNvPr id="28" name="TextBox 27">
            <a:extLst>
              <a:ext uri="{FF2B5EF4-FFF2-40B4-BE49-F238E27FC236}">
                <a16:creationId xmlns:a16="http://schemas.microsoft.com/office/drawing/2014/main" id="{73812960-AE47-4C64-BD98-890316BF7755}"/>
              </a:ext>
            </a:extLst>
          </p:cNvPr>
          <p:cNvSpPr txBox="1"/>
          <p:nvPr/>
        </p:nvSpPr>
        <p:spPr>
          <a:xfrm>
            <a:off x="8068857" y="1357893"/>
            <a:ext cx="1674369" cy="83099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Nitrate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(Secondary)</a:t>
            </a:r>
          </a:p>
        </p:txBody>
      </p:sp>
      <p:cxnSp>
        <p:nvCxnSpPr>
          <p:cNvPr id="29" name="Straight Arrow Connector 28">
            <a:extLst>
              <a:ext uri="{FF2B5EF4-FFF2-40B4-BE49-F238E27FC236}">
                <a16:creationId xmlns:a16="http://schemas.microsoft.com/office/drawing/2014/main" id="{22DFC11A-5C0B-42EF-A537-75CE843E790E}"/>
              </a:ext>
            </a:extLst>
          </p:cNvPr>
          <p:cNvCxnSpPr>
            <a:cxnSpLocks/>
          </p:cNvCxnSpPr>
          <p:nvPr/>
        </p:nvCxnSpPr>
        <p:spPr bwMode="auto">
          <a:xfrm flipV="1">
            <a:off x="9072621" y="2215347"/>
            <a:ext cx="0" cy="8311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0" name="TextBox 29">
            <a:extLst>
              <a:ext uri="{FF2B5EF4-FFF2-40B4-BE49-F238E27FC236}">
                <a16:creationId xmlns:a16="http://schemas.microsoft.com/office/drawing/2014/main" id="{7E11CDBD-864B-425D-B25E-B2332637970B}"/>
              </a:ext>
            </a:extLst>
          </p:cNvPr>
          <p:cNvSpPr txBox="1"/>
          <p:nvPr/>
        </p:nvSpPr>
        <p:spPr>
          <a:xfrm>
            <a:off x="6187053" y="1677275"/>
            <a:ext cx="1911485" cy="120032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Carbon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(combustion)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(primary)</a:t>
            </a:r>
          </a:p>
        </p:txBody>
      </p:sp>
      <p:cxnSp>
        <p:nvCxnSpPr>
          <p:cNvPr id="31" name="Straight Arrow Connector 30">
            <a:extLst>
              <a:ext uri="{FF2B5EF4-FFF2-40B4-BE49-F238E27FC236}">
                <a16:creationId xmlns:a16="http://schemas.microsoft.com/office/drawing/2014/main" id="{7B9D8D37-AAE7-4F78-AE4F-7DB5523F1CB6}"/>
              </a:ext>
            </a:extLst>
          </p:cNvPr>
          <p:cNvCxnSpPr>
            <a:cxnSpLocks/>
          </p:cNvCxnSpPr>
          <p:nvPr/>
        </p:nvCxnSpPr>
        <p:spPr bwMode="auto">
          <a:xfrm flipH="1" flipV="1">
            <a:off x="7336474" y="3367459"/>
            <a:ext cx="642208" cy="762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6364AB23-4FE8-4D24-B2C2-81BA1FCE0F82}"/>
              </a:ext>
            </a:extLst>
          </p:cNvPr>
          <p:cNvSpPr txBox="1"/>
          <p:nvPr/>
        </p:nvSpPr>
        <p:spPr>
          <a:xfrm>
            <a:off x="7289592" y="5840459"/>
            <a:ext cx="3190938"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Larger nitrate contribution 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Southern San Joaquin Valley</a:t>
            </a:r>
          </a:p>
        </p:txBody>
      </p:sp>
      <p:sp>
        <p:nvSpPr>
          <p:cNvPr id="33" name="TextBox 32">
            <a:extLst>
              <a:ext uri="{FF2B5EF4-FFF2-40B4-BE49-F238E27FC236}">
                <a16:creationId xmlns:a16="http://schemas.microsoft.com/office/drawing/2014/main" id="{12FBF60D-C4DD-4E7A-88A5-37B257FC9D11}"/>
              </a:ext>
            </a:extLst>
          </p:cNvPr>
          <p:cNvSpPr txBox="1"/>
          <p:nvPr/>
        </p:nvSpPr>
        <p:spPr>
          <a:xfrm>
            <a:off x="1881510" y="5957445"/>
            <a:ext cx="43921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Mix of primary combustion based PM2.5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and secondary nitrate in Bay Area</a:t>
            </a:r>
          </a:p>
        </p:txBody>
      </p:sp>
      <p:sp>
        <p:nvSpPr>
          <p:cNvPr id="17" name="TextBox 16">
            <a:extLst>
              <a:ext uri="{FF2B5EF4-FFF2-40B4-BE49-F238E27FC236}">
                <a16:creationId xmlns:a16="http://schemas.microsoft.com/office/drawing/2014/main" id="{9A702B5B-B2EF-41E2-9C0D-54CC02E57FFD}"/>
              </a:ext>
            </a:extLst>
          </p:cNvPr>
          <p:cNvSpPr txBox="1"/>
          <p:nvPr/>
        </p:nvSpPr>
        <p:spPr>
          <a:xfrm>
            <a:off x="5156154" y="4371884"/>
            <a:ext cx="1674369" cy="83099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latin typeface="Calibri" panose="020F0502020204030204" pitchFamily="34" charset="0"/>
                <a:cs typeface="Calibri" panose="020F0502020204030204" pitchFamily="34" charset="0"/>
              </a:rPr>
              <a:t>Sulfate</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(Secondary)</a:t>
            </a:r>
          </a:p>
        </p:txBody>
      </p:sp>
      <p:cxnSp>
        <p:nvCxnSpPr>
          <p:cNvPr id="18" name="Straight Arrow Connector 17">
            <a:extLst>
              <a:ext uri="{FF2B5EF4-FFF2-40B4-BE49-F238E27FC236}">
                <a16:creationId xmlns:a16="http://schemas.microsoft.com/office/drawing/2014/main" id="{9461CE3D-01EA-435A-8887-FFE9B3ECA884}"/>
              </a:ext>
            </a:extLst>
          </p:cNvPr>
          <p:cNvCxnSpPr>
            <a:cxnSpLocks/>
          </p:cNvCxnSpPr>
          <p:nvPr/>
        </p:nvCxnSpPr>
        <p:spPr bwMode="auto">
          <a:xfrm>
            <a:off x="4663849" y="4572000"/>
            <a:ext cx="67015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98D693BF-13A0-40BC-908B-F791ADC1AFC1}"/>
              </a:ext>
            </a:extLst>
          </p:cNvPr>
          <p:cNvCxnSpPr>
            <a:cxnSpLocks/>
          </p:cNvCxnSpPr>
          <p:nvPr/>
        </p:nvCxnSpPr>
        <p:spPr bwMode="auto">
          <a:xfrm flipH="1" flipV="1">
            <a:off x="3316104" y="2512304"/>
            <a:ext cx="1392297" cy="5577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E68EB934-04E7-4A1E-B66F-948DB0458D80}"/>
              </a:ext>
            </a:extLst>
          </p:cNvPr>
          <p:cNvCxnSpPr>
            <a:cxnSpLocks/>
          </p:cNvCxnSpPr>
          <p:nvPr/>
        </p:nvCxnSpPr>
        <p:spPr bwMode="auto">
          <a:xfrm flipH="1" flipV="1">
            <a:off x="7336474" y="2982841"/>
            <a:ext cx="528530" cy="52932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84F8D404-578E-4350-97AC-944811F2EA81}"/>
              </a:ext>
            </a:extLst>
          </p:cNvPr>
          <p:cNvCxnSpPr>
            <a:cxnSpLocks/>
          </p:cNvCxnSpPr>
          <p:nvPr/>
        </p:nvCxnSpPr>
        <p:spPr bwMode="auto">
          <a:xfrm flipV="1">
            <a:off x="8885061" y="2791161"/>
            <a:ext cx="1097139" cy="178083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6" name="TextBox 35">
            <a:extLst>
              <a:ext uri="{FF2B5EF4-FFF2-40B4-BE49-F238E27FC236}">
                <a16:creationId xmlns:a16="http://schemas.microsoft.com/office/drawing/2014/main" id="{306ADFD0-3948-45D5-BDEE-57A5B9101569}"/>
              </a:ext>
            </a:extLst>
          </p:cNvPr>
          <p:cNvSpPr txBox="1"/>
          <p:nvPr/>
        </p:nvSpPr>
        <p:spPr>
          <a:xfrm>
            <a:off x="10122232" y="2069357"/>
            <a:ext cx="1674369" cy="83099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latin typeface="Calibri" panose="020F0502020204030204" pitchFamily="34" charset="0"/>
                <a:cs typeface="Calibri" panose="020F0502020204030204" pitchFamily="34" charset="0"/>
              </a:rPr>
              <a:t>Sulfate</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(Secondary)</a:t>
            </a:r>
          </a:p>
        </p:txBody>
      </p:sp>
    </p:spTree>
    <p:extLst>
      <p:ext uri="{BB962C8B-B14F-4D97-AF65-F5344CB8AC3E}">
        <p14:creationId xmlns:p14="http://schemas.microsoft.com/office/powerpoint/2010/main" val="65200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map&#10;&#10;Description automatically generated">
            <a:extLst>
              <a:ext uri="{FF2B5EF4-FFF2-40B4-BE49-F238E27FC236}">
                <a16:creationId xmlns:a16="http://schemas.microsoft.com/office/drawing/2014/main" id="{60738E71-BA30-433E-BE2C-6BA014486DD7}"/>
              </a:ext>
            </a:extLst>
          </p:cNvPr>
          <p:cNvPicPr>
            <a:picLocks noChangeAspect="1"/>
          </p:cNvPicPr>
          <p:nvPr/>
        </p:nvPicPr>
        <p:blipFill rotWithShape="1">
          <a:blip r:embed="rId3"/>
          <a:srcRect r="44198" b="23028"/>
          <a:stretch/>
        </p:blipFill>
        <p:spPr>
          <a:xfrm>
            <a:off x="457200" y="751112"/>
            <a:ext cx="5181600" cy="5355776"/>
          </a:xfrm>
          <a:prstGeom prst="rect">
            <a:avLst/>
          </a:prstGeom>
        </p:spPr>
      </p:pic>
      <p:sp>
        <p:nvSpPr>
          <p:cNvPr id="12" name="TextBox 11">
            <a:extLst>
              <a:ext uri="{FF2B5EF4-FFF2-40B4-BE49-F238E27FC236}">
                <a16:creationId xmlns:a16="http://schemas.microsoft.com/office/drawing/2014/main" id="{6038819E-F984-4E5D-BFA4-124B81473F77}"/>
              </a:ext>
            </a:extLst>
          </p:cNvPr>
          <p:cNvSpPr txBox="1"/>
          <p:nvPr/>
        </p:nvSpPr>
        <p:spPr>
          <a:xfrm>
            <a:off x="6096000" y="887135"/>
            <a:ext cx="5808201" cy="6001643"/>
          </a:xfrm>
          <a:prstGeom prst="rect">
            <a:avLst/>
          </a:prstGeom>
          <a:noFill/>
          <a:ln>
            <a:solidFill>
              <a:schemeClr val="tx1"/>
            </a:solidFill>
          </a:ln>
        </p:spPr>
        <p:txBody>
          <a:bodyPr wrap="square" rtlCol="0">
            <a:spAutoFit/>
          </a:bodyPr>
          <a:lstStyle/>
          <a:p>
            <a:pPr marL="161925" marR="0" lvl="0" algn="l" defTabSz="457200" rtl="0" eaLnBrk="1" fontAlgn="auto" latinLnBrk="0" hangingPunct="1">
              <a:lnSpc>
                <a:spcPct val="100000"/>
              </a:lnSpc>
              <a:spcBef>
                <a:spcPts val="0"/>
              </a:spcBef>
              <a:spcAft>
                <a:spcPts val="0"/>
              </a:spcAft>
              <a:buClrTx/>
              <a:buSzTx/>
              <a:buFontTx/>
              <a:buNone/>
              <a:tabLst/>
              <a:defRPr/>
            </a:pPr>
            <a:r>
              <a:rPr lang="en-US" sz="2200" b="1" i="1" dirty="0">
                <a:solidFill>
                  <a:prstClr val="black"/>
                </a:solidFill>
                <a:latin typeface="Calibri" panose="020F0502020204030204"/>
              </a:rPr>
              <a:t>Meteorology</a:t>
            </a:r>
            <a:endParaRPr lang="en-US" sz="2200" b="1" i="1" noProof="0" dirty="0">
              <a:solidFill>
                <a:prstClr val="black"/>
              </a:solidFill>
              <a:latin typeface="Calibri" panose="020F0502020204030204"/>
            </a:endParaRPr>
          </a:p>
          <a:p>
            <a:pPr marL="617220" marR="0" lvl="0" indent="-3429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200" i="1" noProof="0" dirty="0">
                <a:solidFill>
                  <a:prstClr val="black"/>
                </a:solidFill>
                <a:latin typeface="Calibri" panose="020F0502020204030204"/>
              </a:rPr>
              <a:t>Weak Winds</a:t>
            </a:r>
          </a:p>
          <a:p>
            <a:pPr marL="617220" marR="0" lvl="0" indent="-3429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200" i="1" noProof="0" dirty="0">
                <a:solidFill>
                  <a:prstClr val="black"/>
                </a:solidFill>
                <a:latin typeface="Calibri" panose="020F0502020204030204"/>
              </a:rPr>
              <a:t>Cold Temperatures</a:t>
            </a:r>
          </a:p>
          <a:p>
            <a:pPr marL="617220" marR="0" lvl="0" indent="-3429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200" i="1" noProof="0" dirty="0">
                <a:solidFill>
                  <a:prstClr val="black"/>
                </a:solidFill>
                <a:latin typeface="Calibri" panose="020F0502020204030204"/>
              </a:rPr>
              <a:t>Ground-based inversion Layers</a:t>
            </a:r>
          </a:p>
          <a:p>
            <a:pPr marL="617220" marR="0" lvl="0" indent="-3429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200" b="0" i="1" u="none" strike="noStrike" kern="1200" cap="none" spc="0" normalizeH="0" baseline="0" dirty="0">
                <a:ln>
                  <a:noFill/>
                </a:ln>
                <a:solidFill>
                  <a:prstClr val="black"/>
                </a:solidFill>
                <a:effectLst/>
                <a:uLnTx/>
                <a:uFillTx/>
                <a:latin typeface="Calibri" panose="020F0502020204030204"/>
              </a:rPr>
              <a:t>High</a:t>
            </a:r>
            <a:r>
              <a:rPr kumimoji="0" lang="en-US" sz="2200" b="0" i="1" u="none" strike="noStrike" kern="1200" cap="none" spc="0" normalizeH="0" dirty="0">
                <a:ln>
                  <a:noFill/>
                </a:ln>
                <a:solidFill>
                  <a:prstClr val="black"/>
                </a:solidFill>
                <a:effectLst/>
                <a:uLnTx/>
                <a:uFillTx/>
                <a:latin typeface="Calibri" panose="020F0502020204030204"/>
              </a:rPr>
              <a:t> Relative Humidity / Fog</a:t>
            </a:r>
          </a:p>
          <a:p>
            <a:pPr marL="274320" marR="0" lvl="0" indent="0" algn="l" defTabSz="457200" rtl="0" eaLnBrk="1" fontAlgn="auto" latinLnBrk="0" hangingPunct="1">
              <a:lnSpc>
                <a:spcPct val="100000"/>
              </a:lnSpc>
              <a:spcBef>
                <a:spcPts val="0"/>
              </a:spcBef>
              <a:spcAft>
                <a:spcPts val="0"/>
              </a:spcAft>
              <a:buClrTx/>
              <a:buSzTx/>
              <a:buFontTx/>
              <a:buNone/>
              <a:tabLst/>
              <a:defRPr/>
            </a:pPr>
            <a:endParaRPr lang="en-US" sz="2200" i="1" baseline="0" noProof="0" dirty="0">
              <a:solidFill>
                <a:prstClr val="black"/>
              </a:solidFill>
              <a:latin typeface="Calibri" panose="020F0502020204030204"/>
            </a:endParaRPr>
          </a:p>
          <a:p>
            <a:pPr marL="161925" marR="0" lvl="0" indent="111125" algn="l" defTabSz="457200" rtl="0" eaLnBrk="1" fontAlgn="auto" latinLnBrk="0" hangingPunct="1">
              <a:lnSpc>
                <a:spcPct val="100000"/>
              </a:lnSpc>
              <a:spcBef>
                <a:spcPts val="0"/>
              </a:spcBef>
              <a:spcAft>
                <a:spcPts val="0"/>
              </a:spcAft>
              <a:buClrTx/>
              <a:buSzTx/>
              <a:buFontTx/>
              <a:buNone/>
              <a:tabLst/>
              <a:defRPr/>
            </a:pPr>
            <a:r>
              <a:rPr lang="en-US" sz="2200" b="1" i="1" dirty="0">
                <a:solidFill>
                  <a:prstClr val="black"/>
                </a:solidFill>
                <a:latin typeface="Calibri" panose="020F0502020204030204"/>
              </a:rPr>
              <a:t>PM2.5 Effect</a:t>
            </a:r>
          </a:p>
          <a:p>
            <a:pPr marL="617220" marR="0" lvl="0" indent="-3429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200" i="1" dirty="0">
                <a:solidFill>
                  <a:prstClr val="black"/>
                </a:solidFill>
                <a:latin typeface="Calibri" panose="020F0502020204030204"/>
              </a:rPr>
              <a:t>High</a:t>
            </a:r>
            <a:r>
              <a:rPr kumimoji="0" lang="en-US" sz="2200" b="0" i="1" u="none" strike="noStrike" kern="1200" cap="none" spc="0" normalizeH="0" noProof="0" dirty="0">
                <a:ln>
                  <a:noFill/>
                </a:ln>
                <a:solidFill>
                  <a:prstClr val="black"/>
                </a:solidFill>
                <a:effectLst/>
                <a:uLnTx/>
                <a:uFillTx/>
                <a:latin typeface="Calibri" panose="020F0502020204030204"/>
              </a:rPr>
              <a:t> episodic PM2.5 (combustion and nitrates)</a:t>
            </a:r>
            <a:endParaRPr lang="en-US" sz="2200" i="1" dirty="0">
              <a:solidFill>
                <a:prstClr val="black"/>
              </a:solidFill>
              <a:latin typeface="Calibri" panose="020F0502020204030204"/>
            </a:endParaRPr>
          </a:p>
          <a:p>
            <a:pPr marL="617220" marR="0" lvl="0" indent="-34290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200" i="1" dirty="0">
                <a:solidFill>
                  <a:prstClr val="black"/>
                </a:solidFill>
                <a:latin typeface="Calibri" panose="020F0502020204030204"/>
              </a:rPr>
              <a:t>Emission Sources: </a:t>
            </a:r>
          </a:p>
          <a:p>
            <a:pPr marL="1074420" lvl="1" indent="-342900" defTabSz="457200" eaLnBrk="1" fontAlgn="auto" hangingPunct="1">
              <a:spcBef>
                <a:spcPts val="0"/>
              </a:spcBef>
              <a:spcAft>
                <a:spcPts val="0"/>
              </a:spcAft>
              <a:buFont typeface="Wingdings" panose="05000000000000000000" pitchFamily="2" charset="2"/>
              <a:buChar char="§"/>
              <a:defRPr/>
            </a:pPr>
            <a:r>
              <a:rPr lang="en-US" sz="2200" i="1" u="sng" dirty="0">
                <a:solidFill>
                  <a:prstClr val="black"/>
                </a:solidFill>
                <a:latin typeface="Calibri" panose="020F0502020204030204"/>
              </a:rPr>
              <a:t>Primary PM</a:t>
            </a:r>
            <a:r>
              <a:rPr lang="en-US" sz="2200" i="1" dirty="0">
                <a:solidFill>
                  <a:prstClr val="black"/>
                </a:solidFill>
                <a:latin typeface="Calibri" panose="020F0502020204030204"/>
              </a:rPr>
              <a:t>: S</a:t>
            </a:r>
            <a:r>
              <a:rPr kumimoji="0" lang="en-US" sz="2200" b="0" i="1" u="none" strike="noStrike" kern="1200" cap="none" spc="0" normalizeH="0" noProof="0" dirty="0" err="1">
                <a:ln>
                  <a:noFill/>
                </a:ln>
                <a:solidFill>
                  <a:prstClr val="black"/>
                </a:solidFill>
                <a:effectLst/>
                <a:uLnTx/>
                <a:uFillTx/>
                <a:latin typeface="Calibri" panose="020F0502020204030204"/>
              </a:rPr>
              <a:t>moke</a:t>
            </a:r>
            <a:r>
              <a:rPr kumimoji="0" lang="en-US" sz="2200" b="0" i="1" u="none" strike="noStrike" kern="1200" cap="none" spc="0" normalizeH="0" noProof="0" dirty="0">
                <a:ln>
                  <a:noFill/>
                </a:ln>
                <a:solidFill>
                  <a:prstClr val="black"/>
                </a:solidFill>
                <a:effectLst/>
                <a:uLnTx/>
                <a:uFillTx/>
                <a:latin typeface="Calibri" panose="020F0502020204030204"/>
              </a:rPr>
              <a:t> &amp; carbon aerosol from residential heating and other </a:t>
            </a:r>
            <a:r>
              <a:rPr lang="en-US" sz="2200" i="1" dirty="0">
                <a:solidFill>
                  <a:prstClr val="black"/>
                </a:solidFill>
                <a:latin typeface="Calibri" panose="020F0502020204030204"/>
              </a:rPr>
              <a:t>combustion </a:t>
            </a:r>
            <a:r>
              <a:rPr lang="en-US" i="1" dirty="0">
                <a:solidFill>
                  <a:prstClr val="black"/>
                </a:solidFill>
                <a:latin typeface="Calibri" panose="020F0502020204030204"/>
              </a:rPr>
              <a:t>sources (woodsmoke, cars, trucks, factories)</a:t>
            </a:r>
          </a:p>
          <a:p>
            <a:pPr marL="1074420" lvl="1" indent="-342900" defTabSz="457200" eaLnBrk="1" fontAlgn="auto" hangingPunct="1">
              <a:spcBef>
                <a:spcPts val="0"/>
              </a:spcBef>
              <a:spcAft>
                <a:spcPts val="0"/>
              </a:spcAft>
              <a:buFont typeface="Wingdings" panose="05000000000000000000" pitchFamily="2" charset="2"/>
              <a:buChar char="§"/>
              <a:defRPr/>
            </a:pPr>
            <a:r>
              <a:rPr lang="en-US" u="sng" dirty="0">
                <a:solidFill>
                  <a:prstClr val="black"/>
                </a:solidFill>
                <a:latin typeface="Calibri" panose="020F0502020204030204"/>
              </a:rPr>
              <a:t>Secondary PM</a:t>
            </a:r>
            <a:r>
              <a:rPr lang="en-US" i="1" dirty="0">
                <a:solidFill>
                  <a:prstClr val="black"/>
                </a:solidFill>
                <a:latin typeface="Calibri" panose="020F0502020204030204"/>
              </a:rPr>
              <a:t>: combustion (NOx) &amp; agricultural (NH3) precursors for nitrate</a:t>
            </a:r>
            <a:endParaRPr kumimoji="0" lang="en-US" b="0" i="1" u="none" strike="noStrike" kern="1200" cap="none" spc="0" normalizeH="0" noProof="0" dirty="0">
              <a:ln>
                <a:noFill/>
              </a:ln>
              <a:solidFill>
                <a:prstClr val="black"/>
              </a:solidFill>
              <a:effectLst/>
              <a:uLnTx/>
              <a:uFillTx/>
              <a:latin typeface="Calibri" panose="020F0502020204030204"/>
            </a:endParaRPr>
          </a:p>
        </p:txBody>
      </p:sp>
      <p:cxnSp>
        <p:nvCxnSpPr>
          <p:cNvPr id="15" name="Straight Arrow Connector 14">
            <a:extLst>
              <a:ext uri="{FF2B5EF4-FFF2-40B4-BE49-F238E27FC236}">
                <a16:creationId xmlns:a16="http://schemas.microsoft.com/office/drawing/2014/main" id="{91182CDB-4BB7-4BF6-8E0D-88489EDB5382}"/>
              </a:ext>
            </a:extLst>
          </p:cNvPr>
          <p:cNvCxnSpPr>
            <a:cxnSpLocks/>
          </p:cNvCxnSpPr>
          <p:nvPr/>
        </p:nvCxnSpPr>
        <p:spPr>
          <a:xfrm flipH="1">
            <a:off x="3048000" y="1788198"/>
            <a:ext cx="1041428" cy="14220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9B49B58-71B8-4F35-A46A-955CF96A2670}"/>
              </a:ext>
            </a:extLst>
          </p:cNvPr>
          <p:cNvSpPr/>
          <p:nvPr/>
        </p:nvSpPr>
        <p:spPr>
          <a:xfrm>
            <a:off x="235911" y="5610378"/>
            <a:ext cx="5039332" cy="1077218"/>
          </a:xfrm>
          <a:prstGeom prst="rect">
            <a:avLst/>
          </a:prstGeom>
          <a:solidFill>
            <a:schemeClr val="bg1"/>
          </a:solidFill>
        </p:spPr>
        <p:txBody>
          <a:bodyPr wrap="square">
            <a:spAutoFit/>
          </a:bodyPr>
          <a:lstStyle/>
          <a:p>
            <a:r>
              <a:rPr lang="en-US" sz="1600" dirty="0">
                <a:hlinkClick r:id="rId4"/>
              </a:rPr>
              <a:t>https://www.bakersfield.com/news/air-district-blames-atmospheric-stagnation-for-wintertime-pollution-spikes/article_acb6f950-1da5-11e8-a175-77fd45139ccc.html</a:t>
            </a:r>
            <a:endParaRPr lang="en-US" sz="1600" dirty="0"/>
          </a:p>
        </p:txBody>
      </p:sp>
      <p:sp>
        <p:nvSpPr>
          <p:cNvPr id="7" name="Title 1">
            <a:extLst>
              <a:ext uri="{FF2B5EF4-FFF2-40B4-BE49-F238E27FC236}">
                <a16:creationId xmlns:a16="http://schemas.microsoft.com/office/drawing/2014/main" id="{5BFAEE20-8354-40AB-A979-74924AEBDA3E}"/>
              </a:ext>
            </a:extLst>
          </p:cNvPr>
          <p:cNvSpPr>
            <a:spLocks noGrp="1"/>
          </p:cNvSpPr>
          <p:nvPr>
            <p:ph type="title"/>
          </p:nvPr>
        </p:nvSpPr>
        <p:spPr>
          <a:xfrm>
            <a:off x="0" y="17018"/>
            <a:ext cx="10515600" cy="870117"/>
          </a:xfrm>
          <a:solidFill>
            <a:schemeClr val="bg1"/>
          </a:solidFill>
        </p:spPr>
        <p:txBody>
          <a:bodyPr>
            <a:normAutofit/>
          </a:bodyPr>
          <a:lstStyle/>
          <a:p>
            <a:pPr marL="274320" lvl="0" defTabSz="457200">
              <a:lnSpc>
                <a:spcPct val="100000"/>
              </a:lnSpc>
              <a:spcBef>
                <a:spcPts val="0"/>
              </a:spcBef>
              <a:defRPr/>
            </a:pPr>
            <a:r>
              <a:rPr lang="en-US" sz="3200" b="1" dirty="0"/>
              <a:t>High PM2.5 Episodes in California: Stagnation Period</a:t>
            </a:r>
          </a:p>
        </p:txBody>
      </p:sp>
      <p:sp>
        <p:nvSpPr>
          <p:cNvPr id="2" name="TextBox 1">
            <a:extLst>
              <a:ext uri="{FF2B5EF4-FFF2-40B4-BE49-F238E27FC236}">
                <a16:creationId xmlns:a16="http://schemas.microsoft.com/office/drawing/2014/main" id="{F35943DF-8EF2-4388-9DA9-05808954F5D4}"/>
              </a:ext>
            </a:extLst>
          </p:cNvPr>
          <p:cNvSpPr txBox="1"/>
          <p:nvPr/>
        </p:nvSpPr>
        <p:spPr>
          <a:xfrm>
            <a:off x="3130753" y="1261668"/>
            <a:ext cx="2736647" cy="369332"/>
          </a:xfrm>
          <a:prstGeom prst="rect">
            <a:avLst/>
          </a:prstGeom>
          <a:noFill/>
        </p:spPr>
        <p:txBody>
          <a:bodyPr wrap="none" rtlCol="0">
            <a:spAutoFit/>
          </a:bodyPr>
          <a:lstStyle/>
          <a:p>
            <a:r>
              <a:rPr lang="en-US" sz="1800" dirty="0">
                <a:highlight>
                  <a:srgbClr val="FFFF00"/>
                </a:highlight>
                <a:latin typeface="+mj-lt"/>
              </a:rPr>
              <a:t>Broad area of high pressure</a:t>
            </a:r>
          </a:p>
        </p:txBody>
      </p:sp>
    </p:spTree>
    <p:extLst>
      <p:ext uri="{BB962C8B-B14F-4D97-AF65-F5344CB8AC3E}">
        <p14:creationId xmlns:p14="http://schemas.microsoft.com/office/powerpoint/2010/main" val="40986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68aoHfy3IQ4/WD4H4iJEQXI/AAAAAAAAnzo/DSBygxQ_344BUYJ9OL9e58up0yrG7uTSQCLcB/s640/P1130830%2BFoggy%2Bmorning%2Boff%2BMilnes%2BRoad.JPG">
            <a:extLst>
              <a:ext uri="{FF2B5EF4-FFF2-40B4-BE49-F238E27FC236}">
                <a16:creationId xmlns:a16="http://schemas.microsoft.com/office/drawing/2014/main" id="{0DAF2ECB-ADD3-4912-A86D-597C522D2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5562600" cy="3337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0DF50A-99A7-49CB-9894-7E15D915C617}"/>
              </a:ext>
            </a:extLst>
          </p:cNvPr>
          <p:cNvSpPr txBox="1"/>
          <p:nvPr/>
        </p:nvSpPr>
        <p:spPr>
          <a:xfrm>
            <a:off x="533400" y="4766101"/>
            <a:ext cx="55626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Light" panose="020F0302020204030204" pitchFamily="34" charset="0"/>
                <a:cs typeface="Calibri Light" panose="020F0302020204030204" pitchFamily="34" charset="0"/>
              </a:rPr>
              <a:t>Ground-Level</a:t>
            </a: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Fog (“Tule Fog”)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Ground-Level </a:t>
            </a:r>
            <a:r>
              <a:rPr lang="en-US" dirty="0">
                <a:solidFill>
                  <a:prstClr val="black"/>
                </a:solidFill>
                <a:latin typeface="Calibri Light" panose="020F0302020204030204" pitchFamily="34" charset="0"/>
                <a:cs typeface="Calibri Light" panose="020F0302020204030204" pitchFamily="34" charset="0"/>
              </a:rPr>
              <a:t>Temperature </a:t>
            </a: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Inversion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Light" panose="020F0302020204030204" pitchFamily="34" charset="0"/>
                <a:cs typeface="Calibri Light" panose="020F0302020204030204" pitchFamily="34" charset="0"/>
              </a:rPr>
              <a:t>(High humidity, low winds, little dilution)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(agricultural emissions of ammonia NH3)</a:t>
            </a:r>
          </a:p>
        </p:txBody>
      </p:sp>
      <p:pic>
        <p:nvPicPr>
          <p:cNvPr id="5" name="Picture 2" descr="See the source image">
            <a:extLst>
              <a:ext uri="{FF2B5EF4-FFF2-40B4-BE49-F238E27FC236}">
                <a16:creationId xmlns:a16="http://schemas.microsoft.com/office/drawing/2014/main" id="{95C234BF-8ED6-4085-8A0C-EBDBCCE3F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371599"/>
            <a:ext cx="5022232" cy="33375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8D8CD9-84F7-4EC2-B8E2-C48AE23668A9}"/>
              </a:ext>
            </a:extLst>
          </p:cNvPr>
          <p:cNvSpPr txBox="1"/>
          <p:nvPr/>
        </p:nvSpPr>
        <p:spPr>
          <a:xfrm>
            <a:off x="266700" y="271520"/>
            <a:ext cx="11658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California Central Valley wintertime PM2.5</a:t>
            </a:r>
          </a:p>
        </p:txBody>
      </p:sp>
      <p:sp>
        <p:nvSpPr>
          <p:cNvPr id="8" name="TextBox 7">
            <a:extLst>
              <a:ext uri="{FF2B5EF4-FFF2-40B4-BE49-F238E27FC236}">
                <a16:creationId xmlns:a16="http://schemas.microsoft.com/office/drawing/2014/main" id="{A1FC58F7-A1D7-4BA2-BB27-7DDFC89BEAC9}"/>
              </a:ext>
            </a:extLst>
          </p:cNvPr>
          <p:cNvSpPr txBox="1"/>
          <p:nvPr/>
        </p:nvSpPr>
        <p:spPr>
          <a:xfrm>
            <a:off x="6477000" y="4776697"/>
            <a:ext cx="45720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Mo</a:t>
            </a:r>
            <a:r>
              <a:rPr lang="en-US" dirty="0">
                <a:solidFill>
                  <a:prstClr val="black"/>
                </a:solidFill>
                <a:latin typeface="Calibri Light" panose="020F0302020204030204" pitchFamily="34" charset="0"/>
                <a:cs typeface="Calibri Light" panose="020F0302020204030204" pitchFamily="34" charset="0"/>
              </a:rPr>
              <a:t>bile Source Emissions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(Trucks, Diesel PM Emissions)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(Trucks, NOx Emissions)</a:t>
            </a:r>
          </a:p>
        </p:txBody>
      </p:sp>
    </p:spTree>
    <p:extLst>
      <p:ext uri="{BB962C8B-B14F-4D97-AF65-F5344CB8AC3E}">
        <p14:creationId xmlns:p14="http://schemas.microsoft.com/office/powerpoint/2010/main" val="393279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91A6928-22F8-4B54-8D0C-27BA5B7C96B5}"/>
              </a:ext>
            </a:extLst>
          </p:cNvPr>
          <p:cNvSpPr>
            <a:spLocks noChangeArrowheads="1"/>
          </p:cNvSpPr>
          <p:nvPr/>
        </p:nvSpPr>
        <p:spPr bwMode="auto">
          <a:xfrm>
            <a:off x="4724166" y="1025527"/>
            <a:ext cx="474662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1" charset="0"/>
              <a:ea typeface="+mn-ea"/>
              <a:cs typeface="+mn-cs"/>
            </a:endParaRPr>
          </a:p>
        </p:txBody>
      </p:sp>
      <p:sp>
        <p:nvSpPr>
          <p:cNvPr id="205828" name="Rectangle 4">
            <a:extLst>
              <a:ext uri="{FF2B5EF4-FFF2-40B4-BE49-F238E27FC236}">
                <a16:creationId xmlns:a16="http://schemas.microsoft.com/office/drawing/2014/main" id="{91B1AB9D-64FA-4319-B08A-1323A9D001C7}"/>
              </a:ext>
            </a:extLst>
          </p:cNvPr>
          <p:cNvSpPr>
            <a:spLocks noChangeArrowheads="1"/>
          </p:cNvSpPr>
          <p:nvPr/>
        </p:nvSpPr>
        <p:spPr bwMode="auto">
          <a:xfrm>
            <a:off x="3919302" y="1458913"/>
            <a:ext cx="43449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1" charset="0"/>
              <a:ea typeface="+mn-ea"/>
              <a:cs typeface="+mn-cs"/>
            </a:endParaRPr>
          </a:p>
        </p:txBody>
      </p:sp>
      <p:sp>
        <p:nvSpPr>
          <p:cNvPr id="205830" name="Text Box 6">
            <a:extLst>
              <a:ext uri="{FF2B5EF4-FFF2-40B4-BE49-F238E27FC236}">
                <a16:creationId xmlns:a16="http://schemas.microsoft.com/office/drawing/2014/main" id="{46CDBF92-A9B9-4821-8198-40D81C22B9FE}"/>
              </a:ext>
            </a:extLst>
          </p:cNvPr>
          <p:cNvSpPr txBox="1">
            <a:spLocks noChangeAspect="1" noChangeArrowheads="1"/>
          </p:cNvSpPr>
          <p:nvPr/>
        </p:nvSpPr>
        <p:spPr bwMode="auto">
          <a:xfrm rot="10800000">
            <a:off x="1746165" y="2220914"/>
            <a:ext cx="461665"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pitchFamily="-111" charset="0"/>
                <a:ea typeface="+mn-ea"/>
                <a:cs typeface="+mn-cs"/>
              </a:rPr>
              <a:t>PM</a:t>
            </a:r>
            <a:r>
              <a:rPr kumimoji="0" lang="en-US" altLang="en-US" sz="1800" b="1" i="0" u="none" strike="noStrike" kern="1200" cap="none" spc="0" normalizeH="0" baseline="-25000" noProof="0">
                <a:ln>
                  <a:noFill/>
                </a:ln>
                <a:solidFill>
                  <a:srgbClr val="000000"/>
                </a:solidFill>
                <a:effectLst/>
                <a:uLnTx/>
                <a:uFillTx/>
                <a:latin typeface="Times" pitchFamily="-111" charset="0"/>
                <a:ea typeface="+mn-ea"/>
                <a:cs typeface="+mn-cs"/>
              </a:rPr>
              <a:t>2.5</a:t>
            </a:r>
            <a:r>
              <a:rPr kumimoji="0" lang="en-US" altLang="en-US" sz="1800" b="1" i="0" u="none" strike="noStrike" kern="1200" cap="none" spc="0" normalizeH="0" baseline="0" noProof="0">
                <a:ln>
                  <a:noFill/>
                </a:ln>
                <a:solidFill>
                  <a:srgbClr val="000000"/>
                </a:solidFill>
                <a:effectLst/>
                <a:uLnTx/>
                <a:uFillTx/>
                <a:latin typeface="Times" pitchFamily="-111" charset="0"/>
                <a:ea typeface="+mn-ea"/>
                <a:cs typeface="+mn-cs"/>
              </a:rPr>
              <a:t> (</a:t>
            </a:r>
            <a:r>
              <a:rPr kumimoji="0" lang="en-US" altLang="en-US" sz="1800" b="1" i="0" u="none" strike="noStrike" kern="1200" cap="none" spc="0" normalizeH="0" baseline="0" noProof="0">
                <a:ln>
                  <a:noFill/>
                </a:ln>
                <a:solidFill>
                  <a:srgbClr val="000000"/>
                </a:solidFill>
                <a:effectLst/>
                <a:uLnTx/>
                <a:uFillTx/>
                <a:latin typeface="Symbol" panose="05050102010706020507" pitchFamily="18" charset="2"/>
                <a:ea typeface="+mn-ea"/>
                <a:cs typeface="+mn-cs"/>
              </a:rPr>
              <a:t>m</a:t>
            </a:r>
            <a:r>
              <a:rPr kumimoji="0" lang="en-US" altLang="en-US" sz="1800" b="1" i="0" u="none" strike="noStrike" kern="1200" cap="none" spc="0" normalizeH="0" baseline="0" noProof="0">
                <a:ln>
                  <a:noFill/>
                </a:ln>
                <a:solidFill>
                  <a:srgbClr val="000000"/>
                </a:solidFill>
                <a:effectLst/>
                <a:uLnTx/>
                <a:uFillTx/>
                <a:latin typeface="Times" pitchFamily="-111" charset="0"/>
                <a:ea typeface="+mn-ea"/>
                <a:cs typeface="+mn-cs"/>
              </a:rPr>
              <a:t>g/m</a:t>
            </a:r>
            <a:r>
              <a:rPr kumimoji="0" lang="en-US" altLang="en-US" sz="1800" b="1" i="0" u="none" strike="noStrike" kern="1200" cap="none" spc="0" normalizeH="0" baseline="30000" noProof="0">
                <a:ln>
                  <a:noFill/>
                </a:ln>
                <a:solidFill>
                  <a:srgbClr val="000000"/>
                </a:solidFill>
                <a:effectLst/>
                <a:uLnTx/>
                <a:uFillTx/>
                <a:latin typeface="Times" pitchFamily="-111" charset="0"/>
                <a:ea typeface="+mn-ea"/>
                <a:cs typeface="+mn-cs"/>
              </a:rPr>
              <a:t>3</a:t>
            </a:r>
            <a:r>
              <a:rPr kumimoji="0" lang="en-US" altLang="en-US" sz="1800" b="1" i="0" u="none" strike="noStrike" kern="1200" cap="none" spc="0" normalizeH="0" baseline="0" noProof="0">
                <a:ln>
                  <a:noFill/>
                </a:ln>
                <a:solidFill>
                  <a:srgbClr val="000000"/>
                </a:solidFill>
                <a:effectLst/>
                <a:uLnTx/>
                <a:uFillTx/>
                <a:latin typeface="Times" pitchFamily="-111" charset="0"/>
                <a:ea typeface="+mn-ea"/>
                <a:cs typeface="+mn-cs"/>
              </a:rPr>
              <a:t>)</a:t>
            </a:r>
          </a:p>
        </p:txBody>
      </p:sp>
      <p:pic>
        <p:nvPicPr>
          <p:cNvPr id="205831" name="Picture 7">
            <a:extLst>
              <a:ext uri="{FF2B5EF4-FFF2-40B4-BE49-F238E27FC236}">
                <a16:creationId xmlns:a16="http://schemas.microsoft.com/office/drawing/2014/main" id="{3F63D380-9FA3-4D7D-A123-05FA95C6F8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93"/>
          <a:stretch/>
        </p:blipFill>
        <p:spPr bwMode="auto">
          <a:xfrm>
            <a:off x="2025415" y="1143001"/>
            <a:ext cx="8858250" cy="518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2" name="Text Box 8">
            <a:extLst>
              <a:ext uri="{FF2B5EF4-FFF2-40B4-BE49-F238E27FC236}">
                <a16:creationId xmlns:a16="http://schemas.microsoft.com/office/drawing/2014/main" id="{C8431852-5106-4382-9358-9E97B45D8056}"/>
              </a:ext>
            </a:extLst>
          </p:cNvPr>
          <p:cNvSpPr txBox="1">
            <a:spLocks noChangeAspect="1" noChangeArrowheads="1"/>
          </p:cNvSpPr>
          <p:nvPr/>
        </p:nvSpPr>
        <p:spPr bwMode="auto">
          <a:xfrm>
            <a:off x="3150953" y="5675313"/>
            <a:ext cx="811371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Jul      Aug      Sep    Oct      Nov      Dec     Jan     Feb      Mar      Apr   May       Jun      </a:t>
            </a:r>
            <a:endParaRPr kumimoji="0" lang="en-US"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05833" name="Text Box 9">
            <a:extLst>
              <a:ext uri="{FF2B5EF4-FFF2-40B4-BE49-F238E27FC236}">
                <a16:creationId xmlns:a16="http://schemas.microsoft.com/office/drawing/2014/main" id="{82A33E48-4255-4F59-811E-075C7145B35E}"/>
              </a:ext>
            </a:extLst>
          </p:cNvPr>
          <p:cNvSpPr txBox="1">
            <a:spLocks noChangeAspect="1" noChangeArrowheads="1"/>
          </p:cNvSpPr>
          <p:nvPr/>
        </p:nvSpPr>
        <p:spPr bwMode="auto">
          <a:xfrm>
            <a:off x="4306653" y="6045201"/>
            <a:ext cx="561657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pitchFamily="-111" charset="0"/>
                <a:ea typeface="+mn-ea"/>
                <a:cs typeface="+mn-cs"/>
              </a:rPr>
              <a:t> 2001                                  2002</a:t>
            </a:r>
            <a:r>
              <a:rPr kumimoji="0" lang="en-US" altLang="en-US" sz="1100" b="0" i="0" u="none" strike="noStrike" kern="1200" cap="none" spc="0" normalizeH="0" baseline="0" noProof="0">
                <a:ln>
                  <a:noFill/>
                </a:ln>
                <a:solidFill>
                  <a:srgbClr val="000000"/>
                </a:solidFill>
                <a:effectLst/>
                <a:uLnTx/>
                <a:uFillTx/>
                <a:latin typeface="Times" pitchFamily="-111" charset="0"/>
                <a:ea typeface="+mn-ea"/>
                <a:cs typeface="+mn-cs"/>
              </a:rPr>
              <a:t>          </a:t>
            </a:r>
            <a:endParaRPr kumimoji="0" lang="en-US" altLang="en-US" sz="1200" b="0" i="0" u="none" strike="noStrike" kern="1200" cap="none" spc="0" normalizeH="0" baseline="0" noProof="0">
              <a:ln>
                <a:noFill/>
              </a:ln>
              <a:solidFill>
                <a:srgbClr val="000000"/>
              </a:solidFill>
              <a:effectLst/>
              <a:uLnTx/>
              <a:uFillTx/>
              <a:latin typeface="Times" pitchFamily="-111" charset="0"/>
              <a:ea typeface="+mn-ea"/>
              <a:cs typeface="+mn-cs"/>
            </a:endParaRPr>
          </a:p>
        </p:txBody>
      </p:sp>
      <p:sp>
        <p:nvSpPr>
          <p:cNvPr id="205835" name="Line 11">
            <a:extLst>
              <a:ext uri="{FF2B5EF4-FFF2-40B4-BE49-F238E27FC236}">
                <a16:creationId xmlns:a16="http://schemas.microsoft.com/office/drawing/2014/main" id="{31DD9C16-CBFC-4C5B-AC15-6C5F97F9A90E}"/>
              </a:ext>
            </a:extLst>
          </p:cNvPr>
          <p:cNvSpPr>
            <a:spLocks noChangeAspect="1" noChangeShapeType="1"/>
          </p:cNvSpPr>
          <p:nvPr/>
        </p:nvSpPr>
        <p:spPr bwMode="auto">
          <a:xfrm>
            <a:off x="3538303" y="1527703"/>
            <a:ext cx="396875" cy="797201"/>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1" charset="0"/>
              <a:ea typeface="+mn-ea"/>
              <a:cs typeface="+mn-cs"/>
            </a:endParaRPr>
          </a:p>
        </p:txBody>
      </p:sp>
      <p:sp>
        <p:nvSpPr>
          <p:cNvPr id="11" name="TextBox 10">
            <a:extLst>
              <a:ext uri="{FF2B5EF4-FFF2-40B4-BE49-F238E27FC236}">
                <a16:creationId xmlns:a16="http://schemas.microsoft.com/office/drawing/2014/main" id="{F93201C6-69A5-455B-8A47-40C65C3A120B}"/>
              </a:ext>
            </a:extLst>
          </p:cNvPr>
          <p:cNvSpPr txBox="1"/>
          <p:nvPr/>
        </p:nvSpPr>
        <p:spPr>
          <a:xfrm>
            <a:off x="1747602" y="6473053"/>
            <a:ext cx="7493526"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pitchFamily="-111" charset="0"/>
                <a:ea typeface="+mn-ea"/>
                <a:cs typeface="+mn-cs"/>
              </a:rPr>
              <a:t>Courtesy Spyros Pandas “</a:t>
            </a:r>
            <a:r>
              <a:rPr kumimoji="0" lang="en-US" altLang="en-US"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pitchFamily="-111" charset="0"/>
                <a:ea typeface="+mn-ea"/>
                <a:cs typeface="+mn-cs"/>
              </a:rPr>
              <a:t>Atmospheric Aerosol From the Source to the Receptor Insights from the Pittsburgh Supersite</a:t>
            </a:r>
            <a:endParaRPr kumimoji="0" lang="en-US" sz="1200" b="0" i="1" u="none" strike="noStrike" kern="1200" cap="none" spc="0" normalizeH="0" baseline="0" noProof="0" dirty="0">
              <a:ln>
                <a:noFill/>
              </a:ln>
              <a:solidFill>
                <a:srgbClr val="000000"/>
              </a:solidFill>
              <a:effectLst/>
              <a:uLnTx/>
              <a:uFillTx/>
              <a:latin typeface="Times" pitchFamily="-111" charset="0"/>
              <a:ea typeface="+mn-ea"/>
              <a:cs typeface="+mn-cs"/>
            </a:endParaRPr>
          </a:p>
        </p:txBody>
      </p:sp>
      <p:sp>
        <p:nvSpPr>
          <p:cNvPr id="205834" name="Text Box 10">
            <a:extLst>
              <a:ext uri="{FF2B5EF4-FFF2-40B4-BE49-F238E27FC236}">
                <a16:creationId xmlns:a16="http://schemas.microsoft.com/office/drawing/2014/main" id="{59B3CFD4-1659-428E-BE73-42F86FE6E1C0}"/>
              </a:ext>
            </a:extLst>
          </p:cNvPr>
          <p:cNvSpPr txBox="1">
            <a:spLocks noChangeAspect="1" noChangeArrowheads="1"/>
          </p:cNvSpPr>
          <p:nvPr/>
        </p:nvSpPr>
        <p:spPr bwMode="auto">
          <a:xfrm>
            <a:off x="3011255" y="1682225"/>
            <a:ext cx="1318417" cy="369332"/>
          </a:xfrm>
          <a:prstGeom prst="rect">
            <a:avLst/>
          </a:prstGeom>
          <a:solidFill>
            <a:schemeClr val="bg1"/>
          </a:solidFill>
          <a:ln>
            <a:noFill/>
          </a:ln>
          <a:effec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Times" pitchFamily="-111" charset="0"/>
                <a:ea typeface="+mn-ea"/>
                <a:cs typeface="+mn-cs"/>
              </a:rPr>
              <a:t>Ignore stars </a:t>
            </a:r>
          </a:p>
        </p:txBody>
      </p:sp>
      <p:sp>
        <p:nvSpPr>
          <p:cNvPr id="3" name="TextBox 2">
            <a:extLst>
              <a:ext uri="{FF2B5EF4-FFF2-40B4-BE49-F238E27FC236}">
                <a16:creationId xmlns:a16="http://schemas.microsoft.com/office/drawing/2014/main" id="{94367BE8-D41B-45D4-8357-0FE1079D0D70}"/>
              </a:ext>
            </a:extLst>
          </p:cNvPr>
          <p:cNvSpPr txBox="1"/>
          <p:nvPr/>
        </p:nvSpPr>
        <p:spPr>
          <a:xfrm>
            <a:off x="5304227" y="1457618"/>
            <a:ext cx="1762021"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Organic carbon</a:t>
            </a:r>
          </a:p>
        </p:txBody>
      </p:sp>
      <p:sp>
        <p:nvSpPr>
          <p:cNvPr id="15" name="Title 1">
            <a:extLst>
              <a:ext uri="{FF2B5EF4-FFF2-40B4-BE49-F238E27FC236}">
                <a16:creationId xmlns:a16="http://schemas.microsoft.com/office/drawing/2014/main" id="{2A0F5D34-8582-462B-80D7-E4F0C3459B30}"/>
              </a:ext>
            </a:extLst>
          </p:cNvPr>
          <p:cNvSpPr>
            <a:spLocks noGrp="1"/>
          </p:cNvSpPr>
          <p:nvPr>
            <p:ph type="title"/>
          </p:nvPr>
        </p:nvSpPr>
        <p:spPr>
          <a:xfrm>
            <a:off x="1662671" y="285486"/>
            <a:ext cx="8858250" cy="704849"/>
          </a:xfrm>
        </p:spPr>
        <p:txBody>
          <a:bodyPr/>
          <a:lstStyle/>
          <a:p>
            <a:r>
              <a:rPr lang="en-US" sz="3600" dirty="0">
                <a:latin typeface="Calibri" panose="020F0502020204030204" pitchFamily="34" charset="0"/>
                <a:cs typeface="Calibri" panose="020F0502020204030204" pitchFamily="34" charset="0"/>
              </a:rPr>
              <a:t>PM2.5 Composition in U.S. Industrial Midwest</a:t>
            </a:r>
            <a:br>
              <a:rPr lang="en-US" sz="36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(Measurements from Pittsburgh, PA)</a:t>
            </a:r>
          </a:p>
        </p:txBody>
      </p:sp>
    </p:spTree>
    <p:extLst>
      <p:ext uri="{BB962C8B-B14F-4D97-AF65-F5344CB8AC3E}">
        <p14:creationId xmlns:p14="http://schemas.microsoft.com/office/powerpoint/2010/main" val="2217359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52600" y="381000"/>
            <a:ext cx="4788606" cy="3352800"/>
          </a:xfrm>
        </p:spPr>
      </p:pic>
      <p:sp>
        <p:nvSpPr>
          <p:cNvPr id="5" name="Rectangle 4"/>
          <p:cNvSpPr/>
          <p:nvPr/>
        </p:nvSpPr>
        <p:spPr>
          <a:xfrm>
            <a:off x="176992" y="6354215"/>
            <a:ext cx="8763000"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itchFamily="28" charset="0"/>
                <a:ea typeface="+mn-ea"/>
                <a:cs typeface="+mn-cs"/>
              </a:rPr>
              <a:t>http://www.powermag.com/map-of-coal-fired-power-plants-in-the-united-states/</a:t>
            </a:r>
          </a:p>
        </p:txBody>
      </p:sp>
      <p:sp>
        <p:nvSpPr>
          <p:cNvPr id="3" name="TextBox 2">
            <a:extLst>
              <a:ext uri="{FF2B5EF4-FFF2-40B4-BE49-F238E27FC236}">
                <a16:creationId xmlns:a16="http://schemas.microsoft.com/office/drawing/2014/main" id="{347B29E9-B8DF-4250-8C6E-AC43DAF7E03A}"/>
              </a:ext>
            </a:extLst>
          </p:cNvPr>
          <p:cNvSpPr txBox="1"/>
          <p:nvPr/>
        </p:nvSpPr>
        <p:spPr>
          <a:xfrm>
            <a:off x="8218064" y="1837703"/>
            <a:ext cx="1443857"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11" charset="0"/>
                <a:ea typeface="+mn-ea"/>
                <a:cs typeface="+mn-cs"/>
              </a:rPr>
              <a:t>Pittsburgh</a:t>
            </a:r>
          </a:p>
        </p:txBody>
      </p:sp>
      <p:sp>
        <p:nvSpPr>
          <p:cNvPr id="6" name="TextBox 5">
            <a:extLst>
              <a:ext uri="{FF2B5EF4-FFF2-40B4-BE49-F238E27FC236}">
                <a16:creationId xmlns:a16="http://schemas.microsoft.com/office/drawing/2014/main" id="{4C2B8E04-8DBD-4FC4-9A50-6399F7EBE105}"/>
              </a:ext>
            </a:extLst>
          </p:cNvPr>
          <p:cNvSpPr txBox="1"/>
          <p:nvPr/>
        </p:nvSpPr>
        <p:spPr>
          <a:xfrm>
            <a:off x="798810" y="3982720"/>
            <a:ext cx="9168562" cy="1200329"/>
          </a:xfrm>
          <a:prstGeom prst="rect">
            <a:avLst/>
          </a:prstGeom>
          <a:solidFill>
            <a:srgbClr val="FFFF99"/>
          </a:solid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Coal Fired Power Plants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Precursor source of  SO2 gas</a:t>
            </a:r>
            <a:endParaRPr kumimoji="0" lang="en-US" sz="2400" b="0" i="0" u="none" strike="noStrike" kern="1200" cap="none" spc="0" normalizeH="0" baseline="0" noProof="0" dirty="0">
              <a:ln>
                <a:noFill/>
              </a:ln>
              <a:solidFill>
                <a:srgbClr val="000000"/>
              </a:solidFill>
              <a:effectLst/>
              <a:uLnTx/>
              <a:uFillTx/>
              <a:latin typeface="Times" pitchFamily="-111"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Forms sulfate PM2.5</a:t>
            </a:r>
          </a:p>
        </p:txBody>
      </p:sp>
      <p:pic>
        <p:nvPicPr>
          <p:cNvPr id="7" name="Content Placeholder 3">
            <a:extLst>
              <a:ext uri="{FF2B5EF4-FFF2-40B4-BE49-F238E27FC236}">
                <a16:creationId xmlns:a16="http://schemas.microsoft.com/office/drawing/2014/main" id="{404FA0E3-548B-4E18-829A-DAF2CDC04078}"/>
              </a:ext>
            </a:extLst>
          </p:cNvPr>
          <p:cNvPicPr>
            <a:picLocks noChangeAspect="1"/>
          </p:cNvPicPr>
          <p:nvPr/>
        </p:nvPicPr>
        <p:blipFill rotWithShape="1">
          <a:blip r:embed="rId3">
            <a:extLst>
              <a:ext uri="{28A0092B-C50C-407E-A947-70E740481C1C}">
                <a14:useLocalDpi xmlns:a14="http://schemas.microsoft.com/office/drawing/2010/main" val="0"/>
              </a:ext>
            </a:extLst>
          </a:blip>
          <a:srcRect l="55165" t="29546" r="2488" b="29766"/>
          <a:stretch/>
        </p:blipFill>
        <p:spPr bwMode="auto">
          <a:xfrm>
            <a:off x="5257800" y="2438400"/>
            <a:ext cx="4983892" cy="3352800"/>
          </a:xfrm>
          <a:prstGeom prst="rect">
            <a:avLst/>
          </a:prstGeom>
          <a:noFill/>
          <a:ln w="9525">
            <a:noFill/>
            <a:miter lim="800000"/>
            <a:headEnd/>
            <a:tailEnd/>
          </a:ln>
          <a:effectLst/>
        </p:spPr>
      </p:pic>
      <p:sp>
        <p:nvSpPr>
          <p:cNvPr id="2" name="Star: 5 Points 1">
            <a:extLst>
              <a:ext uri="{FF2B5EF4-FFF2-40B4-BE49-F238E27FC236}">
                <a16:creationId xmlns:a16="http://schemas.microsoft.com/office/drawing/2014/main" id="{AD7ED27B-0B7A-49D5-A095-063C448E6314}"/>
              </a:ext>
            </a:extLst>
          </p:cNvPr>
          <p:cNvSpPr>
            <a:spLocks noChangeAspect="1"/>
          </p:cNvSpPr>
          <p:nvPr/>
        </p:nvSpPr>
        <p:spPr bwMode="auto">
          <a:xfrm>
            <a:off x="8117129" y="3596640"/>
            <a:ext cx="274320" cy="27432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1" charset="0"/>
              <a:ea typeface="+mn-ea"/>
              <a:cs typeface="+mn-cs"/>
            </a:endParaRPr>
          </a:p>
        </p:txBody>
      </p:sp>
      <p:cxnSp>
        <p:nvCxnSpPr>
          <p:cNvPr id="10" name="Straight Arrow Connector 9">
            <a:extLst>
              <a:ext uri="{FF2B5EF4-FFF2-40B4-BE49-F238E27FC236}">
                <a16:creationId xmlns:a16="http://schemas.microsoft.com/office/drawing/2014/main" id="{933AC0EF-FCB1-4665-B070-A9F19C9ADFAB}"/>
              </a:ext>
            </a:extLst>
          </p:cNvPr>
          <p:cNvCxnSpPr/>
          <p:nvPr/>
        </p:nvCxnSpPr>
        <p:spPr bwMode="auto">
          <a:xfrm flipH="1">
            <a:off x="8391450" y="2438400"/>
            <a:ext cx="295351" cy="990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9" name="Content Placeholder 3">
            <a:extLst>
              <a:ext uri="{FF2B5EF4-FFF2-40B4-BE49-F238E27FC236}">
                <a16:creationId xmlns:a16="http://schemas.microsoft.com/office/drawing/2014/main" id="{578CB8E3-C804-40FB-8E40-2A948E528834}"/>
              </a:ext>
            </a:extLst>
          </p:cNvPr>
          <p:cNvPicPr>
            <a:picLocks noChangeAspect="1"/>
          </p:cNvPicPr>
          <p:nvPr/>
        </p:nvPicPr>
        <p:blipFill rotWithShape="1">
          <a:blip r:embed="rId3">
            <a:extLst>
              <a:ext uri="{28A0092B-C50C-407E-A947-70E740481C1C}">
                <a14:useLocalDpi xmlns:a14="http://schemas.microsoft.com/office/drawing/2010/main" val="0"/>
              </a:ext>
            </a:extLst>
          </a:blip>
          <a:srcRect l="64037" r="8911" b="79546"/>
          <a:stretch/>
        </p:blipFill>
        <p:spPr bwMode="auto">
          <a:xfrm>
            <a:off x="8928776" y="215709"/>
            <a:ext cx="3021248" cy="1599484"/>
          </a:xfrm>
          <a:prstGeom prst="rect">
            <a:avLst/>
          </a:prstGeom>
          <a:noFill/>
          <a:ln w="9525">
            <a:noFill/>
            <a:miter lim="800000"/>
            <a:headEnd/>
            <a:tailEnd/>
          </a:ln>
          <a:effectLst/>
        </p:spPr>
      </p:pic>
    </p:spTree>
    <p:extLst>
      <p:ext uri="{BB962C8B-B14F-4D97-AF65-F5344CB8AC3E}">
        <p14:creationId xmlns:p14="http://schemas.microsoft.com/office/powerpoint/2010/main" val="68688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2072640" y="2845594"/>
            <a:ext cx="7886700" cy="994172"/>
          </a:xfrm>
        </p:spPr>
        <p:txBody>
          <a:bodyPr>
            <a:normAutofit/>
          </a:bodyPr>
          <a:lstStyle/>
          <a:p>
            <a:pPr algn="ctr"/>
            <a:r>
              <a:rPr lang="en-US" sz="2700" i="1" dirty="0"/>
              <a:t>Fine Particulate Air Pollution</a:t>
            </a:r>
            <a:br>
              <a:rPr lang="en-US" sz="2700" i="1" dirty="0"/>
            </a:br>
            <a:r>
              <a:rPr lang="en-US" sz="2700" i="1" dirty="0"/>
              <a:t>(Overview)</a:t>
            </a:r>
            <a:endParaRPr lang="en-US" sz="2400" i="1" dirty="0"/>
          </a:p>
        </p:txBody>
      </p:sp>
    </p:spTree>
    <p:extLst>
      <p:ext uri="{BB962C8B-B14F-4D97-AF65-F5344CB8AC3E}">
        <p14:creationId xmlns:p14="http://schemas.microsoft.com/office/powerpoint/2010/main" val="1857918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a:extLst>
              <a:ext uri="{FF2B5EF4-FFF2-40B4-BE49-F238E27FC236}">
                <a16:creationId xmlns:a16="http://schemas.microsoft.com/office/drawing/2014/main" id="{BA342594-4EE6-4C1E-B4C4-3B9B0F4E6F26}"/>
              </a:ext>
            </a:extLst>
          </p:cNvPr>
          <p:cNvSpPr>
            <a:spLocks noGrp="1" noChangeArrowheads="1"/>
          </p:cNvSpPr>
          <p:nvPr>
            <p:ph type="title"/>
          </p:nvPr>
        </p:nvSpPr>
        <p:spPr>
          <a:xfrm>
            <a:off x="2016177" y="396592"/>
            <a:ext cx="7772400" cy="533400"/>
          </a:xfrm>
        </p:spPr>
        <p:txBody>
          <a:bodyPr/>
          <a:lstStyle/>
          <a:p>
            <a:pPr algn="ctr"/>
            <a:r>
              <a:rPr lang="en-US" altLang="en-US" sz="3200" dirty="0">
                <a:latin typeface="Calibri" panose="020F0502020204030204" pitchFamily="34" charset="0"/>
                <a:cs typeface="Calibri" panose="020F0502020204030204" pitchFamily="34" charset="0"/>
              </a:rPr>
              <a:t>Visual of high PM2.5</a:t>
            </a:r>
            <a:br>
              <a:rPr lang="en-US" altLang="en-US" sz="32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(Pittsburgh, PA) </a:t>
            </a:r>
          </a:p>
        </p:txBody>
      </p:sp>
      <p:pic>
        <p:nvPicPr>
          <p:cNvPr id="744450" name="Picture 2">
            <a:extLst>
              <a:ext uri="{FF2B5EF4-FFF2-40B4-BE49-F238E27FC236}">
                <a16:creationId xmlns:a16="http://schemas.microsoft.com/office/drawing/2014/main" id="{94637CAB-AD1C-44D1-A0C1-129CDDE2A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4905" b="27727"/>
          <a:stretch>
            <a:fillRect/>
          </a:stretch>
        </p:blipFill>
        <p:spPr bwMode="auto">
          <a:xfrm>
            <a:off x="2016178" y="1676400"/>
            <a:ext cx="66405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4452" name="Picture 4" descr="clean_dirty copy">
            <a:extLst>
              <a:ext uri="{FF2B5EF4-FFF2-40B4-BE49-F238E27FC236}">
                <a16:creationId xmlns:a16="http://schemas.microsoft.com/office/drawing/2014/main" id="{2EF0B8D1-AA2B-41BB-908F-E7B79CE4F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7831" b="16489"/>
          <a:stretch>
            <a:fillRect/>
          </a:stretch>
        </p:blipFill>
        <p:spPr bwMode="auto">
          <a:xfrm>
            <a:off x="2016177" y="3352800"/>
            <a:ext cx="66421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44463" name="Text Box 15">
            <a:extLst>
              <a:ext uri="{FF2B5EF4-FFF2-40B4-BE49-F238E27FC236}">
                <a16:creationId xmlns:a16="http://schemas.microsoft.com/office/drawing/2014/main" id="{76B9889D-9634-42EC-8755-7853C4E0AAF9}"/>
              </a:ext>
            </a:extLst>
          </p:cNvPr>
          <p:cNvSpPr txBox="1">
            <a:spLocks noChangeArrowheads="1"/>
          </p:cNvSpPr>
          <p:nvPr/>
        </p:nvSpPr>
        <p:spPr bwMode="auto">
          <a:xfrm>
            <a:off x="2168577" y="1751013"/>
            <a:ext cx="1358064" cy="369332"/>
          </a:xfrm>
          <a:prstGeom prst="rect">
            <a:avLst/>
          </a:prstGeom>
          <a:solidFill>
            <a:schemeClr val="bg1"/>
          </a:solid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pitchFamily="-111" charset="0"/>
                <a:ea typeface="+mn-ea"/>
                <a:cs typeface="+mn-cs"/>
              </a:rPr>
              <a:t>July 2, 2001</a:t>
            </a:r>
          </a:p>
        </p:txBody>
      </p:sp>
      <p:sp>
        <p:nvSpPr>
          <p:cNvPr id="744464" name="Text Box 16">
            <a:extLst>
              <a:ext uri="{FF2B5EF4-FFF2-40B4-BE49-F238E27FC236}">
                <a16:creationId xmlns:a16="http://schemas.microsoft.com/office/drawing/2014/main" id="{EB228BF7-0782-4622-A689-5E789C68467F}"/>
              </a:ext>
            </a:extLst>
          </p:cNvPr>
          <p:cNvSpPr txBox="1">
            <a:spLocks noChangeArrowheads="1"/>
          </p:cNvSpPr>
          <p:nvPr/>
        </p:nvSpPr>
        <p:spPr bwMode="auto">
          <a:xfrm>
            <a:off x="2168577" y="3400632"/>
            <a:ext cx="1473480" cy="369332"/>
          </a:xfrm>
          <a:prstGeom prst="rect">
            <a:avLst/>
          </a:prstGeom>
          <a:solidFill>
            <a:schemeClr val="bg1"/>
          </a:solid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pitchFamily="-111" charset="0"/>
                <a:ea typeface="+mn-ea"/>
                <a:cs typeface="+mn-cs"/>
              </a:rPr>
              <a:t>July 18, 2001</a:t>
            </a:r>
          </a:p>
        </p:txBody>
      </p:sp>
      <p:sp>
        <p:nvSpPr>
          <p:cNvPr id="744465" name="Text Box 17">
            <a:extLst>
              <a:ext uri="{FF2B5EF4-FFF2-40B4-BE49-F238E27FC236}">
                <a16:creationId xmlns:a16="http://schemas.microsoft.com/office/drawing/2014/main" id="{C7CE50A1-3798-42D2-A0C6-A182E7370F66}"/>
              </a:ext>
            </a:extLst>
          </p:cNvPr>
          <p:cNvSpPr txBox="1">
            <a:spLocks noChangeArrowheads="1"/>
          </p:cNvSpPr>
          <p:nvPr/>
        </p:nvSpPr>
        <p:spPr bwMode="auto">
          <a:xfrm>
            <a:off x="8629702" y="2133601"/>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pitchFamily="-111" charset="0"/>
                <a:ea typeface="+mn-ea"/>
                <a:cs typeface="+mn-cs"/>
              </a:rPr>
              <a:t>PM</a:t>
            </a:r>
            <a:r>
              <a:rPr kumimoji="0" lang="en-US" altLang="en-US" sz="2000" b="0" i="0" u="none" strike="noStrike" kern="1200" cap="none" spc="0" normalizeH="0" baseline="-25000" noProof="0" dirty="0">
                <a:ln>
                  <a:noFill/>
                </a:ln>
                <a:solidFill>
                  <a:srgbClr val="000000"/>
                </a:solidFill>
                <a:effectLst/>
                <a:uLnTx/>
                <a:uFillTx/>
                <a:latin typeface="Times" pitchFamily="-111" charset="0"/>
                <a:ea typeface="+mn-ea"/>
                <a:cs typeface="+mn-cs"/>
              </a:rPr>
              <a:t>2.5</a:t>
            </a:r>
            <a:r>
              <a:rPr kumimoji="0" lang="en-US" altLang="en-US" sz="2000" b="0" i="0" u="none" strike="noStrike" kern="1200" cap="none" spc="0" normalizeH="0" baseline="0" noProof="0" dirty="0">
                <a:ln>
                  <a:noFill/>
                </a:ln>
                <a:solidFill>
                  <a:srgbClr val="000000"/>
                </a:solidFill>
                <a:effectLst/>
                <a:uLnTx/>
                <a:uFillTx/>
                <a:latin typeface="Times" pitchFamily="-111" charset="0"/>
                <a:ea typeface="+mn-ea"/>
                <a:cs typeface="+mn-cs"/>
              </a:rPr>
              <a:t>=4 </a:t>
            </a:r>
            <a:r>
              <a:rPr kumimoji="0" lang="en-US" alt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r>
              <a:rPr kumimoji="0" lang="en-US" altLang="en-US" sz="2000" b="0" i="0" u="none" strike="noStrike" kern="1200" cap="none" spc="0" normalizeH="0" baseline="0" noProof="0" dirty="0">
                <a:ln>
                  <a:noFill/>
                </a:ln>
                <a:solidFill>
                  <a:srgbClr val="000000"/>
                </a:solidFill>
                <a:effectLst/>
                <a:uLnTx/>
                <a:uFillTx/>
                <a:latin typeface="Times" pitchFamily="-111" charset="0"/>
                <a:ea typeface="+mn-ea"/>
                <a:cs typeface="+mn-cs"/>
              </a:rPr>
              <a:t>g m</a:t>
            </a:r>
            <a:r>
              <a:rPr kumimoji="0" lang="en-US" altLang="en-US" sz="2000" b="0" i="0" u="none" strike="noStrike" kern="1200" cap="none" spc="0" normalizeH="0" baseline="30000" noProof="0" dirty="0">
                <a:ln>
                  <a:noFill/>
                </a:ln>
                <a:solidFill>
                  <a:srgbClr val="000000"/>
                </a:solidFill>
                <a:effectLst/>
                <a:uLnTx/>
                <a:uFillTx/>
                <a:latin typeface="Times" pitchFamily="-111" charset="0"/>
                <a:ea typeface="+mn-ea"/>
                <a:cs typeface="+mn-cs"/>
              </a:rPr>
              <a:t>-3</a:t>
            </a:r>
          </a:p>
        </p:txBody>
      </p:sp>
      <p:sp>
        <p:nvSpPr>
          <p:cNvPr id="744466" name="Text Box 18">
            <a:extLst>
              <a:ext uri="{FF2B5EF4-FFF2-40B4-BE49-F238E27FC236}">
                <a16:creationId xmlns:a16="http://schemas.microsoft.com/office/drawing/2014/main" id="{85BDB121-8486-4272-A3F4-987F7200C311}"/>
              </a:ext>
            </a:extLst>
          </p:cNvPr>
          <p:cNvSpPr txBox="1">
            <a:spLocks noChangeArrowheads="1"/>
          </p:cNvSpPr>
          <p:nvPr/>
        </p:nvSpPr>
        <p:spPr bwMode="auto">
          <a:xfrm>
            <a:off x="8685265" y="3962401"/>
            <a:ext cx="2017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pitchFamily="-111" charset="0"/>
                <a:ea typeface="+mn-ea"/>
                <a:cs typeface="+mn-cs"/>
              </a:rPr>
              <a:t>PM</a:t>
            </a:r>
            <a:r>
              <a:rPr kumimoji="0" lang="en-US" altLang="en-US" sz="2000" b="0" i="0" u="none" strike="noStrike" kern="1200" cap="none" spc="0" normalizeH="0" baseline="-25000" noProof="0" dirty="0">
                <a:ln>
                  <a:noFill/>
                </a:ln>
                <a:solidFill>
                  <a:srgbClr val="000000"/>
                </a:solidFill>
                <a:effectLst/>
                <a:uLnTx/>
                <a:uFillTx/>
                <a:latin typeface="Times" pitchFamily="-111" charset="0"/>
                <a:ea typeface="+mn-ea"/>
                <a:cs typeface="+mn-cs"/>
              </a:rPr>
              <a:t>2.5</a:t>
            </a:r>
            <a:r>
              <a:rPr kumimoji="0" lang="en-US" altLang="en-US" sz="2000" b="0" i="0" u="none" strike="noStrike" kern="1200" cap="none" spc="0" normalizeH="0" baseline="0" noProof="0" dirty="0">
                <a:ln>
                  <a:noFill/>
                </a:ln>
                <a:solidFill>
                  <a:srgbClr val="000000"/>
                </a:solidFill>
                <a:effectLst/>
                <a:uLnTx/>
                <a:uFillTx/>
                <a:latin typeface="Times" pitchFamily="-111" charset="0"/>
                <a:ea typeface="+mn-ea"/>
                <a:cs typeface="+mn-cs"/>
              </a:rPr>
              <a:t>=45 </a:t>
            </a:r>
            <a:r>
              <a:rPr kumimoji="0" lang="en-US" altLang="en-US" sz="2000" b="0" i="0" u="none" strike="noStrike" kern="1200" cap="none" spc="0" normalizeH="0" baseline="0" noProof="0" dirty="0">
                <a:ln>
                  <a:noFill/>
                </a:ln>
                <a:solidFill>
                  <a:srgbClr val="000000"/>
                </a:solidFill>
                <a:effectLst/>
                <a:uLnTx/>
                <a:uFillTx/>
                <a:latin typeface="Symbol" panose="05050102010706020507" pitchFamily="18" charset="2"/>
                <a:ea typeface="+mn-ea"/>
                <a:cs typeface="+mn-cs"/>
              </a:rPr>
              <a:t>m</a:t>
            </a:r>
            <a:r>
              <a:rPr kumimoji="0" lang="en-US" altLang="en-US" sz="2000" b="0" i="0" u="none" strike="noStrike" kern="1200" cap="none" spc="0" normalizeH="0" baseline="0" noProof="0" dirty="0">
                <a:ln>
                  <a:noFill/>
                </a:ln>
                <a:solidFill>
                  <a:srgbClr val="000000"/>
                </a:solidFill>
                <a:effectLst/>
                <a:uLnTx/>
                <a:uFillTx/>
                <a:latin typeface="Times" pitchFamily="-111" charset="0"/>
                <a:ea typeface="+mn-ea"/>
                <a:cs typeface="+mn-cs"/>
              </a:rPr>
              <a:t>g m</a:t>
            </a:r>
            <a:r>
              <a:rPr kumimoji="0" lang="en-US" altLang="en-US" sz="2000" b="0" i="0" u="none" strike="noStrike" kern="1200" cap="none" spc="0" normalizeH="0" baseline="30000" noProof="0" dirty="0">
                <a:ln>
                  <a:noFill/>
                </a:ln>
                <a:solidFill>
                  <a:srgbClr val="000000"/>
                </a:solidFill>
                <a:effectLst/>
                <a:uLnTx/>
                <a:uFillTx/>
                <a:latin typeface="Times" pitchFamily="-111" charset="0"/>
                <a:ea typeface="+mn-ea"/>
                <a:cs typeface="+mn-cs"/>
              </a:rPr>
              <a:t>-3</a:t>
            </a:r>
          </a:p>
        </p:txBody>
      </p:sp>
      <p:sp>
        <p:nvSpPr>
          <p:cNvPr id="2" name="TextBox 1">
            <a:extLst>
              <a:ext uri="{FF2B5EF4-FFF2-40B4-BE49-F238E27FC236}">
                <a16:creationId xmlns:a16="http://schemas.microsoft.com/office/drawing/2014/main" id="{4D00E234-CA21-431E-849E-F3F129751875}"/>
              </a:ext>
            </a:extLst>
          </p:cNvPr>
          <p:cNvSpPr txBox="1"/>
          <p:nvPr/>
        </p:nvSpPr>
        <p:spPr>
          <a:xfrm>
            <a:off x="1676400" y="6553201"/>
            <a:ext cx="7493526"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pitchFamily="-111" charset="0"/>
                <a:ea typeface="+mn-ea"/>
                <a:cs typeface="+mn-cs"/>
              </a:rPr>
              <a:t>Courtesy Spyros Pandas “</a:t>
            </a:r>
            <a:r>
              <a:rPr kumimoji="0" lang="en-US" altLang="en-US" sz="1200" b="0"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pitchFamily="-111" charset="0"/>
                <a:ea typeface="+mn-ea"/>
                <a:cs typeface="+mn-cs"/>
              </a:rPr>
              <a:t>Atmospheric Aerosol From the Source to the Receptor Insights from the Pittsburgh Supersite</a:t>
            </a:r>
            <a:endParaRPr kumimoji="0" lang="en-US" sz="1200" b="0" i="1" u="none" strike="noStrike" kern="1200" cap="none" spc="0" normalizeH="0" baseline="0" noProof="0" dirty="0">
              <a:ln>
                <a:noFill/>
              </a:ln>
              <a:solidFill>
                <a:srgbClr val="000000"/>
              </a:solidFill>
              <a:effectLst/>
              <a:uLnTx/>
              <a:uFillTx/>
              <a:latin typeface="Times" pitchFamily="-111" charset="0"/>
              <a:ea typeface="+mn-ea"/>
              <a:cs typeface="+mn-cs"/>
            </a:endParaRPr>
          </a:p>
        </p:txBody>
      </p:sp>
      <p:sp>
        <p:nvSpPr>
          <p:cNvPr id="19" name="TextBox 18">
            <a:extLst>
              <a:ext uri="{FF2B5EF4-FFF2-40B4-BE49-F238E27FC236}">
                <a16:creationId xmlns:a16="http://schemas.microsoft.com/office/drawing/2014/main" id="{9A3BEB9F-9C1C-41A9-9C73-A828C679E2D3}"/>
              </a:ext>
            </a:extLst>
          </p:cNvPr>
          <p:cNvSpPr txBox="1"/>
          <p:nvPr/>
        </p:nvSpPr>
        <p:spPr>
          <a:xfrm>
            <a:off x="8557610" y="2519635"/>
            <a:ext cx="177253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“low PM2.5 day”</a:t>
            </a:r>
          </a:p>
        </p:txBody>
      </p:sp>
      <p:sp>
        <p:nvSpPr>
          <p:cNvPr id="20" name="TextBox 19">
            <a:extLst>
              <a:ext uri="{FF2B5EF4-FFF2-40B4-BE49-F238E27FC236}">
                <a16:creationId xmlns:a16="http://schemas.microsoft.com/office/drawing/2014/main" id="{FE752FA1-A265-4032-AEAB-DA4B72C77321}"/>
              </a:ext>
            </a:extLst>
          </p:cNvPr>
          <p:cNvSpPr txBox="1"/>
          <p:nvPr/>
        </p:nvSpPr>
        <p:spPr>
          <a:xfrm>
            <a:off x="8629702" y="4359275"/>
            <a:ext cx="184582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“high PM2.5 day”</a:t>
            </a:r>
          </a:p>
        </p:txBody>
      </p:sp>
    </p:spTree>
    <p:extLst>
      <p:ext uri="{BB962C8B-B14F-4D97-AF65-F5344CB8AC3E}">
        <p14:creationId xmlns:p14="http://schemas.microsoft.com/office/powerpoint/2010/main" val="264618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2072640" y="2845594"/>
            <a:ext cx="7886700" cy="994172"/>
          </a:xfrm>
        </p:spPr>
        <p:txBody>
          <a:bodyPr>
            <a:normAutofit/>
          </a:bodyPr>
          <a:lstStyle/>
          <a:p>
            <a:pPr algn="ctr"/>
            <a:r>
              <a:rPr lang="en-US" sz="2700" i="1" dirty="0"/>
              <a:t>Fine Particulate Air Pollution</a:t>
            </a:r>
            <a:br>
              <a:rPr lang="en-US" sz="2700" i="1" dirty="0"/>
            </a:br>
            <a:r>
              <a:rPr lang="en-US" sz="2700" i="1" dirty="0"/>
              <a:t>(Emission Sources; Combustion PM)</a:t>
            </a:r>
            <a:endParaRPr lang="en-US" sz="2400" i="1" dirty="0"/>
          </a:p>
        </p:txBody>
      </p:sp>
    </p:spTree>
    <p:extLst>
      <p:ext uri="{BB962C8B-B14F-4D97-AF65-F5344CB8AC3E}">
        <p14:creationId xmlns:p14="http://schemas.microsoft.com/office/powerpoint/2010/main" val="276326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5"/>
          <p:cNvSpPr txBox="1">
            <a:spLocks noChangeArrowheads="1"/>
          </p:cNvSpPr>
          <p:nvPr/>
        </p:nvSpPr>
        <p:spPr bwMode="auto">
          <a:xfrm>
            <a:off x="5276580" y="6457890"/>
            <a:ext cx="5391420" cy="400110"/>
          </a:xfrm>
          <a:prstGeom prst="rect">
            <a:avLst/>
          </a:prstGeom>
          <a:noFill/>
          <a:ln w="9525">
            <a:noFill/>
            <a:miter lim="800000"/>
            <a:headEnd/>
            <a:tailEnd/>
          </a:ln>
          <a:effectLst/>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660066"/>
                </a:solidFill>
                <a:effectLst/>
                <a:uLnTx/>
                <a:uFillTx/>
                <a:latin typeface="Times" pitchFamily="-111" charset="0"/>
                <a:ea typeface="+mn-ea"/>
                <a:cs typeface="+mn-cs"/>
              </a:rPr>
              <a:t>Srecko</a:t>
            </a:r>
            <a:r>
              <a:rPr kumimoji="0" lang="en-US" sz="2000" b="0" i="0" u="none" strike="noStrike" kern="1200" cap="none" spc="0" normalizeH="0" baseline="0" noProof="0" dirty="0">
                <a:ln>
                  <a:noFill/>
                </a:ln>
                <a:solidFill>
                  <a:srgbClr val="660066"/>
                </a:solidFill>
                <a:effectLst/>
                <a:uLnTx/>
                <a:uFillTx/>
                <a:latin typeface="Times" pitchFamily="-111" charset="0"/>
                <a:ea typeface="+mn-ea"/>
                <a:cs typeface="+mn-cs"/>
              </a:rPr>
              <a:t>/Kenneth </a:t>
            </a:r>
            <a:r>
              <a:rPr kumimoji="0" lang="en-US" sz="2000" b="0" i="0" u="none" strike="noStrike" kern="1200" cap="none" spc="0" normalizeH="0" baseline="0" noProof="0" dirty="0" err="1">
                <a:ln>
                  <a:noFill/>
                </a:ln>
                <a:solidFill>
                  <a:srgbClr val="660066"/>
                </a:solidFill>
                <a:effectLst/>
                <a:uLnTx/>
                <a:uFillTx/>
                <a:latin typeface="Times" pitchFamily="-111" charset="0"/>
                <a:ea typeface="+mn-ea"/>
                <a:cs typeface="+mn-cs"/>
              </a:rPr>
              <a:t>Sponsler/Efired/Dreamstime.com</a:t>
            </a:r>
            <a:r>
              <a:rPr kumimoji="0" lang="en-US" sz="2000" b="0" i="0" u="none" strike="noStrike" kern="1200" cap="none" spc="0" normalizeH="0" baseline="0" noProof="0" dirty="0">
                <a:ln>
                  <a:noFill/>
                </a:ln>
                <a:solidFill>
                  <a:srgbClr val="660066"/>
                </a:solidFill>
                <a:effectLst/>
                <a:uLnTx/>
                <a:uFillTx/>
                <a:latin typeface="Times" pitchFamily="-111" charset="0"/>
                <a:ea typeface="+mn-ea"/>
                <a:cs typeface="+mn-cs"/>
              </a:rPr>
              <a:t>.</a:t>
            </a:r>
            <a:endParaRPr kumimoji="0" lang="en-US" sz="1600" b="0" i="0" u="none" strike="noStrike" kern="1200" cap="none" spc="0" normalizeH="0" baseline="0" noProof="0" dirty="0">
              <a:ln>
                <a:noFill/>
              </a:ln>
              <a:solidFill>
                <a:srgbClr val="660066"/>
              </a:solidFill>
              <a:effectLst/>
              <a:uLnTx/>
              <a:uFillTx/>
              <a:latin typeface="Times" pitchFamily="-111" charset="0"/>
              <a:ea typeface="+mn-ea"/>
              <a:cs typeface="+mn-cs"/>
            </a:endParaRPr>
          </a:p>
        </p:txBody>
      </p:sp>
      <p:pic>
        <p:nvPicPr>
          <p:cNvPr id="5" name="Picture 4"/>
          <p:cNvPicPr/>
          <p:nvPr/>
        </p:nvPicPr>
        <p:blipFill>
          <a:blip r:embed="rId3"/>
          <a:srcRect/>
          <a:stretch>
            <a:fillRect/>
          </a:stretch>
        </p:blipFill>
        <p:spPr bwMode="auto">
          <a:xfrm>
            <a:off x="7848601" y="1600200"/>
            <a:ext cx="2666667" cy="4000000"/>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4267200" y="2438401"/>
            <a:ext cx="3555556" cy="2364445"/>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1524000" y="1600200"/>
            <a:ext cx="2657778" cy="4000000"/>
          </a:xfrm>
          <a:prstGeom prst="rect">
            <a:avLst/>
          </a:prstGeom>
          <a:noFill/>
          <a:ln w="9525">
            <a:noFill/>
            <a:miter lim="800000"/>
            <a:headEnd/>
            <a:tailEnd/>
          </a:ln>
        </p:spPr>
      </p:pic>
      <p:sp>
        <p:nvSpPr>
          <p:cNvPr id="9" name="Rectangle 2">
            <a:extLst>
              <a:ext uri="{FF2B5EF4-FFF2-40B4-BE49-F238E27FC236}">
                <a16:creationId xmlns:a16="http://schemas.microsoft.com/office/drawing/2014/main" id="{083D1FF7-18EA-4AF6-885A-2FE3FE6602A0}"/>
              </a:ext>
            </a:extLst>
          </p:cNvPr>
          <p:cNvSpPr>
            <a:spLocks noGrp="1" noChangeArrowheads="1"/>
          </p:cNvSpPr>
          <p:nvPr>
            <p:ph type="title"/>
          </p:nvPr>
        </p:nvSpPr>
        <p:spPr>
          <a:xfrm>
            <a:off x="1663478" y="429778"/>
            <a:ext cx="8763000" cy="685800"/>
          </a:xfrm>
        </p:spPr>
        <p:txBody>
          <a:bodyPr/>
          <a:lstStyle/>
          <a:p>
            <a:br>
              <a:rPr lang="en-US" sz="3600" b="1" dirty="0">
                <a:solidFill>
                  <a:srgbClr val="0000FF"/>
                </a:solidFill>
                <a:latin typeface="Calibri" panose="020F0502020204030204" pitchFamily="34" charset="0"/>
                <a:cs typeface="Calibri" panose="020F0502020204030204" pitchFamily="34" charset="0"/>
              </a:rPr>
            </a:br>
            <a:br>
              <a:rPr lang="en-US" sz="3600" b="1" dirty="0">
                <a:solidFill>
                  <a:srgbClr val="0000FF"/>
                </a:solidFill>
                <a:latin typeface="Calibri" panose="020F0502020204030204" pitchFamily="34" charset="0"/>
                <a:cs typeface="Calibri" panose="020F0502020204030204" pitchFamily="34" charset="0"/>
              </a:rPr>
            </a:br>
            <a:br>
              <a:rPr lang="en-US" sz="3600" b="1" dirty="0">
                <a:solidFill>
                  <a:srgbClr val="0000FF"/>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Combustion Particulate: Sources</a:t>
            </a:r>
            <a:br>
              <a:rPr lang="en-US" sz="3200" b="1"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(“smoke”, “soot”, black carbon, elemental carbon, organic carbon)</a:t>
            </a:r>
            <a:br>
              <a:rPr lang="en-US" sz="2400" b="1" dirty="0">
                <a:solidFill>
                  <a:schemeClr val="tx1"/>
                </a:solidFill>
                <a:latin typeface="Calibri" panose="020F0502020204030204" pitchFamily="34" charset="0"/>
                <a:cs typeface="Calibri" panose="020F0502020204030204" pitchFamily="34" charset="0"/>
              </a:rPr>
            </a:br>
            <a:br>
              <a:rPr lang="en-US" sz="2400" b="1"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br>
              <a:rPr lang="en-US" sz="2400" b="1" dirty="0">
                <a:solidFill>
                  <a:schemeClr val="tx1"/>
                </a:solidFill>
                <a:latin typeface="Calibri" panose="020F0502020204030204" pitchFamily="34" charset="0"/>
                <a:cs typeface="Calibri" panose="020F0502020204030204" pitchFamily="34" charset="0"/>
              </a:rPr>
            </a:br>
            <a:br>
              <a:rPr lang="en-US" sz="2400" b="1" dirty="0">
                <a:solidFill>
                  <a:srgbClr val="0000FF"/>
                </a:solidFill>
                <a:latin typeface="Calibri" panose="020F0502020204030204" pitchFamily="34" charset="0"/>
                <a:cs typeface="Calibri" panose="020F0502020204030204" pitchFamily="34" charset="0"/>
              </a:rPr>
            </a:br>
            <a:endParaRPr lang="en-US" sz="1600" b="1"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826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ad, outdoor, smoke, car&#10;&#10;Description automatically generated">
            <a:extLst>
              <a:ext uri="{FF2B5EF4-FFF2-40B4-BE49-F238E27FC236}">
                <a16:creationId xmlns:a16="http://schemas.microsoft.com/office/drawing/2014/main" id="{F692045F-CC48-42F8-87E2-C2085A9B01CC}"/>
              </a:ext>
            </a:extLst>
          </p:cNvPr>
          <p:cNvPicPr>
            <a:picLocks noChangeAspect="1"/>
          </p:cNvPicPr>
          <p:nvPr/>
        </p:nvPicPr>
        <p:blipFill>
          <a:blip r:embed="rId3"/>
          <a:stretch>
            <a:fillRect/>
          </a:stretch>
        </p:blipFill>
        <p:spPr>
          <a:xfrm>
            <a:off x="1928023" y="1460450"/>
            <a:ext cx="3567590" cy="2514601"/>
          </a:xfrm>
          <a:prstGeom prst="rect">
            <a:avLst/>
          </a:prstGeom>
        </p:spPr>
      </p:pic>
      <p:pic>
        <p:nvPicPr>
          <p:cNvPr id="7" name="Picture 6" descr="A close up of a truck&#10;&#10;Description automatically generated">
            <a:extLst>
              <a:ext uri="{FF2B5EF4-FFF2-40B4-BE49-F238E27FC236}">
                <a16:creationId xmlns:a16="http://schemas.microsoft.com/office/drawing/2014/main" id="{02F79823-B24A-41DC-8409-EFC67E1B3B43}"/>
              </a:ext>
            </a:extLst>
          </p:cNvPr>
          <p:cNvPicPr>
            <a:picLocks noChangeAspect="1"/>
          </p:cNvPicPr>
          <p:nvPr/>
        </p:nvPicPr>
        <p:blipFill>
          <a:blip r:embed="rId4"/>
          <a:stretch>
            <a:fillRect/>
          </a:stretch>
        </p:blipFill>
        <p:spPr>
          <a:xfrm>
            <a:off x="6096001" y="1371601"/>
            <a:ext cx="3792277" cy="2272415"/>
          </a:xfrm>
          <a:prstGeom prst="rect">
            <a:avLst/>
          </a:prstGeom>
        </p:spPr>
      </p:pic>
      <p:pic>
        <p:nvPicPr>
          <p:cNvPr id="9" name="Picture 8" descr="A fire truck&#10;&#10;Description automatically generated">
            <a:extLst>
              <a:ext uri="{FF2B5EF4-FFF2-40B4-BE49-F238E27FC236}">
                <a16:creationId xmlns:a16="http://schemas.microsoft.com/office/drawing/2014/main" id="{2ECC71C7-E000-4B62-923D-7B168BC1746F}"/>
              </a:ext>
            </a:extLst>
          </p:cNvPr>
          <p:cNvPicPr>
            <a:picLocks noChangeAspect="1"/>
          </p:cNvPicPr>
          <p:nvPr/>
        </p:nvPicPr>
        <p:blipFill>
          <a:blip r:embed="rId5"/>
          <a:stretch>
            <a:fillRect/>
          </a:stretch>
        </p:blipFill>
        <p:spPr>
          <a:xfrm>
            <a:off x="2133600" y="4177417"/>
            <a:ext cx="2819400" cy="2127849"/>
          </a:xfrm>
          <a:prstGeom prst="rect">
            <a:avLst/>
          </a:prstGeom>
        </p:spPr>
      </p:pic>
      <p:sp>
        <p:nvSpPr>
          <p:cNvPr id="10" name="TextBox 9">
            <a:extLst>
              <a:ext uri="{FF2B5EF4-FFF2-40B4-BE49-F238E27FC236}">
                <a16:creationId xmlns:a16="http://schemas.microsoft.com/office/drawing/2014/main" id="{C3373605-880B-4791-B3AC-E651FA264CEA}"/>
              </a:ext>
            </a:extLst>
          </p:cNvPr>
          <p:cNvSpPr txBox="1"/>
          <p:nvPr/>
        </p:nvSpPr>
        <p:spPr>
          <a:xfrm>
            <a:off x="5791201" y="4329817"/>
            <a:ext cx="4206601" cy="830997"/>
          </a:xfrm>
          <a:prstGeom prst="rect">
            <a:avLst/>
          </a:prstGeom>
          <a:solidFill>
            <a:srgbClr val="FFFF99"/>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Diesel Particulate Matter (DPM)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is a strong carcinogen …</a:t>
            </a:r>
          </a:p>
        </p:txBody>
      </p:sp>
      <p:sp>
        <p:nvSpPr>
          <p:cNvPr id="13" name="TextBox 12">
            <a:extLst>
              <a:ext uri="{FF2B5EF4-FFF2-40B4-BE49-F238E27FC236}">
                <a16:creationId xmlns:a16="http://schemas.microsoft.com/office/drawing/2014/main" id="{BD19D88D-9A72-4FD3-9E43-4DEDD1C812C4}"/>
              </a:ext>
            </a:extLst>
          </p:cNvPr>
          <p:cNvSpPr txBox="1"/>
          <p:nvPr/>
        </p:nvSpPr>
        <p:spPr>
          <a:xfrm>
            <a:off x="762000" y="260346"/>
            <a:ext cx="1096101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Diesel-Fired Trucks</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Especially harmful source of combustion PM</a:t>
            </a:r>
          </a:p>
        </p:txBody>
      </p:sp>
    </p:spTree>
    <p:extLst>
      <p:ext uri="{BB962C8B-B14F-4D97-AF65-F5344CB8AC3E}">
        <p14:creationId xmlns:p14="http://schemas.microsoft.com/office/powerpoint/2010/main" val="277421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pa Fires">
            <a:extLst>
              <a:ext uri="{FF2B5EF4-FFF2-40B4-BE49-F238E27FC236}">
                <a16:creationId xmlns:a16="http://schemas.microsoft.com/office/drawing/2014/main" id="{89D89259-FA0A-4F0F-BDDD-266CE7902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4" y="1752600"/>
            <a:ext cx="5397343" cy="40480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6CDBA3-D47F-4A75-A731-27F90DD173F6}"/>
              </a:ext>
            </a:extLst>
          </p:cNvPr>
          <p:cNvSpPr txBox="1"/>
          <p:nvPr/>
        </p:nvSpPr>
        <p:spPr>
          <a:xfrm>
            <a:off x="416004" y="5840909"/>
            <a:ext cx="567999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Tubbs Fire (Napa Valley Fires), October 2017</a:t>
            </a:r>
          </a:p>
        </p:txBody>
      </p:sp>
      <p:sp>
        <p:nvSpPr>
          <p:cNvPr id="2" name="Rectangle 1">
            <a:extLst>
              <a:ext uri="{FF2B5EF4-FFF2-40B4-BE49-F238E27FC236}">
                <a16:creationId xmlns:a16="http://schemas.microsoft.com/office/drawing/2014/main" id="{23C4634E-8DBD-4C8E-A1AE-ED7D3DAB1F36}"/>
              </a:ext>
            </a:extLst>
          </p:cNvPr>
          <p:cNvSpPr/>
          <p:nvPr/>
        </p:nvSpPr>
        <p:spPr>
          <a:xfrm>
            <a:off x="416004" y="1243368"/>
            <a:ext cx="1336969" cy="461665"/>
          </a:xfrm>
          <a:prstGeom prst="rect">
            <a:avLst/>
          </a:prstGeom>
        </p:spPr>
        <p:txBody>
          <a:bodyPr wrap="none">
            <a:spAutoFit/>
          </a:bodyPr>
          <a:lstStyle/>
          <a:p>
            <a:r>
              <a:rPr lang="en-US" b="1" dirty="0">
                <a:solidFill>
                  <a:srgbClr val="000000"/>
                </a:solidFill>
                <a:latin typeface="Calibri" panose="020F0502020204030204" pitchFamily="34" charset="0"/>
                <a:cs typeface="Calibri" panose="020F0502020204030204" pitchFamily="34" charset="0"/>
              </a:rPr>
              <a:t>Wildfires</a:t>
            </a:r>
            <a:endParaRPr lang="en-US" b="1" dirty="0"/>
          </a:p>
        </p:txBody>
      </p:sp>
      <p:pic>
        <p:nvPicPr>
          <p:cNvPr id="5" name="Picture 4">
            <a:extLst>
              <a:ext uri="{FF2B5EF4-FFF2-40B4-BE49-F238E27FC236}">
                <a16:creationId xmlns:a16="http://schemas.microsoft.com/office/drawing/2014/main" id="{020C55E4-EE58-4701-9EBC-1FC43C66D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95581"/>
            <a:ext cx="5842000" cy="3505200"/>
          </a:xfrm>
          <a:prstGeom prst="rect">
            <a:avLst/>
          </a:prstGeom>
        </p:spPr>
      </p:pic>
      <p:sp>
        <p:nvSpPr>
          <p:cNvPr id="6" name="TextBox 5">
            <a:extLst>
              <a:ext uri="{FF2B5EF4-FFF2-40B4-BE49-F238E27FC236}">
                <a16:creationId xmlns:a16="http://schemas.microsoft.com/office/drawing/2014/main" id="{CE03C886-D13A-4601-A67F-A2CB4E33F728}"/>
              </a:ext>
            </a:extLst>
          </p:cNvPr>
          <p:cNvSpPr txBox="1"/>
          <p:nvPr/>
        </p:nvSpPr>
        <p:spPr>
          <a:xfrm>
            <a:off x="6057900" y="1281468"/>
            <a:ext cx="4191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Agricultural Burning</a:t>
            </a:r>
          </a:p>
        </p:txBody>
      </p:sp>
      <p:sp>
        <p:nvSpPr>
          <p:cNvPr id="7" name="Rectangle 6">
            <a:extLst>
              <a:ext uri="{FF2B5EF4-FFF2-40B4-BE49-F238E27FC236}">
                <a16:creationId xmlns:a16="http://schemas.microsoft.com/office/drawing/2014/main" id="{C3D7C4CD-3555-4443-A070-FA87A19B4DA7}"/>
              </a:ext>
            </a:extLst>
          </p:cNvPr>
          <p:cNvSpPr/>
          <p:nvPr/>
        </p:nvSpPr>
        <p:spPr>
          <a:xfrm>
            <a:off x="6096000" y="5405676"/>
            <a:ext cx="58420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hlinkClick r:id="rId5"/>
              </a:rPr>
              <a:t>http://www.theguardian.com/world/2015/oct/26/indonesias-fires-crime-against-humanity-hundreds-of-thousands-suffer#img-1</a:t>
            </a: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8" name="TextBox 7">
            <a:extLst>
              <a:ext uri="{FF2B5EF4-FFF2-40B4-BE49-F238E27FC236}">
                <a16:creationId xmlns:a16="http://schemas.microsoft.com/office/drawing/2014/main" id="{0F5A6137-B3A5-4556-BF10-6AAFE9F9E58F}"/>
              </a:ext>
            </a:extLst>
          </p:cNvPr>
          <p:cNvSpPr txBox="1"/>
          <p:nvPr/>
        </p:nvSpPr>
        <p:spPr>
          <a:xfrm>
            <a:off x="762000" y="260346"/>
            <a:ext cx="10541219"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Biomass Combustion</a:t>
            </a:r>
            <a:r>
              <a:rPr lang="en-US" sz="3200" dirty="0">
                <a:solidFill>
                  <a:srgbClr val="000000"/>
                </a:solidFill>
                <a:latin typeface="Calibri" panose="020F0502020204030204" pitchFamily="34" charset="0"/>
                <a:cs typeface="Calibri" panose="020F0502020204030204" pitchFamily="34" charset="0"/>
              </a:rPr>
              <a:t>: Another large source especially globally</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523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193472"/>
            <a:ext cx="5591595" cy="584775"/>
          </a:xfrm>
          <a:prstGeom prst="rect">
            <a:avLst/>
          </a:prstGeom>
          <a:noFill/>
          <a:ln w="9525">
            <a:noFill/>
            <a:miter lim="800000"/>
            <a:headEnd/>
            <a:tailEnd/>
          </a:ln>
        </p:spPr>
        <p:txBody>
          <a:bodyPr wrap="none">
            <a:spAutoFit/>
          </a:bodyPr>
          <a:lstStyle/>
          <a:p>
            <a:r>
              <a:rPr lang="en-US" sz="3200" b="1" dirty="0">
                <a:latin typeface="Calibri Light" panose="020F0302020204030204" pitchFamily="34" charset="0"/>
                <a:cs typeface="Calibri Light" panose="020F0302020204030204" pitchFamily="34" charset="0"/>
              </a:rPr>
              <a:t>What is Particulate Matter (PM)? </a:t>
            </a:r>
          </a:p>
        </p:txBody>
      </p:sp>
      <p:pic>
        <p:nvPicPr>
          <p:cNvPr id="4" name="Picture 3">
            <a:extLst>
              <a:ext uri="{FF2B5EF4-FFF2-40B4-BE49-F238E27FC236}">
                <a16:creationId xmlns:a16="http://schemas.microsoft.com/office/drawing/2014/main" id="{0E0933B2-5508-4190-AECC-D20807B5DE13}"/>
              </a:ext>
            </a:extLst>
          </p:cNvPr>
          <p:cNvPicPr>
            <a:picLocks noChangeAspect="1"/>
          </p:cNvPicPr>
          <p:nvPr/>
        </p:nvPicPr>
        <p:blipFill rotWithShape="1">
          <a:blip r:embed="rId3"/>
          <a:srcRect l="25000" t="27778" r="27500" b="12963"/>
          <a:stretch/>
        </p:blipFill>
        <p:spPr>
          <a:xfrm>
            <a:off x="497633" y="1326502"/>
            <a:ext cx="6732272" cy="4724400"/>
          </a:xfrm>
          <a:prstGeom prst="rect">
            <a:avLst/>
          </a:prstGeom>
        </p:spPr>
      </p:pic>
      <p:sp>
        <p:nvSpPr>
          <p:cNvPr id="3" name="TextBox 2">
            <a:extLst>
              <a:ext uri="{FF2B5EF4-FFF2-40B4-BE49-F238E27FC236}">
                <a16:creationId xmlns:a16="http://schemas.microsoft.com/office/drawing/2014/main" id="{B128CA3E-1DBD-46A2-9740-5400C2FC9373}"/>
              </a:ext>
            </a:extLst>
          </p:cNvPr>
          <p:cNvSpPr txBox="1"/>
          <p:nvPr/>
        </p:nvSpPr>
        <p:spPr>
          <a:xfrm>
            <a:off x="6346025" y="2365263"/>
            <a:ext cx="5844420" cy="1323439"/>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Main Points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Very tiny particles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Suspended in air – can travel in air much like a gas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Respirable – can penetrate deeply into lungs</a:t>
            </a:r>
          </a:p>
        </p:txBody>
      </p:sp>
    </p:spTree>
    <p:extLst>
      <p:ext uri="{BB962C8B-B14F-4D97-AF65-F5344CB8AC3E}">
        <p14:creationId xmlns:p14="http://schemas.microsoft.com/office/powerpoint/2010/main" val="362305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06642"/>
            <a:ext cx="10668000" cy="4114800"/>
          </a:xfrm>
        </p:spPr>
        <p:txBody>
          <a:bodyPr/>
          <a:lstStyle/>
          <a:p>
            <a:pPr>
              <a:spcAft>
                <a:spcPts val="300"/>
              </a:spcAft>
            </a:pPr>
            <a:r>
              <a:rPr lang="en-US" u="sng" dirty="0">
                <a:latin typeface="Calibri" panose="020F0502020204030204" pitchFamily="34" charset="0"/>
                <a:cs typeface="Calibri" panose="020F0502020204030204" pitchFamily="34" charset="0"/>
              </a:rPr>
              <a:t>Aerosol</a:t>
            </a:r>
            <a:r>
              <a:rPr lang="en-US" dirty="0">
                <a:latin typeface="Calibri" panose="020F0502020204030204" pitchFamily="34" charset="0"/>
                <a:cs typeface="Calibri" panose="020F0502020204030204" pitchFamily="34" charset="0"/>
              </a:rPr>
              <a:t>: the ensemble or group of solid, liquid, or mixed phase </a:t>
            </a:r>
            <a:r>
              <a:rPr lang="en-US" dirty="0">
                <a:solidFill>
                  <a:srgbClr val="C00000"/>
                </a:solidFill>
                <a:latin typeface="Calibri" panose="020F0502020204030204" pitchFamily="34" charset="0"/>
                <a:cs typeface="Calibri" panose="020F0502020204030204" pitchFamily="34" charset="0"/>
              </a:rPr>
              <a:t>particles suspended in air</a:t>
            </a:r>
            <a:r>
              <a:rPr lang="en-US" dirty="0">
                <a:latin typeface="Calibri" panose="020F0502020204030204" pitchFamily="34" charset="0"/>
                <a:cs typeface="Calibri" panose="020F0502020204030204" pitchFamily="34" charset="0"/>
              </a:rPr>
              <a:t>.</a:t>
            </a:r>
          </a:p>
          <a:p>
            <a:pPr>
              <a:spcAft>
                <a:spcPts val="300"/>
              </a:spcAft>
            </a:pPr>
            <a:r>
              <a:rPr lang="en-US" dirty="0">
                <a:latin typeface="Calibri" panose="020F0502020204030204" pitchFamily="34" charset="0"/>
                <a:cs typeface="Calibri" panose="020F0502020204030204" pitchFamily="34" charset="0"/>
              </a:rPr>
              <a:t>Aerosol size is typically measured by its “diameter”</a:t>
            </a:r>
            <a:r>
              <a:rPr lang="en-US" dirty="0">
                <a:latin typeface="Arial" panose="020B0604020202020204" pitchFamily="34" charset="0"/>
                <a:cs typeface="Arial" panose="020B0604020202020204" pitchFamily="34" charset="0"/>
              </a:rPr>
              <a:t>. </a:t>
            </a:r>
            <a:r>
              <a:rPr lang="en-US" dirty="0">
                <a:latin typeface="Calibri" panose="020F0502020204030204" pitchFamily="34" charset="0"/>
                <a:cs typeface="Calibri" panose="020F0502020204030204" pitchFamily="34" charset="0"/>
              </a:rPr>
              <a:t>This is an approximate size assuming aerosol is a sphere. </a:t>
            </a:r>
          </a:p>
          <a:p>
            <a:pPr>
              <a:spcAft>
                <a:spcPts val="300"/>
              </a:spcAft>
            </a:pPr>
            <a:endParaRPr lang="en-US" dirty="0">
              <a:latin typeface="Calibri" panose="020F0502020204030204" pitchFamily="34" charset="0"/>
              <a:cs typeface="Calibri" panose="020F0502020204030204" pitchFamily="34" charset="0"/>
            </a:endParaRPr>
          </a:p>
          <a:p>
            <a:pPr>
              <a:spcAft>
                <a:spcPts val="300"/>
              </a:spcAft>
            </a:pPr>
            <a:endParaRPr lang="en-US" dirty="0">
              <a:latin typeface="Calibri" panose="020F0502020204030204" pitchFamily="34" charset="0"/>
              <a:cs typeface="Calibri" panose="020F0502020204030204" pitchFamily="34" charset="0"/>
            </a:endParaRPr>
          </a:p>
          <a:p>
            <a:pPr>
              <a:spcAft>
                <a:spcPts val="300"/>
              </a:spcAft>
            </a:pPr>
            <a:endParaRPr lang="en-US" dirty="0">
              <a:latin typeface="Calibri" panose="020F0502020204030204" pitchFamily="34" charset="0"/>
              <a:cs typeface="Calibri" panose="020F0502020204030204" pitchFamily="34" charset="0"/>
            </a:endParaRPr>
          </a:p>
          <a:p>
            <a:pPr>
              <a:spcAft>
                <a:spcPts val="300"/>
              </a:spcAft>
            </a:pPr>
            <a:endParaRPr lang="en-US" dirty="0">
              <a:latin typeface="Calibri" panose="020F0502020204030204" pitchFamily="34" charset="0"/>
              <a:cs typeface="Calibri" panose="020F0502020204030204" pitchFamily="34" charset="0"/>
            </a:endParaRPr>
          </a:p>
          <a:p>
            <a:pPr marL="0" indent="0">
              <a:spcAft>
                <a:spcPts val="300"/>
              </a:spcAft>
              <a:buNone/>
            </a:pPr>
            <a:endParaRPr lang="en-US" dirty="0">
              <a:latin typeface="Calibri" panose="020F0502020204030204" pitchFamily="34" charset="0"/>
              <a:cs typeface="Calibri" panose="020F0502020204030204" pitchFamily="34" charset="0"/>
            </a:endParaRPr>
          </a:p>
          <a:p>
            <a:pPr>
              <a:spcAft>
                <a:spcPts val="300"/>
              </a:spcAft>
            </a:pPr>
            <a:r>
              <a:rPr lang="en-US" dirty="0">
                <a:latin typeface="Calibri" panose="020F0502020204030204" pitchFamily="34" charset="0"/>
                <a:cs typeface="Calibri" panose="020F0502020204030204" pitchFamily="34" charset="0"/>
              </a:rPr>
              <a:t>More precisely, it refers to something called the “aerodynamic” diameter</a:t>
            </a:r>
          </a:p>
          <a:p>
            <a:pPr>
              <a:spcAft>
                <a:spcPts val="300"/>
              </a:spcAft>
            </a:pPr>
            <a:r>
              <a:rPr lang="en-US" dirty="0">
                <a:latin typeface="Calibri" panose="020F0502020204030204" pitchFamily="34" charset="0"/>
                <a:cs typeface="Calibri" panose="020F0502020204030204" pitchFamily="34" charset="0"/>
              </a:rPr>
              <a:t>Technical details (if interested … not on exam) </a:t>
            </a:r>
            <a:r>
              <a:rPr lang="en-US" dirty="0">
                <a:latin typeface="Calibri" panose="020F0502020204030204" pitchFamily="34" charset="0"/>
                <a:cs typeface="Calibri" panose="020F0502020204030204" pitchFamily="34" charset="0"/>
                <a:hlinkClick r:id="rId3"/>
              </a:rPr>
              <a:t>https://en.wikipedia.org/wiki/Aerosol#Aerodynamic_diameter</a:t>
            </a:r>
            <a:endParaRPr lang="en-US" dirty="0">
              <a:latin typeface="Calibri" panose="020F0502020204030204" pitchFamily="34" charset="0"/>
              <a:cs typeface="Calibri" panose="020F0502020204030204" pitchFamily="34" charset="0"/>
            </a:endParaRPr>
          </a:p>
          <a:p>
            <a:pPr marL="0" indent="0">
              <a:buNone/>
            </a:pPr>
            <a:endParaRPr lang="en-US" dirty="0"/>
          </a:p>
          <a:p>
            <a:endParaRPr lang="en-US" dirty="0"/>
          </a:p>
          <a:p>
            <a:endParaRPr lang="en-US" u="sng" dirty="0"/>
          </a:p>
        </p:txBody>
      </p:sp>
      <p:pic>
        <p:nvPicPr>
          <p:cNvPr id="4" name="Picture 3">
            <a:extLst>
              <a:ext uri="{FF2B5EF4-FFF2-40B4-BE49-F238E27FC236}">
                <a16:creationId xmlns:a16="http://schemas.microsoft.com/office/drawing/2014/main" id="{CA2DF30B-38F7-4ECA-867B-CDF25885F516}"/>
              </a:ext>
            </a:extLst>
          </p:cNvPr>
          <p:cNvPicPr>
            <a:picLocks noChangeAspect="1"/>
          </p:cNvPicPr>
          <p:nvPr/>
        </p:nvPicPr>
        <p:blipFill rotWithShape="1">
          <a:blip r:embed="rId4"/>
          <a:srcRect t="8159"/>
          <a:stretch/>
        </p:blipFill>
        <p:spPr>
          <a:xfrm>
            <a:off x="2843781" y="3080084"/>
            <a:ext cx="3757902" cy="1524000"/>
          </a:xfrm>
          <a:prstGeom prst="rect">
            <a:avLst/>
          </a:prstGeom>
        </p:spPr>
      </p:pic>
      <p:sp>
        <p:nvSpPr>
          <p:cNvPr id="5" name="TextBox 4">
            <a:extLst>
              <a:ext uri="{FF2B5EF4-FFF2-40B4-BE49-F238E27FC236}">
                <a16:creationId xmlns:a16="http://schemas.microsoft.com/office/drawing/2014/main" id="{05D07C29-692B-402A-AFA4-E54F0BB25E85}"/>
              </a:ext>
            </a:extLst>
          </p:cNvPr>
          <p:cNvSpPr txBox="1"/>
          <p:nvPr/>
        </p:nvSpPr>
        <p:spPr>
          <a:xfrm>
            <a:off x="6573610" y="4064640"/>
            <a:ext cx="1877565" cy="400110"/>
          </a:xfrm>
          <a:prstGeom prst="rect">
            <a:avLst/>
          </a:prstGeom>
          <a:noFill/>
        </p:spPr>
        <p:txBody>
          <a:bodyPr wrap="none" rtlCol="0">
            <a:spAutoFit/>
          </a:bodyPr>
          <a:lstStyle/>
          <a:p>
            <a:r>
              <a:rPr lang="en-US" sz="2000" i="1" dirty="0">
                <a:highlight>
                  <a:srgbClr val="FFFF00"/>
                </a:highlight>
                <a:latin typeface="Calibri" panose="020F0502020204030204" pitchFamily="34" charset="0"/>
                <a:cs typeface="Calibri" panose="020F0502020204030204" pitchFamily="34" charset="0"/>
              </a:rPr>
              <a:t>“actual particle”</a:t>
            </a:r>
          </a:p>
        </p:txBody>
      </p:sp>
      <p:cxnSp>
        <p:nvCxnSpPr>
          <p:cNvPr id="7" name="Straight Arrow Connector 6">
            <a:extLst>
              <a:ext uri="{FF2B5EF4-FFF2-40B4-BE49-F238E27FC236}">
                <a16:creationId xmlns:a16="http://schemas.microsoft.com/office/drawing/2014/main" id="{670016A2-8612-456B-B8A4-B806501576DA}"/>
              </a:ext>
            </a:extLst>
          </p:cNvPr>
          <p:cNvCxnSpPr/>
          <p:nvPr/>
        </p:nvCxnSpPr>
        <p:spPr bwMode="auto">
          <a:xfrm flipH="1" flipV="1">
            <a:off x="6425182" y="3842084"/>
            <a:ext cx="457200" cy="2225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5C5D70BF-E571-41FF-9676-C1D3D2B4F643}"/>
              </a:ext>
            </a:extLst>
          </p:cNvPr>
          <p:cNvSpPr txBox="1"/>
          <p:nvPr/>
        </p:nvSpPr>
        <p:spPr>
          <a:xfrm>
            <a:off x="5486400" y="2863987"/>
            <a:ext cx="2931765" cy="400110"/>
          </a:xfrm>
          <a:prstGeom prst="rect">
            <a:avLst/>
          </a:prstGeom>
          <a:noFill/>
        </p:spPr>
        <p:txBody>
          <a:bodyPr wrap="none" rtlCol="0">
            <a:spAutoFit/>
          </a:bodyPr>
          <a:lstStyle/>
          <a:p>
            <a:r>
              <a:rPr lang="en-US" sz="2000" i="1" dirty="0">
                <a:highlight>
                  <a:srgbClr val="FFFF00"/>
                </a:highlight>
                <a:latin typeface="Calibri" panose="020F0502020204030204" pitchFamily="34" charset="0"/>
                <a:cs typeface="Calibri" panose="020F0502020204030204" pitchFamily="34" charset="0"/>
              </a:rPr>
              <a:t>Idealized spherical particle</a:t>
            </a:r>
          </a:p>
        </p:txBody>
      </p:sp>
      <p:cxnSp>
        <p:nvCxnSpPr>
          <p:cNvPr id="10" name="Straight Arrow Connector 9">
            <a:extLst>
              <a:ext uri="{FF2B5EF4-FFF2-40B4-BE49-F238E27FC236}">
                <a16:creationId xmlns:a16="http://schemas.microsoft.com/office/drawing/2014/main" id="{EB761E8B-F866-41D8-B2C7-71F13B4216A0}"/>
              </a:ext>
            </a:extLst>
          </p:cNvPr>
          <p:cNvCxnSpPr/>
          <p:nvPr/>
        </p:nvCxnSpPr>
        <p:spPr bwMode="auto">
          <a:xfrm flipH="1">
            <a:off x="5282183" y="2863988"/>
            <a:ext cx="204217" cy="2000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 Box 2">
            <a:extLst>
              <a:ext uri="{FF2B5EF4-FFF2-40B4-BE49-F238E27FC236}">
                <a16:creationId xmlns:a16="http://schemas.microsoft.com/office/drawing/2014/main" id="{200F8C12-52E8-468D-AF23-D130720950E9}"/>
              </a:ext>
            </a:extLst>
          </p:cNvPr>
          <p:cNvSpPr txBox="1">
            <a:spLocks noChangeArrowheads="1"/>
          </p:cNvSpPr>
          <p:nvPr/>
        </p:nvSpPr>
        <p:spPr bwMode="auto">
          <a:xfrm>
            <a:off x="533400" y="193472"/>
            <a:ext cx="4095608" cy="584775"/>
          </a:xfrm>
          <a:prstGeom prst="rect">
            <a:avLst/>
          </a:prstGeom>
          <a:noFill/>
          <a:ln w="9525">
            <a:noFill/>
            <a:miter lim="800000"/>
            <a:headEnd/>
            <a:tailEnd/>
          </a:ln>
        </p:spPr>
        <p:txBody>
          <a:bodyPr wrap="none">
            <a:spAutoFit/>
          </a:bodyPr>
          <a:lstStyle/>
          <a:p>
            <a:r>
              <a:rPr lang="en-US" sz="3200" b="1" dirty="0">
                <a:latin typeface="Calibri Light" panose="020F0302020204030204" pitchFamily="34" charset="0"/>
                <a:cs typeface="Calibri Light" panose="020F0302020204030204" pitchFamily="34" charset="0"/>
              </a:rPr>
              <a:t>Aerosol &amp; “particle size”</a:t>
            </a:r>
          </a:p>
        </p:txBody>
      </p:sp>
    </p:spTree>
    <p:extLst>
      <p:ext uri="{BB962C8B-B14F-4D97-AF65-F5344CB8AC3E}">
        <p14:creationId xmlns:p14="http://schemas.microsoft.com/office/powerpoint/2010/main" val="196728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BFBD394B-16B3-44C1-BFF5-C0D55598E823}"/>
              </a:ext>
            </a:extLst>
          </p:cNvPr>
          <p:cNvPicPr>
            <a:picLocks noChangeAspect="1"/>
          </p:cNvPicPr>
          <p:nvPr/>
        </p:nvPicPr>
        <p:blipFill>
          <a:blip r:embed="rId3"/>
          <a:stretch>
            <a:fillRect/>
          </a:stretch>
        </p:blipFill>
        <p:spPr>
          <a:xfrm>
            <a:off x="1295400" y="1295400"/>
            <a:ext cx="6654801" cy="4800600"/>
          </a:xfrm>
          <a:prstGeom prst="rect">
            <a:avLst/>
          </a:prstGeom>
        </p:spPr>
      </p:pic>
      <p:sp>
        <p:nvSpPr>
          <p:cNvPr id="7" name="Title 1">
            <a:extLst>
              <a:ext uri="{FF2B5EF4-FFF2-40B4-BE49-F238E27FC236}">
                <a16:creationId xmlns:a16="http://schemas.microsoft.com/office/drawing/2014/main" id="{4BB3DFA1-222A-4B7B-A978-6350E5CE99FB}"/>
              </a:ext>
            </a:extLst>
          </p:cNvPr>
          <p:cNvSpPr>
            <a:spLocks noGrp="1"/>
          </p:cNvSpPr>
          <p:nvPr>
            <p:ph type="title"/>
          </p:nvPr>
        </p:nvSpPr>
        <p:spPr>
          <a:xfrm>
            <a:off x="304800" y="304800"/>
            <a:ext cx="9677400" cy="762000"/>
          </a:xfrm>
        </p:spPr>
        <p:txBody>
          <a:bodyPr/>
          <a:lstStyle/>
          <a:p>
            <a:pPr algn="l"/>
            <a:r>
              <a:rPr lang="en-US" sz="3200" dirty="0">
                <a:latin typeface="Calibri" panose="020F0502020204030204" pitchFamily="34" charset="0"/>
                <a:cs typeface="Calibri" panose="020F0502020204030204" pitchFamily="34" charset="0"/>
              </a:rPr>
              <a:t>Health Effects, Particle Size &amp; Lung Penetration</a:t>
            </a:r>
            <a:endParaRPr lang="en-US" sz="2400" dirty="0">
              <a:latin typeface="Calibri" panose="020F0502020204030204" pitchFamily="34" charset="0"/>
              <a:cs typeface="Calibri" panose="020F0502020204030204" pitchFamily="34" charset="0"/>
            </a:endParaRPr>
          </a:p>
        </p:txBody>
      </p:sp>
      <p:cxnSp>
        <p:nvCxnSpPr>
          <p:cNvPr id="3" name="Straight Arrow Connector 2">
            <a:extLst>
              <a:ext uri="{FF2B5EF4-FFF2-40B4-BE49-F238E27FC236}">
                <a16:creationId xmlns:a16="http://schemas.microsoft.com/office/drawing/2014/main" id="{3B6D5D5C-4DB4-4A13-AE44-EF1B3B3BB482}"/>
              </a:ext>
            </a:extLst>
          </p:cNvPr>
          <p:cNvCxnSpPr/>
          <p:nvPr/>
        </p:nvCxnSpPr>
        <p:spPr bwMode="auto">
          <a:xfrm>
            <a:off x="304800" y="3581400"/>
            <a:ext cx="762000" cy="0"/>
          </a:xfrm>
          <a:prstGeom prst="straightConnector1">
            <a:avLst/>
          </a:prstGeom>
          <a:solidFill>
            <a:schemeClr val="accent1"/>
          </a:solidFill>
          <a:ln w="57150" cap="flat" cmpd="sng" algn="ctr">
            <a:solidFill>
              <a:srgbClr val="990E0C"/>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097DFDAE-27DC-4718-8357-8A02FEC259ED}"/>
              </a:ext>
            </a:extLst>
          </p:cNvPr>
          <p:cNvCxnSpPr/>
          <p:nvPr/>
        </p:nvCxnSpPr>
        <p:spPr bwMode="auto">
          <a:xfrm>
            <a:off x="304800" y="4343400"/>
            <a:ext cx="762000" cy="0"/>
          </a:xfrm>
          <a:prstGeom prst="straightConnector1">
            <a:avLst/>
          </a:prstGeom>
          <a:solidFill>
            <a:schemeClr val="accent1"/>
          </a:solidFill>
          <a:ln w="57150" cap="flat" cmpd="sng" algn="ctr">
            <a:solidFill>
              <a:srgbClr val="990E0C"/>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E3815EDD-C8B3-47C8-AD97-C09F5375D858}"/>
              </a:ext>
            </a:extLst>
          </p:cNvPr>
          <p:cNvCxnSpPr/>
          <p:nvPr/>
        </p:nvCxnSpPr>
        <p:spPr bwMode="auto">
          <a:xfrm>
            <a:off x="304800" y="5029200"/>
            <a:ext cx="762000" cy="0"/>
          </a:xfrm>
          <a:prstGeom prst="straightConnector1">
            <a:avLst/>
          </a:prstGeom>
          <a:solidFill>
            <a:schemeClr val="accent1"/>
          </a:solidFill>
          <a:ln w="57150" cap="flat" cmpd="sng" algn="ctr">
            <a:solidFill>
              <a:srgbClr val="990E0C"/>
            </a:solidFill>
            <a:prstDash val="solid"/>
            <a:round/>
            <a:headEnd type="none" w="med" len="med"/>
            <a:tailEnd type="triangle"/>
          </a:ln>
          <a:effectLst/>
        </p:spPr>
      </p:cxnSp>
      <p:sp>
        <p:nvSpPr>
          <p:cNvPr id="4" name="TextBox 3">
            <a:extLst>
              <a:ext uri="{FF2B5EF4-FFF2-40B4-BE49-F238E27FC236}">
                <a16:creationId xmlns:a16="http://schemas.microsoft.com/office/drawing/2014/main" id="{559AFDC8-8202-4888-9C33-710647185066}"/>
              </a:ext>
            </a:extLst>
          </p:cNvPr>
          <p:cNvSpPr txBox="1"/>
          <p:nvPr/>
        </p:nvSpPr>
        <p:spPr>
          <a:xfrm>
            <a:off x="289249" y="6208067"/>
            <a:ext cx="11723146" cy="461665"/>
          </a:xfrm>
          <a:prstGeom prst="rect">
            <a:avLst/>
          </a:prstGeom>
          <a:noFill/>
        </p:spPr>
        <p:txBody>
          <a:bodyPr wrap="none" rtlCol="0">
            <a:spAutoFit/>
          </a:bodyPr>
          <a:lstStyle/>
          <a:p>
            <a:r>
              <a:rPr lang="en-US" dirty="0">
                <a:latin typeface="Calibri Light" panose="020F0302020204030204" pitchFamily="34" charset="0"/>
                <a:cs typeface="Calibri Light" panose="020F0302020204030204" pitchFamily="34" charset="0"/>
              </a:rPr>
              <a:t>Particle sizes &lt; 1 </a:t>
            </a:r>
            <a:r>
              <a:rPr lang="en-US" dirty="0" err="1">
                <a:latin typeface="Calibri Light" panose="020F0302020204030204" pitchFamily="34" charset="0"/>
                <a:cs typeface="Calibri Light" panose="020F0302020204030204" pitchFamily="34" charset="0"/>
              </a:rPr>
              <a:t>μm</a:t>
            </a:r>
            <a:r>
              <a:rPr lang="en-US" dirty="0">
                <a:latin typeface="Calibri Light" panose="020F0302020204030204" pitchFamily="34" charset="0"/>
                <a:cs typeface="Calibri Light" panose="020F0302020204030204" pitchFamily="34" charset="0"/>
              </a:rPr>
              <a:t> are called “ultrafine” – most dangerous since penetrate deeply into lungs</a:t>
            </a:r>
          </a:p>
        </p:txBody>
      </p:sp>
      <p:cxnSp>
        <p:nvCxnSpPr>
          <p:cNvPr id="10" name="Straight Arrow Connector 9">
            <a:extLst>
              <a:ext uri="{FF2B5EF4-FFF2-40B4-BE49-F238E27FC236}">
                <a16:creationId xmlns:a16="http://schemas.microsoft.com/office/drawing/2014/main" id="{06328E21-97D4-4AB9-950B-ED9EB01A7204}"/>
              </a:ext>
            </a:extLst>
          </p:cNvPr>
          <p:cNvCxnSpPr>
            <a:cxnSpLocks/>
          </p:cNvCxnSpPr>
          <p:nvPr/>
        </p:nvCxnSpPr>
        <p:spPr bwMode="auto">
          <a:xfrm flipH="1" flipV="1">
            <a:off x="7217229" y="3565849"/>
            <a:ext cx="746968" cy="685800"/>
          </a:xfrm>
          <a:prstGeom prst="straightConnector1">
            <a:avLst/>
          </a:prstGeom>
          <a:solidFill>
            <a:schemeClr val="accent1"/>
          </a:solidFill>
          <a:ln w="57150" cap="flat" cmpd="sng" algn="ctr">
            <a:solidFill>
              <a:srgbClr val="990E0C"/>
            </a:solidFill>
            <a:prstDash val="solid"/>
            <a:round/>
            <a:headEnd type="none" w="med" len="med"/>
            <a:tailEnd type="triangle"/>
          </a:ln>
          <a:effectLst/>
        </p:spPr>
      </p:cxnSp>
    </p:spTree>
    <p:extLst>
      <p:ext uri="{BB962C8B-B14F-4D97-AF65-F5344CB8AC3E}">
        <p14:creationId xmlns:p14="http://schemas.microsoft.com/office/powerpoint/2010/main" val="17241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5921-39BA-49A1-BF56-46A96636EDD9}"/>
              </a:ext>
            </a:extLst>
          </p:cNvPr>
          <p:cNvSpPr>
            <a:spLocks noGrp="1"/>
          </p:cNvSpPr>
          <p:nvPr>
            <p:ph type="title"/>
          </p:nvPr>
        </p:nvSpPr>
        <p:spPr>
          <a:xfrm>
            <a:off x="558282" y="304800"/>
            <a:ext cx="10363200" cy="1143000"/>
          </a:xfrm>
        </p:spPr>
        <p:txBody>
          <a:bodyPr/>
          <a:lstStyle/>
          <a:p>
            <a:pPr algn="l"/>
            <a:r>
              <a:rPr lang="en-US" sz="3600" dirty="0">
                <a:latin typeface="Calibri" panose="020F0502020204030204" pitchFamily="34" charset="0"/>
                <a:cs typeface="Calibri" panose="020F0502020204030204" pitchFamily="34" charset="0"/>
              </a:rPr>
              <a:t>Further Reading: PM Health Effects</a:t>
            </a:r>
          </a:p>
        </p:txBody>
      </p:sp>
      <p:sp>
        <p:nvSpPr>
          <p:cNvPr id="3" name="Content Placeholder 2">
            <a:extLst>
              <a:ext uri="{FF2B5EF4-FFF2-40B4-BE49-F238E27FC236}">
                <a16:creationId xmlns:a16="http://schemas.microsoft.com/office/drawing/2014/main" id="{C18C54B8-3305-46AB-BCBC-B352A3A68300}"/>
              </a:ext>
            </a:extLst>
          </p:cNvPr>
          <p:cNvSpPr>
            <a:spLocks noGrp="1"/>
          </p:cNvSpPr>
          <p:nvPr>
            <p:ph idx="1"/>
          </p:nvPr>
        </p:nvSpPr>
        <p:spPr>
          <a:xfrm>
            <a:off x="558282" y="1752600"/>
            <a:ext cx="11328918" cy="2743200"/>
          </a:xfrm>
        </p:spPr>
        <p:txBody>
          <a:bodyPr/>
          <a:lstStyle/>
          <a:p>
            <a:pPr>
              <a:spcAft>
                <a:spcPts val="300"/>
              </a:spcAft>
            </a:pPr>
            <a:r>
              <a:rPr lang="en-US" sz="2800" dirty="0">
                <a:latin typeface="Calibri" panose="020F0502020204030204" pitchFamily="34" charset="0"/>
                <a:cs typeface="Calibri" panose="020F0502020204030204" pitchFamily="34" charset="0"/>
                <a:hlinkClick r:id="rId3"/>
              </a:rPr>
              <a:t>https://ww2.arb.ca.gov/resources/inhalable-particulate-matter-and-health</a:t>
            </a:r>
            <a:endParaRPr lang="en-US" sz="2800" dirty="0">
              <a:latin typeface="Calibri" panose="020F0502020204030204" pitchFamily="34" charset="0"/>
              <a:cs typeface="Calibri" panose="020F0502020204030204" pitchFamily="34" charset="0"/>
              <a:hlinkClick r:id="rId4"/>
            </a:endParaRPr>
          </a:p>
          <a:p>
            <a:pPr>
              <a:spcAft>
                <a:spcPts val="300"/>
              </a:spcAft>
            </a:pPr>
            <a:r>
              <a:rPr lang="en-US" sz="2800" dirty="0">
                <a:latin typeface="Calibri" panose="020F0502020204030204" pitchFamily="34" charset="0"/>
                <a:cs typeface="Calibri" panose="020F0502020204030204" pitchFamily="34" charset="0"/>
                <a:hlinkClick r:id="rId4"/>
              </a:rPr>
              <a:t>https://en.wikipedia.org/wiki/Particulates#Health_effects</a:t>
            </a:r>
            <a:endParaRPr lang="en-US" sz="2800" dirty="0">
              <a:latin typeface="Calibri" panose="020F0502020204030204" pitchFamily="34" charset="0"/>
              <a:cs typeface="Calibri" panose="020F0502020204030204" pitchFamily="34" charset="0"/>
            </a:endParaRPr>
          </a:p>
          <a:p>
            <a:pPr>
              <a:spcAft>
                <a:spcPts val="300"/>
              </a:spcAft>
            </a:pPr>
            <a:r>
              <a:rPr lang="en-US" sz="2800" dirty="0">
                <a:latin typeface="Calibri" panose="020F0502020204030204" pitchFamily="34" charset="0"/>
                <a:cs typeface="Calibri" panose="020F0502020204030204" pitchFamily="34" charset="0"/>
                <a:hlinkClick r:id="rId5"/>
              </a:rPr>
              <a:t>https://oehha.ca.gov/air/press-release/press-release-air/study-finds-long-term-exposure-ultrafine-particle-air-pollution</a:t>
            </a:r>
            <a:endParaRPr lang="en-US" sz="2800" dirty="0">
              <a:latin typeface="Calibri" panose="020F0502020204030204" pitchFamily="34" charset="0"/>
              <a:cs typeface="Calibri" panose="020F0502020204030204" pitchFamily="34" charset="0"/>
            </a:endParaRPr>
          </a:p>
          <a:p>
            <a:pPr>
              <a:spcAft>
                <a:spcPts val="300"/>
              </a:spcAft>
            </a:pPr>
            <a:r>
              <a:rPr lang="en-US" sz="2800" dirty="0">
                <a:latin typeface="Calibri" panose="020F0502020204030204" pitchFamily="34" charset="0"/>
                <a:cs typeface="Calibri" panose="020F0502020204030204" pitchFamily="34" charset="0"/>
              </a:rPr>
              <a:t>More details also in Module 4.</a:t>
            </a:r>
          </a:p>
          <a:p>
            <a:endParaRPr lang="en-US" dirty="0"/>
          </a:p>
        </p:txBody>
      </p:sp>
    </p:spTree>
    <p:extLst>
      <p:ext uri="{BB962C8B-B14F-4D97-AF65-F5344CB8AC3E}">
        <p14:creationId xmlns:p14="http://schemas.microsoft.com/office/powerpoint/2010/main" val="209999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838200" y="3200400"/>
            <a:ext cx="5486400" cy="1569660"/>
          </a:xfrm>
          <a:prstGeom prst="rect">
            <a:avLst/>
          </a:prstGeom>
          <a:solidFill>
            <a:srgbClr val="CCCCCC"/>
          </a:solidFill>
          <a:ln w="9525">
            <a:noFill/>
            <a:miter lim="800000"/>
            <a:headEnd/>
            <a:tailEnd/>
          </a:ln>
          <a:effectLst/>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pitchFamily="-110" charset="0"/>
                <a:ea typeface="+mn-ea"/>
                <a:cs typeface="+mn-cs"/>
              </a:rPr>
              <a:t>PM</a:t>
            </a:r>
            <a:r>
              <a:rPr kumimoji="0" lang="en-US" sz="2400" b="1" i="0" u="none" strike="noStrike" kern="1200" cap="none" spc="0" normalizeH="0" baseline="-25000" noProof="0" dirty="0">
                <a:ln>
                  <a:noFill/>
                </a:ln>
                <a:solidFill>
                  <a:srgbClr val="000000"/>
                </a:solidFill>
                <a:effectLst/>
                <a:uLnTx/>
                <a:uFillTx/>
                <a:latin typeface="Times" pitchFamily="-110" charset="0"/>
                <a:ea typeface="+mn-ea"/>
                <a:cs typeface="+mn-cs"/>
              </a:rPr>
              <a:t>10</a:t>
            </a: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rPr>
              <a:t>: (particles smaller than 10 </a:t>
            </a: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m)</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	California (annual):	 20 g/m</a:t>
            </a:r>
            <a:r>
              <a:rPr kumimoji="0" lang="en-US" sz="2400" b="0" i="0" u="none" strike="noStrike" kern="1200" cap="none" spc="0" normalizeH="0" baseline="30000" noProof="0" dirty="0">
                <a:ln>
                  <a:noFill/>
                </a:ln>
                <a:solidFill>
                  <a:srgbClr val="000000"/>
                </a:solidFill>
                <a:effectLst/>
                <a:uLnTx/>
                <a:uFillTx/>
                <a:latin typeface="Times" pitchFamily="-110" charset="0"/>
                <a:ea typeface="+mn-ea"/>
                <a:cs typeface="+mn-cs"/>
                <a:sym typeface="Symbol" pitchFamily="28" charset="2"/>
              </a:rPr>
              <a:t>3</a:t>
            </a:r>
            <a:endPar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	California (24-hour):	 50 g/m</a:t>
            </a:r>
            <a:r>
              <a:rPr kumimoji="0" lang="en-US" sz="2400" b="0" i="0" u="none" strike="noStrike" kern="1200" cap="none" spc="0" normalizeH="0" baseline="30000" noProof="0" dirty="0">
                <a:ln>
                  <a:noFill/>
                </a:ln>
                <a:solidFill>
                  <a:srgbClr val="000000"/>
                </a:solidFill>
                <a:effectLst/>
                <a:uLnTx/>
                <a:uFillTx/>
                <a:latin typeface="Times" pitchFamily="-110" charset="0"/>
                <a:ea typeface="+mn-ea"/>
                <a:cs typeface="+mn-cs"/>
                <a:sym typeface="Symbol" pitchFamily="28" charset="2"/>
              </a:rPr>
              <a:t>3</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	Federal (24-hour): 	150 g/m</a:t>
            </a:r>
            <a:r>
              <a:rPr kumimoji="0" lang="en-US" sz="2400" b="0" i="0" u="none" strike="noStrike" kern="1200" cap="none" spc="0" normalizeH="0" baseline="30000" noProof="0" dirty="0">
                <a:ln>
                  <a:noFill/>
                </a:ln>
                <a:solidFill>
                  <a:srgbClr val="000000"/>
                </a:solidFill>
                <a:effectLst/>
                <a:uLnTx/>
                <a:uFillTx/>
                <a:latin typeface="Times" pitchFamily="-110" charset="0"/>
                <a:ea typeface="+mn-ea"/>
                <a:cs typeface="+mn-cs"/>
                <a:sym typeface="Symbol" pitchFamily="28" charset="2"/>
              </a:rPr>
              <a:t>3</a:t>
            </a: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	</a:t>
            </a:r>
          </a:p>
        </p:txBody>
      </p:sp>
      <p:sp>
        <p:nvSpPr>
          <p:cNvPr id="166916" name="Text Box 4"/>
          <p:cNvSpPr txBox="1">
            <a:spLocks noChangeArrowheads="1"/>
          </p:cNvSpPr>
          <p:nvPr/>
        </p:nvSpPr>
        <p:spPr bwMode="auto">
          <a:xfrm>
            <a:off x="5186364" y="1080701"/>
            <a:ext cx="184731" cy="461665"/>
          </a:xfrm>
          <a:prstGeom prst="rect">
            <a:avLst/>
          </a:prstGeom>
          <a:noFill/>
          <a:ln w="9525">
            <a:noFill/>
            <a:miter lim="800000"/>
            <a:headEnd/>
            <a:tailEnd/>
          </a:ln>
          <a:effectLst/>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10" charset="0"/>
              <a:ea typeface="+mn-ea"/>
              <a:cs typeface="+mn-cs"/>
            </a:endParaRPr>
          </a:p>
        </p:txBody>
      </p:sp>
      <p:sp>
        <p:nvSpPr>
          <p:cNvPr id="166919" name="Text Box 7"/>
          <p:cNvSpPr txBox="1">
            <a:spLocks noChangeArrowheads="1"/>
          </p:cNvSpPr>
          <p:nvPr/>
        </p:nvSpPr>
        <p:spPr bwMode="auto">
          <a:xfrm>
            <a:off x="838200" y="1219200"/>
            <a:ext cx="5486400" cy="1446550"/>
          </a:xfrm>
          <a:prstGeom prst="rect">
            <a:avLst/>
          </a:prstGeom>
          <a:solidFill>
            <a:srgbClr val="FFCC66"/>
          </a:solidFill>
          <a:ln w="9525">
            <a:noFill/>
            <a:miter lim="800000"/>
            <a:headEnd/>
            <a:tailEnd/>
          </a:ln>
          <a:effectLst/>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800000"/>
                </a:solidFill>
                <a:effectLst/>
                <a:uLnTx/>
                <a:uFillTx/>
                <a:latin typeface="Times" pitchFamily="-110" charset="0"/>
                <a:ea typeface="+mn-ea"/>
                <a:cs typeface="+mn-cs"/>
              </a:rPr>
              <a:t>PM</a:t>
            </a:r>
            <a:r>
              <a:rPr kumimoji="0" lang="en-US" sz="2400" b="1" i="0" u="none" strike="noStrike" kern="1200" cap="none" spc="0" normalizeH="0" baseline="-25000" noProof="0" dirty="0">
                <a:ln>
                  <a:noFill/>
                </a:ln>
                <a:solidFill>
                  <a:srgbClr val="800000"/>
                </a:solidFill>
                <a:effectLst/>
                <a:uLnTx/>
                <a:uFillTx/>
                <a:latin typeface="Times" pitchFamily="-110" charset="0"/>
                <a:ea typeface="+mn-ea"/>
                <a:cs typeface="+mn-cs"/>
              </a:rPr>
              <a:t>2.5</a:t>
            </a: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rPr>
              <a:t>: (particles smaller than 2.5 </a:t>
            </a: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m)</a:t>
            </a: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30000" noProof="0" dirty="0">
              <a:ln>
                <a:noFill/>
              </a:ln>
              <a:solidFill>
                <a:srgbClr val="000000"/>
              </a:solidFill>
              <a:effectLst/>
              <a:uLnTx/>
              <a:uFillTx/>
              <a:latin typeface="Times" pitchFamily="-110" charset="0"/>
              <a:ea typeface="+mn-ea"/>
              <a:cs typeface="+mn-cs"/>
              <a:sym typeface="Symbol" pitchFamily="28" charset="2"/>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	</a:t>
            </a:r>
            <a:r>
              <a:rPr kumimoji="0" lang="en-US" sz="2400" b="1"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Federal (annual):	12 g/m</a:t>
            </a:r>
            <a:r>
              <a:rPr kumimoji="0" lang="en-US" sz="2400" b="1" i="0" u="none" strike="noStrike" kern="1200" cap="none" spc="0" normalizeH="0" baseline="30000" noProof="0" dirty="0">
                <a:ln>
                  <a:noFill/>
                </a:ln>
                <a:solidFill>
                  <a:srgbClr val="000000"/>
                </a:solidFill>
                <a:effectLst/>
                <a:uLnTx/>
                <a:uFillTx/>
                <a:latin typeface="Times" pitchFamily="-110" charset="0"/>
                <a:ea typeface="+mn-ea"/>
                <a:cs typeface="+mn-cs"/>
                <a:sym typeface="Symbol" pitchFamily="28" charset="2"/>
              </a:rPr>
              <a:t>3</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pitchFamily="-110" charset="0"/>
                <a:ea typeface="+mn-ea"/>
                <a:cs typeface="+mn-cs"/>
                <a:sym typeface="Symbol" pitchFamily="28" charset="2"/>
              </a:rPr>
              <a:t>	Federal (24-hour):	35 g/m</a:t>
            </a:r>
            <a:r>
              <a:rPr kumimoji="0" lang="en-US" sz="2400" b="1" i="0" u="none" strike="noStrike" kern="1200" cap="none" spc="0" normalizeH="0" baseline="30000" noProof="0" dirty="0">
                <a:ln>
                  <a:noFill/>
                </a:ln>
                <a:solidFill>
                  <a:srgbClr val="000000"/>
                </a:solidFill>
                <a:effectLst/>
                <a:uLnTx/>
                <a:uFillTx/>
                <a:latin typeface="Times" pitchFamily="-110" charset="0"/>
                <a:ea typeface="+mn-ea"/>
                <a:cs typeface="+mn-cs"/>
                <a:sym typeface="Symbol" pitchFamily="28" charset="2"/>
              </a:rPr>
              <a:t>3</a:t>
            </a:r>
          </a:p>
        </p:txBody>
      </p:sp>
      <p:sp>
        <p:nvSpPr>
          <p:cNvPr id="6" name="Text Box 2">
            <a:extLst>
              <a:ext uri="{FF2B5EF4-FFF2-40B4-BE49-F238E27FC236}">
                <a16:creationId xmlns:a16="http://schemas.microsoft.com/office/drawing/2014/main" id="{BC72CCE8-AEAD-4EBE-BC91-19315E8F94F3}"/>
              </a:ext>
            </a:extLst>
          </p:cNvPr>
          <p:cNvSpPr txBox="1">
            <a:spLocks noChangeArrowheads="1"/>
          </p:cNvSpPr>
          <p:nvPr/>
        </p:nvSpPr>
        <p:spPr bwMode="auto">
          <a:xfrm>
            <a:off x="457200" y="272788"/>
            <a:ext cx="8056949" cy="58477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Ambient Air Quality Standards: PM10 and PM2.5</a:t>
            </a:r>
          </a:p>
        </p:txBody>
      </p:sp>
      <p:sp>
        <p:nvSpPr>
          <p:cNvPr id="8" name="TextBox 7">
            <a:extLst>
              <a:ext uri="{FF2B5EF4-FFF2-40B4-BE49-F238E27FC236}">
                <a16:creationId xmlns:a16="http://schemas.microsoft.com/office/drawing/2014/main" id="{32C7CE07-7270-44C9-A203-DE558048428B}"/>
              </a:ext>
            </a:extLst>
          </p:cNvPr>
          <p:cNvSpPr txBox="1"/>
          <p:nvPr/>
        </p:nvSpPr>
        <p:spPr>
          <a:xfrm>
            <a:off x="446314" y="5211347"/>
            <a:ext cx="11589648" cy="461665"/>
          </a:xfrm>
          <a:prstGeom prst="rect">
            <a:avLst/>
          </a:prstGeom>
          <a:noFill/>
        </p:spPr>
        <p:txBody>
          <a:bodyPr wrap="none" rtlCol="0">
            <a:spAutoFit/>
          </a:bodyPr>
          <a:lstStyle/>
          <a:p>
            <a:r>
              <a:rPr lang="en-US" b="1" i="1" dirty="0">
                <a:latin typeface="Calibri Light" panose="020F0302020204030204" pitchFamily="34" charset="0"/>
                <a:cs typeface="Calibri Light" panose="020F0302020204030204" pitchFamily="34" charset="0"/>
              </a:rPr>
              <a:t>Both 24-hour and annual standards to protect against both acute and chronic health impacts</a:t>
            </a:r>
          </a:p>
        </p:txBody>
      </p:sp>
    </p:spTree>
    <p:extLst>
      <p:ext uri="{BB962C8B-B14F-4D97-AF65-F5344CB8AC3E}">
        <p14:creationId xmlns:p14="http://schemas.microsoft.com/office/powerpoint/2010/main" val="28888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7064D-ECEB-4B00-B9CE-111C785FA611}"/>
              </a:ext>
            </a:extLst>
          </p:cNvPr>
          <p:cNvPicPr>
            <a:picLocks noChangeAspect="1"/>
          </p:cNvPicPr>
          <p:nvPr/>
        </p:nvPicPr>
        <p:blipFill rotWithShape="1">
          <a:blip r:embed="rId3"/>
          <a:srcRect l="20833" t="47645" r="65161" b="24659"/>
          <a:stretch/>
        </p:blipFill>
        <p:spPr>
          <a:xfrm>
            <a:off x="6272766" y="2545830"/>
            <a:ext cx="3196244" cy="3555332"/>
          </a:xfrm>
          <a:prstGeom prst="rect">
            <a:avLst/>
          </a:prstGeom>
        </p:spPr>
      </p:pic>
      <p:pic>
        <p:nvPicPr>
          <p:cNvPr id="7" name="Picture 6">
            <a:extLst>
              <a:ext uri="{FF2B5EF4-FFF2-40B4-BE49-F238E27FC236}">
                <a16:creationId xmlns:a16="http://schemas.microsoft.com/office/drawing/2014/main" id="{594C9FEE-7B67-481D-8480-9ABB3CCF8D3C}"/>
              </a:ext>
            </a:extLst>
          </p:cNvPr>
          <p:cNvPicPr>
            <a:picLocks noChangeAspect="1"/>
          </p:cNvPicPr>
          <p:nvPr/>
        </p:nvPicPr>
        <p:blipFill rotWithShape="1">
          <a:blip r:embed="rId3"/>
          <a:srcRect l="67149" t="72347" r="19166" b="17922"/>
          <a:stretch/>
        </p:blipFill>
        <p:spPr>
          <a:xfrm>
            <a:off x="6559003" y="1540488"/>
            <a:ext cx="2640177" cy="1056069"/>
          </a:xfrm>
          <a:prstGeom prst="rect">
            <a:avLst/>
          </a:prstGeom>
        </p:spPr>
      </p:pic>
      <p:sp>
        <p:nvSpPr>
          <p:cNvPr id="8" name="TextBox 7">
            <a:extLst>
              <a:ext uri="{FF2B5EF4-FFF2-40B4-BE49-F238E27FC236}">
                <a16:creationId xmlns:a16="http://schemas.microsoft.com/office/drawing/2014/main" id="{665D14A7-14AC-4AC5-9D81-9BC0F1B28381}"/>
              </a:ext>
            </a:extLst>
          </p:cNvPr>
          <p:cNvSpPr txBox="1"/>
          <p:nvPr/>
        </p:nvSpPr>
        <p:spPr>
          <a:xfrm>
            <a:off x="531199" y="233530"/>
            <a:ext cx="8017195"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Light" panose="020F0302020204030204" pitchFamily="34" charset="0"/>
                <a:cs typeface="Calibri Light" panose="020F0302020204030204" pitchFamily="34" charset="0"/>
              </a:rPr>
              <a:t>Current PM2.5 non-attainment areas (California)</a:t>
            </a:r>
          </a:p>
        </p:txBody>
      </p:sp>
      <p:pic>
        <p:nvPicPr>
          <p:cNvPr id="9" name="Picture 8" descr="A close up of a map&#10;&#10;Description automatically generated">
            <a:extLst>
              <a:ext uri="{FF2B5EF4-FFF2-40B4-BE49-F238E27FC236}">
                <a16:creationId xmlns:a16="http://schemas.microsoft.com/office/drawing/2014/main" id="{58710309-1C7F-496E-A59E-E90FCEA096E3}"/>
              </a:ext>
            </a:extLst>
          </p:cNvPr>
          <p:cNvPicPr>
            <a:picLocks noChangeAspect="1"/>
          </p:cNvPicPr>
          <p:nvPr/>
        </p:nvPicPr>
        <p:blipFill rotWithShape="1">
          <a:blip r:embed="rId4"/>
          <a:srcRect l="2459" t="16239" r="75815" b="64455"/>
          <a:stretch/>
        </p:blipFill>
        <p:spPr>
          <a:xfrm>
            <a:off x="1512758" y="3002644"/>
            <a:ext cx="3324243" cy="3822879"/>
          </a:xfrm>
          <a:prstGeom prst="rect">
            <a:avLst/>
          </a:prstGeom>
        </p:spPr>
      </p:pic>
      <p:pic>
        <p:nvPicPr>
          <p:cNvPr id="10" name="Picture 9" descr="A close up of a map&#10;&#10;Description automatically generated">
            <a:extLst>
              <a:ext uri="{FF2B5EF4-FFF2-40B4-BE49-F238E27FC236}">
                <a16:creationId xmlns:a16="http://schemas.microsoft.com/office/drawing/2014/main" id="{DDED0054-33F7-4543-A412-AEAA89E7227C}"/>
              </a:ext>
            </a:extLst>
          </p:cNvPr>
          <p:cNvPicPr>
            <a:picLocks noChangeAspect="1"/>
          </p:cNvPicPr>
          <p:nvPr/>
        </p:nvPicPr>
        <p:blipFill rotWithShape="1">
          <a:blip r:embed="rId4"/>
          <a:srcRect l="78219" t="33643" r="4171" b="61165"/>
          <a:stretch/>
        </p:blipFill>
        <p:spPr>
          <a:xfrm>
            <a:off x="1854790" y="1564807"/>
            <a:ext cx="2640177" cy="1007429"/>
          </a:xfrm>
          <a:prstGeom prst="rect">
            <a:avLst/>
          </a:prstGeom>
        </p:spPr>
      </p:pic>
      <p:sp>
        <p:nvSpPr>
          <p:cNvPr id="2" name="TextBox 1">
            <a:extLst>
              <a:ext uri="{FF2B5EF4-FFF2-40B4-BE49-F238E27FC236}">
                <a16:creationId xmlns:a16="http://schemas.microsoft.com/office/drawing/2014/main" id="{70033111-83D1-48BB-A26F-84BF07566F1A}"/>
              </a:ext>
            </a:extLst>
          </p:cNvPr>
          <p:cNvSpPr txBox="1"/>
          <p:nvPr/>
        </p:nvSpPr>
        <p:spPr>
          <a:xfrm>
            <a:off x="1964302" y="6238665"/>
            <a:ext cx="3764172"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111" charset="0"/>
                <a:ea typeface="+mn-ea"/>
                <a:cs typeface="+mn-cs"/>
              </a:rPr>
              <a:t>Daily ambient air standard = 35 ug/m3</a:t>
            </a:r>
          </a:p>
        </p:txBody>
      </p:sp>
      <p:sp>
        <p:nvSpPr>
          <p:cNvPr id="13" name="TextBox 12">
            <a:extLst>
              <a:ext uri="{FF2B5EF4-FFF2-40B4-BE49-F238E27FC236}">
                <a16:creationId xmlns:a16="http://schemas.microsoft.com/office/drawing/2014/main" id="{E7D308B8-5CE6-4E4B-9A43-34E8A8161682}"/>
              </a:ext>
            </a:extLst>
          </p:cNvPr>
          <p:cNvSpPr txBox="1"/>
          <p:nvPr/>
        </p:nvSpPr>
        <p:spPr>
          <a:xfrm>
            <a:off x="1750002" y="1014259"/>
            <a:ext cx="827471"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a:t>
            </a:r>
            <a:r>
              <a:rPr kumimoji="0" lang="en-US" sz="2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aily</a:t>
            </a:r>
            <a:endPar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F7E1D822-F311-46A8-94D9-28D5BB0E1949}"/>
              </a:ext>
            </a:extLst>
          </p:cNvPr>
          <p:cNvSpPr txBox="1"/>
          <p:nvPr/>
        </p:nvSpPr>
        <p:spPr>
          <a:xfrm>
            <a:off x="6537766" y="5869333"/>
            <a:ext cx="3930884"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111" charset="0"/>
                <a:ea typeface="+mn-ea"/>
                <a:cs typeface="+mn-cs"/>
              </a:rPr>
              <a:t>Annual ambient air standard = 12 ug/m3</a:t>
            </a:r>
          </a:p>
        </p:txBody>
      </p:sp>
      <p:sp>
        <p:nvSpPr>
          <p:cNvPr id="15" name="TextBox 14">
            <a:extLst>
              <a:ext uri="{FF2B5EF4-FFF2-40B4-BE49-F238E27FC236}">
                <a16:creationId xmlns:a16="http://schemas.microsoft.com/office/drawing/2014/main" id="{B90F0858-91CE-47F5-B02A-23115A4251BB}"/>
              </a:ext>
            </a:extLst>
          </p:cNvPr>
          <p:cNvSpPr txBox="1"/>
          <p:nvPr/>
        </p:nvSpPr>
        <p:spPr>
          <a:xfrm>
            <a:off x="6521528" y="1078823"/>
            <a:ext cx="109356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Annual</a:t>
            </a:r>
          </a:p>
        </p:txBody>
      </p:sp>
      <p:sp>
        <p:nvSpPr>
          <p:cNvPr id="11" name="TextBox 10">
            <a:extLst>
              <a:ext uri="{FF2B5EF4-FFF2-40B4-BE49-F238E27FC236}">
                <a16:creationId xmlns:a16="http://schemas.microsoft.com/office/drawing/2014/main" id="{AAA67521-C4F3-4F97-BE11-487BA6BC30C8}"/>
              </a:ext>
            </a:extLst>
          </p:cNvPr>
          <p:cNvSpPr txBox="1"/>
          <p:nvPr/>
        </p:nvSpPr>
        <p:spPr>
          <a:xfrm>
            <a:off x="3071608" y="4122284"/>
            <a:ext cx="190641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San Joaquin Valley</a:t>
            </a:r>
          </a:p>
        </p:txBody>
      </p:sp>
      <p:sp>
        <p:nvSpPr>
          <p:cNvPr id="12" name="TextBox 11">
            <a:extLst>
              <a:ext uri="{FF2B5EF4-FFF2-40B4-BE49-F238E27FC236}">
                <a16:creationId xmlns:a16="http://schemas.microsoft.com/office/drawing/2014/main" id="{4DE652E0-7F3C-4F95-B19F-315223ED14EC}"/>
              </a:ext>
            </a:extLst>
          </p:cNvPr>
          <p:cNvSpPr txBox="1"/>
          <p:nvPr/>
        </p:nvSpPr>
        <p:spPr>
          <a:xfrm>
            <a:off x="1806244" y="3571037"/>
            <a:ext cx="100931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Bay Area</a:t>
            </a:r>
          </a:p>
        </p:txBody>
      </p:sp>
      <p:sp>
        <p:nvSpPr>
          <p:cNvPr id="16" name="TextBox 15">
            <a:extLst>
              <a:ext uri="{FF2B5EF4-FFF2-40B4-BE49-F238E27FC236}">
                <a16:creationId xmlns:a16="http://schemas.microsoft.com/office/drawing/2014/main" id="{40EFF59E-A1BA-40CF-B666-5046CE30FA3A}"/>
              </a:ext>
            </a:extLst>
          </p:cNvPr>
          <p:cNvSpPr txBox="1"/>
          <p:nvPr/>
        </p:nvSpPr>
        <p:spPr>
          <a:xfrm>
            <a:off x="3552412" y="5300621"/>
            <a:ext cx="197477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Los Angeles Metro</a:t>
            </a:r>
          </a:p>
        </p:txBody>
      </p:sp>
      <p:sp>
        <p:nvSpPr>
          <p:cNvPr id="17" name="TextBox 16">
            <a:extLst>
              <a:ext uri="{FF2B5EF4-FFF2-40B4-BE49-F238E27FC236}">
                <a16:creationId xmlns:a16="http://schemas.microsoft.com/office/drawing/2014/main" id="{FCCF81FB-DC8C-4BDC-B398-ED609DB3D575}"/>
              </a:ext>
            </a:extLst>
          </p:cNvPr>
          <p:cNvSpPr txBox="1"/>
          <p:nvPr/>
        </p:nvSpPr>
        <p:spPr>
          <a:xfrm>
            <a:off x="3989606" y="5769643"/>
            <a:ext cx="161044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Imperial Valley</a:t>
            </a:r>
          </a:p>
        </p:txBody>
      </p:sp>
      <p:sp>
        <p:nvSpPr>
          <p:cNvPr id="18" name="TextBox 17">
            <a:extLst>
              <a:ext uri="{FF2B5EF4-FFF2-40B4-BE49-F238E27FC236}">
                <a16:creationId xmlns:a16="http://schemas.microsoft.com/office/drawing/2014/main" id="{623E5E45-8DF9-43DC-BC74-F34F1F739DC2}"/>
              </a:ext>
            </a:extLst>
          </p:cNvPr>
          <p:cNvSpPr txBox="1"/>
          <p:nvPr/>
        </p:nvSpPr>
        <p:spPr>
          <a:xfrm>
            <a:off x="7391401" y="3651642"/>
            <a:ext cx="190641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San Joaquin Valley</a:t>
            </a:r>
          </a:p>
        </p:txBody>
      </p:sp>
      <p:sp>
        <p:nvSpPr>
          <p:cNvPr id="19" name="TextBox 18">
            <a:extLst>
              <a:ext uri="{FF2B5EF4-FFF2-40B4-BE49-F238E27FC236}">
                <a16:creationId xmlns:a16="http://schemas.microsoft.com/office/drawing/2014/main" id="{8E82AD66-6DEF-4EA7-8BB1-E24721D88922}"/>
              </a:ext>
            </a:extLst>
          </p:cNvPr>
          <p:cNvSpPr txBox="1"/>
          <p:nvPr/>
        </p:nvSpPr>
        <p:spPr>
          <a:xfrm>
            <a:off x="7872205" y="4829979"/>
            <a:ext cx="192187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Los Angeles Metro</a:t>
            </a:r>
          </a:p>
        </p:txBody>
      </p:sp>
      <p:sp>
        <p:nvSpPr>
          <p:cNvPr id="20" name="TextBox 19">
            <a:extLst>
              <a:ext uri="{FF2B5EF4-FFF2-40B4-BE49-F238E27FC236}">
                <a16:creationId xmlns:a16="http://schemas.microsoft.com/office/drawing/2014/main" id="{4F1CB799-E732-4045-82A5-8A90328C2A9B}"/>
              </a:ext>
            </a:extLst>
          </p:cNvPr>
          <p:cNvSpPr txBox="1"/>
          <p:nvPr/>
        </p:nvSpPr>
        <p:spPr>
          <a:xfrm>
            <a:off x="8309399" y="5299001"/>
            <a:ext cx="161044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Imperial Valley</a:t>
            </a:r>
          </a:p>
        </p:txBody>
      </p:sp>
      <p:sp>
        <p:nvSpPr>
          <p:cNvPr id="21" name="TextBox 20">
            <a:extLst>
              <a:ext uri="{FF2B5EF4-FFF2-40B4-BE49-F238E27FC236}">
                <a16:creationId xmlns:a16="http://schemas.microsoft.com/office/drawing/2014/main" id="{EC637369-4A8B-40D4-BE27-DA8A000552DE}"/>
              </a:ext>
            </a:extLst>
          </p:cNvPr>
          <p:cNvSpPr txBox="1"/>
          <p:nvPr/>
        </p:nvSpPr>
        <p:spPr>
          <a:xfrm>
            <a:off x="2877695" y="3768406"/>
            <a:ext cx="130086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solidFill>
                  <a:srgbClr val="000000"/>
                </a:solidFill>
                <a:highlight>
                  <a:srgbClr val="FFFF00"/>
                </a:highlight>
                <a:latin typeface="Calibri" panose="020F0502020204030204" pitchFamily="34" charset="0"/>
                <a:cs typeface="Calibri" panose="020F0502020204030204" pitchFamily="34" charset="0"/>
              </a:rPr>
              <a:t>Sacramento</a:t>
            </a:r>
            <a:endParaRPr kumimoji="0" lang="en-US" sz="18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0008555"/>
      </p:ext>
    </p:extLst>
  </p:cSld>
  <p:clrMapOvr>
    <a:masterClrMapping/>
  </p:clrMapOvr>
</p:sld>
</file>

<file path=ppt/theme/theme1.xml><?xml version="1.0" encoding="utf-8"?>
<a:theme xmlns:a="http://schemas.openxmlformats.org/drawingml/2006/main" name="Blank">
  <a:themeElements>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1"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10500</TotalTime>
  <Words>6083</Words>
  <Application>Microsoft Office PowerPoint</Application>
  <PresentationFormat>Widescreen</PresentationFormat>
  <Paragraphs>420</Paragraphs>
  <Slides>34</Slides>
  <Notes>34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Arial</vt:lpstr>
      <vt:lpstr>Calibri</vt:lpstr>
      <vt:lpstr>Calibri Light</vt:lpstr>
      <vt:lpstr>Symbol</vt:lpstr>
      <vt:lpstr>Times</vt:lpstr>
      <vt:lpstr>Times New Roman</vt:lpstr>
      <vt:lpstr>Wingdings</vt:lpstr>
      <vt:lpstr>Blank</vt:lpstr>
      <vt:lpstr>1_Blank</vt:lpstr>
      <vt:lpstr>4_Blank</vt:lpstr>
      <vt:lpstr>Office Theme</vt:lpstr>
      <vt:lpstr>1_Office Theme</vt:lpstr>
      <vt:lpstr>METR/ENVS 113 Lecture 9: Particulate Matter &amp; PM2.5 </vt:lpstr>
      <vt:lpstr>Outline</vt:lpstr>
      <vt:lpstr>Fine Particulate Air Pollution (Overview)</vt:lpstr>
      <vt:lpstr>PowerPoint Presentation</vt:lpstr>
      <vt:lpstr>PowerPoint Presentation</vt:lpstr>
      <vt:lpstr>Health Effects, Particle Size &amp; Lung Penetration</vt:lpstr>
      <vt:lpstr>Further Reading: PM Health Effects</vt:lpstr>
      <vt:lpstr>PowerPoint Presentation</vt:lpstr>
      <vt:lpstr>PowerPoint Presentation</vt:lpstr>
      <vt:lpstr>PowerPoint Presentation</vt:lpstr>
      <vt:lpstr>PowerPoint Presentation</vt:lpstr>
      <vt:lpstr>Fine Particulate Air Pollution (Composition)</vt:lpstr>
      <vt:lpstr>Electron Microscopy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Nitrates &amp; Sulfates: Summary of Formation Process</vt:lpstr>
      <vt:lpstr>PowerPoint Presentation</vt:lpstr>
      <vt:lpstr>Chemical Reactions in Air to Nitric Acid (HNO3) and Sulfuric Acid (H2SO4) and Absorption into liquid H2O </vt:lpstr>
      <vt:lpstr>Further chemical reactions  (Nitric Acid to Nitrate PM2.5) (Sulfuric Acid to Sulfate PM2.5) </vt:lpstr>
      <vt:lpstr>PM2.5 Composition in CA (cold wintertime high pollution days)</vt:lpstr>
      <vt:lpstr>High PM2.5 Episodes in California: Stagnation Period</vt:lpstr>
      <vt:lpstr>PowerPoint Presentation</vt:lpstr>
      <vt:lpstr>PM2.5 Composition in U.S. Industrial Midwest (Measurements from Pittsburgh, PA)</vt:lpstr>
      <vt:lpstr>PowerPoint Presentation</vt:lpstr>
      <vt:lpstr>Visual of high PM2.5 (Pittsburgh, PA) </vt:lpstr>
      <vt:lpstr>Fine Particulate Air Pollution (Emission Sources; Combustion PM)</vt:lpstr>
      <vt:lpstr>   Combustion Particulate: Sources (“smoke”, “soot”, black carbon, elemental carbon, organic carbon)     </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Z. Jacobson</dc:creator>
  <cp:lastModifiedBy>Frank Freedman</cp:lastModifiedBy>
  <cp:revision>574</cp:revision>
  <dcterms:created xsi:type="dcterms:W3CDTF">2012-02-01T20:37:30Z</dcterms:created>
  <dcterms:modified xsi:type="dcterms:W3CDTF">2020-09-21T12:10:52Z</dcterms:modified>
</cp:coreProperties>
</file>