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9" r:id="rId3"/>
    <p:sldId id="268" r:id="rId4"/>
    <p:sldId id="262" r:id="rId5"/>
    <p:sldId id="269" r:id="rId6"/>
    <p:sldId id="265" r:id="rId7"/>
    <p:sldId id="266" r:id="rId8"/>
    <p:sldId id="270" r:id="rId9"/>
    <p:sldId id="271" r:id="rId10"/>
    <p:sldId id="272" r:id="rId11"/>
    <p:sldId id="273" r:id="rId12"/>
    <p:sldId id="274" r:id="rId13"/>
    <p:sldId id="275" r:id="rId14"/>
    <p:sldId id="27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103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59573-8170-47B9-AF43-2398D5B3A73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10358-D9D7-47E1-AA56-037F0BB74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04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B90D33-E3EE-44AC-A6FC-8309B97C28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097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181D6-A09D-4767-A349-37CF43E26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287D8C-B246-410B-9D06-387081E2C6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4F798-99E1-46FF-8BA4-4C187B5D3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B3C5-4788-4E36-A6F4-69FC6E86A8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7A675-C20B-42A2-A69E-E39EE8F38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16D6F-DBB3-49B5-B7A7-5BDE26360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B0F-53E8-4356-BB2E-902FC0F53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3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4EA51-4C19-4DBB-B294-2C9613BE7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8DE5F6-E87F-4631-B057-3B285963EE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72FB2-DE41-4EE1-A3B1-8443FF06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B3C5-4788-4E36-A6F4-69FC6E86A8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25F91-4EB2-4ADF-BFD0-8BFA967C2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2191E-557D-4A28-ADF5-175472FA6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B0F-53E8-4356-BB2E-902FC0F53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632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205885-101A-4C61-A59A-9BDAB2BCC5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6409E-524A-493B-A664-E645CDBD03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D1D74-BD26-4406-AF09-BAEE45192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B3C5-4788-4E36-A6F4-69FC6E86A8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8A009-5A4B-47B9-9B92-6B68D0CC5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9F6B9-0D3F-4025-8219-0BD4835C3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B0F-53E8-4356-BB2E-902FC0F53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6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0BF89-ADA7-400D-8EC6-AF57DDC91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0F328-93F2-473A-AD7C-B2A782427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9A0CC-BEF2-4AB4-B2C7-AEC9C9904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B3C5-4788-4E36-A6F4-69FC6E86A8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CABA4-7751-4D84-A658-2736263FB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E9BBF-14D2-4B8E-AB2E-753A6F8B0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B0F-53E8-4356-BB2E-902FC0F53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5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3B670-394C-4CF3-9A68-1F9A0F5CE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48DA75-E7EF-4E2E-BB50-711B6228E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EA6A3-9513-4ABF-9365-B0A52FA31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B3C5-4788-4E36-A6F4-69FC6E86A8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0DA30-64A4-4110-99E2-A718A8639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50467-0F09-4E8F-B24A-035990FC2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B0F-53E8-4356-BB2E-902FC0F53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32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6C43C-5439-4541-A3B9-2AC6D94FB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630FE-2EA7-4F87-A914-5E04B3AF8A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A5A5F4-F83E-440A-95FF-4FC9341C5B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DCE0F4-EB53-461F-A042-DDC12C2DF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B3C5-4788-4E36-A6F4-69FC6E86A8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955E0-3C70-4324-87EF-2DEBEAF1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824EC-0374-49E9-B845-AA0C8C81A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B0F-53E8-4356-BB2E-902FC0F53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1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36940-DAD2-4605-A38F-0B51471D0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A98A0-1D74-4639-9C49-1F0A64087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D33AA4-1931-4B49-9D0F-609D44CE21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16E5B3-A135-47C5-A8CD-9D4C7ED34C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E31272-03CD-490C-BD2D-70CDC786FC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0B662F-8AF5-4678-9428-4472335F7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B3C5-4788-4E36-A6F4-69FC6E86A8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3A30B9-61F5-4B17-89DD-1DCDEFBE7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6A64B9-5162-4BE8-B45D-EA7C7F2C6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B0F-53E8-4356-BB2E-902FC0F53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56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B2450-6CC2-4491-B50C-164E2900D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A28D08-CAB3-4AC7-A763-5C81624A8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B3C5-4788-4E36-A6F4-69FC6E86A8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1C142F-EC5E-40A4-8769-F7523083F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26C7E3-8296-4B55-BBB3-66BF7DF44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B0F-53E8-4356-BB2E-902FC0F53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80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F1BD16-5C7E-46CB-88BF-6629E462F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B3C5-4788-4E36-A6F4-69FC6E86A8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D8B6CB-B632-452C-BDE5-1D11E77BF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9B0319-CEC8-46FA-99F3-387A31DE4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B0F-53E8-4356-BB2E-902FC0F53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36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FA110-B26A-4BAC-89BE-2BB05F9FC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9C60D-D532-4830-BF87-821461E46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7F3297-2067-4734-8B9D-BF4534FB74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25B69-CA4C-48E8-BA13-675AF79F9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B3C5-4788-4E36-A6F4-69FC6E86A8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56E569-3D61-4831-B8DF-D19E3BC06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F8DEF2-75F4-4E5A-A62E-96CE5AF81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B0F-53E8-4356-BB2E-902FC0F53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5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82AB3-BCFF-4977-9E59-A05813A39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9FFE0D-3401-4DC1-9EA2-BCDCD3301E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9E490E-A6C6-4CF7-8E4F-214C8FF45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365078-253B-4351-ADE7-101BA6EF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B3C5-4788-4E36-A6F4-69FC6E86A8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3A7383-26F7-495A-AA1E-DCE9A8434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680532-3F03-4ED5-8387-1BEBE9E2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F3B0F-53E8-4356-BB2E-902FC0F53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977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9A1A8B-41A8-47AD-AC81-656E2A79C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485BBB-6C46-4882-AE95-B91D98B53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B141AA-2624-41D4-A49D-6B6DF9F740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CB3C5-4788-4E36-A6F4-69FC6E86A8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EFB30-AA3A-4831-AD87-4B217A0FE5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3FD4C-DF23-445D-8D59-FADF771034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F3B0F-53E8-4356-BB2E-902FC0F53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0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4cleanair.org/Spring2013/CPope.pdf" TargetMode="External"/><Relationship Id="rId2" Type="http://schemas.openxmlformats.org/officeDocument/2006/relationships/hyperlink" Target="https://www.youtube.com/watch?v=fNSD33SzYj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AFF34-6036-4B26-8D13-679EC9DE4B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73361"/>
            <a:ext cx="9144000" cy="356616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4400" b="1" dirty="0"/>
              <a:t>METR/ENVS 113</a:t>
            </a:r>
            <a:br>
              <a:rPr lang="en-US" dirty="0"/>
            </a:br>
            <a:r>
              <a:rPr lang="en-US" sz="3600" dirty="0"/>
              <a:t>Health Effects of PM2.5 by Arden Pope</a:t>
            </a:r>
            <a:br>
              <a:rPr lang="en-US" sz="3600" dirty="0"/>
            </a:br>
            <a:r>
              <a:rPr lang="en-US" sz="3600" dirty="0"/>
              <a:t>(Summary)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May 12, 2020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04F86-646D-4811-A3F5-4544681B6F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39521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SJSU Spring Semester 2020</a:t>
            </a:r>
          </a:p>
          <a:p>
            <a:r>
              <a:rPr lang="en-US" dirty="0"/>
              <a:t>Frank R. Freedman (Course Instructor)</a:t>
            </a:r>
          </a:p>
        </p:txBody>
      </p:sp>
    </p:spTree>
    <p:extLst>
      <p:ext uri="{BB962C8B-B14F-4D97-AF65-F5344CB8AC3E}">
        <p14:creationId xmlns:p14="http://schemas.microsoft.com/office/powerpoint/2010/main" val="1382730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F62FBA98-C84C-4ED5-A4A7-C60B26D3D2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13" t="21432" r="25000" b="7466"/>
          <a:stretch/>
        </p:blipFill>
        <p:spPr>
          <a:xfrm>
            <a:off x="1479005" y="462821"/>
            <a:ext cx="7877707" cy="59323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18F4F79-900F-4B0B-A527-7BDF43EA61FF}"/>
              </a:ext>
            </a:extLst>
          </p:cNvPr>
          <p:cNvSpPr txBox="1"/>
          <p:nvPr/>
        </p:nvSpPr>
        <p:spPr>
          <a:xfrm>
            <a:off x="245541" y="6389558"/>
            <a:ext cx="9962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Smoking 25 packs of cigarettes per </a:t>
            </a:r>
            <a:r>
              <a:rPr lang="en-US" i="1" dirty="0">
                <a:solidFill>
                  <a:prstClr val="black"/>
                </a:solidFill>
                <a:highlight>
                  <a:srgbClr val="FFFF00"/>
                </a:highlight>
                <a:latin typeface="Calibri" panose="020F0502020204030204"/>
              </a:rPr>
              <a:t>ye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ar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leads to </a:t>
            </a:r>
            <a:r>
              <a:rPr lang="en-US" i="1" dirty="0">
                <a:solidFill>
                  <a:prstClr val="black"/>
                </a:solidFill>
                <a:highlight>
                  <a:srgbClr val="FFFF00"/>
                </a:highlight>
                <a:latin typeface="Calibri" panose="020F0502020204030204"/>
              </a:rPr>
              <a:t>double the risk of pre-mature death (RR = 2)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3B4EAE5E-B973-4681-BC34-986B42AE8888}"/>
              </a:ext>
            </a:extLst>
          </p:cNvPr>
          <p:cNvSpPr/>
          <p:nvPr/>
        </p:nvSpPr>
        <p:spPr>
          <a:xfrm>
            <a:off x="5486399" y="2908092"/>
            <a:ext cx="849905" cy="394690"/>
          </a:xfrm>
          <a:prstGeom prst="leftArrow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04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885A1FF-FE27-4628-933E-30F7A00F3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734" y="286478"/>
            <a:ext cx="10515600" cy="998980"/>
          </a:xfrm>
        </p:spPr>
        <p:txBody>
          <a:bodyPr>
            <a:normAutofit/>
          </a:bodyPr>
          <a:lstStyle/>
          <a:p>
            <a:r>
              <a:rPr lang="en-US" sz="2800" b="1" dirty="0"/>
              <a:t>PM2.5 pre-mature mortality equivalent to smoking 25 pack-years on a population level …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6A16011-78E0-46BB-BAC3-134EBE889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734" y="1600772"/>
            <a:ext cx="11362545" cy="480002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b="1" dirty="0"/>
              <a:t>Air Pollution mortality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RR = 1.25 for pre-mature mortality (most vs. least polluted cities)</a:t>
            </a:r>
          </a:p>
          <a:p>
            <a:pPr>
              <a:lnSpc>
                <a:spcPct val="100000"/>
              </a:lnSpc>
            </a:pPr>
            <a:endParaRPr lang="en-US" sz="24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/>
              <a:t>Smoking mortality</a:t>
            </a:r>
          </a:p>
          <a:p>
            <a:pPr>
              <a:lnSpc>
                <a:spcPct val="100000"/>
              </a:lnSpc>
            </a:pPr>
            <a:r>
              <a:rPr lang="en-US" sz="2400" dirty="0" err="1"/>
              <a:t>RR_smokers</a:t>
            </a:r>
            <a:r>
              <a:rPr lang="en-US" sz="2400" dirty="0"/>
              <a:t> = 2 for pre-mature mortality compared w non-smokers (assumes smoking 25 pack years … typical amount)</a:t>
            </a:r>
          </a:p>
          <a:p>
            <a:pPr>
              <a:lnSpc>
                <a:spcPct val="100000"/>
              </a:lnSpc>
            </a:pPr>
            <a:r>
              <a:rPr lang="en-US" sz="2400" dirty="0" err="1"/>
              <a:t>RR_nonsmokers</a:t>
            </a:r>
            <a:r>
              <a:rPr lang="en-US" sz="2400" dirty="0"/>
              <a:t> = 1 for non-smokers (by definition)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An average across U.S. 25% of the population smokes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Therefore 3 non-smokers for every 1 smoker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66698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885A1FF-FE27-4628-933E-30F7A00F3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734" y="286478"/>
            <a:ext cx="10515600" cy="998980"/>
          </a:xfrm>
        </p:spPr>
        <p:txBody>
          <a:bodyPr>
            <a:normAutofit/>
          </a:bodyPr>
          <a:lstStyle/>
          <a:p>
            <a:r>
              <a:rPr lang="en-US" sz="2800" b="1" dirty="0"/>
              <a:t>PM2.5 pre-mature mortality equivalent to smoking 25 pack-years on a population level …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6A16011-78E0-46BB-BAC3-134EBE889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727" y="1456206"/>
            <a:ext cx="11362545" cy="394558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2400" b="1" dirty="0"/>
              <a:t>Smoking mortality on population level (</a:t>
            </a:r>
            <a:r>
              <a:rPr lang="en-US" sz="2400" b="1" dirty="0" err="1"/>
              <a:t>RR_pop</a:t>
            </a:r>
            <a:r>
              <a:rPr lang="en-US" sz="2400" b="1" dirty="0"/>
              <a:t>)</a:t>
            </a:r>
          </a:p>
          <a:p>
            <a:pPr marL="0" indent="0">
              <a:lnSpc>
                <a:spcPct val="100000"/>
              </a:lnSpc>
              <a:spcAft>
                <a:spcPts val="2400"/>
              </a:spcAft>
              <a:buNone/>
            </a:pPr>
            <a:r>
              <a:rPr lang="en-US" sz="2200" dirty="0"/>
              <a:t>RR_pop = (# smokers)(</a:t>
            </a:r>
            <a:r>
              <a:rPr lang="en-US" sz="2200" dirty="0" err="1"/>
              <a:t>RR_smokers</a:t>
            </a:r>
            <a:r>
              <a:rPr lang="en-US" sz="2200" dirty="0"/>
              <a:t>) + (# non-smokers)(</a:t>
            </a:r>
            <a:r>
              <a:rPr lang="en-US" sz="2200" dirty="0" err="1"/>
              <a:t>RR_non</a:t>
            </a:r>
            <a:r>
              <a:rPr lang="en-US" sz="2200" dirty="0"/>
              <a:t>-smokers)/(Total # of people)</a:t>
            </a:r>
          </a:p>
          <a:p>
            <a:pPr marL="0" indent="0">
              <a:lnSpc>
                <a:spcPct val="100000"/>
              </a:lnSpc>
              <a:spcAft>
                <a:spcPts val="2400"/>
              </a:spcAft>
              <a:buNone/>
            </a:pPr>
            <a:r>
              <a:rPr lang="en-US" sz="2200" dirty="0" err="1"/>
              <a:t>RR_pop</a:t>
            </a:r>
            <a:r>
              <a:rPr lang="en-US" sz="2200" dirty="0"/>
              <a:t> = (1)(2)			+   	(3)(1)				/ 	(3+1=4)</a:t>
            </a:r>
          </a:p>
          <a:p>
            <a:pPr marL="0" indent="0">
              <a:lnSpc>
                <a:spcPct val="100000"/>
              </a:lnSpc>
              <a:spcAft>
                <a:spcPts val="2400"/>
              </a:spcAft>
              <a:buNone/>
            </a:pPr>
            <a:r>
              <a:rPr lang="en-US" sz="2200" dirty="0" err="1"/>
              <a:t>RR_pop</a:t>
            </a:r>
            <a:r>
              <a:rPr lang="en-US" sz="2200" dirty="0"/>
              <a:t>	 =     2			+                3				/	    4</a:t>
            </a:r>
          </a:p>
          <a:p>
            <a:pPr marL="0" indent="0">
              <a:lnSpc>
                <a:spcPct val="100000"/>
              </a:lnSpc>
              <a:spcAft>
                <a:spcPts val="2400"/>
              </a:spcAft>
              <a:buNone/>
            </a:pPr>
            <a:r>
              <a:rPr lang="en-US" sz="2400" dirty="0" err="1"/>
              <a:t>RR_pop</a:t>
            </a:r>
            <a:r>
              <a:rPr lang="en-US" sz="2400" dirty="0"/>
              <a:t> =			5					/	    4</a:t>
            </a:r>
          </a:p>
          <a:p>
            <a:pPr marL="0" indent="0">
              <a:lnSpc>
                <a:spcPct val="100000"/>
              </a:lnSpc>
              <a:spcAft>
                <a:spcPts val="2400"/>
              </a:spcAft>
              <a:buNone/>
            </a:pPr>
            <a:r>
              <a:rPr lang="en-US" sz="2400" dirty="0" err="1"/>
              <a:t>RR_pop</a:t>
            </a:r>
            <a:r>
              <a:rPr lang="en-US" sz="2400" dirty="0"/>
              <a:t>  = 5/4  = 1.25		</a:t>
            </a:r>
            <a:r>
              <a:rPr lang="en-US" sz="2400" i="1" dirty="0">
                <a:highlight>
                  <a:srgbClr val="FFFF00"/>
                </a:highlight>
              </a:rPr>
              <a:t>same as due to PM2.5 pollution for most vs. least cities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i="1" dirty="0">
              <a:highlight>
                <a:srgbClr val="FFFF00"/>
              </a:highlight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10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16501-5505-41C1-8602-FD04F65C5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734" y="286478"/>
            <a:ext cx="10515600" cy="998980"/>
          </a:xfrm>
        </p:spPr>
        <p:txBody>
          <a:bodyPr>
            <a:normAutofit/>
          </a:bodyPr>
          <a:lstStyle/>
          <a:p>
            <a:r>
              <a:rPr lang="en-US" sz="3600" b="1" dirty="0"/>
              <a:t>American Cancer Society (ACS)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5E7D1-78F3-427A-BEBC-ADCD56E0E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734" y="1600773"/>
            <a:ext cx="11362545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u="sng" dirty="0"/>
              <a:t>Study type</a:t>
            </a:r>
            <a:r>
              <a:rPr lang="en-US" dirty="0"/>
              <a:t>: Retrospective cohort</a:t>
            </a:r>
          </a:p>
          <a:p>
            <a:pPr>
              <a:lnSpc>
                <a:spcPct val="100000"/>
              </a:lnSpc>
            </a:pPr>
            <a:r>
              <a:rPr lang="en-US" u="sng" dirty="0"/>
              <a:t>Description</a:t>
            </a:r>
            <a:r>
              <a:rPr lang="en-US" dirty="0"/>
              <a:t>: PM air pollution &amp; long-term health effects. Used data from previous ACS study, and re-analyzed the data by linking to air pollution. Larger cohort than Six-City study.</a:t>
            </a:r>
          </a:p>
          <a:p>
            <a:pPr>
              <a:lnSpc>
                <a:spcPct val="100000"/>
              </a:lnSpc>
            </a:pPr>
            <a:r>
              <a:rPr lang="en-US" u="sng" dirty="0"/>
              <a:t>Exposure</a:t>
            </a:r>
            <a:r>
              <a:rPr lang="en-US" dirty="0"/>
              <a:t>: PM pollution in many U.S. cities </a:t>
            </a:r>
          </a:p>
          <a:p>
            <a:pPr>
              <a:lnSpc>
                <a:spcPct val="100000"/>
              </a:lnSpc>
            </a:pPr>
            <a:r>
              <a:rPr lang="en-US" u="sng" dirty="0"/>
              <a:t>Outcome</a:t>
            </a:r>
            <a:r>
              <a:rPr lang="en-US" dirty="0"/>
              <a:t>: Mortality</a:t>
            </a:r>
          </a:p>
          <a:p>
            <a:pPr>
              <a:lnSpc>
                <a:spcPct val="100000"/>
              </a:lnSpc>
            </a:pPr>
            <a:r>
              <a:rPr lang="en-US" u="sng" dirty="0"/>
              <a:t>Findings</a:t>
            </a:r>
            <a:r>
              <a:rPr lang="en-US" dirty="0"/>
              <a:t>: Increased mortality rates as PM2.5 pollution increases. RR = 1.17 all-cause mortality.</a:t>
            </a:r>
          </a:p>
        </p:txBody>
      </p:sp>
    </p:spTree>
    <p:extLst>
      <p:ext uri="{BB962C8B-B14F-4D97-AF65-F5344CB8AC3E}">
        <p14:creationId xmlns:p14="http://schemas.microsoft.com/office/powerpoint/2010/main" val="3907196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16501-5505-41C1-8602-FD04F65C5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734" y="286478"/>
            <a:ext cx="10515600" cy="998980"/>
          </a:xfrm>
        </p:spPr>
        <p:txBody>
          <a:bodyPr>
            <a:normAutofit/>
          </a:bodyPr>
          <a:lstStyle/>
          <a:p>
            <a:r>
              <a:rPr lang="en-US" sz="3600" b="1" dirty="0"/>
              <a:t>Children’s Health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5E7D1-78F3-427A-BEBC-ADCD56E0E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734" y="1600773"/>
            <a:ext cx="11362545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u="sng" dirty="0"/>
              <a:t>Study type</a:t>
            </a:r>
            <a:r>
              <a:rPr lang="en-US" dirty="0"/>
              <a:t>: Prospective cohort</a:t>
            </a:r>
          </a:p>
          <a:p>
            <a:pPr>
              <a:lnSpc>
                <a:spcPct val="100000"/>
              </a:lnSpc>
            </a:pPr>
            <a:r>
              <a:rPr lang="en-US" u="sng" dirty="0"/>
              <a:t>Description</a:t>
            </a:r>
            <a:r>
              <a:rPr lang="en-US" dirty="0"/>
              <a:t>: PM air pollution &amp; health effects in children.</a:t>
            </a:r>
          </a:p>
          <a:p>
            <a:pPr>
              <a:lnSpc>
                <a:spcPct val="100000"/>
              </a:lnSpc>
            </a:pPr>
            <a:r>
              <a:rPr lang="en-US" u="sng" dirty="0"/>
              <a:t>Exposure</a:t>
            </a:r>
            <a:r>
              <a:rPr lang="en-US" dirty="0"/>
              <a:t>: PM pollution in different cities across Southern California</a:t>
            </a:r>
          </a:p>
          <a:p>
            <a:pPr>
              <a:lnSpc>
                <a:spcPct val="100000"/>
              </a:lnSpc>
            </a:pPr>
            <a:r>
              <a:rPr lang="en-US" u="sng" dirty="0"/>
              <a:t>Outcome</a:t>
            </a:r>
            <a:r>
              <a:rPr lang="en-US" dirty="0"/>
              <a:t>: Lung development and capacity.</a:t>
            </a:r>
          </a:p>
          <a:p>
            <a:pPr>
              <a:lnSpc>
                <a:spcPct val="100000"/>
              </a:lnSpc>
            </a:pPr>
            <a:r>
              <a:rPr lang="en-US" u="sng" dirty="0"/>
              <a:t>Findings</a:t>
            </a:r>
            <a:r>
              <a:rPr lang="en-US" dirty="0"/>
              <a:t>: Reduced lung capacity and development in children living in more PM polluted cities.</a:t>
            </a:r>
          </a:p>
        </p:txBody>
      </p:sp>
    </p:spTree>
    <p:extLst>
      <p:ext uri="{BB962C8B-B14F-4D97-AF65-F5344CB8AC3E}">
        <p14:creationId xmlns:p14="http://schemas.microsoft.com/office/powerpoint/2010/main" val="543996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4625E-ED33-4D76-92C0-63D5D1240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0096"/>
            <a:ext cx="10515600" cy="80410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Health Effects of PM2.5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7C254-5247-4D16-8C4F-570D19BA3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455" y="1354475"/>
            <a:ext cx="10515600" cy="100434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b="1" dirty="0"/>
              <a:t>Writing Assignment #2: </a:t>
            </a:r>
            <a:r>
              <a:rPr lang="en-US" sz="2400" u="sng" dirty="0">
                <a:hlinkClick r:id="rId2"/>
              </a:rPr>
              <a:t>https://www.youtube.com/watch?v=fNSD33SzYj0</a:t>
            </a:r>
            <a:endParaRPr lang="en-US" sz="2400" b="1" dirty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b="1" dirty="0"/>
              <a:t>See also </a:t>
            </a:r>
            <a:r>
              <a:rPr lang="en-US" sz="2400" dirty="0">
                <a:hlinkClick r:id="rId3"/>
              </a:rPr>
              <a:t>http://www.4cleanair.org/Spring2013/CPope.pdf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829790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16501-5505-41C1-8602-FD04F65C5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734" y="286478"/>
            <a:ext cx="10515600" cy="998980"/>
          </a:xfrm>
        </p:spPr>
        <p:txBody>
          <a:bodyPr>
            <a:normAutofit/>
          </a:bodyPr>
          <a:lstStyle/>
          <a:p>
            <a:r>
              <a:rPr lang="en-US" sz="3600" b="1" dirty="0"/>
              <a:t>Utah Valley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5E7D1-78F3-427A-BEBC-ADCD56E0E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734" y="1600773"/>
            <a:ext cx="11122701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u="sng" dirty="0"/>
              <a:t>Study type</a:t>
            </a:r>
            <a:r>
              <a:rPr lang="en-US" dirty="0"/>
              <a:t>: Cross-Sectional</a:t>
            </a:r>
          </a:p>
          <a:p>
            <a:pPr>
              <a:lnSpc>
                <a:spcPct val="100000"/>
              </a:lnSpc>
            </a:pPr>
            <a:r>
              <a:rPr lang="en-US" u="sng" dirty="0"/>
              <a:t>Description</a:t>
            </a:r>
            <a:r>
              <a:rPr lang="en-US" dirty="0"/>
              <a:t>: PM air pollution &amp; short-term health effects</a:t>
            </a:r>
          </a:p>
          <a:p>
            <a:pPr>
              <a:lnSpc>
                <a:spcPct val="100000"/>
              </a:lnSpc>
            </a:pPr>
            <a:r>
              <a:rPr lang="en-US" u="sng" dirty="0"/>
              <a:t>Exposure</a:t>
            </a:r>
            <a:r>
              <a:rPr lang="en-US" dirty="0"/>
              <a:t>: PM pollution before/after mill closure (exposed) vs. during mill closure (non-exposed)</a:t>
            </a:r>
          </a:p>
          <a:p>
            <a:pPr>
              <a:lnSpc>
                <a:spcPct val="100000"/>
              </a:lnSpc>
            </a:pPr>
            <a:r>
              <a:rPr lang="en-US" u="sng" dirty="0"/>
              <a:t>Outcome</a:t>
            </a:r>
            <a:r>
              <a:rPr lang="en-US" dirty="0"/>
              <a:t>: Hospital admissions</a:t>
            </a:r>
          </a:p>
          <a:p>
            <a:pPr>
              <a:lnSpc>
                <a:spcPct val="100000"/>
              </a:lnSpc>
            </a:pPr>
            <a:r>
              <a:rPr lang="en-US" u="sng" dirty="0"/>
              <a:t>Findings</a:t>
            </a:r>
            <a:r>
              <a:rPr lang="en-US" dirty="0"/>
              <a:t>: Reduced PM pollution and hospitalization when mill was closed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6FF20B-80DE-400D-90AD-9937281FE3EC}"/>
              </a:ext>
            </a:extLst>
          </p:cNvPr>
          <p:cNvSpPr txBox="1"/>
          <p:nvPr/>
        </p:nvSpPr>
        <p:spPr>
          <a:xfrm>
            <a:off x="705853" y="6336632"/>
            <a:ext cx="4453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PM – Particulate Matter (for example, PM2.5)</a:t>
            </a:r>
          </a:p>
        </p:txBody>
      </p:sp>
    </p:spTree>
    <p:extLst>
      <p:ext uri="{BB962C8B-B14F-4D97-AF65-F5344CB8AC3E}">
        <p14:creationId xmlns:p14="http://schemas.microsoft.com/office/powerpoint/2010/main" val="1377425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video game&#10;&#10;Description automatically generated">
            <a:extLst>
              <a:ext uri="{FF2B5EF4-FFF2-40B4-BE49-F238E27FC236}">
                <a16:creationId xmlns:a16="http://schemas.microsoft.com/office/drawing/2014/main" id="{67FEFBC0-7B63-40D2-B2B2-BA2FC8151F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4" t="18893" r="22295"/>
          <a:stretch/>
        </p:blipFill>
        <p:spPr>
          <a:xfrm>
            <a:off x="1633927" y="281572"/>
            <a:ext cx="8259580" cy="629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675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16501-5505-41C1-8602-FD04F65C5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734" y="286478"/>
            <a:ext cx="10515600" cy="998980"/>
          </a:xfrm>
        </p:spPr>
        <p:txBody>
          <a:bodyPr>
            <a:normAutofit/>
          </a:bodyPr>
          <a:lstStyle/>
          <a:p>
            <a:r>
              <a:rPr lang="en-US" sz="3600" b="1" dirty="0"/>
              <a:t>Six-City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5E7D1-78F3-427A-BEBC-ADCD56E0E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734" y="1600773"/>
            <a:ext cx="11362545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u="sng" dirty="0"/>
              <a:t>Study type</a:t>
            </a:r>
            <a:r>
              <a:rPr lang="en-US" dirty="0"/>
              <a:t>: Prospective cohort</a:t>
            </a:r>
          </a:p>
          <a:p>
            <a:pPr>
              <a:lnSpc>
                <a:spcPct val="100000"/>
              </a:lnSpc>
            </a:pPr>
            <a:r>
              <a:rPr lang="en-US" u="sng" dirty="0"/>
              <a:t>Description</a:t>
            </a:r>
            <a:r>
              <a:rPr lang="en-US" dirty="0"/>
              <a:t>: PM air pollution &amp; long-term health effects</a:t>
            </a:r>
          </a:p>
          <a:p>
            <a:pPr>
              <a:lnSpc>
                <a:spcPct val="100000"/>
              </a:lnSpc>
            </a:pPr>
            <a:r>
              <a:rPr lang="en-US" u="sng" dirty="0"/>
              <a:t>Exposure</a:t>
            </a:r>
            <a:r>
              <a:rPr lang="en-US" dirty="0"/>
              <a:t>: PM pollution in six U.S. cities (two dirty, two clean, two average)</a:t>
            </a:r>
          </a:p>
          <a:p>
            <a:pPr>
              <a:lnSpc>
                <a:spcPct val="100000"/>
              </a:lnSpc>
            </a:pPr>
            <a:r>
              <a:rPr lang="en-US" u="sng" dirty="0"/>
              <a:t>Outcome</a:t>
            </a:r>
            <a:r>
              <a:rPr lang="en-US" dirty="0"/>
              <a:t>: Survival rates (mortality)</a:t>
            </a:r>
          </a:p>
          <a:p>
            <a:pPr>
              <a:lnSpc>
                <a:spcPct val="100000"/>
              </a:lnSpc>
            </a:pPr>
            <a:r>
              <a:rPr lang="en-US" u="sng" dirty="0"/>
              <a:t>Findings</a:t>
            </a:r>
            <a:r>
              <a:rPr lang="en-US" dirty="0"/>
              <a:t>: Increased mortality rates of cohort in dirty compared to clean cities. Relative risk of all-cause mortality of around 1.25 for participants in dirty compared to clean cities (after 14 to 16 year follow-up period).</a:t>
            </a:r>
          </a:p>
        </p:txBody>
      </p:sp>
    </p:spTree>
    <p:extLst>
      <p:ext uri="{BB962C8B-B14F-4D97-AF65-F5344CB8AC3E}">
        <p14:creationId xmlns:p14="http://schemas.microsoft.com/office/powerpoint/2010/main" val="4192825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A21E8090-F001-4619-8F58-2E614F12E9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4" t="18431" r="22295" b="555"/>
          <a:stretch/>
        </p:blipFill>
        <p:spPr>
          <a:xfrm>
            <a:off x="2266013" y="404732"/>
            <a:ext cx="7659974" cy="583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600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F62FBA98-C84C-4ED5-A4A7-C60B26D3D2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13" t="21432" r="25000" b="7466"/>
          <a:stretch/>
        </p:blipFill>
        <p:spPr>
          <a:xfrm>
            <a:off x="1479005" y="462821"/>
            <a:ext cx="7877707" cy="59323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18F4F79-900F-4B0B-A527-7BDF43EA61FF}"/>
              </a:ext>
            </a:extLst>
          </p:cNvPr>
          <p:cNvSpPr txBox="1"/>
          <p:nvPr/>
        </p:nvSpPr>
        <p:spPr>
          <a:xfrm>
            <a:off x="9016935" y="2377815"/>
            <a:ext cx="3175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highlight>
                  <a:srgbClr val="FFFF00"/>
                </a:highlight>
              </a:rPr>
              <a:t>All cause mortality around 25% higher in most polluted cities (i.e. RR approx. 1.25)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0E94B30-C960-493A-8469-800F2D29ED90}"/>
              </a:ext>
            </a:extLst>
          </p:cNvPr>
          <p:cNvCxnSpPr/>
          <p:nvPr/>
        </p:nvCxnSpPr>
        <p:spPr>
          <a:xfrm flipH="1" flipV="1">
            <a:off x="8484432" y="3301145"/>
            <a:ext cx="689548" cy="1278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4277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F62FBA98-C84C-4ED5-A4A7-C60B26D3D2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13" t="21432" r="25000" b="7466"/>
          <a:stretch/>
        </p:blipFill>
        <p:spPr>
          <a:xfrm>
            <a:off x="1294126" y="588364"/>
            <a:ext cx="7877707" cy="5932358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0E94B30-C960-493A-8469-800F2D29ED90}"/>
              </a:ext>
            </a:extLst>
          </p:cNvPr>
          <p:cNvCxnSpPr>
            <a:cxnSpLocks/>
          </p:cNvCxnSpPr>
          <p:nvPr/>
        </p:nvCxnSpPr>
        <p:spPr>
          <a:xfrm flipH="1" flipV="1">
            <a:off x="8061838" y="3554543"/>
            <a:ext cx="1109995" cy="6173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FCFAD10-1EA4-4792-969E-34C14E7D2D6B}"/>
              </a:ext>
            </a:extLst>
          </p:cNvPr>
          <p:cNvCxnSpPr>
            <a:cxnSpLocks/>
          </p:cNvCxnSpPr>
          <p:nvPr/>
        </p:nvCxnSpPr>
        <p:spPr>
          <a:xfrm flipH="1" flipV="1">
            <a:off x="8061840" y="4270132"/>
            <a:ext cx="1109993" cy="2718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83FD55E-AF73-4A76-B53A-8CAD49BFC7B3}"/>
              </a:ext>
            </a:extLst>
          </p:cNvPr>
          <p:cNvCxnSpPr>
            <a:cxnSpLocks/>
          </p:cNvCxnSpPr>
          <p:nvPr/>
        </p:nvCxnSpPr>
        <p:spPr>
          <a:xfrm flipH="1">
            <a:off x="8061838" y="4454796"/>
            <a:ext cx="1109995" cy="6428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A317730-1704-49CD-8B1C-7B389242537A}"/>
              </a:ext>
            </a:extLst>
          </p:cNvPr>
          <p:cNvCxnSpPr>
            <a:cxnSpLocks/>
          </p:cNvCxnSpPr>
          <p:nvPr/>
        </p:nvCxnSpPr>
        <p:spPr>
          <a:xfrm flipH="1">
            <a:off x="8061839" y="4580252"/>
            <a:ext cx="1248502" cy="14035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447FA62-05E5-41EA-89B3-737799FE4C5B}"/>
              </a:ext>
            </a:extLst>
          </p:cNvPr>
          <p:cNvSpPr txBox="1"/>
          <p:nvPr/>
        </p:nvSpPr>
        <p:spPr>
          <a:xfrm>
            <a:off x="9310341" y="4085464"/>
            <a:ext cx="3175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highlight>
                  <a:srgbClr val="FFFF00"/>
                </a:highlight>
              </a:rPr>
              <a:t>95% Confidence Intervals</a:t>
            </a:r>
          </a:p>
        </p:txBody>
      </p:sp>
    </p:spTree>
    <p:extLst>
      <p:ext uri="{BB962C8B-B14F-4D97-AF65-F5344CB8AC3E}">
        <p14:creationId xmlns:p14="http://schemas.microsoft.com/office/powerpoint/2010/main" val="2387870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F62FBA98-C84C-4ED5-A4A7-C60B26D3D2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13" t="21432" r="25000" b="7466"/>
          <a:stretch/>
        </p:blipFill>
        <p:spPr>
          <a:xfrm>
            <a:off x="1294126" y="588364"/>
            <a:ext cx="7877707" cy="59323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18F4F79-900F-4B0B-A527-7BDF43EA61FF}"/>
              </a:ext>
            </a:extLst>
          </p:cNvPr>
          <p:cNvSpPr txBox="1"/>
          <p:nvPr/>
        </p:nvSpPr>
        <p:spPr>
          <a:xfrm>
            <a:off x="9016935" y="3429000"/>
            <a:ext cx="3175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highlight>
                  <a:srgbClr val="FFFF00"/>
                </a:highlight>
              </a:rPr>
              <a:t>Statistically significant</a:t>
            </a:r>
          </a:p>
          <a:p>
            <a:r>
              <a:rPr lang="en-US" i="1" dirty="0">
                <a:highlight>
                  <a:srgbClr val="FFFF00"/>
                </a:highlight>
              </a:rPr>
              <a:t>(95% CI does not contain RR=1)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0E94B30-C960-493A-8469-800F2D29ED90}"/>
              </a:ext>
            </a:extLst>
          </p:cNvPr>
          <p:cNvCxnSpPr/>
          <p:nvPr/>
        </p:nvCxnSpPr>
        <p:spPr>
          <a:xfrm flipH="1" flipV="1">
            <a:off x="8175338" y="3494133"/>
            <a:ext cx="689548" cy="1278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FCFAD10-1EA4-4792-969E-34C14E7D2D6B}"/>
              </a:ext>
            </a:extLst>
          </p:cNvPr>
          <p:cNvCxnSpPr/>
          <p:nvPr/>
        </p:nvCxnSpPr>
        <p:spPr>
          <a:xfrm flipH="1" flipV="1">
            <a:off x="8232449" y="4326941"/>
            <a:ext cx="689548" cy="1278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83FD55E-AF73-4A76-B53A-8CAD49BFC7B3}"/>
              </a:ext>
            </a:extLst>
          </p:cNvPr>
          <p:cNvCxnSpPr/>
          <p:nvPr/>
        </p:nvCxnSpPr>
        <p:spPr>
          <a:xfrm flipH="1" flipV="1">
            <a:off x="8235299" y="5193587"/>
            <a:ext cx="689548" cy="1278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A317730-1704-49CD-8B1C-7B389242537A}"/>
              </a:ext>
            </a:extLst>
          </p:cNvPr>
          <p:cNvCxnSpPr/>
          <p:nvPr/>
        </p:nvCxnSpPr>
        <p:spPr>
          <a:xfrm flipH="1" flipV="1">
            <a:off x="8175338" y="5996305"/>
            <a:ext cx="689548" cy="1278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322FF13-6409-4C95-A4B2-AAED2F81BF05}"/>
              </a:ext>
            </a:extLst>
          </p:cNvPr>
          <p:cNvSpPr txBox="1"/>
          <p:nvPr/>
        </p:nvSpPr>
        <p:spPr>
          <a:xfrm>
            <a:off x="9016935" y="4206202"/>
            <a:ext cx="3175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highlight>
                  <a:srgbClr val="FFFF00"/>
                </a:highlight>
              </a:rPr>
              <a:t>Not statistically significant</a:t>
            </a:r>
          </a:p>
          <a:p>
            <a:r>
              <a:rPr lang="en-US" i="1" dirty="0">
                <a:highlight>
                  <a:srgbClr val="FFFF00"/>
                </a:highlight>
              </a:rPr>
              <a:t>(95% CI contains RR=1)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24FF22-8DB2-456A-A7B4-4DF7C683D825}"/>
              </a:ext>
            </a:extLst>
          </p:cNvPr>
          <p:cNvSpPr txBox="1"/>
          <p:nvPr/>
        </p:nvSpPr>
        <p:spPr>
          <a:xfrm>
            <a:off x="9016935" y="4998276"/>
            <a:ext cx="3175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highlight>
                  <a:srgbClr val="FFFF00"/>
                </a:highlight>
              </a:rPr>
              <a:t>Statistically significant</a:t>
            </a:r>
          </a:p>
          <a:p>
            <a:r>
              <a:rPr lang="en-US" i="1" dirty="0">
                <a:highlight>
                  <a:srgbClr val="FFFF00"/>
                </a:highlight>
              </a:rPr>
              <a:t>(95% CI does not contain RR=1)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C0ABFF-CE1F-405B-B4BC-438C80D1D9F7}"/>
              </a:ext>
            </a:extLst>
          </p:cNvPr>
          <p:cNvSpPr txBox="1"/>
          <p:nvPr/>
        </p:nvSpPr>
        <p:spPr>
          <a:xfrm>
            <a:off x="9016935" y="5775478"/>
            <a:ext cx="3175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highlight>
                  <a:srgbClr val="FFFF00"/>
                </a:highlight>
              </a:rPr>
              <a:t>Not statistically significant</a:t>
            </a:r>
          </a:p>
          <a:p>
            <a:r>
              <a:rPr lang="en-US" i="1" dirty="0">
                <a:highlight>
                  <a:srgbClr val="FFFF00"/>
                </a:highlight>
              </a:rPr>
              <a:t>(95% CI contains RR=1)</a:t>
            </a:r>
          </a:p>
        </p:txBody>
      </p:sp>
    </p:spTree>
    <p:extLst>
      <p:ext uri="{BB962C8B-B14F-4D97-AF65-F5344CB8AC3E}">
        <p14:creationId xmlns:p14="http://schemas.microsoft.com/office/powerpoint/2010/main" val="305048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1618</TotalTime>
  <Words>656</Words>
  <Application>Microsoft Office PowerPoint</Application>
  <PresentationFormat>Widescreen</PresentationFormat>
  <Paragraphs>59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METR/ENVS 113 Health Effects of PM2.5 by Arden Pope (Summary)  May 12, 2020 </vt:lpstr>
      <vt:lpstr>Health Effects of PM2.5</vt:lpstr>
      <vt:lpstr>Utah Valley Studies</vt:lpstr>
      <vt:lpstr>PowerPoint Presentation</vt:lpstr>
      <vt:lpstr>Six-City Study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PM2.5 pre-mature mortality equivalent to smoking 25 pack-years on a population level …</vt:lpstr>
      <vt:lpstr>PM2.5 pre-mature mortality equivalent to smoking 25 pack-years on a population level …</vt:lpstr>
      <vt:lpstr>American Cancer Society (ACS) Study</vt:lpstr>
      <vt:lpstr>Children’s Health Study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METR/ENVS 113 Zoom Meeting Feb 3, 2020 </dc:title>
  <dc:creator>Frank Freedman</dc:creator>
  <cp:lastModifiedBy>Frank Freedman</cp:lastModifiedBy>
  <cp:revision>118</cp:revision>
  <dcterms:created xsi:type="dcterms:W3CDTF">2020-02-03T20:00:13Z</dcterms:created>
  <dcterms:modified xsi:type="dcterms:W3CDTF">2020-05-13T15:52:06Z</dcterms:modified>
</cp:coreProperties>
</file>