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8" r:id="rId4"/>
    <p:sldId id="262" r:id="rId5"/>
    <p:sldId id="269" r:id="rId6"/>
    <p:sldId id="265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59573-8170-47B9-AF43-2398D5B3A73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0358-D9D7-47E1-AA56-037F0BB7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B90D33-E3EE-44AC-A6FC-8309B97C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9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81D6-A09D-4767-A349-37CF43E26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87D8C-B246-410B-9D06-387081E2C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F798-99E1-46FF-8BA4-4C187B5D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7A675-C20B-42A2-A69E-E39EE8F3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16D6F-DBB3-49B5-B7A7-5BDE2636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3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EA51-4C19-4DBB-B294-2C9613BE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DE5F6-E87F-4631-B057-3B285963E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2FB2-DE41-4EE1-A3B1-8443FF06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5F91-4EB2-4ADF-BFD0-8BFA967C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2191E-557D-4A28-ADF5-175472FA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05885-101A-4C61-A59A-9BDAB2BCC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409E-524A-493B-A664-E645CDBD0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1D74-BD26-4406-AF09-BAEE4519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8A009-5A4B-47B9-9B92-6B68D0CC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9F6B9-0D3F-4025-8219-0BD4835C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6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BF89-ADA7-400D-8EC6-AF57DDC9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0F328-93F2-473A-AD7C-B2A782427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9A0CC-BEF2-4AB4-B2C7-AEC9C990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CABA4-7751-4D84-A658-2736263F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E9BBF-14D2-4B8E-AB2E-753A6F8B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B670-394C-4CF3-9A68-1F9A0F5C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8DA75-E7EF-4E2E-BB50-711B6228E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EA6A3-9513-4ABF-9365-B0A52FA3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0DA30-64A4-4110-99E2-A718A863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50467-0F09-4E8F-B24A-035990FC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3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C43C-5439-4541-A3B9-2AC6D94F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30FE-2EA7-4F87-A914-5E04B3AF8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5A5F4-F83E-440A-95FF-4FC9341C5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CE0F4-EB53-461F-A042-DDC12C2D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955E0-3C70-4324-87EF-2DEBEAF1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824EC-0374-49E9-B845-AA0C8C81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1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6940-DAD2-4605-A38F-0B51471D0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A98A0-1D74-4639-9C49-1F0A6408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33AA4-1931-4B49-9D0F-609D44CE2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6E5B3-A135-47C5-A8CD-9D4C7ED34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31272-03CD-490C-BD2D-70CDC786F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B662F-8AF5-4678-9428-4472335F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A30B9-61F5-4B17-89DD-1DCDEFBE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A64B9-5162-4BE8-B45D-EA7C7F2C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5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2450-6CC2-4491-B50C-164E2900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28D08-CAB3-4AC7-A763-5C81624A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C142F-EC5E-40A4-8769-F7523083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6C7E3-8296-4B55-BBB3-66BF7DF4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0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1BD16-5C7E-46CB-88BF-6629E462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8B6CB-B632-452C-BDE5-1D11E77B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0319-CEC8-46FA-99F3-387A31DE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3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A110-B26A-4BAC-89BE-2BB05F9FC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C60D-D532-4830-BF87-821461E4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F3297-2067-4734-8B9D-BF4534FB7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25B69-CA4C-48E8-BA13-675AF79F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6E569-3D61-4831-B8DF-D19E3BC0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8DEF2-75F4-4E5A-A62E-96CE5AF8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2AB3-BCFF-4977-9E59-A05813A3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FFE0D-3401-4DC1-9EA2-BCDCD3301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E490E-A6C6-4CF7-8E4F-214C8FF45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65078-253B-4351-ADE7-101BA6EF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A7383-26F7-495A-AA1E-DCE9A843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0532-3F03-4ED5-8387-1BEBE9E2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A1A8B-41A8-47AD-AC81-656E2A79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85BBB-6C46-4882-AE95-B91D98B53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141AA-2624-41D4-A49D-6B6DF9F74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B3C5-4788-4E36-A6F4-69FC6E86A86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EFB30-AA3A-4831-AD87-4B217A0FE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FD4C-DF23-445D-8D59-FADF77103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3B0F-53E8-4356-BB2E-902FC0F53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cleanair.org/Spring2013/CPope.pdf" TargetMode="External"/><Relationship Id="rId2" Type="http://schemas.openxmlformats.org/officeDocument/2006/relationships/hyperlink" Target="https://www.youtube.com/watch?v=fNSD33SzYj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FF34-6036-4B26-8D13-679EC9DE4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3361"/>
            <a:ext cx="9144000" cy="35661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400" b="1" dirty="0"/>
              <a:t>METR/ENVS 113</a:t>
            </a:r>
            <a:br>
              <a:rPr lang="en-US" dirty="0"/>
            </a:br>
            <a:r>
              <a:rPr lang="en-US" sz="3600" dirty="0"/>
              <a:t>Health Effects of PM2.5 by Arden Pope</a:t>
            </a:r>
            <a:br>
              <a:rPr lang="en-US" sz="3600" dirty="0"/>
            </a:br>
            <a:r>
              <a:rPr lang="en-US" sz="3600" dirty="0"/>
              <a:t>(Summary)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May 12, 2020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04F86-646D-4811-A3F5-4544681B6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952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SJSU Spring Semester 2020</a:t>
            </a:r>
          </a:p>
          <a:p>
            <a:r>
              <a:rPr lang="en-US" dirty="0"/>
              <a:t>Frank R. Freedman (Course Instructor)</a:t>
            </a:r>
          </a:p>
        </p:txBody>
      </p:sp>
    </p:spTree>
    <p:extLst>
      <p:ext uri="{BB962C8B-B14F-4D97-AF65-F5344CB8AC3E}">
        <p14:creationId xmlns:p14="http://schemas.microsoft.com/office/powerpoint/2010/main" val="138273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2FBA98-C84C-4ED5-A4A7-C60B26D3D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t="21432" r="25000" b="7466"/>
          <a:stretch/>
        </p:blipFill>
        <p:spPr>
          <a:xfrm>
            <a:off x="1479005" y="462821"/>
            <a:ext cx="7877707" cy="5932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F4F79-900F-4B0B-A527-7BDF43EA61FF}"/>
              </a:ext>
            </a:extLst>
          </p:cNvPr>
          <p:cNvSpPr txBox="1"/>
          <p:nvPr/>
        </p:nvSpPr>
        <p:spPr>
          <a:xfrm>
            <a:off x="245541" y="6389558"/>
            <a:ext cx="996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Smoking 25 packs of cigarettes per </a:t>
            </a:r>
            <a:r>
              <a:rPr lang="en-US" i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ye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ar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leads to </a:t>
            </a:r>
            <a:r>
              <a:rPr lang="en-US" i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double the risk of pre-mature death (RR = 2)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3B4EAE5E-B973-4681-BC34-986B42AE8888}"/>
              </a:ext>
            </a:extLst>
          </p:cNvPr>
          <p:cNvSpPr/>
          <p:nvPr/>
        </p:nvSpPr>
        <p:spPr>
          <a:xfrm>
            <a:off x="5486399" y="2908092"/>
            <a:ext cx="849905" cy="394690"/>
          </a:xfrm>
          <a:prstGeom prst="left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0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85A1FF-FE27-4628-933E-30F7A00F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2800" b="1" dirty="0"/>
              <a:t>PM2.5 pre-mature mortality equivalent to smoking 25 pack-years on a population level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A16011-78E0-46BB-BAC3-134EBE88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1600772"/>
            <a:ext cx="11362545" cy="480002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Air Pollution mortality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RR = 1.25 for pre-mature mortality (most vs. least polluted cities)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/>
              <a:t>Smoking mortality</a:t>
            </a:r>
          </a:p>
          <a:p>
            <a:pPr>
              <a:lnSpc>
                <a:spcPct val="100000"/>
              </a:lnSpc>
            </a:pPr>
            <a:r>
              <a:rPr lang="en-US" sz="2400" dirty="0" err="1"/>
              <a:t>RR_smokers</a:t>
            </a:r>
            <a:r>
              <a:rPr lang="en-US" sz="2400" dirty="0"/>
              <a:t> = 2 for pre-mature mortality compared w non-smokers (assumes smoking 25 pack years … typical amount)</a:t>
            </a:r>
          </a:p>
          <a:p>
            <a:pPr>
              <a:lnSpc>
                <a:spcPct val="100000"/>
              </a:lnSpc>
            </a:pPr>
            <a:r>
              <a:rPr lang="en-US" sz="2400" dirty="0" err="1"/>
              <a:t>RR_nonsmokers</a:t>
            </a:r>
            <a:r>
              <a:rPr lang="en-US" sz="2400" dirty="0"/>
              <a:t> = 1 for non-smokers (by definition)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An average across U.S. 25% of the population smokes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Therefore 3 non-smokers for every 1 smoker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669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85A1FF-FE27-4628-933E-30F7A00F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2800" b="1" dirty="0"/>
              <a:t>PM2.5 pre-mature mortality equivalent to smoking 25 pack-years on a population level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A16011-78E0-46BB-BAC3-134EBE88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27" y="1456206"/>
            <a:ext cx="11362545" cy="39455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b="1" dirty="0"/>
              <a:t>Smoking mortality on population level (</a:t>
            </a:r>
            <a:r>
              <a:rPr lang="en-US" sz="2400" b="1" dirty="0" err="1"/>
              <a:t>RR_pop</a:t>
            </a:r>
            <a:r>
              <a:rPr lang="en-US" sz="2400" b="1" dirty="0"/>
              <a:t>)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2200" dirty="0"/>
              <a:t>RR_pop = (# smokers)(</a:t>
            </a:r>
            <a:r>
              <a:rPr lang="en-US" sz="2200" dirty="0" err="1"/>
              <a:t>RR_smokers</a:t>
            </a:r>
            <a:r>
              <a:rPr lang="en-US" sz="2200" dirty="0"/>
              <a:t>) + (# non-smokers)(</a:t>
            </a:r>
            <a:r>
              <a:rPr lang="en-US" sz="2200" dirty="0" err="1"/>
              <a:t>RR_non</a:t>
            </a:r>
            <a:r>
              <a:rPr lang="en-US" sz="2200" dirty="0"/>
              <a:t>-smokers)/(Total # of people)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2200" dirty="0" err="1"/>
              <a:t>RR_pop</a:t>
            </a:r>
            <a:r>
              <a:rPr lang="en-US" sz="2200" dirty="0"/>
              <a:t> = (1)(2)			+   	(3)(1)				/ 	(3+1=4)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2200" dirty="0" err="1"/>
              <a:t>RR_pop</a:t>
            </a:r>
            <a:r>
              <a:rPr lang="en-US" sz="2200" dirty="0"/>
              <a:t>	 =     2			+                3				/	    4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2400" dirty="0" err="1"/>
              <a:t>RR_pop</a:t>
            </a:r>
            <a:r>
              <a:rPr lang="en-US" sz="2400" dirty="0"/>
              <a:t> =			5					/	    4</a:t>
            </a:r>
          </a:p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2400" dirty="0" err="1"/>
              <a:t>RR_pop</a:t>
            </a:r>
            <a:r>
              <a:rPr lang="en-US" sz="2400" dirty="0"/>
              <a:t>  = 5/4  = 1.25		</a:t>
            </a:r>
            <a:r>
              <a:rPr lang="en-US" sz="2400" i="1" dirty="0">
                <a:highlight>
                  <a:srgbClr val="FFFF00"/>
                </a:highlight>
              </a:rPr>
              <a:t>same as due to PM2.5 pollution for most vs. least cities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i="1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1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6501-5505-41C1-8602-FD04F65C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3600" b="1" dirty="0"/>
              <a:t>American Cancer Society (ACS)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E7D1-78F3-427A-BEBC-ADCD56E0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1600773"/>
            <a:ext cx="11362545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u="sng" dirty="0"/>
              <a:t>Study type</a:t>
            </a:r>
            <a:r>
              <a:rPr lang="en-US" dirty="0"/>
              <a:t>: Retrospective cohort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Description</a:t>
            </a:r>
            <a:r>
              <a:rPr lang="en-US" dirty="0"/>
              <a:t>: PM air pollution &amp; long-term health effects. Used data from previous ACS study, and re-analyzed the data by linking to air pollution. Larger cohort than Six-City study.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Exposure</a:t>
            </a:r>
            <a:r>
              <a:rPr lang="en-US" dirty="0"/>
              <a:t>: PM pollution in many U.S. cities 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Outcome</a:t>
            </a:r>
            <a:r>
              <a:rPr lang="en-US" dirty="0"/>
              <a:t>: Mortality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Findings</a:t>
            </a:r>
            <a:r>
              <a:rPr lang="en-US" dirty="0"/>
              <a:t>: Increased mortality rates as PM2.5 pollution increases. RR = 1.17 all-cause mortality.</a:t>
            </a:r>
          </a:p>
        </p:txBody>
      </p:sp>
    </p:spTree>
    <p:extLst>
      <p:ext uri="{BB962C8B-B14F-4D97-AF65-F5344CB8AC3E}">
        <p14:creationId xmlns:p14="http://schemas.microsoft.com/office/powerpoint/2010/main" val="390719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6501-5505-41C1-8602-FD04F65C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3600" b="1" dirty="0"/>
              <a:t>Children’s Health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E7D1-78F3-427A-BEBC-ADCD56E0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1600773"/>
            <a:ext cx="11362545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u="sng" dirty="0"/>
              <a:t>Study type</a:t>
            </a:r>
            <a:r>
              <a:rPr lang="en-US" dirty="0"/>
              <a:t>: Prospective cohort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Description</a:t>
            </a:r>
            <a:r>
              <a:rPr lang="en-US" dirty="0"/>
              <a:t>: PM air pollution &amp; health effects in children.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Exposure</a:t>
            </a:r>
            <a:r>
              <a:rPr lang="en-US" dirty="0"/>
              <a:t>: PM pollution in different cities across Southern California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Outcome</a:t>
            </a:r>
            <a:r>
              <a:rPr lang="en-US" dirty="0"/>
              <a:t>: Lung development and capacity.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Findings</a:t>
            </a:r>
            <a:r>
              <a:rPr lang="en-US" dirty="0"/>
              <a:t>: Reduced lung capacity and development in children living in more PM polluted cities.</a:t>
            </a:r>
          </a:p>
        </p:txBody>
      </p:sp>
    </p:spTree>
    <p:extLst>
      <p:ext uri="{BB962C8B-B14F-4D97-AF65-F5344CB8AC3E}">
        <p14:creationId xmlns:p14="http://schemas.microsoft.com/office/powerpoint/2010/main" val="54399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625E-ED33-4D76-92C0-63D5D124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096"/>
            <a:ext cx="10515600" cy="80410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Health Effects of PM2.5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C254-5247-4D16-8C4F-570D19BA3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55" y="1354475"/>
            <a:ext cx="10515600" cy="10043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b="1" dirty="0"/>
              <a:t>Writing Assignment #2: </a:t>
            </a:r>
            <a:r>
              <a:rPr lang="en-US" sz="2400" u="sng" dirty="0">
                <a:hlinkClick r:id="rId2"/>
              </a:rPr>
              <a:t>https://www.youtube.com/watch?v=fNSD33SzYj0</a:t>
            </a:r>
            <a:endParaRPr lang="en-US" sz="2400" b="1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b="1" dirty="0"/>
              <a:t>See also </a:t>
            </a:r>
            <a:r>
              <a:rPr lang="en-US" sz="2400" dirty="0">
                <a:hlinkClick r:id="rId3"/>
              </a:rPr>
              <a:t>http://www.4cleanair.org/Spring2013/CPope.pdf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2979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6501-5505-41C1-8602-FD04F65C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3600" b="1" dirty="0"/>
              <a:t>Utah Valley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E7D1-78F3-427A-BEBC-ADCD56E0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1600773"/>
            <a:ext cx="11122701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u="sng" dirty="0"/>
              <a:t>Study type</a:t>
            </a:r>
            <a:r>
              <a:rPr lang="en-US" dirty="0"/>
              <a:t>: Cross-Sectional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Description</a:t>
            </a:r>
            <a:r>
              <a:rPr lang="en-US" dirty="0"/>
              <a:t>: PM air pollution &amp; short-term health effects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Exposure</a:t>
            </a:r>
            <a:r>
              <a:rPr lang="en-US" dirty="0"/>
              <a:t>: PM pollution before/after mill closure (exposed) vs. during mill closure (non-exposed)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Outcome</a:t>
            </a:r>
            <a:r>
              <a:rPr lang="en-US" dirty="0"/>
              <a:t>: Hospital admissions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Findings</a:t>
            </a:r>
            <a:r>
              <a:rPr lang="en-US" dirty="0"/>
              <a:t>: Reduced PM pollution and hospitalization when mill was closed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FF20B-80DE-400D-90AD-9937281FE3EC}"/>
              </a:ext>
            </a:extLst>
          </p:cNvPr>
          <p:cNvSpPr txBox="1"/>
          <p:nvPr/>
        </p:nvSpPr>
        <p:spPr>
          <a:xfrm>
            <a:off x="705853" y="6336632"/>
            <a:ext cx="445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 – Particulate Matter (for example, PM2.5)</a:t>
            </a:r>
          </a:p>
        </p:txBody>
      </p:sp>
    </p:spTree>
    <p:extLst>
      <p:ext uri="{BB962C8B-B14F-4D97-AF65-F5344CB8AC3E}">
        <p14:creationId xmlns:p14="http://schemas.microsoft.com/office/powerpoint/2010/main" val="137742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67FEFBC0-7B63-40D2-B2B2-BA2FC8151F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4" t="18893" r="22295"/>
          <a:stretch/>
        </p:blipFill>
        <p:spPr>
          <a:xfrm>
            <a:off x="1633927" y="281572"/>
            <a:ext cx="8259580" cy="629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7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6501-5505-41C1-8602-FD04F65C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4" y="286478"/>
            <a:ext cx="10515600" cy="998980"/>
          </a:xfrm>
        </p:spPr>
        <p:txBody>
          <a:bodyPr>
            <a:normAutofit/>
          </a:bodyPr>
          <a:lstStyle/>
          <a:p>
            <a:r>
              <a:rPr lang="en-US" sz="3600" b="1" dirty="0"/>
              <a:t>Six-City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E7D1-78F3-427A-BEBC-ADCD56E0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" y="1600773"/>
            <a:ext cx="11362545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u="sng" dirty="0"/>
              <a:t>Study type</a:t>
            </a:r>
            <a:r>
              <a:rPr lang="en-US" dirty="0"/>
              <a:t>: Prospective cohort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Description</a:t>
            </a:r>
            <a:r>
              <a:rPr lang="en-US" dirty="0"/>
              <a:t>: PM air pollution &amp; long-term health effects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Exposure</a:t>
            </a:r>
            <a:r>
              <a:rPr lang="en-US" dirty="0"/>
              <a:t>: PM pollution in six U.S. cities (two dirty, two clean, two average)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Outcome</a:t>
            </a:r>
            <a:r>
              <a:rPr lang="en-US" dirty="0"/>
              <a:t>: Survival rates (mortality)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Findings</a:t>
            </a:r>
            <a:r>
              <a:rPr lang="en-US" dirty="0"/>
              <a:t>: Increased mortality rates of cohort in dirty compared to clean cities. Relative risk of all-cause mortality of around 1.25 for participants in dirty compared to clean cities (after 14 to 16 year follow-up period).</a:t>
            </a:r>
          </a:p>
        </p:txBody>
      </p:sp>
    </p:spTree>
    <p:extLst>
      <p:ext uri="{BB962C8B-B14F-4D97-AF65-F5344CB8AC3E}">
        <p14:creationId xmlns:p14="http://schemas.microsoft.com/office/powerpoint/2010/main" val="419282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A21E8090-F001-4619-8F58-2E614F12E9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4" t="18431" r="22295" b="555"/>
          <a:stretch/>
        </p:blipFill>
        <p:spPr>
          <a:xfrm>
            <a:off x="2266013" y="404732"/>
            <a:ext cx="7659974" cy="583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0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2FBA98-C84C-4ED5-A4A7-C60B26D3D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t="21432" r="25000" b="7466"/>
          <a:stretch/>
        </p:blipFill>
        <p:spPr>
          <a:xfrm>
            <a:off x="1479005" y="462821"/>
            <a:ext cx="7877707" cy="5932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F4F79-900F-4B0B-A527-7BDF43EA61FF}"/>
              </a:ext>
            </a:extLst>
          </p:cNvPr>
          <p:cNvSpPr txBox="1"/>
          <p:nvPr/>
        </p:nvSpPr>
        <p:spPr>
          <a:xfrm>
            <a:off x="9016935" y="2377815"/>
            <a:ext cx="3175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All cause mortality around 25% higher in most polluted cities (i.e. RR approx. 1.25)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E94B30-C960-493A-8469-800F2D29ED90}"/>
              </a:ext>
            </a:extLst>
          </p:cNvPr>
          <p:cNvCxnSpPr/>
          <p:nvPr/>
        </p:nvCxnSpPr>
        <p:spPr>
          <a:xfrm flipH="1" flipV="1">
            <a:off x="8484432" y="3301145"/>
            <a:ext cx="689548" cy="12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27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2FBA98-C84C-4ED5-A4A7-C60B26D3D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t="21432" r="25000" b="7466"/>
          <a:stretch/>
        </p:blipFill>
        <p:spPr>
          <a:xfrm>
            <a:off x="1294126" y="588364"/>
            <a:ext cx="7877707" cy="593235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E94B30-C960-493A-8469-800F2D29ED90}"/>
              </a:ext>
            </a:extLst>
          </p:cNvPr>
          <p:cNvCxnSpPr>
            <a:cxnSpLocks/>
          </p:cNvCxnSpPr>
          <p:nvPr/>
        </p:nvCxnSpPr>
        <p:spPr>
          <a:xfrm flipH="1" flipV="1">
            <a:off x="8061838" y="3554543"/>
            <a:ext cx="1109995" cy="617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CFAD10-1EA4-4792-969E-34C14E7D2D6B}"/>
              </a:ext>
            </a:extLst>
          </p:cNvPr>
          <p:cNvCxnSpPr>
            <a:cxnSpLocks/>
          </p:cNvCxnSpPr>
          <p:nvPr/>
        </p:nvCxnSpPr>
        <p:spPr>
          <a:xfrm flipH="1" flipV="1">
            <a:off x="8061840" y="4270132"/>
            <a:ext cx="1109993" cy="27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3FD55E-AF73-4A76-B53A-8CAD49BFC7B3}"/>
              </a:ext>
            </a:extLst>
          </p:cNvPr>
          <p:cNvCxnSpPr>
            <a:cxnSpLocks/>
          </p:cNvCxnSpPr>
          <p:nvPr/>
        </p:nvCxnSpPr>
        <p:spPr>
          <a:xfrm flipH="1">
            <a:off x="8061838" y="4454796"/>
            <a:ext cx="1109995" cy="6428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317730-1704-49CD-8B1C-7B389242537A}"/>
              </a:ext>
            </a:extLst>
          </p:cNvPr>
          <p:cNvCxnSpPr>
            <a:cxnSpLocks/>
          </p:cNvCxnSpPr>
          <p:nvPr/>
        </p:nvCxnSpPr>
        <p:spPr>
          <a:xfrm flipH="1">
            <a:off x="8061839" y="4580252"/>
            <a:ext cx="1248502" cy="14035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47FA62-05E5-41EA-89B3-737799FE4C5B}"/>
              </a:ext>
            </a:extLst>
          </p:cNvPr>
          <p:cNvSpPr txBox="1"/>
          <p:nvPr/>
        </p:nvSpPr>
        <p:spPr>
          <a:xfrm>
            <a:off x="9310341" y="4085464"/>
            <a:ext cx="317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95%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38787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2FBA98-C84C-4ED5-A4A7-C60B26D3D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t="21432" r="25000" b="7466"/>
          <a:stretch/>
        </p:blipFill>
        <p:spPr>
          <a:xfrm>
            <a:off x="1294126" y="588364"/>
            <a:ext cx="7877707" cy="5932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F4F79-900F-4B0B-A527-7BDF43EA61FF}"/>
              </a:ext>
            </a:extLst>
          </p:cNvPr>
          <p:cNvSpPr txBox="1"/>
          <p:nvPr/>
        </p:nvSpPr>
        <p:spPr>
          <a:xfrm>
            <a:off x="9016935" y="3429000"/>
            <a:ext cx="317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Statistically significant</a:t>
            </a:r>
          </a:p>
          <a:p>
            <a:r>
              <a:rPr lang="en-US" i="1" dirty="0">
                <a:highlight>
                  <a:srgbClr val="FFFF00"/>
                </a:highlight>
              </a:rPr>
              <a:t>(95% CI does not contain RR=1)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E94B30-C960-493A-8469-800F2D29ED90}"/>
              </a:ext>
            </a:extLst>
          </p:cNvPr>
          <p:cNvCxnSpPr/>
          <p:nvPr/>
        </p:nvCxnSpPr>
        <p:spPr>
          <a:xfrm flipH="1" flipV="1">
            <a:off x="8175338" y="3494133"/>
            <a:ext cx="689548" cy="12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CFAD10-1EA4-4792-969E-34C14E7D2D6B}"/>
              </a:ext>
            </a:extLst>
          </p:cNvPr>
          <p:cNvCxnSpPr/>
          <p:nvPr/>
        </p:nvCxnSpPr>
        <p:spPr>
          <a:xfrm flipH="1" flipV="1">
            <a:off x="8232449" y="4326941"/>
            <a:ext cx="689548" cy="12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3FD55E-AF73-4A76-B53A-8CAD49BFC7B3}"/>
              </a:ext>
            </a:extLst>
          </p:cNvPr>
          <p:cNvCxnSpPr/>
          <p:nvPr/>
        </p:nvCxnSpPr>
        <p:spPr>
          <a:xfrm flipH="1" flipV="1">
            <a:off x="8235299" y="5193587"/>
            <a:ext cx="689548" cy="12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317730-1704-49CD-8B1C-7B389242537A}"/>
              </a:ext>
            </a:extLst>
          </p:cNvPr>
          <p:cNvCxnSpPr/>
          <p:nvPr/>
        </p:nvCxnSpPr>
        <p:spPr>
          <a:xfrm flipH="1" flipV="1">
            <a:off x="8175338" y="5996305"/>
            <a:ext cx="689548" cy="12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322FF13-6409-4C95-A4B2-AAED2F81BF05}"/>
              </a:ext>
            </a:extLst>
          </p:cNvPr>
          <p:cNvSpPr txBox="1"/>
          <p:nvPr/>
        </p:nvSpPr>
        <p:spPr>
          <a:xfrm>
            <a:off x="9016935" y="4206202"/>
            <a:ext cx="317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Not statistically significant</a:t>
            </a:r>
          </a:p>
          <a:p>
            <a:r>
              <a:rPr lang="en-US" i="1" dirty="0">
                <a:highlight>
                  <a:srgbClr val="FFFF00"/>
                </a:highlight>
              </a:rPr>
              <a:t>(95% CI contains RR=1)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24FF22-8DB2-456A-A7B4-4DF7C683D825}"/>
              </a:ext>
            </a:extLst>
          </p:cNvPr>
          <p:cNvSpPr txBox="1"/>
          <p:nvPr/>
        </p:nvSpPr>
        <p:spPr>
          <a:xfrm>
            <a:off x="9016935" y="4998276"/>
            <a:ext cx="317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Statistically significant</a:t>
            </a:r>
          </a:p>
          <a:p>
            <a:r>
              <a:rPr lang="en-US" i="1" dirty="0">
                <a:highlight>
                  <a:srgbClr val="FFFF00"/>
                </a:highlight>
              </a:rPr>
              <a:t>(95% CI does not contain RR=1)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C0ABFF-CE1F-405B-B4BC-438C80D1D9F7}"/>
              </a:ext>
            </a:extLst>
          </p:cNvPr>
          <p:cNvSpPr txBox="1"/>
          <p:nvPr/>
        </p:nvSpPr>
        <p:spPr>
          <a:xfrm>
            <a:off x="9016935" y="5775478"/>
            <a:ext cx="317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Not statistically significant</a:t>
            </a:r>
          </a:p>
          <a:p>
            <a:r>
              <a:rPr lang="en-US" i="1" dirty="0">
                <a:highlight>
                  <a:srgbClr val="FFFF00"/>
                </a:highlight>
              </a:rPr>
              <a:t>(95% CI contains RR=1)</a:t>
            </a:r>
          </a:p>
        </p:txBody>
      </p:sp>
    </p:spTree>
    <p:extLst>
      <p:ext uri="{BB962C8B-B14F-4D97-AF65-F5344CB8AC3E}">
        <p14:creationId xmlns:p14="http://schemas.microsoft.com/office/powerpoint/2010/main" val="305048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656</Words>
  <Application>Microsoft Office PowerPoint</Application>
  <PresentationFormat>Widescreen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METR/ENVS 113 Health Effects of PM2.5 by Arden Pope (Summary)  May 12, 2020 </vt:lpstr>
      <vt:lpstr>Health Effects of PM2.5</vt:lpstr>
      <vt:lpstr>Utah Valley Studies</vt:lpstr>
      <vt:lpstr>PowerPoint Presentation</vt:lpstr>
      <vt:lpstr>Six-City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PM2.5 pre-mature mortality equivalent to smoking 25 pack-years on a population level …</vt:lpstr>
      <vt:lpstr>PM2.5 pre-mature mortality equivalent to smoking 25 pack-years on a population level …</vt:lpstr>
      <vt:lpstr>American Cancer Society (ACS) Study</vt:lpstr>
      <vt:lpstr>Children’s Health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METR/ENVS 113 Zoom Meeting Feb 3, 2020 </dc:title>
  <dc:creator>Frank Freedman</dc:creator>
  <cp:lastModifiedBy>Frank Freedman</cp:lastModifiedBy>
  <cp:revision>118</cp:revision>
  <dcterms:created xsi:type="dcterms:W3CDTF">2020-02-03T20:00:13Z</dcterms:created>
  <dcterms:modified xsi:type="dcterms:W3CDTF">2020-05-13T15:52:06Z</dcterms:modified>
</cp:coreProperties>
</file>