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396" r:id="rId3"/>
    <p:sldId id="436" r:id="rId4"/>
    <p:sldId id="435" r:id="rId5"/>
    <p:sldId id="403" r:id="rId6"/>
    <p:sldId id="424" r:id="rId7"/>
    <p:sldId id="422" r:id="rId8"/>
    <p:sldId id="426" r:id="rId9"/>
    <p:sldId id="438" r:id="rId10"/>
    <p:sldId id="366" r:id="rId11"/>
    <p:sldId id="370" r:id="rId12"/>
    <p:sldId id="439" r:id="rId13"/>
    <p:sldId id="344" r:id="rId14"/>
    <p:sldId id="345" r:id="rId15"/>
    <p:sldId id="440" r:id="rId16"/>
    <p:sldId id="425" r:id="rId17"/>
    <p:sldId id="441" r:id="rId18"/>
    <p:sldId id="442" r:id="rId19"/>
    <p:sldId id="428" r:id="rId20"/>
    <p:sldId id="405" r:id="rId21"/>
    <p:sldId id="407" r:id="rId22"/>
    <p:sldId id="437" r:id="rId23"/>
    <p:sldId id="434" r:id="rId24"/>
    <p:sldId id="360" r:id="rId25"/>
    <p:sldId id="431" r:id="rId26"/>
    <p:sldId id="432" r:id="rId27"/>
    <p:sldId id="409" r:id="rId28"/>
    <p:sldId id="433" r:id="rId29"/>
  </p:sldIdLst>
  <p:sldSz cx="9144000" cy="6858000" type="screen4x3"/>
  <p:notesSz cx="6858000" cy="923925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ng, Joseph" initials="CJ" lastIdx="4" clrIdx="0">
    <p:extLst>
      <p:ext uri="{19B8F6BF-5375-455C-9EA6-DF929625EA0E}">
        <p15:presenceInfo xmlns:p15="http://schemas.microsoft.com/office/powerpoint/2012/main" userId="S-1-5-21-2123657697-1048450214-1287535205-1085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69" autoAdjust="0"/>
    <p:restoredTop sz="94574" autoAdjust="0"/>
  </p:normalViewPr>
  <p:slideViewPr>
    <p:cSldViewPr>
      <p:cViewPr varScale="1">
        <p:scale>
          <a:sx n="110" d="100"/>
          <a:sy n="110" d="100"/>
        </p:scale>
        <p:origin x="1770"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5B275BE-8C29-40E8-9649-E81C968E23E7}"/>
              </a:ext>
            </a:extLst>
          </p:cNvPr>
          <p:cNvSpPr>
            <a:spLocks noGrp="1" noChangeArrowheads="1"/>
          </p:cNvSpPr>
          <p:nvPr>
            <p:ph type="hdr" sz="quarter"/>
          </p:nvPr>
        </p:nvSpPr>
        <p:spPr bwMode="auto">
          <a:xfrm>
            <a:off x="0" y="2"/>
            <a:ext cx="2971800" cy="462986"/>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1" hangingPunct="1">
              <a:defRPr sz="1200">
                <a:latin typeface="Arial" pitchFamily="34" charset="0"/>
                <a:cs typeface="Arial" pitchFamily="34" charset="0"/>
              </a:defRPr>
            </a:lvl1pPr>
          </a:lstStyle>
          <a:p>
            <a:pPr>
              <a:defRPr/>
            </a:pPr>
            <a:endParaRPr lang="en-US"/>
          </a:p>
        </p:txBody>
      </p:sp>
      <p:sp>
        <p:nvSpPr>
          <p:cNvPr id="21507" name="Rectangle 3">
            <a:extLst>
              <a:ext uri="{FF2B5EF4-FFF2-40B4-BE49-F238E27FC236}">
                <a16:creationId xmlns:a16="http://schemas.microsoft.com/office/drawing/2014/main" id="{A6C3D0E7-E9BE-43B0-93B3-A74692171005}"/>
              </a:ext>
            </a:extLst>
          </p:cNvPr>
          <p:cNvSpPr>
            <a:spLocks noGrp="1" noChangeArrowheads="1"/>
          </p:cNvSpPr>
          <p:nvPr>
            <p:ph type="dt" idx="1"/>
          </p:nvPr>
        </p:nvSpPr>
        <p:spPr bwMode="auto">
          <a:xfrm>
            <a:off x="3884613" y="2"/>
            <a:ext cx="2971800" cy="462986"/>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1" hangingPunct="1">
              <a:defRPr sz="1200">
                <a:latin typeface="Arial" pitchFamily="34" charset="0"/>
                <a:cs typeface="Arial" pitchFamily="34" charset="0"/>
              </a:defRPr>
            </a:lvl1pPr>
          </a:lstStyle>
          <a:p>
            <a:pPr>
              <a:defRPr/>
            </a:pPr>
            <a:endParaRPr lang="en-US"/>
          </a:p>
        </p:txBody>
      </p:sp>
      <p:sp>
        <p:nvSpPr>
          <p:cNvPr id="2052" name="Rectangle 4">
            <a:extLst>
              <a:ext uri="{FF2B5EF4-FFF2-40B4-BE49-F238E27FC236}">
                <a16:creationId xmlns:a16="http://schemas.microsoft.com/office/drawing/2014/main" id="{46A5C86C-7BE9-47D5-B6E8-3122B44B10B6}"/>
              </a:ext>
            </a:extLst>
          </p:cNvPr>
          <p:cNvSpPr>
            <a:spLocks noGrp="1" noRot="1" noChangeAspect="1" noChangeArrowheads="1" noTextEdit="1"/>
          </p:cNvSpPr>
          <p:nvPr>
            <p:ph type="sldImg" idx="2"/>
          </p:nvPr>
        </p:nvSpPr>
        <p:spPr bwMode="auto">
          <a:xfrm>
            <a:off x="1119188" y="692150"/>
            <a:ext cx="4619625" cy="3465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a:extLst>
              <a:ext uri="{FF2B5EF4-FFF2-40B4-BE49-F238E27FC236}">
                <a16:creationId xmlns:a16="http://schemas.microsoft.com/office/drawing/2014/main" id="{F502F4A2-7A98-45B0-A96D-B46701062A85}"/>
              </a:ext>
            </a:extLst>
          </p:cNvPr>
          <p:cNvSpPr>
            <a:spLocks noGrp="1" noChangeArrowheads="1"/>
          </p:cNvSpPr>
          <p:nvPr>
            <p:ph type="body" sz="quarter" idx="3"/>
          </p:nvPr>
        </p:nvSpPr>
        <p:spPr bwMode="auto">
          <a:xfrm>
            <a:off x="685800" y="4388920"/>
            <a:ext cx="5486400" cy="4157426"/>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510" name="Rectangle 6">
            <a:extLst>
              <a:ext uri="{FF2B5EF4-FFF2-40B4-BE49-F238E27FC236}">
                <a16:creationId xmlns:a16="http://schemas.microsoft.com/office/drawing/2014/main" id="{97705E62-B9AC-40BE-BAB6-B00465F42F0D}"/>
              </a:ext>
            </a:extLst>
          </p:cNvPr>
          <p:cNvSpPr>
            <a:spLocks noGrp="1" noChangeArrowheads="1"/>
          </p:cNvSpPr>
          <p:nvPr>
            <p:ph type="ftr" sz="quarter" idx="4"/>
          </p:nvPr>
        </p:nvSpPr>
        <p:spPr bwMode="auto">
          <a:xfrm>
            <a:off x="0" y="8774689"/>
            <a:ext cx="2971800" cy="462986"/>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1" hangingPunct="1">
              <a:defRPr sz="1200">
                <a:latin typeface="Arial" pitchFamily="34" charset="0"/>
                <a:cs typeface="Arial" pitchFamily="34" charset="0"/>
              </a:defRPr>
            </a:lvl1pPr>
          </a:lstStyle>
          <a:p>
            <a:pPr>
              <a:defRPr/>
            </a:pPr>
            <a:endParaRPr lang="en-US"/>
          </a:p>
        </p:txBody>
      </p:sp>
      <p:sp>
        <p:nvSpPr>
          <p:cNvPr id="21511" name="Rectangle 7">
            <a:extLst>
              <a:ext uri="{FF2B5EF4-FFF2-40B4-BE49-F238E27FC236}">
                <a16:creationId xmlns:a16="http://schemas.microsoft.com/office/drawing/2014/main" id="{41CBD27C-42D5-4C51-ABA8-B63883D257D4}"/>
              </a:ext>
            </a:extLst>
          </p:cNvPr>
          <p:cNvSpPr>
            <a:spLocks noGrp="1" noChangeArrowheads="1"/>
          </p:cNvSpPr>
          <p:nvPr>
            <p:ph type="sldNum" sz="quarter" idx="5"/>
          </p:nvPr>
        </p:nvSpPr>
        <p:spPr bwMode="auto">
          <a:xfrm>
            <a:off x="3884613" y="8774689"/>
            <a:ext cx="2971800" cy="462986"/>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1" hangingPunct="1">
              <a:defRPr sz="1200"/>
            </a:lvl1pPr>
          </a:lstStyle>
          <a:p>
            <a:pPr>
              <a:defRPr/>
            </a:pPr>
            <a:fld id="{2F7FB153-6807-406A-9C9F-10F645ED951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31">
            <a:extLst>
              <a:ext uri="{FF2B5EF4-FFF2-40B4-BE49-F238E27FC236}">
                <a16:creationId xmlns:a16="http://schemas.microsoft.com/office/drawing/2014/main" id="{9EB44B25-6061-42D8-9EFE-7FA4B53AA0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84225" indent="-301625">
              <a:spcBef>
                <a:spcPct val="30000"/>
              </a:spcBef>
              <a:defRPr sz="1200">
                <a:solidFill>
                  <a:schemeClr val="tx1"/>
                </a:solidFill>
                <a:latin typeface="Times New Roman" panose="02020603050405020304" pitchFamily="18" charset="0"/>
              </a:defRPr>
            </a:lvl2pPr>
            <a:lvl3pPr marL="1208088" indent="-241300">
              <a:spcBef>
                <a:spcPct val="30000"/>
              </a:spcBef>
              <a:defRPr sz="1200">
                <a:solidFill>
                  <a:schemeClr val="tx1"/>
                </a:solidFill>
                <a:latin typeface="Times New Roman" panose="02020603050405020304" pitchFamily="18" charset="0"/>
              </a:defRPr>
            </a:lvl3pPr>
            <a:lvl4pPr marL="1690688" indent="-241300">
              <a:spcBef>
                <a:spcPct val="30000"/>
              </a:spcBef>
              <a:defRPr sz="1200">
                <a:solidFill>
                  <a:schemeClr val="tx1"/>
                </a:solidFill>
                <a:latin typeface="Times New Roman" panose="02020603050405020304" pitchFamily="18" charset="0"/>
              </a:defRPr>
            </a:lvl4pPr>
            <a:lvl5pPr marL="2174875" indent="-24130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8C0A96E-364B-401A-908B-73F2D69B7E63}" type="slidenum">
              <a:rPr lang="en-US" altLang="en-US" sz="1300" smtClean="0"/>
              <a:pPr>
                <a:spcBef>
                  <a:spcPct val="0"/>
                </a:spcBef>
              </a:pPr>
              <a:t>17</a:t>
            </a:fld>
            <a:endParaRPr lang="en-US" altLang="en-US" sz="1300"/>
          </a:p>
        </p:txBody>
      </p:sp>
      <p:sp>
        <p:nvSpPr>
          <p:cNvPr id="25603" name="Rectangle 2">
            <a:extLst>
              <a:ext uri="{FF2B5EF4-FFF2-40B4-BE49-F238E27FC236}">
                <a16:creationId xmlns:a16="http://schemas.microsoft.com/office/drawing/2014/main" id="{654FFFAC-A8E2-4E8C-AC00-44A5E805D0FC}"/>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A9344967-D62E-4BE4-8A85-190666D5BA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7BE30B3-320D-4C21-B94A-0B3D299D606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7D17B75-9336-4A85-A2F3-F27B0C19BE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F62B985-0F5F-47B2-BF95-6665072F7CA3}"/>
              </a:ext>
            </a:extLst>
          </p:cNvPr>
          <p:cNvSpPr>
            <a:spLocks noGrp="1" noChangeArrowheads="1"/>
          </p:cNvSpPr>
          <p:nvPr>
            <p:ph type="sldNum" sz="quarter" idx="12"/>
          </p:nvPr>
        </p:nvSpPr>
        <p:spPr>
          <a:ln/>
        </p:spPr>
        <p:txBody>
          <a:bodyPr/>
          <a:lstStyle>
            <a:lvl1pPr>
              <a:defRPr/>
            </a:lvl1pPr>
          </a:lstStyle>
          <a:p>
            <a:pPr>
              <a:defRPr/>
            </a:pPr>
            <a:fld id="{E4625CD4-3916-4926-AF6C-9AEF4A00102D}" type="slidenum">
              <a:rPr lang="en-US" altLang="en-US"/>
              <a:pPr>
                <a:defRPr/>
              </a:pPr>
              <a:t>‹#›</a:t>
            </a:fld>
            <a:endParaRPr lang="en-US" altLang="en-US"/>
          </a:p>
        </p:txBody>
      </p:sp>
    </p:spTree>
    <p:extLst>
      <p:ext uri="{BB962C8B-B14F-4D97-AF65-F5344CB8AC3E}">
        <p14:creationId xmlns:p14="http://schemas.microsoft.com/office/powerpoint/2010/main" val="4091136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0E4EA2-2E62-4043-AFA1-667968EDC73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6EA343-E8A0-4231-A009-5EC862C8E5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6E631D5-115C-4E98-8291-BDE2AF4C5308}"/>
              </a:ext>
            </a:extLst>
          </p:cNvPr>
          <p:cNvSpPr>
            <a:spLocks noGrp="1" noChangeArrowheads="1"/>
          </p:cNvSpPr>
          <p:nvPr>
            <p:ph type="sldNum" sz="quarter" idx="12"/>
          </p:nvPr>
        </p:nvSpPr>
        <p:spPr>
          <a:ln/>
        </p:spPr>
        <p:txBody>
          <a:bodyPr/>
          <a:lstStyle>
            <a:lvl1pPr>
              <a:defRPr/>
            </a:lvl1pPr>
          </a:lstStyle>
          <a:p>
            <a:pPr>
              <a:defRPr/>
            </a:pPr>
            <a:fld id="{BF6AE496-F85F-4E27-9EA8-1C2308265CAC}" type="slidenum">
              <a:rPr lang="en-US" altLang="en-US"/>
              <a:pPr>
                <a:defRPr/>
              </a:pPr>
              <a:t>‹#›</a:t>
            </a:fld>
            <a:endParaRPr lang="en-US" altLang="en-US"/>
          </a:p>
        </p:txBody>
      </p:sp>
    </p:spTree>
    <p:extLst>
      <p:ext uri="{BB962C8B-B14F-4D97-AF65-F5344CB8AC3E}">
        <p14:creationId xmlns:p14="http://schemas.microsoft.com/office/powerpoint/2010/main" val="3978638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DE280E-8F28-4D41-9EFF-8D59299894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7841A0-5A57-4A73-86D2-D61CE1DDBF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B66C56B-C4F0-49AC-9389-7816AC28EA63}"/>
              </a:ext>
            </a:extLst>
          </p:cNvPr>
          <p:cNvSpPr>
            <a:spLocks noGrp="1" noChangeArrowheads="1"/>
          </p:cNvSpPr>
          <p:nvPr>
            <p:ph type="sldNum" sz="quarter" idx="12"/>
          </p:nvPr>
        </p:nvSpPr>
        <p:spPr>
          <a:ln/>
        </p:spPr>
        <p:txBody>
          <a:bodyPr/>
          <a:lstStyle>
            <a:lvl1pPr>
              <a:defRPr/>
            </a:lvl1pPr>
          </a:lstStyle>
          <a:p>
            <a:pPr>
              <a:defRPr/>
            </a:pPr>
            <a:fld id="{CAF77F4D-6DDB-4E79-826C-D71E24FD7936}" type="slidenum">
              <a:rPr lang="en-US" altLang="en-US"/>
              <a:pPr>
                <a:defRPr/>
              </a:pPr>
              <a:t>‹#›</a:t>
            </a:fld>
            <a:endParaRPr lang="en-US" altLang="en-US"/>
          </a:p>
        </p:txBody>
      </p:sp>
    </p:spTree>
    <p:extLst>
      <p:ext uri="{BB962C8B-B14F-4D97-AF65-F5344CB8AC3E}">
        <p14:creationId xmlns:p14="http://schemas.microsoft.com/office/powerpoint/2010/main" val="2705669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Calibri" panose="020F0502020204030204" pitchFamily="34" charset="0"/>
                <a:cs typeface="Calibri" panose="020F0502020204030204"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457200" y="1417638"/>
            <a:ext cx="8229600" cy="4930775"/>
          </a:xfrm>
        </p:spPr>
        <p:txBody>
          <a:bodyPr anchor="t" anchorCtr="0"/>
          <a:lstStyle>
            <a:lvl1pPr>
              <a:spcBef>
                <a:spcPts val="600"/>
              </a:spcBef>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5093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05B16D-3FB1-49A5-87DD-1226A417DB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8EB890-CD88-407C-89DD-EFDB8FB81D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5572326-89CA-49CC-9819-58166381740E}"/>
              </a:ext>
            </a:extLst>
          </p:cNvPr>
          <p:cNvSpPr>
            <a:spLocks noGrp="1" noChangeArrowheads="1"/>
          </p:cNvSpPr>
          <p:nvPr>
            <p:ph type="sldNum" sz="quarter" idx="12"/>
          </p:nvPr>
        </p:nvSpPr>
        <p:spPr>
          <a:ln/>
        </p:spPr>
        <p:txBody>
          <a:bodyPr/>
          <a:lstStyle>
            <a:lvl1pPr>
              <a:defRPr/>
            </a:lvl1pPr>
          </a:lstStyle>
          <a:p>
            <a:pPr>
              <a:defRPr/>
            </a:pPr>
            <a:fld id="{22E874D7-749B-4F9F-9B7E-BB7E36D359DE}" type="slidenum">
              <a:rPr lang="en-US" altLang="en-US"/>
              <a:pPr>
                <a:defRPr/>
              </a:pPr>
              <a:t>‹#›</a:t>
            </a:fld>
            <a:endParaRPr lang="en-US" altLang="en-US"/>
          </a:p>
        </p:txBody>
      </p:sp>
    </p:spTree>
    <p:extLst>
      <p:ext uri="{BB962C8B-B14F-4D97-AF65-F5344CB8AC3E}">
        <p14:creationId xmlns:p14="http://schemas.microsoft.com/office/powerpoint/2010/main" val="1939664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6B3FB2B-D289-4EC1-935A-1343CE8388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2656D7-2BA4-40FC-B001-4B5BA1B301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C3C5AB4-0076-4C41-9860-5BAFAA049EBA}"/>
              </a:ext>
            </a:extLst>
          </p:cNvPr>
          <p:cNvSpPr>
            <a:spLocks noGrp="1" noChangeArrowheads="1"/>
          </p:cNvSpPr>
          <p:nvPr>
            <p:ph type="sldNum" sz="quarter" idx="12"/>
          </p:nvPr>
        </p:nvSpPr>
        <p:spPr>
          <a:ln/>
        </p:spPr>
        <p:txBody>
          <a:bodyPr/>
          <a:lstStyle>
            <a:lvl1pPr>
              <a:defRPr/>
            </a:lvl1pPr>
          </a:lstStyle>
          <a:p>
            <a:pPr>
              <a:defRPr/>
            </a:pPr>
            <a:fld id="{B83DF299-8975-49B4-875A-02E57DC5D484}" type="slidenum">
              <a:rPr lang="en-US" altLang="en-US"/>
              <a:pPr>
                <a:defRPr/>
              </a:pPr>
              <a:t>‹#›</a:t>
            </a:fld>
            <a:endParaRPr lang="en-US" altLang="en-US"/>
          </a:p>
        </p:txBody>
      </p:sp>
    </p:spTree>
    <p:extLst>
      <p:ext uri="{BB962C8B-B14F-4D97-AF65-F5344CB8AC3E}">
        <p14:creationId xmlns:p14="http://schemas.microsoft.com/office/powerpoint/2010/main" val="2311074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9F622F5-7EC0-4CC9-A4F1-C8499AA2181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69FF068-E9D8-4A19-8194-EC85722A0F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C044ED1-0AE3-40D9-A0D3-CFA8ED25B21F}"/>
              </a:ext>
            </a:extLst>
          </p:cNvPr>
          <p:cNvSpPr>
            <a:spLocks noGrp="1" noChangeArrowheads="1"/>
          </p:cNvSpPr>
          <p:nvPr>
            <p:ph type="sldNum" sz="quarter" idx="12"/>
          </p:nvPr>
        </p:nvSpPr>
        <p:spPr>
          <a:ln/>
        </p:spPr>
        <p:txBody>
          <a:bodyPr/>
          <a:lstStyle>
            <a:lvl1pPr>
              <a:defRPr/>
            </a:lvl1pPr>
          </a:lstStyle>
          <a:p>
            <a:pPr>
              <a:defRPr/>
            </a:pPr>
            <a:fld id="{9CC58808-DF06-4C3B-BD18-A8E4DDBB6E52}" type="slidenum">
              <a:rPr lang="en-US" altLang="en-US"/>
              <a:pPr>
                <a:defRPr/>
              </a:pPr>
              <a:t>‹#›</a:t>
            </a:fld>
            <a:endParaRPr lang="en-US" altLang="en-US"/>
          </a:p>
        </p:txBody>
      </p:sp>
    </p:spTree>
    <p:extLst>
      <p:ext uri="{BB962C8B-B14F-4D97-AF65-F5344CB8AC3E}">
        <p14:creationId xmlns:p14="http://schemas.microsoft.com/office/powerpoint/2010/main" val="3914928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DC4D9DF-5776-4D36-B107-FA75109E381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00F4811-8389-47CC-88D5-1FACBD1673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E197A57-FA95-474F-B046-DFF7A57E251B}"/>
              </a:ext>
            </a:extLst>
          </p:cNvPr>
          <p:cNvSpPr>
            <a:spLocks noGrp="1" noChangeArrowheads="1"/>
          </p:cNvSpPr>
          <p:nvPr>
            <p:ph type="sldNum" sz="quarter" idx="12"/>
          </p:nvPr>
        </p:nvSpPr>
        <p:spPr>
          <a:ln/>
        </p:spPr>
        <p:txBody>
          <a:bodyPr/>
          <a:lstStyle>
            <a:lvl1pPr>
              <a:defRPr/>
            </a:lvl1pPr>
          </a:lstStyle>
          <a:p>
            <a:pPr>
              <a:defRPr/>
            </a:pPr>
            <a:fld id="{547BB07D-C102-4C6E-B866-BEFE8764CF3A}" type="slidenum">
              <a:rPr lang="en-US" altLang="en-US"/>
              <a:pPr>
                <a:defRPr/>
              </a:pPr>
              <a:t>‹#›</a:t>
            </a:fld>
            <a:endParaRPr lang="en-US" altLang="en-US"/>
          </a:p>
        </p:txBody>
      </p:sp>
    </p:spTree>
    <p:extLst>
      <p:ext uri="{BB962C8B-B14F-4D97-AF65-F5344CB8AC3E}">
        <p14:creationId xmlns:p14="http://schemas.microsoft.com/office/powerpoint/2010/main" val="1555530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E55371F-1D6F-4B93-89F7-48E0D9C8A53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84D3321-6EF9-4C8F-8F16-9B39FB0314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6687F4F-AE5A-4112-B548-A1BB210603A7}"/>
              </a:ext>
            </a:extLst>
          </p:cNvPr>
          <p:cNvSpPr>
            <a:spLocks noGrp="1" noChangeArrowheads="1"/>
          </p:cNvSpPr>
          <p:nvPr>
            <p:ph type="sldNum" sz="quarter" idx="12"/>
          </p:nvPr>
        </p:nvSpPr>
        <p:spPr>
          <a:ln/>
        </p:spPr>
        <p:txBody>
          <a:bodyPr/>
          <a:lstStyle>
            <a:lvl1pPr>
              <a:defRPr/>
            </a:lvl1pPr>
          </a:lstStyle>
          <a:p>
            <a:pPr>
              <a:defRPr/>
            </a:pPr>
            <a:fld id="{CEB88193-04A4-49B8-A539-7257B794D759}" type="slidenum">
              <a:rPr lang="en-US" altLang="en-US"/>
              <a:pPr>
                <a:defRPr/>
              </a:pPr>
              <a:t>‹#›</a:t>
            </a:fld>
            <a:endParaRPr lang="en-US" altLang="en-US"/>
          </a:p>
        </p:txBody>
      </p:sp>
    </p:spTree>
    <p:extLst>
      <p:ext uri="{BB962C8B-B14F-4D97-AF65-F5344CB8AC3E}">
        <p14:creationId xmlns:p14="http://schemas.microsoft.com/office/powerpoint/2010/main" val="1455753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2297CF8-B5DA-4B9C-8C18-226BA9125BD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3F52191-835C-4057-836E-68628F46B6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F395210-B78E-479A-8C0B-3D73501C09BD}"/>
              </a:ext>
            </a:extLst>
          </p:cNvPr>
          <p:cNvSpPr>
            <a:spLocks noGrp="1" noChangeArrowheads="1"/>
          </p:cNvSpPr>
          <p:nvPr>
            <p:ph type="sldNum" sz="quarter" idx="12"/>
          </p:nvPr>
        </p:nvSpPr>
        <p:spPr>
          <a:ln/>
        </p:spPr>
        <p:txBody>
          <a:bodyPr/>
          <a:lstStyle>
            <a:lvl1pPr>
              <a:defRPr/>
            </a:lvl1pPr>
          </a:lstStyle>
          <a:p>
            <a:pPr>
              <a:defRPr/>
            </a:pPr>
            <a:fld id="{BADE6692-82D6-4A68-9347-E55C94D8CEE8}" type="slidenum">
              <a:rPr lang="en-US" altLang="en-US"/>
              <a:pPr>
                <a:defRPr/>
              </a:pPr>
              <a:t>‹#›</a:t>
            </a:fld>
            <a:endParaRPr lang="en-US" altLang="en-US"/>
          </a:p>
        </p:txBody>
      </p:sp>
    </p:spTree>
    <p:extLst>
      <p:ext uri="{BB962C8B-B14F-4D97-AF65-F5344CB8AC3E}">
        <p14:creationId xmlns:p14="http://schemas.microsoft.com/office/powerpoint/2010/main" val="782400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BE172F7-1A2F-4135-B516-4FC7BCEC7A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F65B360-21B6-4893-AB6F-603DC4E07E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9E0B4E3-AA19-4FD4-9DD2-B8ED976F7A07}"/>
              </a:ext>
            </a:extLst>
          </p:cNvPr>
          <p:cNvSpPr>
            <a:spLocks noGrp="1" noChangeArrowheads="1"/>
          </p:cNvSpPr>
          <p:nvPr>
            <p:ph type="sldNum" sz="quarter" idx="12"/>
          </p:nvPr>
        </p:nvSpPr>
        <p:spPr>
          <a:ln/>
        </p:spPr>
        <p:txBody>
          <a:bodyPr/>
          <a:lstStyle>
            <a:lvl1pPr>
              <a:defRPr/>
            </a:lvl1pPr>
          </a:lstStyle>
          <a:p>
            <a:pPr>
              <a:defRPr/>
            </a:pPr>
            <a:fld id="{F575C954-4653-460B-AD29-373DDD584471}" type="slidenum">
              <a:rPr lang="en-US" altLang="en-US"/>
              <a:pPr>
                <a:defRPr/>
              </a:pPr>
              <a:t>‹#›</a:t>
            </a:fld>
            <a:endParaRPr lang="en-US" altLang="en-US"/>
          </a:p>
        </p:txBody>
      </p:sp>
    </p:spTree>
    <p:extLst>
      <p:ext uri="{BB962C8B-B14F-4D97-AF65-F5344CB8AC3E}">
        <p14:creationId xmlns:p14="http://schemas.microsoft.com/office/powerpoint/2010/main" val="3482268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EB77992-765C-40B6-A237-9064BD2E06B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F55493-D07D-45B3-8C8A-7DADA9FE17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446A823-91D0-4D6E-BEB3-5A733AE22B0A}"/>
              </a:ext>
            </a:extLst>
          </p:cNvPr>
          <p:cNvSpPr>
            <a:spLocks noGrp="1" noChangeArrowheads="1"/>
          </p:cNvSpPr>
          <p:nvPr>
            <p:ph type="sldNum" sz="quarter" idx="12"/>
          </p:nvPr>
        </p:nvSpPr>
        <p:spPr>
          <a:ln/>
        </p:spPr>
        <p:txBody>
          <a:bodyPr/>
          <a:lstStyle>
            <a:lvl1pPr>
              <a:defRPr/>
            </a:lvl1pPr>
          </a:lstStyle>
          <a:p>
            <a:pPr>
              <a:defRPr/>
            </a:pPr>
            <a:fld id="{0D4FFF3F-CAF7-4443-A619-62CDE4D3A31D}" type="slidenum">
              <a:rPr lang="en-US" altLang="en-US"/>
              <a:pPr>
                <a:defRPr/>
              </a:pPr>
              <a:t>‹#›</a:t>
            </a:fld>
            <a:endParaRPr lang="en-US" altLang="en-US"/>
          </a:p>
        </p:txBody>
      </p:sp>
    </p:spTree>
    <p:extLst>
      <p:ext uri="{BB962C8B-B14F-4D97-AF65-F5344CB8AC3E}">
        <p14:creationId xmlns:p14="http://schemas.microsoft.com/office/powerpoint/2010/main" val="561512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3A7EF71-5E80-4E27-A1EC-027E93C8228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4ABE6CA-AA3E-4E71-9231-16BD7EADA50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44F0E1A-C56A-40C5-B6DA-0DC60461D7A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cs typeface="Arial" pitchFamily="34" charset="0"/>
              </a:defRPr>
            </a:lvl1pPr>
          </a:lstStyle>
          <a:p>
            <a:pPr>
              <a:defRPr/>
            </a:pPr>
            <a:endParaRPr lang="en-US"/>
          </a:p>
        </p:txBody>
      </p:sp>
      <p:sp>
        <p:nvSpPr>
          <p:cNvPr id="1029" name="Rectangle 5">
            <a:extLst>
              <a:ext uri="{FF2B5EF4-FFF2-40B4-BE49-F238E27FC236}">
                <a16:creationId xmlns:a16="http://schemas.microsoft.com/office/drawing/2014/main" id="{FF8A48CE-C84A-4EB1-82B9-FBABA30F394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cs typeface="Arial" pitchFamily="34" charset="0"/>
              </a:defRPr>
            </a:lvl1pPr>
          </a:lstStyle>
          <a:p>
            <a:pPr>
              <a:defRPr/>
            </a:pPr>
            <a:endParaRPr lang="en-US"/>
          </a:p>
        </p:txBody>
      </p:sp>
      <p:sp>
        <p:nvSpPr>
          <p:cNvPr id="1030" name="Rectangle 6">
            <a:extLst>
              <a:ext uri="{FF2B5EF4-FFF2-40B4-BE49-F238E27FC236}">
                <a16:creationId xmlns:a16="http://schemas.microsoft.com/office/drawing/2014/main" id="{41E8446C-AF54-451B-99EC-787F1EA9A24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EB36F17-F2C6-4C19-9C05-E998D54F799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hyperlink" Target="mailto:hannaconsult@roadrunner.com"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4.gi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5.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6.gi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11.e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a:extLst>
              <a:ext uri="{FF2B5EF4-FFF2-40B4-BE49-F238E27FC236}">
                <a16:creationId xmlns:a16="http://schemas.microsoft.com/office/drawing/2014/main" id="{A103AD4A-E803-4FE7-BDCF-02340E8694B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F16EC184-0252-4670-8558-156D5CA4A329}" type="slidenum">
              <a:rPr lang="en-US" altLang="en-US" sz="1400" smtClean="0"/>
              <a:pPr>
                <a:spcBef>
                  <a:spcPct val="0"/>
                </a:spcBef>
                <a:buFontTx/>
                <a:buNone/>
              </a:pPr>
              <a:t>1</a:t>
            </a:fld>
            <a:endParaRPr lang="en-US" altLang="en-US" sz="1400"/>
          </a:p>
        </p:txBody>
      </p:sp>
      <p:sp>
        <p:nvSpPr>
          <p:cNvPr id="3075" name="Rectangle 2">
            <a:extLst>
              <a:ext uri="{FF2B5EF4-FFF2-40B4-BE49-F238E27FC236}">
                <a16:creationId xmlns:a16="http://schemas.microsoft.com/office/drawing/2014/main" id="{66EC0A7D-43C6-41DE-B2B5-34E43A388B65}"/>
              </a:ext>
            </a:extLst>
          </p:cNvPr>
          <p:cNvSpPr>
            <a:spLocks noGrp="1" noChangeArrowheads="1"/>
          </p:cNvSpPr>
          <p:nvPr>
            <p:ph type="ctrTitle"/>
          </p:nvPr>
        </p:nvSpPr>
        <p:spPr>
          <a:xfrm>
            <a:off x="304800" y="2057400"/>
            <a:ext cx="8534400" cy="1981200"/>
          </a:xfrm>
        </p:spPr>
        <p:txBody>
          <a:bodyPr/>
          <a:lstStyle/>
          <a:p>
            <a:pPr eaLnBrk="1" hangingPunct="1"/>
            <a:r>
              <a:rPr lang="en-US" altLang="en-US" sz="4000" b="1" dirty="0">
                <a:solidFill>
                  <a:srgbClr val="CC3300"/>
                </a:solidFill>
              </a:rPr>
              <a:t>Critical Assessment of Dispersion Modelling after Six Decades of Development</a:t>
            </a:r>
            <a:br>
              <a:rPr lang="en-US" altLang="en-US" sz="3600" b="1" dirty="0">
                <a:solidFill>
                  <a:srgbClr val="CC3300"/>
                </a:solidFill>
              </a:rPr>
            </a:br>
            <a:br>
              <a:rPr lang="en-US" altLang="en-US" sz="3600" b="1" dirty="0">
                <a:solidFill>
                  <a:srgbClr val="CC3300"/>
                </a:solidFill>
              </a:rPr>
            </a:br>
            <a:r>
              <a:rPr lang="en-US" altLang="en-US" sz="3200" b="1" dirty="0"/>
              <a:t>Steven Hanna</a:t>
            </a:r>
            <a:br>
              <a:rPr lang="en-US" altLang="en-US" sz="2800" b="1" dirty="0"/>
            </a:br>
            <a:r>
              <a:rPr lang="en-US" altLang="en-US" sz="2800" b="1" i="1" dirty="0" err="1"/>
              <a:t>Hanna</a:t>
            </a:r>
            <a:r>
              <a:rPr lang="en-US" altLang="en-US" sz="2800" b="1" i="1" dirty="0"/>
              <a:t> Consultants, Kennebunkport, Maine, USA</a:t>
            </a:r>
            <a:br>
              <a:rPr lang="en-US" altLang="en-US" sz="2800" b="1" i="1" dirty="0"/>
            </a:br>
            <a:br>
              <a:rPr lang="en-US" altLang="en-US" sz="2000" i="1" dirty="0"/>
            </a:br>
            <a:br>
              <a:rPr lang="en-US" altLang="en-US" sz="2000" b="1" dirty="0">
                <a:solidFill>
                  <a:schemeClr val="tx1"/>
                </a:solidFill>
              </a:rPr>
            </a:br>
            <a:r>
              <a:rPr lang="en-US" altLang="en-US" sz="2000" b="1" dirty="0">
                <a:solidFill>
                  <a:schemeClr val="tx1"/>
                </a:solidFill>
              </a:rPr>
              <a:t>Presented at 12</a:t>
            </a:r>
            <a:r>
              <a:rPr lang="en-US" altLang="en-US" sz="2000" b="1" baseline="30000" dirty="0">
                <a:solidFill>
                  <a:schemeClr val="tx1"/>
                </a:solidFill>
              </a:rPr>
              <a:t>th</a:t>
            </a:r>
            <a:r>
              <a:rPr lang="en-US" altLang="en-US" sz="2000" b="1" dirty="0">
                <a:solidFill>
                  <a:schemeClr val="tx1"/>
                </a:solidFill>
              </a:rPr>
              <a:t> International Conference on Air Quality – Science and Application</a:t>
            </a:r>
            <a:br>
              <a:rPr lang="en-US" altLang="en-US" sz="2000" b="1" dirty="0">
                <a:solidFill>
                  <a:schemeClr val="tx1"/>
                </a:solidFill>
              </a:rPr>
            </a:br>
            <a:r>
              <a:rPr lang="en-US" altLang="en-US" sz="2000" b="1" dirty="0">
                <a:solidFill>
                  <a:schemeClr val="tx1"/>
                </a:solidFill>
              </a:rPr>
              <a:t>Thessaloniki, Greece</a:t>
            </a:r>
            <a:br>
              <a:rPr lang="en-US" altLang="en-US" sz="2000" b="1" dirty="0">
                <a:solidFill>
                  <a:schemeClr val="tx1"/>
                </a:solidFill>
              </a:rPr>
            </a:br>
            <a:r>
              <a:rPr lang="en-US" altLang="en-US" sz="2000" b="1" dirty="0">
                <a:solidFill>
                  <a:schemeClr val="tx1"/>
                </a:solidFill>
              </a:rPr>
              <a:t>9-13 March 2020</a:t>
            </a:r>
            <a:br>
              <a:rPr lang="en-US" altLang="en-US" sz="2800" dirty="0"/>
            </a:br>
            <a:endParaRPr lang="en-US" altLang="en-US" sz="2800" b="1" dirty="0">
              <a:solidFill>
                <a:srgbClr val="0000FF"/>
              </a:solidFill>
            </a:endParaRPr>
          </a:p>
        </p:txBody>
      </p:sp>
      <p:sp>
        <p:nvSpPr>
          <p:cNvPr id="3076" name="Rectangle 3">
            <a:extLst>
              <a:ext uri="{FF2B5EF4-FFF2-40B4-BE49-F238E27FC236}">
                <a16:creationId xmlns:a16="http://schemas.microsoft.com/office/drawing/2014/main" id="{1D25A66B-7528-47DA-8C6F-A9997A5D73EF}"/>
              </a:ext>
            </a:extLst>
          </p:cNvPr>
          <p:cNvSpPr>
            <a:spLocks noGrp="1" noChangeArrowheads="1"/>
          </p:cNvSpPr>
          <p:nvPr>
            <p:ph type="subTitle" idx="1"/>
          </p:nvPr>
        </p:nvSpPr>
        <p:spPr>
          <a:xfrm>
            <a:off x="152400" y="6019800"/>
            <a:ext cx="8305800" cy="701674"/>
          </a:xfrm>
        </p:spPr>
        <p:txBody>
          <a:bodyPr/>
          <a:lstStyle/>
          <a:p>
            <a:pPr algn="l" eaLnBrk="1" hangingPunct="1">
              <a:lnSpc>
                <a:spcPct val="80000"/>
              </a:lnSpc>
            </a:pPr>
            <a:r>
              <a:rPr lang="en-US" altLang="en-US" sz="2000" b="1" dirty="0">
                <a:hlinkClick r:id="rId4">
                  <a:extLst>
                    <a:ext uri="{A12FA001-AC4F-418D-AE19-62706E023703}">
                      <ahyp:hlinkClr xmlns:ahyp="http://schemas.microsoft.com/office/drawing/2018/hyperlinkcolor" val="tx"/>
                    </a:ext>
                  </a:extLst>
                </a:hlinkClick>
              </a:rPr>
              <a:t>hannaconsult@roadrunner.com</a:t>
            </a:r>
            <a:r>
              <a:rPr lang="en-US" altLang="en-US" sz="2000" b="1" dirty="0"/>
              <a:t>	                     </a:t>
            </a:r>
            <a:r>
              <a:rPr lang="en-US" altLang="en-US" sz="1200" dirty="0"/>
              <a:t>P198 AQ2020 Hanna</a:t>
            </a:r>
          </a:p>
        </p:txBody>
      </p:sp>
      <p:pic>
        <p:nvPicPr>
          <p:cNvPr id="3" name="Audio 2">
            <a:hlinkClick r:id="" action="ppaction://media"/>
            <a:extLst>
              <a:ext uri="{FF2B5EF4-FFF2-40B4-BE49-F238E27FC236}">
                <a16:creationId xmlns:a16="http://schemas.microsoft.com/office/drawing/2014/main" id="{A2B6DC84-8CCA-4A1C-865E-8ECEEC8BAA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358"/>
    </mc:Choice>
    <mc:Fallback>
      <p:transition spd="slow" advTm="19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3">
            <a:extLst>
              <a:ext uri="{FF2B5EF4-FFF2-40B4-BE49-F238E27FC236}">
                <a16:creationId xmlns:a16="http://schemas.microsoft.com/office/drawing/2014/main" id="{4B243718-A5FF-4981-B523-9575AA771F8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4492EF73-4D7D-4846-ADA1-791B01574385}" type="slidenum">
              <a:rPr lang="en-US" altLang="en-US" sz="1400"/>
              <a:pPr eaLnBrk="1" hangingPunct="1"/>
              <a:t>10</a:t>
            </a:fld>
            <a:endParaRPr lang="en-US" altLang="en-US" sz="1400"/>
          </a:p>
        </p:txBody>
      </p:sp>
      <p:pic>
        <p:nvPicPr>
          <p:cNvPr id="48131" name="Picture 2" descr="EH 295 Lecture 5 slide 4">
            <a:extLst>
              <a:ext uri="{FF2B5EF4-FFF2-40B4-BE49-F238E27FC236}">
                <a16:creationId xmlns:a16="http://schemas.microsoft.com/office/drawing/2014/main" id="{FDC8ADE6-62AA-47DD-9F20-87419A482F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376238"/>
            <a:ext cx="9029700" cy="632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3">
            <a:extLst>
              <a:ext uri="{FF2B5EF4-FFF2-40B4-BE49-F238E27FC236}">
                <a16:creationId xmlns:a16="http://schemas.microsoft.com/office/drawing/2014/main" id="{D5F4E9C4-E2C4-40A8-9C85-D58549C47A1B}"/>
              </a:ext>
            </a:extLst>
          </p:cNvPr>
          <p:cNvSpPr txBox="1">
            <a:spLocks noChangeArrowheads="1"/>
          </p:cNvSpPr>
          <p:nvPr/>
        </p:nvSpPr>
        <p:spPr bwMode="auto">
          <a:xfrm>
            <a:off x="2422525" y="188913"/>
            <a:ext cx="5273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solidFill>
                <a:srgbClr val="CC3300"/>
              </a:solidFill>
              <a:latin typeface="Arial" panose="020B0604020202020204" pitchFamily="34" charset="0"/>
              <a:cs typeface="Arial" panose="020B0604020202020204" pitchFamily="34" charset="0"/>
            </a:endParaRPr>
          </a:p>
        </p:txBody>
      </p:sp>
      <p:sp>
        <p:nvSpPr>
          <p:cNvPr id="48133" name="Text Box 4">
            <a:extLst>
              <a:ext uri="{FF2B5EF4-FFF2-40B4-BE49-F238E27FC236}">
                <a16:creationId xmlns:a16="http://schemas.microsoft.com/office/drawing/2014/main" id="{D323FBB0-9487-4720-BE2B-51D72D9D916E}"/>
              </a:ext>
            </a:extLst>
          </p:cNvPr>
          <p:cNvSpPr txBox="1">
            <a:spLocks noChangeArrowheads="1"/>
          </p:cNvSpPr>
          <p:nvPr/>
        </p:nvSpPr>
        <p:spPr bwMode="auto">
          <a:xfrm>
            <a:off x="609600" y="230614"/>
            <a:ext cx="853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dirty="0" err="1">
                <a:solidFill>
                  <a:srgbClr val="CC3300"/>
                </a:solidFill>
                <a:latin typeface="Arial" panose="020B0604020202020204" pitchFamily="34" charset="0"/>
                <a:cs typeface="Arial" panose="020B0604020202020204" pitchFamily="34" charset="0"/>
              </a:rPr>
              <a:t>Pasquill</a:t>
            </a:r>
            <a:r>
              <a:rPr lang="en-US" altLang="en-US" b="1" dirty="0">
                <a:solidFill>
                  <a:srgbClr val="CC3300"/>
                </a:solidFill>
                <a:latin typeface="Arial" panose="020B0604020202020204" pitchFamily="34" charset="0"/>
                <a:cs typeface="Arial" panose="020B0604020202020204" pitchFamily="34" charset="0"/>
              </a:rPr>
              <a:t>-Gifford </a:t>
            </a:r>
            <a:r>
              <a:rPr lang="el-GR" altLang="en-US" b="1" dirty="0">
                <a:solidFill>
                  <a:srgbClr val="CC3300"/>
                </a:solidFill>
                <a:latin typeface="Arial" panose="020B0604020202020204" pitchFamily="34" charset="0"/>
                <a:cs typeface="Arial" panose="020B0604020202020204" pitchFamily="34" charset="0"/>
              </a:rPr>
              <a:t>σ</a:t>
            </a:r>
            <a:r>
              <a:rPr lang="en-US" altLang="en-US" b="1" dirty="0">
                <a:solidFill>
                  <a:srgbClr val="CC3300"/>
                </a:solidFill>
                <a:latin typeface="Arial" panose="020B0604020202020204" pitchFamily="34" charset="0"/>
                <a:cs typeface="Arial" panose="020B0604020202020204" pitchFamily="34" charset="0"/>
              </a:rPr>
              <a:t> curves from 1961 (still widely used)</a:t>
            </a:r>
          </a:p>
        </p:txBody>
      </p:sp>
      <p:pic>
        <p:nvPicPr>
          <p:cNvPr id="2" name="Audio 1">
            <a:hlinkClick r:id="" action="ppaction://media"/>
            <a:extLst>
              <a:ext uri="{FF2B5EF4-FFF2-40B4-BE49-F238E27FC236}">
                <a16:creationId xmlns:a16="http://schemas.microsoft.com/office/drawing/2014/main" id="{5702AB9E-A9D1-48B3-A305-4C5FF0C00F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919"/>
    </mc:Choice>
    <mc:Fallback>
      <p:transition spd="slow" advTm="45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3">
            <a:extLst>
              <a:ext uri="{FF2B5EF4-FFF2-40B4-BE49-F238E27FC236}">
                <a16:creationId xmlns:a16="http://schemas.microsoft.com/office/drawing/2014/main" id="{A02E73DD-0340-427B-BEDF-450F90A75D1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687BD48-423B-44CB-BE0D-269ADFF6D595}" type="slidenum">
              <a:rPr lang="en-US" altLang="en-US" sz="1400"/>
              <a:pPr eaLnBrk="1" hangingPunct="1"/>
              <a:t>11</a:t>
            </a:fld>
            <a:endParaRPr lang="en-US" altLang="en-US" sz="1400"/>
          </a:p>
        </p:txBody>
      </p:sp>
      <p:pic>
        <p:nvPicPr>
          <p:cNvPr id="49155" name="Picture 2" descr="slide 2">
            <a:extLst>
              <a:ext uri="{FF2B5EF4-FFF2-40B4-BE49-F238E27FC236}">
                <a16:creationId xmlns:a16="http://schemas.microsoft.com/office/drawing/2014/main" id="{F47CFEAC-D5EB-4DE2-BA9F-E4EF6EAB9A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788806"/>
            <a:ext cx="6629400" cy="5819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3">
            <a:extLst>
              <a:ext uri="{FF2B5EF4-FFF2-40B4-BE49-F238E27FC236}">
                <a16:creationId xmlns:a16="http://schemas.microsoft.com/office/drawing/2014/main" id="{E4E77CEC-0B50-4834-A5B5-ABDBDAFEEA14}"/>
              </a:ext>
            </a:extLst>
          </p:cNvPr>
          <p:cNvSpPr txBox="1">
            <a:spLocks noChangeArrowheads="1"/>
          </p:cNvSpPr>
          <p:nvPr/>
        </p:nvSpPr>
        <p:spPr bwMode="auto">
          <a:xfrm>
            <a:off x="517525" y="228600"/>
            <a:ext cx="8093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800" b="1" dirty="0">
                <a:solidFill>
                  <a:srgbClr val="CC3300"/>
                </a:solidFill>
                <a:latin typeface="Arial" panose="020B0604020202020204" pitchFamily="34" charset="0"/>
                <a:cs typeface="Arial" panose="020B0604020202020204" pitchFamily="34" charset="0"/>
              </a:rPr>
              <a:t>1970s – Briggs </a:t>
            </a:r>
            <a:r>
              <a:rPr lang="el-GR" altLang="en-US" sz="2800" b="1" dirty="0">
                <a:solidFill>
                  <a:srgbClr val="CC3300"/>
                </a:solidFill>
                <a:latin typeface="Arial" panose="020B0604020202020204" pitchFamily="34" charset="0"/>
                <a:cs typeface="Arial" panose="020B0604020202020204" pitchFamily="34" charset="0"/>
              </a:rPr>
              <a:t>σ</a:t>
            </a:r>
            <a:r>
              <a:rPr lang="en-US" altLang="en-US" sz="2800" b="1" dirty="0">
                <a:solidFill>
                  <a:srgbClr val="CC3300"/>
                </a:solidFill>
                <a:latin typeface="Arial" panose="020B0604020202020204" pitchFamily="34" charset="0"/>
                <a:cs typeface="Arial" panose="020B0604020202020204" pitchFamily="34" charset="0"/>
              </a:rPr>
              <a:t> formulas for rural and urban</a:t>
            </a:r>
          </a:p>
        </p:txBody>
      </p:sp>
      <p:pic>
        <p:nvPicPr>
          <p:cNvPr id="2" name="Audio 1">
            <a:hlinkClick r:id="" action="ppaction://media"/>
            <a:extLst>
              <a:ext uri="{FF2B5EF4-FFF2-40B4-BE49-F238E27FC236}">
                <a16:creationId xmlns:a16="http://schemas.microsoft.com/office/drawing/2014/main" id="{745234A3-75F9-41F0-BD2F-A796BEC655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283"/>
    </mc:Choice>
    <mc:Fallback>
      <p:transition spd="slow" advTm="21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AAACB-E490-4D19-BE6C-8BA905C66384}"/>
              </a:ext>
            </a:extLst>
          </p:cNvPr>
          <p:cNvSpPr>
            <a:spLocks noGrp="1"/>
          </p:cNvSpPr>
          <p:nvPr>
            <p:ph type="title"/>
          </p:nvPr>
        </p:nvSpPr>
        <p:spPr>
          <a:xfrm>
            <a:off x="76200" y="0"/>
            <a:ext cx="9067800" cy="1295400"/>
          </a:xfrm>
        </p:spPr>
        <p:txBody>
          <a:bodyPr/>
          <a:lstStyle/>
          <a:p>
            <a:r>
              <a:rPr lang="en-US" sz="3600" b="1" dirty="0">
                <a:solidFill>
                  <a:srgbClr val="C00000"/>
                </a:solidFill>
              </a:rPr>
              <a:t>Dispersion models for chemical agents and other pollutants 1980 - present</a:t>
            </a:r>
          </a:p>
        </p:txBody>
      </p:sp>
      <p:sp>
        <p:nvSpPr>
          <p:cNvPr id="3" name="Content Placeholder 2">
            <a:extLst>
              <a:ext uri="{FF2B5EF4-FFF2-40B4-BE49-F238E27FC236}">
                <a16:creationId xmlns:a16="http://schemas.microsoft.com/office/drawing/2014/main" id="{EFADF776-F256-4E55-A799-BD27A51CEDA1}"/>
              </a:ext>
            </a:extLst>
          </p:cNvPr>
          <p:cNvSpPr>
            <a:spLocks noGrp="1"/>
          </p:cNvSpPr>
          <p:nvPr>
            <p:ph idx="1"/>
          </p:nvPr>
        </p:nvSpPr>
        <p:spPr>
          <a:xfrm>
            <a:off x="76200" y="1295400"/>
            <a:ext cx="8763000" cy="4830763"/>
          </a:xfrm>
        </p:spPr>
        <p:txBody>
          <a:bodyPr/>
          <a:lstStyle/>
          <a:p>
            <a:r>
              <a:rPr lang="en-US" dirty="0" err="1">
                <a:solidFill>
                  <a:srgbClr val="000000"/>
                </a:solidFill>
                <a:latin typeface="abril-text"/>
              </a:rPr>
              <a:t>Lagrangian</a:t>
            </a:r>
            <a:r>
              <a:rPr lang="en-US" dirty="0">
                <a:solidFill>
                  <a:srgbClr val="000000"/>
                </a:solidFill>
                <a:latin typeface="abril-text"/>
              </a:rPr>
              <a:t> puff models couple diagnostic mass-consistent wind models with puff dispersion models </a:t>
            </a:r>
          </a:p>
          <a:p>
            <a:r>
              <a:rPr lang="en-US" dirty="0">
                <a:solidFill>
                  <a:srgbClr val="000000"/>
                </a:solidFill>
                <a:latin typeface="abril-text"/>
              </a:rPr>
              <a:t>In 1990s, </a:t>
            </a:r>
            <a:r>
              <a:rPr lang="en-US" dirty="0" err="1">
                <a:solidFill>
                  <a:srgbClr val="000000"/>
                </a:solidFill>
                <a:latin typeface="abril-text"/>
              </a:rPr>
              <a:t>Lagrangian</a:t>
            </a:r>
            <a:r>
              <a:rPr lang="en-US" dirty="0">
                <a:solidFill>
                  <a:srgbClr val="000000"/>
                </a:solidFill>
                <a:latin typeface="abril-text"/>
              </a:rPr>
              <a:t> particle models (LPDM) were able to be run on computers in reasonable times.</a:t>
            </a:r>
          </a:p>
          <a:p>
            <a:r>
              <a:rPr lang="en-US" dirty="0">
                <a:solidFill>
                  <a:srgbClr val="000000"/>
                </a:solidFill>
                <a:latin typeface="abril-text"/>
              </a:rPr>
              <a:t>Now there are Eulerian grid models, coupled with weather forecast models (e.g., WRF or ECWMF)</a:t>
            </a:r>
          </a:p>
          <a:p>
            <a:endParaRPr lang="en-US" sz="2800" dirty="0">
              <a:solidFill>
                <a:srgbClr val="000000"/>
              </a:solidFill>
              <a:latin typeface="abril-text"/>
            </a:endParaRPr>
          </a:p>
          <a:p>
            <a:endParaRPr lang="en-US" dirty="0"/>
          </a:p>
        </p:txBody>
      </p:sp>
      <p:sp>
        <p:nvSpPr>
          <p:cNvPr id="4" name="Slide Number Placeholder 3">
            <a:extLst>
              <a:ext uri="{FF2B5EF4-FFF2-40B4-BE49-F238E27FC236}">
                <a16:creationId xmlns:a16="http://schemas.microsoft.com/office/drawing/2014/main" id="{FFEF9334-0976-4577-944F-287B3FED34F0}"/>
              </a:ext>
            </a:extLst>
          </p:cNvPr>
          <p:cNvSpPr>
            <a:spLocks noGrp="1"/>
          </p:cNvSpPr>
          <p:nvPr>
            <p:ph type="sldNum" sz="quarter" idx="12"/>
          </p:nvPr>
        </p:nvSpPr>
        <p:spPr/>
        <p:txBody>
          <a:bodyPr/>
          <a:lstStyle/>
          <a:p>
            <a:pPr>
              <a:defRPr/>
            </a:pPr>
            <a:fld id="{22E874D7-749B-4F9F-9B7E-BB7E36D359DE}" type="slidenum">
              <a:rPr lang="en-US" altLang="en-US" smtClean="0"/>
              <a:pPr>
                <a:defRPr/>
              </a:pPr>
              <a:t>12</a:t>
            </a:fld>
            <a:endParaRPr lang="en-US" altLang="en-US"/>
          </a:p>
        </p:txBody>
      </p:sp>
      <p:pic>
        <p:nvPicPr>
          <p:cNvPr id="5" name="Audio 4">
            <a:hlinkClick r:id="" action="ppaction://media"/>
            <a:extLst>
              <a:ext uri="{FF2B5EF4-FFF2-40B4-BE49-F238E27FC236}">
                <a16:creationId xmlns:a16="http://schemas.microsoft.com/office/drawing/2014/main" id="{9359BECC-30C9-4566-878B-A3A49EC98F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92465175"/>
      </p:ext>
    </p:extLst>
  </p:cSld>
  <p:clrMapOvr>
    <a:masterClrMapping/>
  </p:clrMapOvr>
  <mc:AlternateContent xmlns:mc="http://schemas.openxmlformats.org/markup-compatibility/2006">
    <mc:Choice xmlns:p14="http://schemas.microsoft.com/office/powerpoint/2010/main" Requires="p14">
      <p:transition spd="slow" p14:dur="2000" advTm="39301"/>
    </mc:Choice>
    <mc:Fallback>
      <p:transition spd="slow" advTm="39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a:extLst>
              <a:ext uri="{FF2B5EF4-FFF2-40B4-BE49-F238E27FC236}">
                <a16:creationId xmlns:a16="http://schemas.microsoft.com/office/drawing/2014/main" id="{E0980420-E172-4A9B-B715-1D05BFCB140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F8ED8AB8-A6CB-491A-9156-E92BCF569723}" type="slidenum">
              <a:rPr lang="en-US" altLang="en-US" sz="1400" smtClean="0"/>
              <a:pPr>
                <a:spcBef>
                  <a:spcPct val="0"/>
                </a:spcBef>
                <a:buFontTx/>
                <a:buNone/>
              </a:pPr>
              <a:t>13</a:t>
            </a:fld>
            <a:endParaRPr lang="en-US" altLang="en-US" sz="1400"/>
          </a:p>
        </p:txBody>
      </p:sp>
      <p:sp>
        <p:nvSpPr>
          <p:cNvPr id="16387" name="Rectangle 2">
            <a:extLst>
              <a:ext uri="{FF2B5EF4-FFF2-40B4-BE49-F238E27FC236}">
                <a16:creationId xmlns:a16="http://schemas.microsoft.com/office/drawing/2014/main" id="{E3587584-36AF-470E-B05F-EBC7C398E9DC}"/>
              </a:ext>
            </a:extLst>
          </p:cNvPr>
          <p:cNvSpPr>
            <a:spLocks noGrp="1" noChangeArrowheads="1"/>
          </p:cNvSpPr>
          <p:nvPr>
            <p:ph type="title"/>
          </p:nvPr>
        </p:nvSpPr>
        <p:spPr>
          <a:xfrm>
            <a:off x="609600" y="0"/>
            <a:ext cx="8077200" cy="838200"/>
          </a:xfrm>
        </p:spPr>
        <p:txBody>
          <a:bodyPr/>
          <a:lstStyle/>
          <a:p>
            <a:pPr eaLnBrk="1" hangingPunct="1"/>
            <a:r>
              <a:rPr lang="en-US" altLang="en-US" sz="3600" b="1">
                <a:solidFill>
                  <a:srgbClr val="CC3300"/>
                </a:solidFill>
              </a:rPr>
              <a:t>European Tracer Experiment (ETEX)</a:t>
            </a:r>
          </a:p>
        </p:txBody>
      </p:sp>
      <p:sp>
        <p:nvSpPr>
          <p:cNvPr id="16388" name="Rectangle 3">
            <a:extLst>
              <a:ext uri="{FF2B5EF4-FFF2-40B4-BE49-F238E27FC236}">
                <a16:creationId xmlns:a16="http://schemas.microsoft.com/office/drawing/2014/main" id="{8FF876C2-CE03-4E7C-B8E3-64C91C90D0E0}"/>
              </a:ext>
            </a:extLst>
          </p:cNvPr>
          <p:cNvSpPr>
            <a:spLocks noGrp="1" noChangeArrowheads="1"/>
          </p:cNvSpPr>
          <p:nvPr>
            <p:ph type="body" idx="1"/>
          </p:nvPr>
        </p:nvSpPr>
        <p:spPr>
          <a:xfrm>
            <a:off x="228600" y="838200"/>
            <a:ext cx="8610600" cy="5287963"/>
          </a:xfrm>
        </p:spPr>
        <p:txBody>
          <a:bodyPr/>
          <a:lstStyle/>
          <a:p>
            <a:pPr eaLnBrk="1" hangingPunct="1"/>
            <a:r>
              <a:rPr lang="en-US" altLang="en-US" dirty="0"/>
              <a:t>Intended to test </a:t>
            </a:r>
            <a:r>
              <a:rPr lang="en-US" altLang="en-US" dirty="0" err="1"/>
              <a:t>Lagrangian</a:t>
            </a:r>
            <a:r>
              <a:rPr lang="en-US" altLang="en-US" dirty="0"/>
              <a:t> puff models and Eulerian models for Chernobyl-type large radiological releases.  Spurred by model problems following Chernobyl accident</a:t>
            </a:r>
          </a:p>
          <a:p>
            <a:pPr eaLnBrk="1" hangingPunct="1"/>
            <a:r>
              <a:rPr lang="en-US" altLang="en-US" dirty="0"/>
              <a:t>Two PFT (perfluorocarbon tracer) puff releases took place without prior warning to modelers</a:t>
            </a:r>
          </a:p>
          <a:p>
            <a:pPr eaLnBrk="1" hangingPunct="1"/>
            <a:r>
              <a:rPr lang="en-US" altLang="en-US" dirty="0"/>
              <a:t>About 20 modelers then had to spring into action and provide real-time simulations of the cloud.</a:t>
            </a:r>
          </a:p>
        </p:txBody>
      </p:sp>
      <p:pic>
        <p:nvPicPr>
          <p:cNvPr id="2" name="Audio 1">
            <a:hlinkClick r:id="" action="ppaction://media"/>
            <a:extLst>
              <a:ext uri="{FF2B5EF4-FFF2-40B4-BE49-F238E27FC236}">
                <a16:creationId xmlns:a16="http://schemas.microsoft.com/office/drawing/2014/main" id="{3FC746A8-B17A-451F-B2BF-1A83B8A43F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837"/>
    </mc:Choice>
    <mc:Fallback>
      <p:transition spd="slow" advTm="38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a:extLst>
              <a:ext uri="{FF2B5EF4-FFF2-40B4-BE49-F238E27FC236}">
                <a16:creationId xmlns:a16="http://schemas.microsoft.com/office/drawing/2014/main" id="{3361EDEA-6BFB-4066-A07B-402E98E16D7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6A23501E-83EB-491F-B57C-F3F54BB3F351}" type="slidenum">
              <a:rPr lang="en-US" altLang="en-US" sz="1400" smtClean="0"/>
              <a:pPr>
                <a:spcBef>
                  <a:spcPct val="0"/>
                </a:spcBef>
                <a:buFontTx/>
                <a:buNone/>
              </a:pPr>
              <a:t>14</a:t>
            </a:fld>
            <a:endParaRPr lang="en-US" altLang="en-US" sz="1400"/>
          </a:p>
        </p:txBody>
      </p:sp>
      <p:pic>
        <p:nvPicPr>
          <p:cNvPr id="17411" name="Picture 2" descr="EH 295 Lecture 8 fig 1">
            <a:extLst>
              <a:ext uri="{FF2B5EF4-FFF2-40B4-BE49-F238E27FC236}">
                <a16:creationId xmlns:a16="http://schemas.microsoft.com/office/drawing/2014/main" id="{30AFD530-A502-4429-96C8-AB2F77DDD0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28600"/>
            <a:ext cx="6781800" cy="10039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3">
            <a:extLst>
              <a:ext uri="{FF2B5EF4-FFF2-40B4-BE49-F238E27FC236}">
                <a16:creationId xmlns:a16="http://schemas.microsoft.com/office/drawing/2014/main" id="{7D75A8A1-9DD1-47F6-9658-1B12F4DA8FE5}"/>
              </a:ext>
            </a:extLst>
          </p:cNvPr>
          <p:cNvSpPr txBox="1">
            <a:spLocks noChangeArrowheads="1"/>
          </p:cNvSpPr>
          <p:nvPr/>
        </p:nvSpPr>
        <p:spPr bwMode="auto">
          <a:xfrm>
            <a:off x="609600" y="5562600"/>
            <a:ext cx="8305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dirty="0">
                <a:solidFill>
                  <a:srgbClr val="CC3300"/>
                </a:solidFill>
              </a:rPr>
              <a:t>ETEX observed tracer cloud 24, 36, 48, and 60 </a:t>
            </a:r>
            <a:r>
              <a:rPr lang="en-US" altLang="en-US" sz="2400" b="1" dirty="0" err="1">
                <a:solidFill>
                  <a:srgbClr val="CC3300"/>
                </a:solidFill>
              </a:rPr>
              <a:t>hrs</a:t>
            </a:r>
            <a:r>
              <a:rPr lang="en-US" altLang="en-US" sz="2400" b="1" dirty="0">
                <a:solidFill>
                  <a:srgbClr val="CC3300"/>
                </a:solidFill>
              </a:rPr>
              <a:t> after puff release of PFT in NW France.  Puff became distorted because it was in an occluded front</a:t>
            </a:r>
          </a:p>
        </p:txBody>
      </p:sp>
      <p:sp>
        <p:nvSpPr>
          <p:cNvPr id="17413" name="TextBox 4">
            <a:extLst>
              <a:ext uri="{FF2B5EF4-FFF2-40B4-BE49-F238E27FC236}">
                <a16:creationId xmlns:a16="http://schemas.microsoft.com/office/drawing/2014/main" id="{5AA249AB-0871-4F17-B04B-BB2EA25E91FE}"/>
              </a:ext>
            </a:extLst>
          </p:cNvPr>
          <p:cNvSpPr txBox="1">
            <a:spLocks noChangeArrowheads="1"/>
          </p:cNvSpPr>
          <p:nvPr/>
        </p:nvSpPr>
        <p:spPr bwMode="auto">
          <a:xfrm>
            <a:off x="152400" y="1371600"/>
            <a:ext cx="1981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a:t>Colors for C contours vary from one plot to the next</a:t>
            </a:r>
          </a:p>
        </p:txBody>
      </p:sp>
      <p:pic>
        <p:nvPicPr>
          <p:cNvPr id="2" name="Audio 1">
            <a:hlinkClick r:id="" action="ppaction://media"/>
            <a:extLst>
              <a:ext uri="{FF2B5EF4-FFF2-40B4-BE49-F238E27FC236}">
                <a16:creationId xmlns:a16="http://schemas.microsoft.com/office/drawing/2014/main" id="{086CE40A-9EF0-4383-A870-876B775F31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922"/>
    </mc:Choice>
    <mc:Fallback>
      <p:transition spd="slow" advTm="31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AAACB-E490-4D19-BE6C-8BA905C66384}"/>
              </a:ext>
            </a:extLst>
          </p:cNvPr>
          <p:cNvSpPr>
            <a:spLocks noGrp="1"/>
          </p:cNvSpPr>
          <p:nvPr>
            <p:ph type="title"/>
          </p:nvPr>
        </p:nvSpPr>
        <p:spPr>
          <a:xfrm>
            <a:off x="76200" y="0"/>
            <a:ext cx="9029700" cy="990600"/>
          </a:xfrm>
        </p:spPr>
        <p:txBody>
          <a:bodyPr/>
          <a:lstStyle/>
          <a:p>
            <a:r>
              <a:rPr lang="en-US" sz="3600" b="1" dirty="0">
                <a:solidFill>
                  <a:srgbClr val="C00000"/>
                </a:solidFill>
              </a:rPr>
              <a:t>1970s - present</a:t>
            </a:r>
          </a:p>
        </p:txBody>
      </p:sp>
      <p:sp>
        <p:nvSpPr>
          <p:cNvPr id="3" name="Content Placeholder 2">
            <a:extLst>
              <a:ext uri="{FF2B5EF4-FFF2-40B4-BE49-F238E27FC236}">
                <a16:creationId xmlns:a16="http://schemas.microsoft.com/office/drawing/2014/main" id="{EFADF776-F256-4E55-A799-BD27A51CEDA1}"/>
              </a:ext>
            </a:extLst>
          </p:cNvPr>
          <p:cNvSpPr>
            <a:spLocks noGrp="1"/>
          </p:cNvSpPr>
          <p:nvPr>
            <p:ph idx="1"/>
          </p:nvPr>
        </p:nvSpPr>
        <p:spPr>
          <a:xfrm>
            <a:off x="152400" y="762000"/>
            <a:ext cx="8763000" cy="5254624"/>
          </a:xfrm>
        </p:spPr>
        <p:txBody>
          <a:bodyPr/>
          <a:lstStyle/>
          <a:p>
            <a:r>
              <a:rPr lang="en-US" dirty="0">
                <a:solidFill>
                  <a:srgbClr val="000000"/>
                </a:solidFill>
                <a:latin typeface="abril-text"/>
              </a:rPr>
              <a:t>Studies of pollutant dispersion spurred by 1972 Clean Air Act in the US and similar in other countries</a:t>
            </a:r>
          </a:p>
          <a:p>
            <a:r>
              <a:rPr lang="en-US" dirty="0">
                <a:solidFill>
                  <a:srgbClr val="000000"/>
                </a:solidFill>
                <a:latin typeface="abril-text"/>
              </a:rPr>
              <a:t>Industrial short range dispersion (initially analytical models (Turner’s workbook) morphing to AERMOD, ADMS and other Gaussian-based models) </a:t>
            </a:r>
            <a:r>
              <a:rPr lang="en-US" u="sng" dirty="0">
                <a:solidFill>
                  <a:srgbClr val="000000"/>
                </a:solidFill>
                <a:latin typeface="abril-text"/>
              </a:rPr>
              <a:t>are required to be run</a:t>
            </a:r>
            <a:r>
              <a:rPr lang="en-US" dirty="0">
                <a:solidFill>
                  <a:srgbClr val="000000"/>
                </a:solidFill>
                <a:latin typeface="abril-text"/>
              </a:rPr>
              <a:t>.</a:t>
            </a:r>
          </a:p>
          <a:p>
            <a:r>
              <a:rPr lang="en-US" dirty="0">
                <a:solidFill>
                  <a:srgbClr val="000000"/>
                </a:solidFill>
                <a:latin typeface="abril-text"/>
              </a:rPr>
              <a:t>Regional dispersion (</a:t>
            </a:r>
            <a:r>
              <a:rPr lang="en-US" dirty="0" err="1">
                <a:solidFill>
                  <a:srgbClr val="000000"/>
                </a:solidFill>
                <a:latin typeface="abril-text"/>
              </a:rPr>
              <a:t>Lagrangian</a:t>
            </a:r>
            <a:r>
              <a:rPr lang="en-US" dirty="0">
                <a:solidFill>
                  <a:srgbClr val="000000"/>
                </a:solidFill>
                <a:latin typeface="abril-text"/>
              </a:rPr>
              <a:t> puff models such as CALPUFF and SPRAY and 3-D Eulerian models such as CMAQ and MARS). Sophisticated chemistry and aerosols treatment.</a:t>
            </a:r>
          </a:p>
        </p:txBody>
      </p:sp>
      <p:sp>
        <p:nvSpPr>
          <p:cNvPr id="4" name="Slide Number Placeholder 3">
            <a:extLst>
              <a:ext uri="{FF2B5EF4-FFF2-40B4-BE49-F238E27FC236}">
                <a16:creationId xmlns:a16="http://schemas.microsoft.com/office/drawing/2014/main" id="{FFEF9334-0976-4577-944F-287B3FED34F0}"/>
              </a:ext>
            </a:extLst>
          </p:cNvPr>
          <p:cNvSpPr>
            <a:spLocks noGrp="1"/>
          </p:cNvSpPr>
          <p:nvPr>
            <p:ph type="sldNum" sz="quarter" idx="12"/>
          </p:nvPr>
        </p:nvSpPr>
        <p:spPr/>
        <p:txBody>
          <a:bodyPr/>
          <a:lstStyle/>
          <a:p>
            <a:pPr>
              <a:defRPr/>
            </a:pPr>
            <a:fld id="{22E874D7-749B-4F9F-9B7E-BB7E36D359DE}" type="slidenum">
              <a:rPr lang="en-US" altLang="en-US" smtClean="0"/>
              <a:pPr>
                <a:defRPr/>
              </a:pPr>
              <a:t>15</a:t>
            </a:fld>
            <a:endParaRPr lang="en-US" altLang="en-US"/>
          </a:p>
        </p:txBody>
      </p:sp>
      <p:pic>
        <p:nvPicPr>
          <p:cNvPr id="5" name="Audio 4">
            <a:hlinkClick r:id="" action="ppaction://media"/>
            <a:extLst>
              <a:ext uri="{FF2B5EF4-FFF2-40B4-BE49-F238E27FC236}">
                <a16:creationId xmlns:a16="http://schemas.microsoft.com/office/drawing/2014/main" id="{E1C1D9D9-8CA3-4AAD-B003-3C08626572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45920751"/>
      </p:ext>
    </p:extLst>
  </p:cSld>
  <p:clrMapOvr>
    <a:masterClrMapping/>
  </p:clrMapOvr>
  <mc:AlternateContent xmlns:mc="http://schemas.openxmlformats.org/markup-compatibility/2006">
    <mc:Choice xmlns:p14="http://schemas.microsoft.com/office/powerpoint/2010/main" Requires="p14">
      <p:transition spd="slow" p14:dur="2000" advTm="64116"/>
    </mc:Choice>
    <mc:Fallback>
      <p:transition spd="slow" advTm="64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AAACB-E490-4D19-BE6C-8BA905C66384}"/>
              </a:ext>
            </a:extLst>
          </p:cNvPr>
          <p:cNvSpPr>
            <a:spLocks noGrp="1"/>
          </p:cNvSpPr>
          <p:nvPr>
            <p:ph type="title"/>
          </p:nvPr>
        </p:nvSpPr>
        <p:spPr>
          <a:xfrm>
            <a:off x="342900" y="0"/>
            <a:ext cx="8763000" cy="1600200"/>
          </a:xfrm>
        </p:spPr>
        <p:txBody>
          <a:bodyPr/>
          <a:lstStyle/>
          <a:p>
            <a:r>
              <a:rPr lang="en-US" sz="3600" b="1" dirty="0">
                <a:solidFill>
                  <a:srgbClr val="C00000"/>
                </a:solidFill>
              </a:rPr>
              <a:t>Models for General Applications (besides routine air pollution releases)</a:t>
            </a:r>
          </a:p>
        </p:txBody>
      </p:sp>
      <p:sp>
        <p:nvSpPr>
          <p:cNvPr id="3" name="Content Placeholder 2">
            <a:extLst>
              <a:ext uri="{FF2B5EF4-FFF2-40B4-BE49-F238E27FC236}">
                <a16:creationId xmlns:a16="http://schemas.microsoft.com/office/drawing/2014/main" id="{EFADF776-F256-4E55-A799-BD27A51CEDA1}"/>
              </a:ext>
            </a:extLst>
          </p:cNvPr>
          <p:cNvSpPr>
            <a:spLocks noGrp="1"/>
          </p:cNvSpPr>
          <p:nvPr>
            <p:ph idx="1"/>
          </p:nvPr>
        </p:nvSpPr>
        <p:spPr>
          <a:xfrm>
            <a:off x="228600" y="1905000"/>
            <a:ext cx="8686800" cy="4111624"/>
          </a:xfrm>
        </p:spPr>
        <p:txBody>
          <a:bodyPr/>
          <a:lstStyle/>
          <a:p>
            <a:r>
              <a:rPr lang="en-US" sz="3600" dirty="0">
                <a:solidFill>
                  <a:srgbClr val="000000"/>
                </a:solidFill>
                <a:latin typeface="+mj-lt"/>
              </a:rPr>
              <a:t>Many </a:t>
            </a:r>
            <a:r>
              <a:rPr lang="en-US" sz="3600" dirty="0" err="1">
                <a:solidFill>
                  <a:srgbClr val="000000"/>
                </a:solidFill>
                <a:latin typeface="+mj-lt"/>
              </a:rPr>
              <a:t>Lagrangian</a:t>
            </a:r>
            <a:r>
              <a:rPr lang="en-US" sz="3600" dirty="0">
                <a:solidFill>
                  <a:srgbClr val="000000"/>
                </a:solidFill>
                <a:latin typeface="+mj-lt"/>
              </a:rPr>
              <a:t> models (e.g., HYSPLIT) for major single sources such as volcanoes, wild fires, and large chemical accidents</a:t>
            </a:r>
            <a:endParaRPr lang="en-US" sz="3600" dirty="0">
              <a:latin typeface="+mj-lt"/>
            </a:endParaRPr>
          </a:p>
          <a:p>
            <a:r>
              <a:rPr lang="en-US" sz="3600" dirty="0"/>
              <a:t>Expansion of region domain to global</a:t>
            </a:r>
          </a:p>
          <a:p>
            <a:r>
              <a:rPr lang="en-US" sz="3600" dirty="0"/>
              <a:t>Linkages of all dispersion models with WRF</a:t>
            </a:r>
          </a:p>
        </p:txBody>
      </p:sp>
      <p:sp>
        <p:nvSpPr>
          <p:cNvPr id="4" name="Slide Number Placeholder 3">
            <a:extLst>
              <a:ext uri="{FF2B5EF4-FFF2-40B4-BE49-F238E27FC236}">
                <a16:creationId xmlns:a16="http://schemas.microsoft.com/office/drawing/2014/main" id="{FFEF9334-0976-4577-944F-287B3FED34F0}"/>
              </a:ext>
            </a:extLst>
          </p:cNvPr>
          <p:cNvSpPr>
            <a:spLocks noGrp="1"/>
          </p:cNvSpPr>
          <p:nvPr>
            <p:ph type="sldNum" sz="quarter" idx="12"/>
          </p:nvPr>
        </p:nvSpPr>
        <p:spPr/>
        <p:txBody>
          <a:bodyPr/>
          <a:lstStyle/>
          <a:p>
            <a:pPr>
              <a:defRPr/>
            </a:pPr>
            <a:fld id="{22E874D7-749B-4F9F-9B7E-BB7E36D359DE}" type="slidenum">
              <a:rPr lang="en-US" altLang="en-US" smtClean="0"/>
              <a:pPr>
                <a:defRPr/>
              </a:pPr>
              <a:t>16</a:t>
            </a:fld>
            <a:endParaRPr lang="en-US" altLang="en-US"/>
          </a:p>
        </p:txBody>
      </p:sp>
      <p:pic>
        <p:nvPicPr>
          <p:cNvPr id="5" name="Audio 4">
            <a:hlinkClick r:id="" action="ppaction://media"/>
            <a:extLst>
              <a:ext uri="{FF2B5EF4-FFF2-40B4-BE49-F238E27FC236}">
                <a16:creationId xmlns:a16="http://schemas.microsoft.com/office/drawing/2014/main" id="{72476B24-4BB0-469A-806D-F0E001CF35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1443107"/>
      </p:ext>
    </p:extLst>
  </p:cSld>
  <p:clrMapOvr>
    <a:masterClrMapping/>
  </p:clrMapOvr>
  <mc:AlternateContent xmlns:mc="http://schemas.openxmlformats.org/markup-compatibility/2006">
    <mc:Choice xmlns:p14="http://schemas.microsoft.com/office/powerpoint/2010/main" Requires="p14">
      <p:transition spd="slow" p14:dur="2000" advTm="31900"/>
    </mc:Choice>
    <mc:Fallback>
      <p:transition spd="slow" advTm="31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a:extLst>
              <a:ext uri="{FF2B5EF4-FFF2-40B4-BE49-F238E27FC236}">
                <a16:creationId xmlns:a16="http://schemas.microsoft.com/office/drawing/2014/main" id="{5FF812BA-9202-4EF5-91AB-A9C3207706E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1C715D4-F513-40B7-A45A-DE574D60BD03}" type="slidenum">
              <a:rPr lang="en-US" altLang="en-US" sz="1400" smtClean="0"/>
              <a:pPr>
                <a:spcBef>
                  <a:spcPct val="0"/>
                </a:spcBef>
                <a:buFontTx/>
                <a:buNone/>
              </a:pPr>
              <a:t>17</a:t>
            </a:fld>
            <a:endParaRPr lang="en-US" altLang="en-US" sz="1400"/>
          </a:p>
        </p:txBody>
      </p:sp>
      <p:sp>
        <p:nvSpPr>
          <p:cNvPr id="24579" name="Text Box 6">
            <a:extLst>
              <a:ext uri="{FF2B5EF4-FFF2-40B4-BE49-F238E27FC236}">
                <a16:creationId xmlns:a16="http://schemas.microsoft.com/office/drawing/2014/main" id="{01098448-A3F1-4230-BD82-A1B6636FF2DC}"/>
              </a:ext>
            </a:extLst>
          </p:cNvPr>
          <p:cNvSpPr txBox="1">
            <a:spLocks noChangeArrowheads="1"/>
          </p:cNvSpPr>
          <p:nvPr/>
        </p:nvSpPr>
        <p:spPr bwMode="auto">
          <a:xfrm>
            <a:off x="2270125" y="196850"/>
            <a:ext cx="3676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a:solidFill>
                  <a:srgbClr val="CC3300"/>
                </a:solidFill>
              </a:rPr>
              <a:t>Pinatubo Volcano</a:t>
            </a:r>
          </a:p>
        </p:txBody>
      </p:sp>
      <p:pic>
        <p:nvPicPr>
          <p:cNvPr id="24580" name="Picture 7" descr="http://inapcache.boston.com/universal/site_graphics/blogs/bigpicture/eyja_04_19/e02_23042795.jpg">
            <a:extLst>
              <a:ext uri="{FF2B5EF4-FFF2-40B4-BE49-F238E27FC236}">
                <a16:creationId xmlns:a16="http://schemas.microsoft.com/office/drawing/2014/main" id="{F5E144CE-3208-4CCA-939B-F13FEB870E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28600"/>
            <a:ext cx="7086600" cy="479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6">
            <a:extLst>
              <a:ext uri="{FF2B5EF4-FFF2-40B4-BE49-F238E27FC236}">
                <a16:creationId xmlns:a16="http://schemas.microsoft.com/office/drawing/2014/main" id="{02D60481-DA27-4DB0-89E1-35E496B2A1D4}"/>
              </a:ext>
            </a:extLst>
          </p:cNvPr>
          <p:cNvSpPr txBox="1">
            <a:spLocks noChangeArrowheads="1"/>
          </p:cNvSpPr>
          <p:nvPr/>
        </p:nvSpPr>
        <p:spPr bwMode="auto">
          <a:xfrm>
            <a:off x="228600" y="5181600"/>
            <a:ext cx="8915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b="1" dirty="0"/>
              <a:t>Iceland's </a:t>
            </a:r>
            <a:r>
              <a:rPr lang="en-US" altLang="en-US" sz="2800" b="1" dirty="0" err="1"/>
              <a:t>Eyjafjallajokull</a:t>
            </a:r>
            <a:r>
              <a:rPr lang="en-US" altLang="en-US" sz="2800" b="1" dirty="0"/>
              <a:t> volcano April 16, 2010</a:t>
            </a:r>
          </a:p>
          <a:p>
            <a:pPr algn="ctr" eaLnBrk="1" hangingPunct="1">
              <a:spcBef>
                <a:spcPct val="0"/>
              </a:spcBef>
              <a:buFontTx/>
              <a:buNone/>
            </a:pPr>
            <a:r>
              <a:rPr lang="en-US" altLang="en-US" sz="2800" b="1" dirty="0"/>
              <a:t>What is the mass release rate and buoyancy flux? Observed plume rise?</a:t>
            </a:r>
          </a:p>
        </p:txBody>
      </p:sp>
      <p:pic>
        <p:nvPicPr>
          <p:cNvPr id="2" name="Audio 1">
            <a:hlinkClick r:id="" action="ppaction://media"/>
            <a:extLst>
              <a:ext uri="{FF2B5EF4-FFF2-40B4-BE49-F238E27FC236}">
                <a16:creationId xmlns:a16="http://schemas.microsoft.com/office/drawing/2014/main" id="{F26599F5-4E12-4B9E-90B6-44762AE1AF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721"/>
    </mc:Choice>
    <mc:Fallback>
      <p:transition spd="slow" advTm="35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2DD057F-C371-46DF-A406-ED8C981C4961}"/>
              </a:ext>
            </a:extLst>
          </p:cNvPr>
          <p:cNvSpPr>
            <a:spLocks noGrp="1" noChangeArrowheads="1"/>
          </p:cNvSpPr>
          <p:nvPr>
            <p:ph type="title"/>
          </p:nvPr>
        </p:nvSpPr>
        <p:spPr>
          <a:xfrm>
            <a:off x="304800" y="228600"/>
            <a:ext cx="8458200" cy="1678418"/>
          </a:xfrm>
        </p:spPr>
        <p:txBody>
          <a:bodyPr/>
          <a:lstStyle/>
          <a:p>
            <a:r>
              <a:rPr lang="en-US" altLang="en-US" sz="3600" b="1" dirty="0">
                <a:solidFill>
                  <a:srgbClr val="C00000"/>
                </a:solidFill>
              </a:rPr>
              <a:t>Australian bush fires January 2020</a:t>
            </a:r>
            <a:br>
              <a:rPr lang="en-US" altLang="en-US" sz="3600" b="1" dirty="0">
                <a:solidFill>
                  <a:srgbClr val="C00000"/>
                </a:solidFill>
              </a:rPr>
            </a:br>
            <a:r>
              <a:rPr lang="en-US" altLang="en-US" sz="3200" b="1" dirty="0"/>
              <a:t>What is the mass release rate and buoyancy flux? Observed plume rise?</a:t>
            </a:r>
            <a:br>
              <a:rPr lang="en-US" altLang="en-US" sz="3200" b="1" dirty="0"/>
            </a:br>
            <a:endParaRPr lang="en-US" altLang="en-US" sz="3200" b="1" dirty="0">
              <a:solidFill>
                <a:srgbClr val="C00000"/>
              </a:solidFill>
            </a:endParaRPr>
          </a:p>
        </p:txBody>
      </p:sp>
      <p:pic>
        <p:nvPicPr>
          <p:cNvPr id="26627" name="Content Placeholder 4">
            <a:extLst>
              <a:ext uri="{FF2B5EF4-FFF2-40B4-BE49-F238E27FC236}">
                <a16:creationId xmlns:a16="http://schemas.microsoft.com/office/drawing/2014/main" id="{3ECE10A4-D13C-448D-A926-5C9899A0542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990600" y="1907018"/>
            <a:ext cx="7086600" cy="4722382"/>
          </a:xfrm>
        </p:spPr>
      </p:pic>
      <p:sp>
        <p:nvSpPr>
          <p:cNvPr id="26628" name="Slide Number Placeholder 3">
            <a:extLst>
              <a:ext uri="{FF2B5EF4-FFF2-40B4-BE49-F238E27FC236}">
                <a16:creationId xmlns:a16="http://schemas.microsoft.com/office/drawing/2014/main" id="{961CC9D8-0F75-465C-B608-CF8C40CB6AE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2E38403-A74A-4DC5-96CD-54E821310166}" type="slidenum">
              <a:rPr lang="en-US" altLang="en-US" sz="1400" smtClean="0"/>
              <a:pPr>
                <a:spcBef>
                  <a:spcPct val="0"/>
                </a:spcBef>
                <a:buFontTx/>
                <a:buNone/>
              </a:pPr>
              <a:t>18</a:t>
            </a:fld>
            <a:endParaRPr lang="en-US" altLang="en-US" sz="1400"/>
          </a:p>
        </p:txBody>
      </p:sp>
      <p:pic>
        <p:nvPicPr>
          <p:cNvPr id="2" name="Audio 1">
            <a:hlinkClick r:id="" action="ppaction://media"/>
            <a:extLst>
              <a:ext uri="{FF2B5EF4-FFF2-40B4-BE49-F238E27FC236}">
                <a16:creationId xmlns:a16="http://schemas.microsoft.com/office/drawing/2014/main" id="{AAD7995F-5015-4843-97FA-6FBD508A86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463"/>
    </mc:Choice>
    <mc:Fallback>
      <p:transition spd="slow" advTm="22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AAACB-E490-4D19-BE6C-8BA905C66384}"/>
              </a:ext>
            </a:extLst>
          </p:cNvPr>
          <p:cNvSpPr>
            <a:spLocks noGrp="1"/>
          </p:cNvSpPr>
          <p:nvPr>
            <p:ph type="title"/>
          </p:nvPr>
        </p:nvSpPr>
        <p:spPr>
          <a:xfrm>
            <a:off x="76200" y="381000"/>
            <a:ext cx="8915400" cy="533400"/>
          </a:xfrm>
        </p:spPr>
        <p:txBody>
          <a:bodyPr/>
          <a:lstStyle/>
          <a:p>
            <a:r>
              <a:rPr lang="en-US" sz="3600" b="1" dirty="0">
                <a:solidFill>
                  <a:srgbClr val="C00000"/>
                </a:solidFill>
              </a:rPr>
              <a:t>EPA era air pollution models - initial focus on industrial stacks (e.g., ISC)</a:t>
            </a:r>
          </a:p>
        </p:txBody>
      </p:sp>
      <p:sp>
        <p:nvSpPr>
          <p:cNvPr id="3" name="Content Placeholder 2">
            <a:extLst>
              <a:ext uri="{FF2B5EF4-FFF2-40B4-BE49-F238E27FC236}">
                <a16:creationId xmlns:a16="http://schemas.microsoft.com/office/drawing/2014/main" id="{EFADF776-F256-4E55-A799-BD27A51CEDA1}"/>
              </a:ext>
            </a:extLst>
          </p:cNvPr>
          <p:cNvSpPr>
            <a:spLocks noGrp="1"/>
          </p:cNvSpPr>
          <p:nvPr>
            <p:ph idx="1"/>
          </p:nvPr>
        </p:nvSpPr>
        <p:spPr>
          <a:xfrm>
            <a:off x="381000" y="1447800"/>
            <a:ext cx="8534400" cy="4678363"/>
          </a:xfrm>
        </p:spPr>
        <p:txBody>
          <a:bodyPr/>
          <a:lstStyle/>
          <a:p>
            <a:r>
              <a:rPr lang="en-US" dirty="0"/>
              <a:t>Continuous point sources (stacks and vents)</a:t>
            </a:r>
          </a:p>
          <a:p>
            <a:r>
              <a:rPr lang="en-US" dirty="0"/>
              <a:t>Importance of plume rise</a:t>
            </a:r>
          </a:p>
          <a:p>
            <a:r>
              <a:rPr lang="en-US" dirty="0"/>
              <a:t>Downwash due to adjacent structures</a:t>
            </a:r>
          </a:p>
          <a:p>
            <a:r>
              <a:rPr lang="en-US" dirty="0"/>
              <a:t>Regulations required assessment of max concentration, usually within 10 km</a:t>
            </a:r>
          </a:p>
          <a:p>
            <a:r>
              <a:rPr lang="en-US" dirty="0"/>
              <a:t>No concern with downwind transport and affects on regional air pollution</a:t>
            </a:r>
          </a:p>
        </p:txBody>
      </p:sp>
      <p:sp>
        <p:nvSpPr>
          <p:cNvPr id="4" name="Slide Number Placeholder 3">
            <a:extLst>
              <a:ext uri="{FF2B5EF4-FFF2-40B4-BE49-F238E27FC236}">
                <a16:creationId xmlns:a16="http://schemas.microsoft.com/office/drawing/2014/main" id="{FFEF9334-0976-4577-944F-287B3FED34F0}"/>
              </a:ext>
            </a:extLst>
          </p:cNvPr>
          <p:cNvSpPr>
            <a:spLocks noGrp="1"/>
          </p:cNvSpPr>
          <p:nvPr>
            <p:ph type="sldNum" sz="quarter" idx="12"/>
          </p:nvPr>
        </p:nvSpPr>
        <p:spPr/>
        <p:txBody>
          <a:bodyPr/>
          <a:lstStyle/>
          <a:p>
            <a:pPr>
              <a:defRPr/>
            </a:pPr>
            <a:fld id="{22E874D7-749B-4F9F-9B7E-BB7E36D359DE}" type="slidenum">
              <a:rPr lang="en-US" altLang="en-US" smtClean="0"/>
              <a:pPr>
                <a:defRPr/>
              </a:pPr>
              <a:t>19</a:t>
            </a:fld>
            <a:endParaRPr lang="en-US" altLang="en-US"/>
          </a:p>
        </p:txBody>
      </p:sp>
      <p:pic>
        <p:nvPicPr>
          <p:cNvPr id="5" name="Audio 4">
            <a:hlinkClick r:id="" action="ppaction://media"/>
            <a:extLst>
              <a:ext uri="{FF2B5EF4-FFF2-40B4-BE49-F238E27FC236}">
                <a16:creationId xmlns:a16="http://schemas.microsoft.com/office/drawing/2014/main" id="{02900602-A285-4DD7-8342-9DA17BF3FE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47529545"/>
      </p:ext>
    </p:extLst>
  </p:cSld>
  <p:clrMapOvr>
    <a:masterClrMapping/>
  </p:clrMapOvr>
  <mc:AlternateContent xmlns:mc="http://schemas.openxmlformats.org/markup-compatibility/2006">
    <mc:Choice xmlns:p14="http://schemas.microsoft.com/office/powerpoint/2010/main" Requires="p14">
      <p:transition spd="slow" p14:dur="2000" advTm="32086"/>
    </mc:Choice>
    <mc:Fallback>
      <p:transition spd="slow" advTm="32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C426E-C346-4CE2-AD64-A175F2C3EF9E}"/>
              </a:ext>
            </a:extLst>
          </p:cNvPr>
          <p:cNvSpPr>
            <a:spLocks noGrp="1"/>
          </p:cNvSpPr>
          <p:nvPr>
            <p:ph type="title"/>
          </p:nvPr>
        </p:nvSpPr>
        <p:spPr>
          <a:xfrm>
            <a:off x="685800" y="228600"/>
            <a:ext cx="8001000" cy="503237"/>
          </a:xfrm>
        </p:spPr>
        <p:txBody>
          <a:bodyPr/>
          <a:lstStyle/>
          <a:p>
            <a:r>
              <a:rPr lang="en-US" b="1" dirty="0">
                <a:solidFill>
                  <a:srgbClr val="CC3300"/>
                </a:solidFill>
              </a:rPr>
              <a:t>Acknowledgements</a:t>
            </a:r>
          </a:p>
        </p:txBody>
      </p:sp>
      <p:sp>
        <p:nvSpPr>
          <p:cNvPr id="3" name="Content Placeholder 2">
            <a:extLst>
              <a:ext uri="{FF2B5EF4-FFF2-40B4-BE49-F238E27FC236}">
                <a16:creationId xmlns:a16="http://schemas.microsoft.com/office/drawing/2014/main" id="{83F0BF31-8827-487D-A111-CBEE6AA798EF}"/>
              </a:ext>
            </a:extLst>
          </p:cNvPr>
          <p:cNvSpPr>
            <a:spLocks noGrp="1"/>
          </p:cNvSpPr>
          <p:nvPr>
            <p:ph idx="1"/>
          </p:nvPr>
        </p:nvSpPr>
        <p:spPr>
          <a:xfrm>
            <a:off x="381000" y="1219200"/>
            <a:ext cx="8534400" cy="4906963"/>
          </a:xfrm>
        </p:spPr>
        <p:txBody>
          <a:bodyPr/>
          <a:lstStyle/>
          <a:p>
            <a:r>
              <a:rPr lang="en-US" sz="3600" dirty="0"/>
              <a:t>Research sponsored by U.S. Defense Threat Reduction Agency</a:t>
            </a:r>
          </a:p>
          <a:p>
            <a:r>
              <a:rPr lang="en-US" sz="3600" dirty="0"/>
              <a:t>Thanks to my first boss, Frank Gifford, at the Atmospheric Turbulence and Diffusion Lab in Oak Ridge, TN, for emphasizing the need to be aware of the history of our field, and to use proper attribution in references</a:t>
            </a:r>
          </a:p>
          <a:p>
            <a:pPr marL="0" indent="0">
              <a:buNone/>
            </a:pPr>
            <a:endParaRPr lang="en-US" dirty="0"/>
          </a:p>
        </p:txBody>
      </p:sp>
      <p:sp>
        <p:nvSpPr>
          <p:cNvPr id="4" name="Slide Number Placeholder 3">
            <a:extLst>
              <a:ext uri="{FF2B5EF4-FFF2-40B4-BE49-F238E27FC236}">
                <a16:creationId xmlns:a16="http://schemas.microsoft.com/office/drawing/2014/main" id="{B2E6F4CC-F1E1-4B86-9A6C-C5B00590983B}"/>
              </a:ext>
            </a:extLst>
          </p:cNvPr>
          <p:cNvSpPr>
            <a:spLocks noGrp="1"/>
          </p:cNvSpPr>
          <p:nvPr>
            <p:ph type="sldNum" sz="quarter" idx="12"/>
          </p:nvPr>
        </p:nvSpPr>
        <p:spPr/>
        <p:txBody>
          <a:bodyPr/>
          <a:lstStyle/>
          <a:p>
            <a:pPr>
              <a:defRPr/>
            </a:pPr>
            <a:fld id="{22E874D7-749B-4F9F-9B7E-BB7E36D359DE}" type="slidenum">
              <a:rPr lang="en-US" altLang="en-US" smtClean="0"/>
              <a:pPr>
                <a:defRPr/>
              </a:pPr>
              <a:t>2</a:t>
            </a:fld>
            <a:endParaRPr lang="en-US" altLang="en-US"/>
          </a:p>
        </p:txBody>
      </p:sp>
      <p:pic>
        <p:nvPicPr>
          <p:cNvPr id="6" name="Audio 5">
            <a:hlinkClick r:id="" action="ppaction://media"/>
            <a:extLst>
              <a:ext uri="{FF2B5EF4-FFF2-40B4-BE49-F238E27FC236}">
                <a16:creationId xmlns:a16="http://schemas.microsoft.com/office/drawing/2014/main" id="{1B3DB123-327A-4DC4-99AC-DF09BFDDE1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76322440"/>
      </p:ext>
    </p:extLst>
  </p:cSld>
  <p:clrMapOvr>
    <a:masterClrMapping/>
  </p:clrMapOvr>
  <mc:AlternateContent xmlns:mc="http://schemas.openxmlformats.org/markup-compatibility/2006">
    <mc:Choice xmlns:p14="http://schemas.microsoft.com/office/powerpoint/2010/main" Requires="p14">
      <p:transition spd="slow" p14:dur="2000" advTm="26378"/>
    </mc:Choice>
    <mc:Fallback>
      <p:transition spd="slow" advTm="26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67B3BE-5B19-4A7D-ACA7-D8F5381D5B0F}"/>
              </a:ext>
            </a:extLst>
          </p:cNvPr>
          <p:cNvSpPr>
            <a:spLocks noGrp="1"/>
          </p:cNvSpPr>
          <p:nvPr>
            <p:ph type="sldNum" sz="quarter" idx="12"/>
          </p:nvPr>
        </p:nvSpPr>
        <p:spPr/>
        <p:txBody>
          <a:bodyPr/>
          <a:lstStyle/>
          <a:p>
            <a:pPr>
              <a:defRPr/>
            </a:pPr>
            <a:fld id="{BADE6692-82D6-4A68-9347-E55C94D8CEE8}" type="slidenum">
              <a:rPr lang="en-US" altLang="en-US" smtClean="0"/>
              <a:pPr>
                <a:defRPr/>
              </a:pPr>
              <a:t>20</a:t>
            </a:fld>
            <a:endParaRPr lang="en-US" altLang="en-US"/>
          </a:p>
        </p:txBody>
      </p:sp>
      <p:pic>
        <p:nvPicPr>
          <p:cNvPr id="4" name="Picture 3">
            <a:extLst>
              <a:ext uri="{FF2B5EF4-FFF2-40B4-BE49-F238E27FC236}">
                <a16:creationId xmlns:a16="http://schemas.microsoft.com/office/drawing/2014/main" id="{528A6EFB-C1F1-4DAE-8D13-CE8D36A241B8}"/>
              </a:ext>
            </a:extLst>
          </p:cNvPr>
          <p:cNvPicPr>
            <a:picLocks noChangeAspect="1"/>
          </p:cNvPicPr>
          <p:nvPr/>
        </p:nvPicPr>
        <p:blipFill>
          <a:blip r:embed="rId4"/>
          <a:stretch>
            <a:fillRect/>
          </a:stretch>
        </p:blipFill>
        <p:spPr>
          <a:xfrm>
            <a:off x="1171272" y="1517673"/>
            <a:ext cx="6601127" cy="4425928"/>
          </a:xfrm>
          <a:prstGeom prst="rect">
            <a:avLst/>
          </a:prstGeom>
        </p:spPr>
      </p:pic>
      <p:sp>
        <p:nvSpPr>
          <p:cNvPr id="3" name="TextBox 2">
            <a:extLst>
              <a:ext uri="{FF2B5EF4-FFF2-40B4-BE49-F238E27FC236}">
                <a16:creationId xmlns:a16="http://schemas.microsoft.com/office/drawing/2014/main" id="{E13FBB45-BF97-4E56-9478-C8153BC6C8BD}"/>
              </a:ext>
            </a:extLst>
          </p:cNvPr>
          <p:cNvSpPr txBox="1"/>
          <p:nvPr/>
        </p:nvSpPr>
        <p:spPr>
          <a:xfrm>
            <a:off x="457200" y="228600"/>
            <a:ext cx="8229601" cy="1077218"/>
          </a:xfrm>
          <a:prstGeom prst="rect">
            <a:avLst/>
          </a:prstGeom>
          <a:noFill/>
        </p:spPr>
        <p:txBody>
          <a:bodyPr wrap="square" rtlCol="0">
            <a:spAutoFit/>
          </a:bodyPr>
          <a:lstStyle/>
          <a:p>
            <a:pPr algn="ctr"/>
            <a:r>
              <a:rPr lang="en-US" sz="3200" dirty="0">
                <a:solidFill>
                  <a:srgbClr val="C00000"/>
                </a:solidFill>
              </a:rPr>
              <a:t>“</a:t>
            </a:r>
            <a:r>
              <a:rPr lang="en-US" sz="3200" b="1" dirty="0">
                <a:solidFill>
                  <a:srgbClr val="C00000"/>
                </a:solidFill>
              </a:rPr>
              <a:t>Classical” bent over plume rise of buoyant stack plumes in moderate wind</a:t>
            </a:r>
          </a:p>
        </p:txBody>
      </p:sp>
      <p:pic>
        <p:nvPicPr>
          <p:cNvPr id="5" name="Audio 4">
            <a:hlinkClick r:id="" action="ppaction://media"/>
            <a:extLst>
              <a:ext uri="{FF2B5EF4-FFF2-40B4-BE49-F238E27FC236}">
                <a16:creationId xmlns:a16="http://schemas.microsoft.com/office/drawing/2014/main" id="{213D1C2E-138B-40AA-96E8-238F031A36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15837236"/>
      </p:ext>
    </p:extLst>
  </p:cSld>
  <p:clrMapOvr>
    <a:masterClrMapping/>
  </p:clrMapOvr>
  <mc:AlternateContent xmlns:mc="http://schemas.openxmlformats.org/markup-compatibility/2006">
    <mc:Choice xmlns:p14="http://schemas.microsoft.com/office/powerpoint/2010/main" Requires="p14">
      <p:transition spd="slow" p14:dur="2000" advTm="9767"/>
    </mc:Choice>
    <mc:Fallback>
      <p:transition spd="slow" advTm="9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3B2101-C15B-401D-B93F-05228CC59A65}"/>
              </a:ext>
            </a:extLst>
          </p:cNvPr>
          <p:cNvSpPr>
            <a:spLocks noGrp="1"/>
          </p:cNvSpPr>
          <p:nvPr>
            <p:ph type="sldNum" sz="quarter" idx="12"/>
          </p:nvPr>
        </p:nvSpPr>
        <p:spPr/>
        <p:txBody>
          <a:bodyPr/>
          <a:lstStyle/>
          <a:p>
            <a:pPr>
              <a:defRPr/>
            </a:pPr>
            <a:fld id="{BADE6692-82D6-4A68-9347-E55C94D8CEE8}" type="slidenum">
              <a:rPr lang="en-US" altLang="en-US" smtClean="0"/>
              <a:pPr>
                <a:defRPr/>
              </a:pPr>
              <a:t>21</a:t>
            </a:fld>
            <a:endParaRPr lang="en-US" altLang="en-US"/>
          </a:p>
        </p:txBody>
      </p:sp>
      <p:pic>
        <p:nvPicPr>
          <p:cNvPr id="3" name="Picture 2">
            <a:extLst>
              <a:ext uri="{FF2B5EF4-FFF2-40B4-BE49-F238E27FC236}">
                <a16:creationId xmlns:a16="http://schemas.microsoft.com/office/drawing/2014/main" id="{DF460663-B15E-4877-BCAB-C7CA3E06E8F9}"/>
              </a:ext>
            </a:extLst>
          </p:cNvPr>
          <p:cNvPicPr>
            <a:picLocks noChangeAspect="1"/>
          </p:cNvPicPr>
          <p:nvPr/>
        </p:nvPicPr>
        <p:blipFill>
          <a:blip r:embed="rId4"/>
          <a:stretch>
            <a:fillRect/>
          </a:stretch>
        </p:blipFill>
        <p:spPr>
          <a:xfrm>
            <a:off x="1184394" y="1231207"/>
            <a:ext cx="6892805" cy="4864793"/>
          </a:xfrm>
          <a:prstGeom prst="rect">
            <a:avLst/>
          </a:prstGeom>
        </p:spPr>
      </p:pic>
      <p:sp>
        <p:nvSpPr>
          <p:cNvPr id="4" name="TextBox 3">
            <a:extLst>
              <a:ext uri="{FF2B5EF4-FFF2-40B4-BE49-F238E27FC236}">
                <a16:creationId xmlns:a16="http://schemas.microsoft.com/office/drawing/2014/main" id="{CD6849A5-7289-448B-ADA3-626C04485C21}"/>
              </a:ext>
            </a:extLst>
          </p:cNvPr>
          <p:cNvSpPr txBox="1"/>
          <p:nvPr/>
        </p:nvSpPr>
        <p:spPr>
          <a:xfrm>
            <a:off x="-304800" y="136526"/>
            <a:ext cx="9448800" cy="954107"/>
          </a:xfrm>
          <a:prstGeom prst="rect">
            <a:avLst/>
          </a:prstGeom>
          <a:noFill/>
        </p:spPr>
        <p:txBody>
          <a:bodyPr wrap="square" rtlCol="0">
            <a:spAutoFit/>
          </a:bodyPr>
          <a:lstStyle/>
          <a:p>
            <a:pPr algn="ctr"/>
            <a:r>
              <a:rPr lang="en-US" sz="2800" b="1" dirty="0">
                <a:solidFill>
                  <a:srgbClr val="C00000"/>
                </a:solidFill>
              </a:rPr>
              <a:t>“Classical” plume rise of buoyant stack plume on stable morning with light winds</a:t>
            </a:r>
          </a:p>
        </p:txBody>
      </p:sp>
      <p:pic>
        <p:nvPicPr>
          <p:cNvPr id="5" name="Audio 4">
            <a:hlinkClick r:id="" action="ppaction://media"/>
            <a:extLst>
              <a:ext uri="{FF2B5EF4-FFF2-40B4-BE49-F238E27FC236}">
                <a16:creationId xmlns:a16="http://schemas.microsoft.com/office/drawing/2014/main" id="{F24B658A-C170-4DED-A9C4-B5B3414FB6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71532748"/>
      </p:ext>
    </p:extLst>
  </p:cSld>
  <p:clrMapOvr>
    <a:masterClrMapping/>
  </p:clrMapOvr>
  <mc:AlternateContent xmlns:mc="http://schemas.openxmlformats.org/markup-compatibility/2006">
    <mc:Choice xmlns:p14="http://schemas.microsoft.com/office/powerpoint/2010/main" Requires="p14">
      <p:transition spd="slow" p14:dur="2000" advTm="9690"/>
    </mc:Choice>
    <mc:Fallback>
      <p:transition spd="slow" advTm="9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AAACB-E490-4D19-BE6C-8BA905C66384}"/>
              </a:ext>
            </a:extLst>
          </p:cNvPr>
          <p:cNvSpPr>
            <a:spLocks noGrp="1"/>
          </p:cNvSpPr>
          <p:nvPr>
            <p:ph type="title"/>
          </p:nvPr>
        </p:nvSpPr>
        <p:spPr>
          <a:xfrm>
            <a:off x="0" y="228600"/>
            <a:ext cx="9144000" cy="1600200"/>
          </a:xfrm>
        </p:spPr>
        <p:txBody>
          <a:bodyPr/>
          <a:lstStyle/>
          <a:p>
            <a:r>
              <a:rPr lang="en-US" sz="3200" b="1" dirty="0">
                <a:solidFill>
                  <a:srgbClr val="CC3300"/>
                </a:solidFill>
              </a:rPr>
              <a:t>1980s through present – Increased Concern with Very Hazardous Chemicals (often denser than air)</a:t>
            </a:r>
          </a:p>
        </p:txBody>
      </p:sp>
      <p:sp>
        <p:nvSpPr>
          <p:cNvPr id="3" name="Content Placeholder 2">
            <a:extLst>
              <a:ext uri="{FF2B5EF4-FFF2-40B4-BE49-F238E27FC236}">
                <a16:creationId xmlns:a16="http://schemas.microsoft.com/office/drawing/2014/main" id="{EFADF776-F256-4E55-A799-BD27A51CEDA1}"/>
              </a:ext>
            </a:extLst>
          </p:cNvPr>
          <p:cNvSpPr>
            <a:spLocks noGrp="1"/>
          </p:cNvSpPr>
          <p:nvPr>
            <p:ph idx="1"/>
          </p:nvPr>
        </p:nvSpPr>
        <p:spPr>
          <a:xfrm>
            <a:off x="457200" y="2057400"/>
            <a:ext cx="8458200" cy="4068763"/>
          </a:xfrm>
        </p:spPr>
        <p:txBody>
          <a:bodyPr/>
          <a:lstStyle/>
          <a:p>
            <a:r>
              <a:rPr lang="en-US" sz="2800" dirty="0"/>
              <a:t>Bhopal (1984) accident generated renewed development of dispersion models for accidental releases</a:t>
            </a:r>
          </a:p>
          <a:p>
            <a:r>
              <a:rPr lang="en-US" sz="2800" dirty="0"/>
              <a:t>Integral slab models were first developed (HEGADAS, SLAB, DEGADIS)</a:t>
            </a:r>
          </a:p>
          <a:p>
            <a:r>
              <a:rPr lang="en-US" sz="2800" dirty="0" err="1"/>
              <a:t>Lagrangian</a:t>
            </a:r>
            <a:r>
              <a:rPr lang="en-US" sz="2800" dirty="0"/>
              <a:t> puff and </a:t>
            </a:r>
            <a:r>
              <a:rPr lang="en-US" sz="2800" dirty="0" err="1"/>
              <a:t>and</a:t>
            </a:r>
            <a:r>
              <a:rPr lang="en-US" sz="2800" dirty="0"/>
              <a:t> particle models with detailed meteorology (e.g., SCIPUFF, MSS)</a:t>
            </a:r>
          </a:p>
          <a:p>
            <a:r>
              <a:rPr lang="en-US" sz="2800" dirty="0"/>
              <a:t>Various CFD models (e.g., FLACS)</a:t>
            </a:r>
          </a:p>
        </p:txBody>
      </p:sp>
      <p:sp>
        <p:nvSpPr>
          <p:cNvPr id="4" name="Slide Number Placeholder 3">
            <a:extLst>
              <a:ext uri="{FF2B5EF4-FFF2-40B4-BE49-F238E27FC236}">
                <a16:creationId xmlns:a16="http://schemas.microsoft.com/office/drawing/2014/main" id="{FFEF9334-0976-4577-944F-287B3FED34F0}"/>
              </a:ext>
            </a:extLst>
          </p:cNvPr>
          <p:cNvSpPr>
            <a:spLocks noGrp="1"/>
          </p:cNvSpPr>
          <p:nvPr>
            <p:ph type="sldNum" sz="quarter" idx="12"/>
          </p:nvPr>
        </p:nvSpPr>
        <p:spPr/>
        <p:txBody>
          <a:bodyPr/>
          <a:lstStyle/>
          <a:p>
            <a:pPr>
              <a:defRPr/>
            </a:pPr>
            <a:fld id="{22E874D7-749B-4F9F-9B7E-BB7E36D359DE}" type="slidenum">
              <a:rPr lang="en-US" altLang="en-US" smtClean="0"/>
              <a:pPr>
                <a:defRPr/>
              </a:pPr>
              <a:t>22</a:t>
            </a:fld>
            <a:endParaRPr lang="en-US" altLang="en-US"/>
          </a:p>
        </p:txBody>
      </p:sp>
      <p:pic>
        <p:nvPicPr>
          <p:cNvPr id="5" name="Audio 4">
            <a:hlinkClick r:id="" action="ppaction://media"/>
            <a:extLst>
              <a:ext uri="{FF2B5EF4-FFF2-40B4-BE49-F238E27FC236}">
                <a16:creationId xmlns:a16="http://schemas.microsoft.com/office/drawing/2014/main" id="{5ACF3A98-2FA9-4281-BA70-EA0EC83BD7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26130002"/>
      </p:ext>
    </p:extLst>
  </p:cSld>
  <p:clrMapOvr>
    <a:masterClrMapping/>
  </p:clrMapOvr>
  <mc:AlternateContent xmlns:mc="http://schemas.openxmlformats.org/markup-compatibility/2006">
    <mc:Choice xmlns:p14="http://schemas.microsoft.com/office/powerpoint/2010/main" Requires="p14">
      <p:transition spd="slow" p14:dur="2000" advTm="30239"/>
    </mc:Choice>
    <mc:Fallback>
      <p:transition spd="slow" advTm="30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AAACB-E490-4D19-BE6C-8BA905C66384}"/>
              </a:ext>
            </a:extLst>
          </p:cNvPr>
          <p:cNvSpPr>
            <a:spLocks noGrp="1"/>
          </p:cNvSpPr>
          <p:nvPr>
            <p:ph type="title"/>
          </p:nvPr>
        </p:nvSpPr>
        <p:spPr>
          <a:xfrm>
            <a:off x="-76200" y="381000"/>
            <a:ext cx="8915400" cy="533400"/>
          </a:xfrm>
        </p:spPr>
        <p:txBody>
          <a:bodyPr/>
          <a:lstStyle/>
          <a:p>
            <a:r>
              <a:rPr lang="en-US" sz="4000" b="1" dirty="0">
                <a:solidFill>
                  <a:srgbClr val="C00000"/>
                </a:solidFill>
              </a:rPr>
              <a:t>Hazardous gas scenarios</a:t>
            </a:r>
          </a:p>
        </p:txBody>
      </p:sp>
      <p:sp>
        <p:nvSpPr>
          <p:cNvPr id="3" name="Content Placeholder 2">
            <a:extLst>
              <a:ext uri="{FF2B5EF4-FFF2-40B4-BE49-F238E27FC236}">
                <a16:creationId xmlns:a16="http://schemas.microsoft.com/office/drawing/2014/main" id="{EFADF776-F256-4E55-A799-BD27A51CEDA1}"/>
              </a:ext>
            </a:extLst>
          </p:cNvPr>
          <p:cNvSpPr>
            <a:spLocks noGrp="1"/>
          </p:cNvSpPr>
          <p:nvPr>
            <p:ph idx="1"/>
          </p:nvPr>
        </p:nvSpPr>
        <p:spPr>
          <a:xfrm>
            <a:off x="457200" y="1143000"/>
            <a:ext cx="8382000" cy="4983163"/>
          </a:xfrm>
        </p:spPr>
        <p:txBody>
          <a:bodyPr/>
          <a:lstStyle/>
          <a:p>
            <a:r>
              <a:rPr lang="en-US" dirty="0"/>
              <a:t>Major releases of chlorine and other chemicals from storage tanks</a:t>
            </a:r>
          </a:p>
          <a:p>
            <a:r>
              <a:rPr lang="en-US" dirty="0"/>
              <a:t>Models must account for dense gas effects</a:t>
            </a:r>
          </a:p>
          <a:p>
            <a:r>
              <a:rPr lang="en-US" dirty="0"/>
              <a:t>1980s and 1990s – Field experiments (Thorney Island, Desert Tortoise etc.)</a:t>
            </a:r>
          </a:p>
          <a:p>
            <a:r>
              <a:rPr lang="en-US" dirty="0"/>
              <a:t>2000s – EU experiments and model improvements concerning two phase releases from pressurized  tanks</a:t>
            </a:r>
          </a:p>
          <a:p>
            <a:r>
              <a:rPr lang="en-US" dirty="0"/>
              <a:t>Recent large field experiments (Jack Rabbit) involving many tons of chlorine</a:t>
            </a:r>
          </a:p>
          <a:p>
            <a:endParaRPr lang="en-US" dirty="0"/>
          </a:p>
        </p:txBody>
      </p:sp>
      <p:sp>
        <p:nvSpPr>
          <p:cNvPr id="4" name="Slide Number Placeholder 3">
            <a:extLst>
              <a:ext uri="{FF2B5EF4-FFF2-40B4-BE49-F238E27FC236}">
                <a16:creationId xmlns:a16="http://schemas.microsoft.com/office/drawing/2014/main" id="{FFEF9334-0976-4577-944F-287B3FED34F0}"/>
              </a:ext>
            </a:extLst>
          </p:cNvPr>
          <p:cNvSpPr>
            <a:spLocks noGrp="1"/>
          </p:cNvSpPr>
          <p:nvPr>
            <p:ph type="sldNum" sz="quarter" idx="12"/>
          </p:nvPr>
        </p:nvSpPr>
        <p:spPr/>
        <p:txBody>
          <a:bodyPr/>
          <a:lstStyle/>
          <a:p>
            <a:pPr>
              <a:defRPr/>
            </a:pPr>
            <a:fld id="{22E874D7-749B-4F9F-9B7E-BB7E36D359DE}" type="slidenum">
              <a:rPr lang="en-US" altLang="en-US" smtClean="0"/>
              <a:pPr>
                <a:defRPr/>
              </a:pPr>
              <a:t>23</a:t>
            </a:fld>
            <a:endParaRPr lang="en-US" altLang="en-US"/>
          </a:p>
        </p:txBody>
      </p:sp>
      <p:pic>
        <p:nvPicPr>
          <p:cNvPr id="5" name="Audio 4">
            <a:hlinkClick r:id="" action="ppaction://media"/>
            <a:extLst>
              <a:ext uri="{FF2B5EF4-FFF2-40B4-BE49-F238E27FC236}">
                <a16:creationId xmlns:a16="http://schemas.microsoft.com/office/drawing/2014/main" id="{04A52277-E539-42AE-8091-3A94096613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58647795"/>
      </p:ext>
    </p:extLst>
  </p:cSld>
  <p:clrMapOvr>
    <a:masterClrMapping/>
  </p:clrMapOvr>
  <mc:AlternateContent xmlns:mc="http://schemas.openxmlformats.org/markup-compatibility/2006">
    <mc:Choice xmlns:p14="http://schemas.microsoft.com/office/powerpoint/2010/main" Requires="p14">
      <p:transition spd="slow" p14:dur="2000" advTm="36132"/>
    </mc:Choice>
    <mc:Fallback>
      <p:transition spd="slow" advTm="36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ECA54-5302-4C4F-8D11-D47344320B57}"/>
              </a:ext>
            </a:extLst>
          </p:cNvPr>
          <p:cNvSpPr>
            <a:spLocks noGrp="1"/>
          </p:cNvSpPr>
          <p:nvPr>
            <p:ph type="title"/>
          </p:nvPr>
        </p:nvSpPr>
        <p:spPr>
          <a:xfrm>
            <a:off x="457200" y="274638"/>
            <a:ext cx="8229600" cy="1143000"/>
          </a:xfrm>
        </p:spPr>
        <p:txBody>
          <a:bodyPr>
            <a:noAutofit/>
          </a:bodyPr>
          <a:lstStyle/>
          <a:p>
            <a:r>
              <a:rPr lang="en-US" sz="4000" b="1" dirty="0">
                <a:solidFill>
                  <a:srgbClr val="C00000"/>
                </a:solidFill>
              </a:rPr>
              <a:t>Jack Rabbit II Chlorine Releases (2015 and 2016)</a:t>
            </a:r>
          </a:p>
        </p:txBody>
      </p:sp>
      <p:pic>
        <p:nvPicPr>
          <p:cNvPr id="4" name="Picture 3">
            <a:extLst>
              <a:ext uri="{FF2B5EF4-FFF2-40B4-BE49-F238E27FC236}">
                <a16:creationId xmlns:a16="http://schemas.microsoft.com/office/drawing/2014/main" id="{B7693747-34DB-4668-9EBE-93F26B05729E}"/>
              </a:ext>
            </a:extLst>
          </p:cNvPr>
          <p:cNvPicPr>
            <a:picLocks noChangeAspect="1"/>
          </p:cNvPicPr>
          <p:nvPr/>
        </p:nvPicPr>
        <p:blipFill rotWithShape="1">
          <a:blip r:embed="rId4"/>
          <a:srcRect l="50000" b="48573"/>
          <a:stretch/>
        </p:blipFill>
        <p:spPr>
          <a:xfrm>
            <a:off x="1393813" y="1590675"/>
            <a:ext cx="6356374" cy="4295573"/>
          </a:xfrm>
          <a:prstGeom prst="rect">
            <a:avLst/>
          </a:prstGeom>
        </p:spPr>
      </p:pic>
      <p:sp>
        <p:nvSpPr>
          <p:cNvPr id="5" name="Rectangle 4">
            <a:extLst>
              <a:ext uri="{FF2B5EF4-FFF2-40B4-BE49-F238E27FC236}">
                <a16:creationId xmlns:a16="http://schemas.microsoft.com/office/drawing/2014/main" id="{5C16432B-9AA5-4C8E-8245-108C3A3FE7A1}"/>
              </a:ext>
            </a:extLst>
          </p:cNvPr>
          <p:cNvSpPr/>
          <p:nvPr/>
        </p:nvSpPr>
        <p:spPr>
          <a:xfrm>
            <a:off x="5739806" y="5828972"/>
            <a:ext cx="2099229" cy="276999"/>
          </a:xfrm>
          <a:prstGeom prst="rect">
            <a:avLst/>
          </a:prstGeom>
        </p:spPr>
        <p:txBody>
          <a:bodyPr wrap="none">
            <a:spAutoFit/>
          </a:bodyPr>
          <a:lstStyle/>
          <a:p>
            <a:r>
              <a:rPr lang="en-US" sz="1200" dirty="0"/>
              <a:t>Source: Utah Valley University</a:t>
            </a:r>
          </a:p>
        </p:txBody>
      </p:sp>
      <p:sp>
        <p:nvSpPr>
          <p:cNvPr id="6" name="TextBox 5">
            <a:extLst>
              <a:ext uri="{FF2B5EF4-FFF2-40B4-BE49-F238E27FC236}">
                <a16:creationId xmlns:a16="http://schemas.microsoft.com/office/drawing/2014/main" id="{C3A60829-5542-45B7-8CE8-2C1FEA6D02AD}"/>
              </a:ext>
            </a:extLst>
          </p:cNvPr>
          <p:cNvSpPr txBox="1"/>
          <p:nvPr/>
        </p:nvSpPr>
        <p:spPr>
          <a:xfrm>
            <a:off x="139700" y="2349500"/>
            <a:ext cx="1278683" cy="1015663"/>
          </a:xfrm>
          <a:prstGeom prst="rect">
            <a:avLst/>
          </a:prstGeom>
          <a:noFill/>
        </p:spPr>
        <p:txBody>
          <a:bodyPr wrap="none" rtlCol="0">
            <a:spAutoFit/>
          </a:bodyPr>
          <a:lstStyle/>
          <a:p>
            <a:r>
              <a:rPr lang="en-US" sz="2000" dirty="0"/>
              <a:t>Trial 6:</a:t>
            </a:r>
          </a:p>
          <a:p>
            <a:r>
              <a:rPr lang="en-US" sz="2000" dirty="0"/>
              <a:t>90</a:t>
            </a:r>
            <a:r>
              <a:rPr lang="en-US" sz="2000" dirty="0">
                <a:latin typeface="Calibri" panose="020F0502020204030204" pitchFamily="34" charset="0"/>
                <a:cs typeface="Calibri" panose="020F0502020204030204" pitchFamily="34" charset="0"/>
              </a:rPr>
              <a:t>°</a:t>
            </a:r>
            <a:r>
              <a:rPr lang="en-US" sz="2000" dirty="0"/>
              <a:t> </a:t>
            </a:r>
          </a:p>
          <a:p>
            <a:r>
              <a:rPr lang="en-US" sz="2000" dirty="0"/>
              <a:t>downward</a:t>
            </a:r>
          </a:p>
        </p:txBody>
      </p:sp>
      <p:sp>
        <p:nvSpPr>
          <p:cNvPr id="7" name="TextBox 6">
            <a:extLst>
              <a:ext uri="{FF2B5EF4-FFF2-40B4-BE49-F238E27FC236}">
                <a16:creationId xmlns:a16="http://schemas.microsoft.com/office/drawing/2014/main" id="{4BAB0819-F820-485F-A37C-8F1086FAB3BF}"/>
              </a:ext>
            </a:extLst>
          </p:cNvPr>
          <p:cNvSpPr txBox="1"/>
          <p:nvPr/>
        </p:nvSpPr>
        <p:spPr>
          <a:xfrm>
            <a:off x="7799748" y="2505670"/>
            <a:ext cx="1278683" cy="1015663"/>
          </a:xfrm>
          <a:prstGeom prst="rect">
            <a:avLst/>
          </a:prstGeom>
          <a:noFill/>
        </p:spPr>
        <p:txBody>
          <a:bodyPr wrap="none" rtlCol="0">
            <a:spAutoFit/>
          </a:bodyPr>
          <a:lstStyle/>
          <a:p>
            <a:r>
              <a:rPr lang="en-US" sz="2000" dirty="0"/>
              <a:t>Trial 7:</a:t>
            </a:r>
          </a:p>
          <a:p>
            <a:r>
              <a:rPr lang="en-US" sz="2000" dirty="0"/>
              <a:t>45</a:t>
            </a:r>
            <a:r>
              <a:rPr lang="en-US" sz="2000" dirty="0">
                <a:latin typeface="Calibri" panose="020F0502020204030204" pitchFamily="34" charset="0"/>
                <a:cs typeface="Calibri" panose="020F0502020204030204" pitchFamily="34" charset="0"/>
              </a:rPr>
              <a:t>°</a:t>
            </a:r>
            <a:endParaRPr lang="en-US" sz="2000" dirty="0"/>
          </a:p>
          <a:p>
            <a:r>
              <a:rPr lang="en-US" sz="2000" dirty="0"/>
              <a:t>downward</a:t>
            </a:r>
          </a:p>
        </p:txBody>
      </p:sp>
      <p:sp>
        <p:nvSpPr>
          <p:cNvPr id="8" name="TextBox 7">
            <a:extLst>
              <a:ext uri="{FF2B5EF4-FFF2-40B4-BE49-F238E27FC236}">
                <a16:creationId xmlns:a16="http://schemas.microsoft.com/office/drawing/2014/main" id="{A2D643A3-597E-4EDB-B2BD-D64FC03627B5}"/>
              </a:ext>
            </a:extLst>
          </p:cNvPr>
          <p:cNvSpPr txBox="1"/>
          <p:nvPr/>
        </p:nvSpPr>
        <p:spPr>
          <a:xfrm>
            <a:off x="7799748" y="4381500"/>
            <a:ext cx="1278683" cy="1015663"/>
          </a:xfrm>
          <a:prstGeom prst="rect">
            <a:avLst/>
          </a:prstGeom>
          <a:noFill/>
        </p:spPr>
        <p:txBody>
          <a:bodyPr wrap="none" rtlCol="0">
            <a:spAutoFit/>
          </a:bodyPr>
          <a:lstStyle/>
          <a:p>
            <a:r>
              <a:rPr lang="en-US" sz="2000" dirty="0"/>
              <a:t>Trial 9:</a:t>
            </a:r>
          </a:p>
          <a:p>
            <a:r>
              <a:rPr lang="en-US" sz="2000" dirty="0"/>
              <a:t>90</a:t>
            </a:r>
            <a:r>
              <a:rPr lang="en-US" sz="2000" dirty="0">
                <a:latin typeface="Calibri" panose="020F0502020204030204" pitchFamily="34" charset="0"/>
                <a:cs typeface="Calibri" panose="020F0502020204030204" pitchFamily="34" charset="0"/>
              </a:rPr>
              <a:t>°</a:t>
            </a:r>
            <a:endParaRPr lang="en-US" sz="2000" dirty="0"/>
          </a:p>
          <a:p>
            <a:r>
              <a:rPr lang="en-US" sz="2000" dirty="0"/>
              <a:t>downward</a:t>
            </a:r>
          </a:p>
        </p:txBody>
      </p:sp>
      <p:sp>
        <p:nvSpPr>
          <p:cNvPr id="9" name="TextBox 8">
            <a:extLst>
              <a:ext uri="{FF2B5EF4-FFF2-40B4-BE49-F238E27FC236}">
                <a16:creationId xmlns:a16="http://schemas.microsoft.com/office/drawing/2014/main" id="{9A6EFFFC-1E1B-49F8-920B-64E84A17DD31}"/>
              </a:ext>
            </a:extLst>
          </p:cNvPr>
          <p:cNvSpPr txBox="1"/>
          <p:nvPr/>
        </p:nvSpPr>
        <p:spPr>
          <a:xfrm>
            <a:off x="139700" y="4381500"/>
            <a:ext cx="982385" cy="1015663"/>
          </a:xfrm>
          <a:prstGeom prst="rect">
            <a:avLst/>
          </a:prstGeom>
          <a:noFill/>
        </p:spPr>
        <p:txBody>
          <a:bodyPr wrap="none" rtlCol="0">
            <a:spAutoFit/>
          </a:bodyPr>
          <a:lstStyle/>
          <a:p>
            <a:r>
              <a:rPr lang="en-US" sz="2000" dirty="0"/>
              <a:t>Trial 8:</a:t>
            </a:r>
          </a:p>
          <a:p>
            <a:r>
              <a:rPr lang="en-US" sz="2000" dirty="0"/>
              <a:t>90</a:t>
            </a:r>
            <a:r>
              <a:rPr lang="en-US" sz="2000" dirty="0">
                <a:latin typeface="Calibri" panose="020F0502020204030204" pitchFamily="34" charset="0"/>
                <a:cs typeface="Calibri" panose="020F0502020204030204" pitchFamily="34" charset="0"/>
              </a:rPr>
              <a:t>°</a:t>
            </a:r>
            <a:r>
              <a:rPr lang="en-US" sz="2000" dirty="0"/>
              <a:t> </a:t>
            </a:r>
          </a:p>
          <a:p>
            <a:r>
              <a:rPr lang="en-US" sz="2000" dirty="0"/>
              <a:t>upward</a:t>
            </a:r>
          </a:p>
        </p:txBody>
      </p:sp>
      <p:pic>
        <p:nvPicPr>
          <p:cNvPr id="3" name="Audio 2">
            <a:hlinkClick r:id="" action="ppaction://media"/>
            <a:extLst>
              <a:ext uri="{FF2B5EF4-FFF2-40B4-BE49-F238E27FC236}">
                <a16:creationId xmlns:a16="http://schemas.microsoft.com/office/drawing/2014/main" id="{191C6749-7CB7-41EB-A36A-D356E26138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47880490"/>
      </p:ext>
    </p:extLst>
  </p:cSld>
  <p:clrMapOvr>
    <a:masterClrMapping/>
  </p:clrMapOvr>
  <mc:AlternateContent xmlns:mc="http://schemas.openxmlformats.org/markup-compatibility/2006">
    <mc:Choice xmlns:p14="http://schemas.microsoft.com/office/powerpoint/2010/main" Requires="p14">
      <p:transition spd="slow" p14:dur="2000" advTm="22425"/>
    </mc:Choice>
    <mc:Fallback>
      <p:transition spd="slow" advTm="22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AAACB-E490-4D19-BE6C-8BA905C66384}"/>
              </a:ext>
            </a:extLst>
          </p:cNvPr>
          <p:cNvSpPr>
            <a:spLocks noGrp="1"/>
          </p:cNvSpPr>
          <p:nvPr>
            <p:ph type="title"/>
          </p:nvPr>
        </p:nvSpPr>
        <p:spPr>
          <a:xfrm>
            <a:off x="-228601" y="609599"/>
            <a:ext cx="8901065" cy="388937"/>
          </a:xfrm>
        </p:spPr>
        <p:txBody>
          <a:bodyPr/>
          <a:lstStyle/>
          <a:p>
            <a:r>
              <a:rPr lang="en-US" sz="4000" b="1" dirty="0">
                <a:solidFill>
                  <a:srgbClr val="C00000"/>
                </a:solidFill>
              </a:rPr>
              <a:t>Regional Air Quality Modeling </a:t>
            </a:r>
            <a:br>
              <a:rPr lang="en-US" sz="3600" b="1" dirty="0">
                <a:solidFill>
                  <a:srgbClr val="C00000"/>
                </a:solidFill>
              </a:rPr>
            </a:br>
            <a:endParaRPr lang="en-US" sz="3600" b="1" dirty="0">
              <a:solidFill>
                <a:srgbClr val="C00000"/>
              </a:solidFill>
            </a:endParaRPr>
          </a:p>
        </p:txBody>
      </p:sp>
      <p:sp>
        <p:nvSpPr>
          <p:cNvPr id="3" name="Content Placeholder 2">
            <a:extLst>
              <a:ext uri="{FF2B5EF4-FFF2-40B4-BE49-F238E27FC236}">
                <a16:creationId xmlns:a16="http://schemas.microsoft.com/office/drawing/2014/main" id="{EFADF776-F256-4E55-A799-BD27A51CEDA1}"/>
              </a:ext>
            </a:extLst>
          </p:cNvPr>
          <p:cNvSpPr>
            <a:spLocks noGrp="1"/>
          </p:cNvSpPr>
          <p:nvPr>
            <p:ph idx="1"/>
          </p:nvPr>
        </p:nvSpPr>
        <p:spPr>
          <a:xfrm>
            <a:off x="457200" y="1143000"/>
            <a:ext cx="8382000" cy="4983163"/>
          </a:xfrm>
        </p:spPr>
        <p:txBody>
          <a:bodyPr/>
          <a:lstStyle/>
          <a:p>
            <a:r>
              <a:rPr lang="en-US" sz="2800" b="1" dirty="0"/>
              <a:t>1980’s – Acid rain models (3D Eulerian models; included chemistry)</a:t>
            </a:r>
          </a:p>
          <a:p>
            <a:r>
              <a:rPr lang="en-US" sz="2800" b="1" dirty="0"/>
              <a:t>1990’s – Regional ozone modeling – built on regional acid rain models</a:t>
            </a:r>
          </a:p>
          <a:p>
            <a:r>
              <a:rPr lang="en-US" sz="2800" b="1" dirty="0"/>
              <a:t>In US, CMAQ now used for a wide range of pollutants.  Also </a:t>
            </a:r>
            <a:r>
              <a:rPr lang="en-US" sz="2800" b="1" dirty="0" err="1"/>
              <a:t>CAMx</a:t>
            </a:r>
            <a:r>
              <a:rPr lang="en-US" sz="2800" b="1" dirty="0"/>
              <a:t> used.</a:t>
            </a:r>
          </a:p>
          <a:p>
            <a:r>
              <a:rPr lang="en-US" sz="2800" b="1" dirty="0"/>
              <a:t>Linked with WRF in US</a:t>
            </a:r>
          </a:p>
          <a:p>
            <a:r>
              <a:rPr lang="en-US" sz="2800" b="1" dirty="0"/>
              <a:t>Similar model systems in other countries</a:t>
            </a:r>
          </a:p>
          <a:p>
            <a:r>
              <a:rPr lang="en-US" sz="2800" b="1" dirty="0"/>
              <a:t>Multi-year international AQMEI comparison of these models (published by Galmarini et al)</a:t>
            </a:r>
          </a:p>
        </p:txBody>
      </p:sp>
      <p:sp>
        <p:nvSpPr>
          <p:cNvPr id="4" name="Slide Number Placeholder 3">
            <a:extLst>
              <a:ext uri="{FF2B5EF4-FFF2-40B4-BE49-F238E27FC236}">
                <a16:creationId xmlns:a16="http://schemas.microsoft.com/office/drawing/2014/main" id="{FFEF9334-0976-4577-944F-287B3FED34F0}"/>
              </a:ext>
            </a:extLst>
          </p:cNvPr>
          <p:cNvSpPr>
            <a:spLocks noGrp="1"/>
          </p:cNvSpPr>
          <p:nvPr>
            <p:ph type="sldNum" sz="quarter" idx="12"/>
          </p:nvPr>
        </p:nvSpPr>
        <p:spPr/>
        <p:txBody>
          <a:bodyPr/>
          <a:lstStyle/>
          <a:p>
            <a:pPr>
              <a:defRPr/>
            </a:pPr>
            <a:fld id="{22E874D7-749B-4F9F-9B7E-BB7E36D359DE}" type="slidenum">
              <a:rPr lang="en-US" altLang="en-US" smtClean="0"/>
              <a:pPr>
                <a:defRPr/>
              </a:pPr>
              <a:t>25</a:t>
            </a:fld>
            <a:endParaRPr lang="en-US" altLang="en-US"/>
          </a:p>
        </p:txBody>
      </p:sp>
      <p:pic>
        <p:nvPicPr>
          <p:cNvPr id="5" name="Audio 4">
            <a:hlinkClick r:id="" action="ppaction://media"/>
            <a:extLst>
              <a:ext uri="{FF2B5EF4-FFF2-40B4-BE49-F238E27FC236}">
                <a16:creationId xmlns:a16="http://schemas.microsoft.com/office/drawing/2014/main" id="{8A18D17E-3553-4F3D-AD25-B300C0757E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87512033"/>
      </p:ext>
    </p:extLst>
  </p:cSld>
  <p:clrMapOvr>
    <a:masterClrMapping/>
  </p:clrMapOvr>
  <mc:AlternateContent xmlns:mc="http://schemas.openxmlformats.org/markup-compatibility/2006">
    <mc:Choice xmlns:p14="http://schemas.microsoft.com/office/powerpoint/2010/main" Requires="p14">
      <p:transition spd="slow" p14:dur="2000" advTm="55613"/>
    </mc:Choice>
    <mc:Fallback>
      <p:transition spd="slow" advTm="55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AAACB-E490-4D19-BE6C-8BA905C66384}"/>
              </a:ext>
            </a:extLst>
          </p:cNvPr>
          <p:cNvSpPr>
            <a:spLocks noGrp="1"/>
          </p:cNvSpPr>
          <p:nvPr>
            <p:ph type="title"/>
          </p:nvPr>
        </p:nvSpPr>
        <p:spPr>
          <a:xfrm>
            <a:off x="0" y="381000"/>
            <a:ext cx="8991600" cy="1447800"/>
          </a:xfrm>
        </p:spPr>
        <p:txBody>
          <a:bodyPr/>
          <a:lstStyle/>
          <a:p>
            <a:r>
              <a:rPr lang="en-US" sz="4000" b="1" dirty="0">
                <a:solidFill>
                  <a:srgbClr val="C00000"/>
                </a:solidFill>
              </a:rPr>
              <a:t>Real-time regional air quality modeling </a:t>
            </a:r>
            <a:br>
              <a:rPr lang="en-US" sz="3600" b="1" dirty="0">
                <a:solidFill>
                  <a:srgbClr val="C00000"/>
                </a:solidFill>
              </a:rPr>
            </a:br>
            <a:endParaRPr lang="en-US" sz="3600" b="1" dirty="0">
              <a:solidFill>
                <a:srgbClr val="C00000"/>
              </a:solidFill>
            </a:endParaRPr>
          </a:p>
        </p:txBody>
      </p:sp>
      <p:sp>
        <p:nvSpPr>
          <p:cNvPr id="3" name="Content Placeholder 2">
            <a:extLst>
              <a:ext uri="{FF2B5EF4-FFF2-40B4-BE49-F238E27FC236}">
                <a16:creationId xmlns:a16="http://schemas.microsoft.com/office/drawing/2014/main" id="{EFADF776-F256-4E55-A799-BD27A51CEDA1}"/>
              </a:ext>
            </a:extLst>
          </p:cNvPr>
          <p:cNvSpPr>
            <a:spLocks noGrp="1"/>
          </p:cNvSpPr>
          <p:nvPr>
            <p:ph idx="1"/>
          </p:nvPr>
        </p:nvSpPr>
        <p:spPr>
          <a:xfrm>
            <a:off x="533400" y="1600200"/>
            <a:ext cx="8305800" cy="4525963"/>
          </a:xfrm>
        </p:spPr>
        <p:txBody>
          <a:bodyPr/>
          <a:lstStyle/>
          <a:p>
            <a:r>
              <a:rPr lang="en-US" sz="3600" b="1" dirty="0"/>
              <a:t>Now NOAA makes daily forecasts of regional air pollution in the US.  </a:t>
            </a:r>
          </a:p>
          <a:p>
            <a:r>
              <a:rPr lang="en-US" sz="3600" b="1" dirty="0"/>
              <a:t>The next page gives an example prediction by CMAQ for a major US ozone episode in 2017.</a:t>
            </a:r>
          </a:p>
          <a:p>
            <a:r>
              <a:rPr lang="en-US" sz="3600" b="1" dirty="0"/>
              <a:t>Similar operational systems in Europe (e.g., MEMO-MARS)</a:t>
            </a:r>
          </a:p>
        </p:txBody>
      </p:sp>
      <p:sp>
        <p:nvSpPr>
          <p:cNvPr id="4" name="Slide Number Placeholder 3">
            <a:extLst>
              <a:ext uri="{FF2B5EF4-FFF2-40B4-BE49-F238E27FC236}">
                <a16:creationId xmlns:a16="http://schemas.microsoft.com/office/drawing/2014/main" id="{FFEF9334-0976-4577-944F-287B3FED34F0}"/>
              </a:ext>
            </a:extLst>
          </p:cNvPr>
          <p:cNvSpPr>
            <a:spLocks noGrp="1"/>
          </p:cNvSpPr>
          <p:nvPr>
            <p:ph type="sldNum" sz="quarter" idx="12"/>
          </p:nvPr>
        </p:nvSpPr>
        <p:spPr/>
        <p:txBody>
          <a:bodyPr/>
          <a:lstStyle/>
          <a:p>
            <a:pPr>
              <a:defRPr/>
            </a:pPr>
            <a:fld id="{22E874D7-749B-4F9F-9B7E-BB7E36D359DE}" type="slidenum">
              <a:rPr lang="en-US" altLang="en-US" smtClean="0"/>
              <a:pPr>
                <a:defRPr/>
              </a:pPr>
              <a:t>26</a:t>
            </a:fld>
            <a:endParaRPr lang="en-US" altLang="en-US"/>
          </a:p>
        </p:txBody>
      </p:sp>
      <p:pic>
        <p:nvPicPr>
          <p:cNvPr id="5" name="Audio 4">
            <a:hlinkClick r:id="" action="ppaction://media"/>
            <a:extLst>
              <a:ext uri="{FF2B5EF4-FFF2-40B4-BE49-F238E27FC236}">
                <a16:creationId xmlns:a16="http://schemas.microsoft.com/office/drawing/2014/main" id="{7F979075-7ADF-4299-A4DA-1848CC09DC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57940645"/>
      </p:ext>
    </p:extLst>
  </p:cSld>
  <p:clrMapOvr>
    <a:masterClrMapping/>
  </p:clrMapOvr>
  <mc:AlternateContent xmlns:mc="http://schemas.openxmlformats.org/markup-compatibility/2006">
    <mc:Choice xmlns:p14="http://schemas.microsoft.com/office/powerpoint/2010/main" Requires="p14">
      <p:transition spd="slow" p14:dur="2000" advTm="21493"/>
    </mc:Choice>
    <mc:Fallback>
      <p:transition spd="slow" advTm="21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36ACC-C03D-4C59-BDD9-2E22FDA41BE4}"/>
              </a:ext>
            </a:extLst>
          </p:cNvPr>
          <p:cNvSpPr>
            <a:spLocks noGrp="1"/>
          </p:cNvSpPr>
          <p:nvPr>
            <p:ph type="sldNum" sz="quarter" idx="12"/>
          </p:nvPr>
        </p:nvSpPr>
        <p:spPr/>
        <p:txBody>
          <a:bodyPr/>
          <a:lstStyle/>
          <a:p>
            <a:pPr>
              <a:defRPr/>
            </a:pPr>
            <a:fld id="{BADE6692-82D6-4A68-9347-E55C94D8CEE8}" type="slidenum">
              <a:rPr lang="en-US" altLang="en-US" smtClean="0"/>
              <a:pPr>
                <a:defRPr/>
              </a:pPr>
              <a:t>27</a:t>
            </a:fld>
            <a:endParaRPr lang="en-US" altLang="en-US"/>
          </a:p>
        </p:txBody>
      </p:sp>
      <p:pic>
        <p:nvPicPr>
          <p:cNvPr id="3" name="Picture 2">
            <a:extLst>
              <a:ext uri="{FF2B5EF4-FFF2-40B4-BE49-F238E27FC236}">
                <a16:creationId xmlns:a16="http://schemas.microsoft.com/office/drawing/2014/main" id="{4EB6E6D2-8E1B-432F-848C-C8C3A247E657}"/>
              </a:ext>
            </a:extLst>
          </p:cNvPr>
          <p:cNvPicPr>
            <a:picLocks noChangeAspect="1"/>
          </p:cNvPicPr>
          <p:nvPr/>
        </p:nvPicPr>
        <p:blipFill>
          <a:blip r:embed="rId4"/>
          <a:stretch>
            <a:fillRect/>
          </a:stretch>
        </p:blipFill>
        <p:spPr>
          <a:xfrm>
            <a:off x="1773110" y="18928"/>
            <a:ext cx="6151690" cy="4746869"/>
          </a:xfrm>
          <a:prstGeom prst="rect">
            <a:avLst/>
          </a:prstGeom>
        </p:spPr>
      </p:pic>
      <p:sp>
        <p:nvSpPr>
          <p:cNvPr id="4" name="TextBox 3">
            <a:extLst>
              <a:ext uri="{FF2B5EF4-FFF2-40B4-BE49-F238E27FC236}">
                <a16:creationId xmlns:a16="http://schemas.microsoft.com/office/drawing/2014/main" id="{1D0DBCAC-7FA4-4239-ADFB-42203296ECF5}"/>
              </a:ext>
            </a:extLst>
          </p:cNvPr>
          <p:cNvSpPr txBox="1"/>
          <p:nvPr/>
        </p:nvSpPr>
        <p:spPr>
          <a:xfrm>
            <a:off x="304800" y="4572000"/>
            <a:ext cx="8534400" cy="1569660"/>
          </a:xfrm>
          <a:prstGeom prst="rect">
            <a:avLst/>
          </a:prstGeom>
          <a:noFill/>
        </p:spPr>
        <p:txBody>
          <a:bodyPr wrap="square" rtlCol="0">
            <a:spAutoFit/>
          </a:bodyPr>
          <a:lstStyle/>
          <a:p>
            <a:r>
              <a:rPr lang="en-US" sz="2400" dirty="0">
                <a:latin typeface="Times New Roman" panose="02020603050405020304" pitchFamily="18" charset="0"/>
                <a:ea typeface="Times New Roman" panose="02020603050405020304" pitchFamily="18" charset="0"/>
              </a:rPr>
              <a:t>NCEP CMAQ forecasts of maximum daily ozone for 17 May 2017, a day with 40 C afternoon temperatures. Forecasts are solid colors.  Observations are small circles (added by NWS afterwards).                            http://www.emc.ncep.noaa.gov/mmb/aq/cmaq/web/html/max.html</a:t>
            </a:r>
            <a:endParaRPr lang="en-US" sz="2400" dirty="0"/>
          </a:p>
        </p:txBody>
      </p:sp>
      <p:sp>
        <p:nvSpPr>
          <p:cNvPr id="5" name="TextBox 4">
            <a:extLst>
              <a:ext uri="{FF2B5EF4-FFF2-40B4-BE49-F238E27FC236}">
                <a16:creationId xmlns:a16="http://schemas.microsoft.com/office/drawing/2014/main" id="{0F793519-4FDF-4935-B00E-10D619137268}"/>
              </a:ext>
            </a:extLst>
          </p:cNvPr>
          <p:cNvSpPr txBox="1"/>
          <p:nvPr/>
        </p:nvSpPr>
        <p:spPr>
          <a:xfrm>
            <a:off x="533400" y="1524000"/>
            <a:ext cx="1752600" cy="369332"/>
          </a:xfrm>
          <a:prstGeom prst="rect">
            <a:avLst/>
          </a:prstGeom>
          <a:noFill/>
        </p:spPr>
        <p:txBody>
          <a:bodyPr wrap="square" rtlCol="0">
            <a:spAutoFit/>
          </a:bodyPr>
          <a:lstStyle/>
          <a:p>
            <a:r>
              <a:rPr lang="en-US" b="1" dirty="0">
                <a:solidFill>
                  <a:srgbClr val="C00000"/>
                </a:solidFill>
              </a:rPr>
              <a:t>Ozone in ppb</a:t>
            </a:r>
          </a:p>
        </p:txBody>
      </p:sp>
      <p:pic>
        <p:nvPicPr>
          <p:cNvPr id="6" name="Audio 5">
            <a:hlinkClick r:id="" action="ppaction://media"/>
            <a:extLst>
              <a:ext uri="{FF2B5EF4-FFF2-40B4-BE49-F238E27FC236}">
                <a16:creationId xmlns:a16="http://schemas.microsoft.com/office/drawing/2014/main" id="{94D22F07-3610-4320-AFE0-5A322E6EA7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66644357"/>
      </p:ext>
    </p:extLst>
  </p:cSld>
  <p:clrMapOvr>
    <a:masterClrMapping/>
  </p:clrMapOvr>
  <mc:AlternateContent xmlns:mc="http://schemas.openxmlformats.org/markup-compatibility/2006">
    <mc:Choice xmlns:p14="http://schemas.microsoft.com/office/powerpoint/2010/main" Requires="p14">
      <p:transition spd="slow" p14:dur="2000" advTm="28429"/>
    </mc:Choice>
    <mc:Fallback>
      <p:transition spd="slow" advTm="28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AAACB-E490-4D19-BE6C-8BA905C66384}"/>
              </a:ext>
            </a:extLst>
          </p:cNvPr>
          <p:cNvSpPr>
            <a:spLocks noGrp="1"/>
          </p:cNvSpPr>
          <p:nvPr>
            <p:ph type="title"/>
          </p:nvPr>
        </p:nvSpPr>
        <p:spPr>
          <a:xfrm>
            <a:off x="76200" y="0"/>
            <a:ext cx="8915400" cy="914400"/>
          </a:xfrm>
        </p:spPr>
        <p:txBody>
          <a:bodyPr/>
          <a:lstStyle/>
          <a:p>
            <a:r>
              <a:rPr lang="en-US" sz="4000" b="1" dirty="0">
                <a:solidFill>
                  <a:srgbClr val="C00000"/>
                </a:solidFill>
              </a:rPr>
              <a:t>The future (Steve’s guess)?</a:t>
            </a:r>
          </a:p>
        </p:txBody>
      </p:sp>
      <p:sp>
        <p:nvSpPr>
          <p:cNvPr id="3" name="Content Placeholder 2">
            <a:extLst>
              <a:ext uri="{FF2B5EF4-FFF2-40B4-BE49-F238E27FC236}">
                <a16:creationId xmlns:a16="http://schemas.microsoft.com/office/drawing/2014/main" id="{EFADF776-F256-4E55-A799-BD27A51CEDA1}"/>
              </a:ext>
            </a:extLst>
          </p:cNvPr>
          <p:cNvSpPr>
            <a:spLocks noGrp="1"/>
          </p:cNvSpPr>
          <p:nvPr>
            <p:ph idx="1"/>
          </p:nvPr>
        </p:nvSpPr>
        <p:spPr>
          <a:xfrm>
            <a:off x="457200" y="914400"/>
            <a:ext cx="8458200" cy="5211763"/>
          </a:xfrm>
        </p:spPr>
        <p:txBody>
          <a:bodyPr/>
          <a:lstStyle/>
          <a:p>
            <a:r>
              <a:rPr lang="en-US" sz="2800" b="1" dirty="0"/>
              <a:t>Linked NWP and Eulerian grid models with ever-smaller grid sizes.</a:t>
            </a:r>
          </a:p>
          <a:p>
            <a:r>
              <a:rPr lang="en-US" sz="2800" b="1" dirty="0"/>
              <a:t>WRF’s and CMAQ’s grid sizes are steadily decreasing, and their domain is being increased to global.</a:t>
            </a:r>
          </a:p>
          <a:p>
            <a:r>
              <a:rPr lang="en-US" sz="2800" b="1" dirty="0"/>
              <a:t>Eventually I expect that these model systems will be used for most pollutant sources and scales, from local to regional concerns. </a:t>
            </a:r>
          </a:p>
          <a:p>
            <a:r>
              <a:rPr lang="en-US" sz="2800" b="1" dirty="0"/>
              <a:t>Local plume scales will be absorbed into CMAQ (a WRF version with 1 m grid size is now being tested).</a:t>
            </a:r>
          </a:p>
        </p:txBody>
      </p:sp>
      <p:sp>
        <p:nvSpPr>
          <p:cNvPr id="4" name="Slide Number Placeholder 3">
            <a:extLst>
              <a:ext uri="{FF2B5EF4-FFF2-40B4-BE49-F238E27FC236}">
                <a16:creationId xmlns:a16="http://schemas.microsoft.com/office/drawing/2014/main" id="{FFEF9334-0976-4577-944F-287B3FED34F0}"/>
              </a:ext>
            </a:extLst>
          </p:cNvPr>
          <p:cNvSpPr>
            <a:spLocks noGrp="1"/>
          </p:cNvSpPr>
          <p:nvPr>
            <p:ph type="sldNum" sz="quarter" idx="12"/>
          </p:nvPr>
        </p:nvSpPr>
        <p:spPr/>
        <p:txBody>
          <a:bodyPr/>
          <a:lstStyle/>
          <a:p>
            <a:pPr>
              <a:defRPr/>
            </a:pPr>
            <a:fld id="{22E874D7-749B-4F9F-9B7E-BB7E36D359DE}" type="slidenum">
              <a:rPr lang="en-US" altLang="en-US" smtClean="0"/>
              <a:pPr>
                <a:defRPr/>
              </a:pPr>
              <a:t>28</a:t>
            </a:fld>
            <a:endParaRPr lang="en-US" altLang="en-US"/>
          </a:p>
        </p:txBody>
      </p:sp>
      <p:pic>
        <p:nvPicPr>
          <p:cNvPr id="5" name="Audio 4">
            <a:hlinkClick r:id="" action="ppaction://media"/>
            <a:extLst>
              <a:ext uri="{FF2B5EF4-FFF2-40B4-BE49-F238E27FC236}">
                <a16:creationId xmlns:a16="http://schemas.microsoft.com/office/drawing/2014/main" id="{3B517974-9530-4062-9F2F-D1FA3BF013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0580197"/>
      </p:ext>
    </p:extLst>
  </p:cSld>
  <p:clrMapOvr>
    <a:masterClrMapping/>
  </p:clrMapOvr>
  <mc:AlternateContent xmlns:mc="http://schemas.openxmlformats.org/markup-compatibility/2006">
    <mc:Choice xmlns:p14="http://schemas.microsoft.com/office/powerpoint/2010/main" Requires="p14">
      <p:transition spd="slow" p14:dur="2000" advTm="46362"/>
    </mc:Choice>
    <mc:Fallback>
      <p:transition spd="slow" advTm="46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AAACB-E490-4D19-BE6C-8BA905C66384}"/>
              </a:ext>
            </a:extLst>
          </p:cNvPr>
          <p:cNvSpPr>
            <a:spLocks noGrp="1"/>
          </p:cNvSpPr>
          <p:nvPr>
            <p:ph type="title"/>
          </p:nvPr>
        </p:nvSpPr>
        <p:spPr>
          <a:xfrm>
            <a:off x="0" y="0"/>
            <a:ext cx="9144000" cy="1176338"/>
          </a:xfrm>
        </p:spPr>
        <p:txBody>
          <a:bodyPr/>
          <a:lstStyle/>
          <a:p>
            <a:r>
              <a:rPr lang="en-US" sz="3600" b="1" dirty="0">
                <a:solidFill>
                  <a:srgbClr val="C00000"/>
                </a:solidFill>
              </a:rPr>
              <a:t>Brief history of dispersion modeling older than six decades (pre-1960)</a:t>
            </a:r>
          </a:p>
        </p:txBody>
      </p:sp>
      <p:sp>
        <p:nvSpPr>
          <p:cNvPr id="3" name="Content Placeholder 2">
            <a:extLst>
              <a:ext uri="{FF2B5EF4-FFF2-40B4-BE49-F238E27FC236}">
                <a16:creationId xmlns:a16="http://schemas.microsoft.com/office/drawing/2014/main" id="{EFADF776-F256-4E55-A799-BD27A51CEDA1}"/>
              </a:ext>
            </a:extLst>
          </p:cNvPr>
          <p:cNvSpPr>
            <a:spLocks noGrp="1"/>
          </p:cNvSpPr>
          <p:nvPr>
            <p:ph idx="1"/>
          </p:nvPr>
        </p:nvSpPr>
        <p:spPr>
          <a:xfrm>
            <a:off x="228600" y="1295400"/>
            <a:ext cx="8610600" cy="4830763"/>
          </a:xfrm>
        </p:spPr>
        <p:txBody>
          <a:bodyPr/>
          <a:lstStyle/>
          <a:p>
            <a:r>
              <a:rPr lang="en-US" sz="2800" b="1" dirty="0">
                <a:solidFill>
                  <a:srgbClr val="000000"/>
                </a:solidFill>
                <a:latin typeface="abril-text"/>
              </a:rPr>
              <a:t>Prior to WW1 – </a:t>
            </a:r>
            <a:r>
              <a:rPr lang="en-US" sz="2800" dirty="0">
                <a:solidFill>
                  <a:srgbClr val="000000"/>
                </a:solidFill>
                <a:latin typeface="abril-text"/>
              </a:rPr>
              <a:t>Major air pollution episodes cause many health effects. Little work on dispersion models.</a:t>
            </a:r>
          </a:p>
          <a:p>
            <a:r>
              <a:rPr lang="en-US" sz="2800" b="1" dirty="0">
                <a:solidFill>
                  <a:srgbClr val="000000"/>
                </a:solidFill>
                <a:latin typeface="abril-text"/>
              </a:rPr>
              <a:t>1910s through 1930s - </a:t>
            </a:r>
            <a:r>
              <a:rPr lang="en-US" sz="2800" dirty="0">
                <a:solidFill>
                  <a:srgbClr val="000000"/>
                </a:solidFill>
                <a:latin typeface="abril-text"/>
              </a:rPr>
              <a:t>New dispersion research (theory and field studies) was spurred by the use of chemical weapons by both sides in WWI</a:t>
            </a:r>
          </a:p>
          <a:p>
            <a:r>
              <a:rPr lang="en-US" sz="2800" b="1" dirty="0">
                <a:solidFill>
                  <a:srgbClr val="000000"/>
                </a:solidFill>
                <a:latin typeface="abril-text"/>
              </a:rPr>
              <a:t>1940s  and 1950s – </a:t>
            </a:r>
            <a:r>
              <a:rPr lang="en-US" sz="2800" dirty="0">
                <a:solidFill>
                  <a:srgbClr val="000000"/>
                </a:solidFill>
                <a:latin typeface="abril-text"/>
              </a:rPr>
              <a:t>Studies of plume rise, dispersion, and wet and dry deposition were spurred by the use of atomic bombs in WWII (started as analytical models)</a:t>
            </a:r>
          </a:p>
          <a:p>
            <a:r>
              <a:rPr lang="en-US" sz="2800" b="1" dirty="0">
                <a:solidFill>
                  <a:srgbClr val="000000"/>
                </a:solidFill>
                <a:latin typeface="abril-text"/>
              </a:rPr>
              <a:t>1950s – </a:t>
            </a:r>
            <a:r>
              <a:rPr lang="en-US" sz="2800" dirty="0">
                <a:solidFill>
                  <a:srgbClr val="000000"/>
                </a:solidFill>
                <a:latin typeface="abril-text"/>
              </a:rPr>
              <a:t>Dispersion of routine and accidental releases of chemical, biological, and radiological pollutants (analytical formulas)</a:t>
            </a:r>
          </a:p>
        </p:txBody>
      </p:sp>
      <p:sp>
        <p:nvSpPr>
          <p:cNvPr id="4" name="Slide Number Placeholder 3">
            <a:extLst>
              <a:ext uri="{FF2B5EF4-FFF2-40B4-BE49-F238E27FC236}">
                <a16:creationId xmlns:a16="http://schemas.microsoft.com/office/drawing/2014/main" id="{FFEF9334-0976-4577-944F-287B3FED34F0}"/>
              </a:ext>
            </a:extLst>
          </p:cNvPr>
          <p:cNvSpPr>
            <a:spLocks noGrp="1"/>
          </p:cNvSpPr>
          <p:nvPr>
            <p:ph type="sldNum" sz="quarter" idx="12"/>
          </p:nvPr>
        </p:nvSpPr>
        <p:spPr/>
        <p:txBody>
          <a:bodyPr/>
          <a:lstStyle/>
          <a:p>
            <a:pPr>
              <a:defRPr/>
            </a:pPr>
            <a:fld id="{22E874D7-749B-4F9F-9B7E-BB7E36D359DE}" type="slidenum">
              <a:rPr lang="en-US" altLang="en-US" smtClean="0"/>
              <a:pPr>
                <a:defRPr/>
              </a:pPr>
              <a:t>3</a:t>
            </a:fld>
            <a:endParaRPr lang="en-US" altLang="en-US"/>
          </a:p>
        </p:txBody>
      </p:sp>
      <p:pic>
        <p:nvPicPr>
          <p:cNvPr id="6" name="Audio 5">
            <a:hlinkClick r:id="" action="ppaction://media"/>
            <a:extLst>
              <a:ext uri="{FF2B5EF4-FFF2-40B4-BE49-F238E27FC236}">
                <a16:creationId xmlns:a16="http://schemas.microsoft.com/office/drawing/2014/main" id="{77E1D46A-0BD2-4251-B177-FFFF57B089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44181769"/>
      </p:ext>
    </p:extLst>
  </p:cSld>
  <p:clrMapOvr>
    <a:masterClrMapping/>
  </p:clrMapOvr>
  <mc:AlternateContent xmlns:mc="http://schemas.openxmlformats.org/markup-compatibility/2006">
    <mc:Choice xmlns:p14="http://schemas.microsoft.com/office/powerpoint/2010/main" Requires="p14">
      <p:transition spd="slow" p14:dur="2000" advTm="53091"/>
    </mc:Choice>
    <mc:Fallback>
      <p:transition spd="slow" advTm="53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746FC-973A-4D18-8E21-9F25E9712F0A}"/>
              </a:ext>
            </a:extLst>
          </p:cNvPr>
          <p:cNvSpPr>
            <a:spLocks noGrp="1"/>
          </p:cNvSpPr>
          <p:nvPr>
            <p:ph type="title"/>
          </p:nvPr>
        </p:nvSpPr>
        <p:spPr>
          <a:xfrm>
            <a:off x="306082" y="274638"/>
            <a:ext cx="8380718" cy="1143000"/>
          </a:xfrm>
        </p:spPr>
        <p:txBody>
          <a:bodyPr/>
          <a:lstStyle/>
          <a:p>
            <a:r>
              <a:rPr lang="en-US" b="1" dirty="0">
                <a:solidFill>
                  <a:srgbClr val="C00000"/>
                </a:solidFill>
              </a:rPr>
              <a:t>WW1 Chemical Attack         (105 years ago)</a:t>
            </a:r>
          </a:p>
        </p:txBody>
      </p:sp>
      <p:sp>
        <p:nvSpPr>
          <p:cNvPr id="3" name="Slide Number Placeholder 2">
            <a:extLst>
              <a:ext uri="{FF2B5EF4-FFF2-40B4-BE49-F238E27FC236}">
                <a16:creationId xmlns:a16="http://schemas.microsoft.com/office/drawing/2014/main" id="{3B9D9816-278E-4BB6-AE5E-73F2ABFFDE1C}"/>
              </a:ext>
            </a:extLst>
          </p:cNvPr>
          <p:cNvSpPr>
            <a:spLocks noGrp="1"/>
          </p:cNvSpPr>
          <p:nvPr>
            <p:ph type="sldNum" sz="quarter" idx="12"/>
          </p:nvPr>
        </p:nvSpPr>
        <p:spPr/>
        <p:txBody>
          <a:bodyPr/>
          <a:lstStyle/>
          <a:p>
            <a:pPr>
              <a:defRPr/>
            </a:pPr>
            <a:fld id="{CEB88193-04A4-49B8-A539-7257B794D759}" type="slidenum">
              <a:rPr lang="en-US" altLang="en-US" smtClean="0"/>
              <a:pPr>
                <a:defRPr/>
              </a:pPr>
              <a:t>4</a:t>
            </a:fld>
            <a:endParaRPr lang="en-US" altLang="en-US"/>
          </a:p>
        </p:txBody>
      </p:sp>
      <p:pic>
        <p:nvPicPr>
          <p:cNvPr id="4" name="Picture 3">
            <a:extLst>
              <a:ext uri="{FF2B5EF4-FFF2-40B4-BE49-F238E27FC236}">
                <a16:creationId xmlns:a16="http://schemas.microsoft.com/office/drawing/2014/main" id="{1C13FE41-67C0-49A9-BD9C-B2BB2A46963F}"/>
              </a:ext>
            </a:extLst>
          </p:cNvPr>
          <p:cNvPicPr>
            <a:picLocks noChangeAspect="1"/>
          </p:cNvPicPr>
          <p:nvPr/>
        </p:nvPicPr>
        <p:blipFill>
          <a:blip r:embed="rId4"/>
          <a:stretch>
            <a:fillRect/>
          </a:stretch>
        </p:blipFill>
        <p:spPr>
          <a:xfrm>
            <a:off x="306082" y="1676400"/>
            <a:ext cx="8532127" cy="3962400"/>
          </a:xfrm>
          <a:prstGeom prst="rect">
            <a:avLst/>
          </a:prstGeom>
        </p:spPr>
      </p:pic>
      <p:pic>
        <p:nvPicPr>
          <p:cNvPr id="5" name="Audio 4">
            <a:hlinkClick r:id="" action="ppaction://media"/>
            <a:extLst>
              <a:ext uri="{FF2B5EF4-FFF2-40B4-BE49-F238E27FC236}">
                <a16:creationId xmlns:a16="http://schemas.microsoft.com/office/drawing/2014/main" id="{5ED41478-B989-4DDA-AC8D-CD2C362665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67868253"/>
      </p:ext>
    </p:extLst>
  </p:cSld>
  <p:clrMapOvr>
    <a:masterClrMapping/>
  </p:clrMapOvr>
  <mc:AlternateContent xmlns:mc="http://schemas.openxmlformats.org/markup-compatibility/2006">
    <mc:Choice xmlns:p14="http://schemas.microsoft.com/office/powerpoint/2010/main" Requires="p14">
      <p:transition spd="slow" p14:dur="2000" advTm="25553"/>
    </mc:Choice>
    <mc:Fallback>
      <p:transition spd="slow" advTm="25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AAACB-E490-4D19-BE6C-8BA905C66384}"/>
              </a:ext>
            </a:extLst>
          </p:cNvPr>
          <p:cNvSpPr>
            <a:spLocks noGrp="1"/>
          </p:cNvSpPr>
          <p:nvPr>
            <p:ph type="title"/>
          </p:nvPr>
        </p:nvSpPr>
        <p:spPr>
          <a:xfrm>
            <a:off x="0" y="304800"/>
            <a:ext cx="8991600" cy="609600"/>
          </a:xfrm>
        </p:spPr>
        <p:txBody>
          <a:bodyPr/>
          <a:lstStyle/>
          <a:p>
            <a:r>
              <a:rPr lang="en-US" sz="3600" b="1" dirty="0">
                <a:solidFill>
                  <a:srgbClr val="C00000"/>
                </a:solidFill>
              </a:rPr>
              <a:t>Examples of chemical agent use in WW1</a:t>
            </a:r>
          </a:p>
        </p:txBody>
      </p:sp>
      <p:sp>
        <p:nvSpPr>
          <p:cNvPr id="3" name="Content Placeholder 2">
            <a:extLst>
              <a:ext uri="{FF2B5EF4-FFF2-40B4-BE49-F238E27FC236}">
                <a16:creationId xmlns:a16="http://schemas.microsoft.com/office/drawing/2014/main" id="{EFADF776-F256-4E55-A799-BD27A51CEDA1}"/>
              </a:ext>
            </a:extLst>
          </p:cNvPr>
          <p:cNvSpPr>
            <a:spLocks noGrp="1"/>
          </p:cNvSpPr>
          <p:nvPr>
            <p:ph idx="1"/>
          </p:nvPr>
        </p:nvSpPr>
        <p:spPr>
          <a:xfrm>
            <a:off x="228600" y="1143000"/>
            <a:ext cx="8610600" cy="4983163"/>
          </a:xfrm>
        </p:spPr>
        <p:txBody>
          <a:bodyPr/>
          <a:lstStyle/>
          <a:p>
            <a:r>
              <a:rPr lang="en-US" sz="2800" b="1" dirty="0">
                <a:solidFill>
                  <a:srgbClr val="000000"/>
                </a:solidFill>
                <a:latin typeface="+mj-lt"/>
              </a:rPr>
              <a:t>April 22, 1915 - </a:t>
            </a:r>
            <a:r>
              <a:rPr lang="en-US" sz="2800" dirty="0">
                <a:solidFill>
                  <a:srgbClr val="000000"/>
                </a:solidFill>
                <a:latin typeface="+mj-lt"/>
              </a:rPr>
              <a:t>The German military launches the first large-scale use of chemical weapons in war at Ypres, Belgium. </a:t>
            </a:r>
            <a:r>
              <a:rPr lang="en-US" sz="2800" b="1" dirty="0">
                <a:solidFill>
                  <a:srgbClr val="000000"/>
                </a:solidFill>
                <a:latin typeface="+mj-lt"/>
              </a:rPr>
              <a:t>170 metric tons </a:t>
            </a:r>
            <a:r>
              <a:rPr lang="en-US" sz="2800" dirty="0">
                <a:solidFill>
                  <a:srgbClr val="000000"/>
                </a:solidFill>
                <a:latin typeface="+mj-lt"/>
              </a:rPr>
              <a:t>of chlorine gas in cylinders are buried along the front. More than 1,100 people die.</a:t>
            </a:r>
          </a:p>
          <a:p>
            <a:r>
              <a:rPr lang="en-US" sz="2800" b="1" dirty="0">
                <a:solidFill>
                  <a:srgbClr val="000000"/>
                </a:solidFill>
                <a:latin typeface="+mj-lt"/>
              </a:rPr>
              <a:t>May, 1918 - </a:t>
            </a:r>
            <a:r>
              <a:rPr lang="en-US" sz="2800" dirty="0">
                <a:solidFill>
                  <a:srgbClr val="000000"/>
                </a:solidFill>
                <a:latin typeface="+mj-lt"/>
              </a:rPr>
              <a:t>U.S. research on mustard gas moves to Edgewood Arsenal run by the newly created Chemical Warfare Service. </a:t>
            </a:r>
          </a:p>
          <a:p>
            <a:r>
              <a:rPr lang="en-US" sz="2800" b="1" dirty="0">
                <a:solidFill>
                  <a:srgbClr val="000000"/>
                </a:solidFill>
                <a:latin typeface="+mj-lt"/>
              </a:rPr>
              <a:t>June, 1918 - </a:t>
            </a:r>
            <a:r>
              <a:rPr lang="en-US" sz="2800" dirty="0">
                <a:solidFill>
                  <a:srgbClr val="000000"/>
                </a:solidFill>
                <a:latin typeface="+mj-lt"/>
              </a:rPr>
              <a:t>The Allies begin using mustard gas.</a:t>
            </a:r>
          </a:p>
          <a:p>
            <a:r>
              <a:rPr lang="en-US" sz="2800" b="1" dirty="0">
                <a:solidFill>
                  <a:srgbClr val="000000"/>
                </a:solidFill>
                <a:latin typeface="+mj-lt"/>
              </a:rPr>
              <a:t>November 11, 1918 - </a:t>
            </a:r>
            <a:r>
              <a:rPr lang="en-US" sz="2800" dirty="0">
                <a:solidFill>
                  <a:srgbClr val="000000"/>
                </a:solidFill>
                <a:latin typeface="+mj-lt"/>
              </a:rPr>
              <a:t>World War I ends with </a:t>
            </a:r>
            <a:r>
              <a:rPr lang="en-US" sz="2800" dirty="0">
                <a:solidFill>
                  <a:srgbClr val="000000"/>
                </a:solidFill>
              </a:rPr>
              <a:t>90,000 to 100,000 fatalities </a:t>
            </a:r>
            <a:r>
              <a:rPr lang="en-US" sz="2800" dirty="0">
                <a:solidFill>
                  <a:srgbClr val="000000"/>
                </a:solidFill>
                <a:latin typeface="+mj-lt"/>
              </a:rPr>
              <a:t>caused by chemical weapons, primarily from phosgene.</a:t>
            </a:r>
          </a:p>
          <a:p>
            <a:endParaRPr lang="en-US" dirty="0"/>
          </a:p>
        </p:txBody>
      </p:sp>
      <p:sp>
        <p:nvSpPr>
          <p:cNvPr id="4" name="Slide Number Placeholder 3">
            <a:extLst>
              <a:ext uri="{FF2B5EF4-FFF2-40B4-BE49-F238E27FC236}">
                <a16:creationId xmlns:a16="http://schemas.microsoft.com/office/drawing/2014/main" id="{FFEF9334-0976-4577-944F-287B3FED34F0}"/>
              </a:ext>
            </a:extLst>
          </p:cNvPr>
          <p:cNvSpPr>
            <a:spLocks noGrp="1"/>
          </p:cNvSpPr>
          <p:nvPr>
            <p:ph type="sldNum" sz="quarter" idx="12"/>
          </p:nvPr>
        </p:nvSpPr>
        <p:spPr/>
        <p:txBody>
          <a:bodyPr/>
          <a:lstStyle/>
          <a:p>
            <a:pPr>
              <a:defRPr/>
            </a:pPr>
            <a:fld id="{22E874D7-749B-4F9F-9B7E-BB7E36D359DE}" type="slidenum">
              <a:rPr lang="en-US" altLang="en-US" smtClean="0"/>
              <a:pPr>
                <a:defRPr/>
              </a:pPr>
              <a:t>5</a:t>
            </a:fld>
            <a:endParaRPr lang="en-US" altLang="en-US"/>
          </a:p>
        </p:txBody>
      </p:sp>
      <p:pic>
        <p:nvPicPr>
          <p:cNvPr id="5" name="Audio 4">
            <a:hlinkClick r:id="" action="ppaction://media"/>
            <a:extLst>
              <a:ext uri="{FF2B5EF4-FFF2-40B4-BE49-F238E27FC236}">
                <a16:creationId xmlns:a16="http://schemas.microsoft.com/office/drawing/2014/main" id="{92749293-C8B0-4D13-B9F6-3698D37456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55223792"/>
      </p:ext>
    </p:extLst>
  </p:cSld>
  <p:clrMapOvr>
    <a:masterClrMapping/>
  </p:clrMapOvr>
  <mc:AlternateContent xmlns:mc="http://schemas.openxmlformats.org/markup-compatibility/2006">
    <mc:Choice xmlns:p14="http://schemas.microsoft.com/office/powerpoint/2010/main" Requires="p14">
      <p:transition spd="slow" p14:dur="2000" advTm="38809"/>
    </mc:Choice>
    <mc:Fallback>
      <p:transition spd="slow" advTm="38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AAACB-E490-4D19-BE6C-8BA905C66384}"/>
              </a:ext>
            </a:extLst>
          </p:cNvPr>
          <p:cNvSpPr>
            <a:spLocks noGrp="1"/>
          </p:cNvSpPr>
          <p:nvPr>
            <p:ph type="title"/>
          </p:nvPr>
        </p:nvSpPr>
        <p:spPr>
          <a:xfrm>
            <a:off x="228600" y="0"/>
            <a:ext cx="8763000" cy="1447800"/>
          </a:xfrm>
        </p:spPr>
        <p:txBody>
          <a:bodyPr/>
          <a:lstStyle/>
          <a:p>
            <a:r>
              <a:rPr lang="en-US" sz="4000" b="1" dirty="0">
                <a:solidFill>
                  <a:srgbClr val="C00000"/>
                </a:solidFill>
              </a:rPr>
              <a:t>Dispersion models for chemical agents 1910-1950</a:t>
            </a:r>
          </a:p>
        </p:txBody>
      </p:sp>
      <p:sp>
        <p:nvSpPr>
          <p:cNvPr id="3" name="Content Placeholder 2">
            <a:extLst>
              <a:ext uri="{FF2B5EF4-FFF2-40B4-BE49-F238E27FC236}">
                <a16:creationId xmlns:a16="http://schemas.microsoft.com/office/drawing/2014/main" id="{EFADF776-F256-4E55-A799-BD27A51CEDA1}"/>
              </a:ext>
            </a:extLst>
          </p:cNvPr>
          <p:cNvSpPr>
            <a:spLocks noGrp="1"/>
          </p:cNvSpPr>
          <p:nvPr>
            <p:ph idx="1"/>
          </p:nvPr>
        </p:nvSpPr>
        <p:spPr>
          <a:xfrm>
            <a:off x="381000" y="1752600"/>
            <a:ext cx="8458200" cy="4373563"/>
          </a:xfrm>
        </p:spPr>
        <p:txBody>
          <a:bodyPr/>
          <a:lstStyle/>
          <a:p>
            <a:r>
              <a:rPr lang="en-US" sz="3600" dirty="0"/>
              <a:t>Analytical models (e.g., G.I. Taylor’s and L.F. Richardson’s equations)</a:t>
            </a:r>
          </a:p>
          <a:p>
            <a:r>
              <a:rPr lang="en-US" sz="3600" dirty="0"/>
              <a:t>Near-surface point sources</a:t>
            </a:r>
          </a:p>
          <a:p>
            <a:r>
              <a:rPr lang="en-US" sz="3600" dirty="0"/>
              <a:t>Few field experiments were available for development and evaluating models</a:t>
            </a:r>
          </a:p>
        </p:txBody>
      </p:sp>
      <p:sp>
        <p:nvSpPr>
          <p:cNvPr id="4" name="Slide Number Placeholder 3">
            <a:extLst>
              <a:ext uri="{FF2B5EF4-FFF2-40B4-BE49-F238E27FC236}">
                <a16:creationId xmlns:a16="http://schemas.microsoft.com/office/drawing/2014/main" id="{FFEF9334-0976-4577-944F-287B3FED34F0}"/>
              </a:ext>
            </a:extLst>
          </p:cNvPr>
          <p:cNvSpPr>
            <a:spLocks noGrp="1"/>
          </p:cNvSpPr>
          <p:nvPr>
            <p:ph type="sldNum" sz="quarter" idx="12"/>
          </p:nvPr>
        </p:nvSpPr>
        <p:spPr/>
        <p:txBody>
          <a:bodyPr/>
          <a:lstStyle/>
          <a:p>
            <a:pPr>
              <a:defRPr/>
            </a:pPr>
            <a:fld id="{22E874D7-749B-4F9F-9B7E-BB7E36D359DE}" type="slidenum">
              <a:rPr lang="en-US" altLang="en-US" smtClean="0"/>
              <a:pPr>
                <a:defRPr/>
              </a:pPr>
              <a:t>6</a:t>
            </a:fld>
            <a:endParaRPr lang="en-US" altLang="en-US"/>
          </a:p>
        </p:txBody>
      </p:sp>
      <p:pic>
        <p:nvPicPr>
          <p:cNvPr id="5" name="Audio 4">
            <a:hlinkClick r:id="" action="ppaction://media"/>
            <a:extLst>
              <a:ext uri="{FF2B5EF4-FFF2-40B4-BE49-F238E27FC236}">
                <a16:creationId xmlns:a16="http://schemas.microsoft.com/office/drawing/2014/main" id="{3CB6CAD4-B5A8-494C-A50B-8A2F838A99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01174547"/>
      </p:ext>
    </p:extLst>
  </p:cSld>
  <p:clrMapOvr>
    <a:masterClrMapping/>
  </p:clrMapOvr>
  <mc:AlternateContent xmlns:mc="http://schemas.openxmlformats.org/markup-compatibility/2006">
    <mc:Choice xmlns:p14="http://schemas.microsoft.com/office/powerpoint/2010/main" Requires="p14">
      <p:transition spd="slow" p14:dur="2000" advTm="27269"/>
    </mc:Choice>
    <mc:Fallback>
      <p:transition spd="slow" advTm="27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4D71D7-D275-4472-87CB-E14E622F6C5B}"/>
              </a:ext>
            </a:extLst>
          </p:cNvPr>
          <p:cNvSpPr>
            <a:spLocks noGrp="1"/>
          </p:cNvSpPr>
          <p:nvPr>
            <p:ph type="sldNum" sz="quarter" idx="12"/>
          </p:nvPr>
        </p:nvSpPr>
        <p:spPr/>
        <p:txBody>
          <a:bodyPr/>
          <a:lstStyle/>
          <a:p>
            <a:pPr>
              <a:defRPr/>
            </a:pPr>
            <a:fld id="{BADE6692-82D6-4A68-9347-E55C94D8CEE8}" type="slidenum">
              <a:rPr lang="en-US" altLang="en-US" smtClean="0"/>
              <a:pPr>
                <a:defRPr/>
              </a:pPr>
              <a:t>7</a:t>
            </a:fld>
            <a:endParaRPr lang="en-US" altLang="en-US"/>
          </a:p>
        </p:txBody>
      </p:sp>
      <p:sp>
        <p:nvSpPr>
          <p:cNvPr id="4" name="TextBox 3">
            <a:extLst>
              <a:ext uri="{FF2B5EF4-FFF2-40B4-BE49-F238E27FC236}">
                <a16:creationId xmlns:a16="http://schemas.microsoft.com/office/drawing/2014/main" id="{37ADF947-C4F6-42BE-9A33-F04E7E2A4500}"/>
              </a:ext>
            </a:extLst>
          </p:cNvPr>
          <p:cNvSpPr txBox="1"/>
          <p:nvPr/>
        </p:nvSpPr>
        <p:spPr>
          <a:xfrm flipH="1">
            <a:off x="76198" y="228600"/>
            <a:ext cx="8458201" cy="2308324"/>
          </a:xfrm>
          <a:prstGeom prst="rect">
            <a:avLst/>
          </a:prstGeom>
          <a:noFill/>
        </p:spPr>
        <p:txBody>
          <a:bodyPr wrap="square" rtlCol="0">
            <a:spAutoFit/>
          </a:bodyPr>
          <a:lstStyle/>
          <a:p>
            <a:pPr algn="ctr"/>
            <a:r>
              <a:rPr lang="en-US" sz="3600" b="1" dirty="0">
                <a:solidFill>
                  <a:srgbClr val="C00000"/>
                </a:solidFill>
              </a:rPr>
              <a:t>1940s through present – Modeling of plume rise, transport and dispersion, and wet and dry deposition of radiological pollutants</a:t>
            </a:r>
          </a:p>
        </p:txBody>
      </p:sp>
      <p:pic>
        <p:nvPicPr>
          <p:cNvPr id="5" name="Picture 4">
            <a:extLst>
              <a:ext uri="{FF2B5EF4-FFF2-40B4-BE49-F238E27FC236}">
                <a16:creationId xmlns:a16="http://schemas.microsoft.com/office/drawing/2014/main" id="{7A0CD186-B96F-444D-9EE0-51983A58BF9F}"/>
              </a:ext>
            </a:extLst>
          </p:cNvPr>
          <p:cNvPicPr>
            <a:picLocks noChangeAspect="1"/>
          </p:cNvPicPr>
          <p:nvPr/>
        </p:nvPicPr>
        <p:blipFill>
          <a:blip r:embed="rId4"/>
          <a:stretch>
            <a:fillRect/>
          </a:stretch>
        </p:blipFill>
        <p:spPr>
          <a:xfrm>
            <a:off x="1295400" y="2521011"/>
            <a:ext cx="6248400" cy="4200463"/>
          </a:xfrm>
          <a:prstGeom prst="rect">
            <a:avLst/>
          </a:prstGeom>
        </p:spPr>
      </p:pic>
      <p:pic>
        <p:nvPicPr>
          <p:cNvPr id="3" name="Audio 2">
            <a:hlinkClick r:id="" action="ppaction://media"/>
            <a:extLst>
              <a:ext uri="{FF2B5EF4-FFF2-40B4-BE49-F238E27FC236}">
                <a16:creationId xmlns:a16="http://schemas.microsoft.com/office/drawing/2014/main" id="{C57ADB67-9E2C-47E6-AA77-D2156460EE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84799460"/>
      </p:ext>
    </p:extLst>
  </p:cSld>
  <p:clrMapOvr>
    <a:masterClrMapping/>
  </p:clrMapOvr>
  <mc:AlternateContent xmlns:mc="http://schemas.openxmlformats.org/markup-compatibility/2006">
    <mc:Choice xmlns:p14="http://schemas.microsoft.com/office/powerpoint/2010/main" Requires="p14">
      <p:transition spd="slow" p14:dur="2000" advTm="17866"/>
    </mc:Choice>
    <mc:Fallback>
      <p:transition spd="slow" advTm="17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AAACB-E490-4D19-BE6C-8BA905C66384}"/>
              </a:ext>
            </a:extLst>
          </p:cNvPr>
          <p:cNvSpPr>
            <a:spLocks noGrp="1"/>
          </p:cNvSpPr>
          <p:nvPr>
            <p:ph type="title"/>
          </p:nvPr>
        </p:nvSpPr>
        <p:spPr>
          <a:xfrm>
            <a:off x="0" y="381000"/>
            <a:ext cx="8991600" cy="990600"/>
          </a:xfrm>
        </p:spPr>
        <p:txBody>
          <a:bodyPr/>
          <a:lstStyle/>
          <a:p>
            <a:r>
              <a:rPr lang="en-US" sz="3600" b="1" dirty="0">
                <a:solidFill>
                  <a:srgbClr val="C00000"/>
                </a:solidFill>
              </a:rPr>
              <a:t>Issues for dispersion models for radiological pollutants from large buoyant releases</a:t>
            </a:r>
          </a:p>
        </p:txBody>
      </p:sp>
      <p:sp>
        <p:nvSpPr>
          <p:cNvPr id="3" name="Content Placeholder 2">
            <a:extLst>
              <a:ext uri="{FF2B5EF4-FFF2-40B4-BE49-F238E27FC236}">
                <a16:creationId xmlns:a16="http://schemas.microsoft.com/office/drawing/2014/main" id="{EFADF776-F256-4E55-A799-BD27A51CEDA1}"/>
              </a:ext>
            </a:extLst>
          </p:cNvPr>
          <p:cNvSpPr>
            <a:spLocks noGrp="1"/>
          </p:cNvSpPr>
          <p:nvPr>
            <p:ph idx="1"/>
          </p:nvPr>
        </p:nvSpPr>
        <p:spPr>
          <a:xfrm>
            <a:off x="228600" y="1981200"/>
            <a:ext cx="8610600" cy="4144963"/>
          </a:xfrm>
        </p:spPr>
        <p:txBody>
          <a:bodyPr/>
          <a:lstStyle/>
          <a:p>
            <a:pPr lvl="1">
              <a:buFont typeface="Arial" panose="020B0604020202020204" pitchFamily="34" charset="0"/>
              <a:buChar char="•"/>
            </a:pPr>
            <a:r>
              <a:rPr lang="en-US" dirty="0"/>
              <a:t>The extremely buoyant puff rises through the troposphere; the resulting plume can be in the stratosphere</a:t>
            </a:r>
          </a:p>
          <a:p>
            <a:pPr lvl="1">
              <a:buFont typeface="Arial" panose="020B0604020202020204" pitchFamily="34" charset="0"/>
              <a:buChar char="•"/>
            </a:pPr>
            <a:r>
              <a:rPr lang="en-US" dirty="0"/>
              <a:t>Subsequent long-range transport around the world</a:t>
            </a:r>
          </a:p>
          <a:p>
            <a:pPr lvl="1">
              <a:buFont typeface="Arial" panose="020B0604020202020204" pitchFamily="34" charset="0"/>
              <a:buChar char="•"/>
            </a:pPr>
            <a:r>
              <a:rPr lang="en-US" dirty="0"/>
              <a:t>Fallout due to dry deposition and wet removal (This is the major dose-delivery mechanism)</a:t>
            </a:r>
          </a:p>
          <a:p>
            <a:pPr lvl="1">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FFEF9334-0976-4577-944F-287B3FED34F0}"/>
              </a:ext>
            </a:extLst>
          </p:cNvPr>
          <p:cNvSpPr>
            <a:spLocks noGrp="1"/>
          </p:cNvSpPr>
          <p:nvPr>
            <p:ph type="sldNum" sz="quarter" idx="12"/>
          </p:nvPr>
        </p:nvSpPr>
        <p:spPr/>
        <p:txBody>
          <a:bodyPr/>
          <a:lstStyle/>
          <a:p>
            <a:pPr>
              <a:defRPr/>
            </a:pPr>
            <a:fld id="{22E874D7-749B-4F9F-9B7E-BB7E36D359DE}" type="slidenum">
              <a:rPr lang="en-US" altLang="en-US" smtClean="0"/>
              <a:pPr>
                <a:defRPr/>
              </a:pPr>
              <a:t>8</a:t>
            </a:fld>
            <a:endParaRPr lang="en-US" altLang="en-US"/>
          </a:p>
        </p:txBody>
      </p:sp>
      <p:pic>
        <p:nvPicPr>
          <p:cNvPr id="5" name="Audio 4">
            <a:hlinkClick r:id="" action="ppaction://media"/>
            <a:extLst>
              <a:ext uri="{FF2B5EF4-FFF2-40B4-BE49-F238E27FC236}">
                <a16:creationId xmlns:a16="http://schemas.microsoft.com/office/drawing/2014/main" id="{FE312F74-2DEC-4DDF-9F69-DD3C88C7FE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81396878"/>
      </p:ext>
    </p:extLst>
  </p:cSld>
  <p:clrMapOvr>
    <a:masterClrMapping/>
  </p:clrMapOvr>
  <mc:AlternateContent xmlns:mc="http://schemas.openxmlformats.org/markup-compatibility/2006">
    <mc:Choice xmlns:p14="http://schemas.microsoft.com/office/powerpoint/2010/main" Requires="p14">
      <p:transition spd="slow" p14:dur="2000" advTm="35992"/>
    </mc:Choice>
    <mc:Fallback>
      <p:transition spd="slow" advTm="35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AAACB-E490-4D19-BE6C-8BA905C66384}"/>
              </a:ext>
            </a:extLst>
          </p:cNvPr>
          <p:cNvSpPr>
            <a:spLocks noGrp="1"/>
          </p:cNvSpPr>
          <p:nvPr>
            <p:ph type="title"/>
          </p:nvPr>
        </p:nvSpPr>
        <p:spPr>
          <a:xfrm>
            <a:off x="228600" y="0"/>
            <a:ext cx="8763000" cy="1447800"/>
          </a:xfrm>
        </p:spPr>
        <p:txBody>
          <a:bodyPr/>
          <a:lstStyle/>
          <a:p>
            <a:r>
              <a:rPr lang="en-US" sz="3600" b="1" dirty="0">
                <a:solidFill>
                  <a:srgbClr val="C00000"/>
                </a:solidFill>
              </a:rPr>
              <a:t>Dispersion models for chemical agents and other pollutants 1950-1960</a:t>
            </a:r>
          </a:p>
        </p:txBody>
      </p:sp>
      <p:sp>
        <p:nvSpPr>
          <p:cNvPr id="3" name="Content Placeholder 2">
            <a:extLst>
              <a:ext uri="{FF2B5EF4-FFF2-40B4-BE49-F238E27FC236}">
                <a16:creationId xmlns:a16="http://schemas.microsoft.com/office/drawing/2014/main" id="{EFADF776-F256-4E55-A799-BD27A51CEDA1}"/>
              </a:ext>
            </a:extLst>
          </p:cNvPr>
          <p:cNvSpPr>
            <a:spLocks noGrp="1"/>
          </p:cNvSpPr>
          <p:nvPr>
            <p:ph idx="1"/>
          </p:nvPr>
        </p:nvSpPr>
        <p:spPr>
          <a:xfrm>
            <a:off x="381000" y="1447800"/>
            <a:ext cx="8458200" cy="4678363"/>
          </a:xfrm>
        </p:spPr>
        <p:txBody>
          <a:bodyPr/>
          <a:lstStyle/>
          <a:p>
            <a:r>
              <a:rPr lang="en-US" sz="3600" dirty="0"/>
              <a:t>Gaussian plume models</a:t>
            </a:r>
          </a:p>
          <a:p>
            <a:r>
              <a:rPr lang="en-US" sz="3600" dirty="0"/>
              <a:t>Dispersion (sigma) parameterizations based on new field experiments such as Prairie Grass (1956, sponsored by US DOD)</a:t>
            </a:r>
          </a:p>
          <a:p>
            <a:r>
              <a:rPr lang="en-US" sz="3600" dirty="0"/>
              <a:t>Advanced analytical K models (e.g., Calder)</a:t>
            </a:r>
          </a:p>
        </p:txBody>
      </p:sp>
      <p:sp>
        <p:nvSpPr>
          <p:cNvPr id="4" name="Slide Number Placeholder 3">
            <a:extLst>
              <a:ext uri="{FF2B5EF4-FFF2-40B4-BE49-F238E27FC236}">
                <a16:creationId xmlns:a16="http://schemas.microsoft.com/office/drawing/2014/main" id="{FFEF9334-0976-4577-944F-287B3FED34F0}"/>
              </a:ext>
            </a:extLst>
          </p:cNvPr>
          <p:cNvSpPr>
            <a:spLocks noGrp="1"/>
          </p:cNvSpPr>
          <p:nvPr>
            <p:ph type="sldNum" sz="quarter" idx="12"/>
          </p:nvPr>
        </p:nvSpPr>
        <p:spPr/>
        <p:txBody>
          <a:bodyPr/>
          <a:lstStyle/>
          <a:p>
            <a:pPr>
              <a:defRPr/>
            </a:pPr>
            <a:fld id="{22E874D7-749B-4F9F-9B7E-BB7E36D359DE}" type="slidenum">
              <a:rPr lang="en-US" altLang="en-US" smtClean="0"/>
              <a:pPr>
                <a:defRPr/>
              </a:pPr>
              <a:t>9</a:t>
            </a:fld>
            <a:endParaRPr lang="en-US" altLang="en-US"/>
          </a:p>
        </p:txBody>
      </p:sp>
      <p:pic>
        <p:nvPicPr>
          <p:cNvPr id="5" name="Audio 4">
            <a:hlinkClick r:id="" action="ppaction://media"/>
            <a:extLst>
              <a:ext uri="{FF2B5EF4-FFF2-40B4-BE49-F238E27FC236}">
                <a16:creationId xmlns:a16="http://schemas.microsoft.com/office/drawing/2014/main" id="{C31D14E6-67EE-449A-A8C2-403B8CBB20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07286636"/>
      </p:ext>
    </p:extLst>
  </p:cSld>
  <p:clrMapOvr>
    <a:masterClrMapping/>
  </p:clrMapOvr>
  <mc:AlternateContent xmlns:mc="http://schemas.openxmlformats.org/markup-compatibility/2006">
    <mc:Choice xmlns:p14="http://schemas.microsoft.com/office/powerpoint/2010/main" Requires="p14">
      <p:transition spd="slow" p14:dur="2000" advTm="62483"/>
    </mc:Choice>
    <mc:Fallback>
      <p:transition spd="slow" advTm="62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15062</TotalTime>
  <Words>1397</Words>
  <Application>Microsoft Office PowerPoint</Application>
  <PresentationFormat>On-screen Show (4:3)</PresentationFormat>
  <Paragraphs>132</Paragraphs>
  <Slides>28</Slides>
  <Notes>1</Notes>
  <HiddenSlides>0</HiddenSlides>
  <MMClips>28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abril-text</vt:lpstr>
      <vt:lpstr>Arial</vt:lpstr>
      <vt:lpstr>Calibri</vt:lpstr>
      <vt:lpstr>Times New Roman</vt:lpstr>
      <vt:lpstr>Default Design</vt:lpstr>
      <vt:lpstr>Critical Assessment of Dispersion Modelling after Six Decades of Development  Steven Hanna Hanna Consultants, Kennebunkport, Maine, USA   Presented at 12th International Conference on Air Quality – Science and Application Thessaloniki, Greece 9-13 March 2020 </vt:lpstr>
      <vt:lpstr>Acknowledgements</vt:lpstr>
      <vt:lpstr>Brief history of dispersion modeling older than six decades (pre-1960)</vt:lpstr>
      <vt:lpstr>WW1 Chemical Attack         (105 years ago)</vt:lpstr>
      <vt:lpstr>Examples of chemical agent use in WW1</vt:lpstr>
      <vt:lpstr>Dispersion models for chemical agents 1910-1950</vt:lpstr>
      <vt:lpstr>PowerPoint Presentation</vt:lpstr>
      <vt:lpstr>Issues for dispersion models for radiological pollutants from large buoyant releases</vt:lpstr>
      <vt:lpstr>Dispersion models for chemical agents and other pollutants 1950-1960</vt:lpstr>
      <vt:lpstr>PowerPoint Presentation</vt:lpstr>
      <vt:lpstr>PowerPoint Presentation</vt:lpstr>
      <vt:lpstr>Dispersion models for chemical agents and other pollutants 1980 - present</vt:lpstr>
      <vt:lpstr>European Tracer Experiment (ETEX)</vt:lpstr>
      <vt:lpstr>PowerPoint Presentation</vt:lpstr>
      <vt:lpstr>1970s - present</vt:lpstr>
      <vt:lpstr>Models for General Applications (besides routine air pollution releases)</vt:lpstr>
      <vt:lpstr>PowerPoint Presentation</vt:lpstr>
      <vt:lpstr>Australian bush fires January 2020 What is the mass release rate and buoyancy flux? Observed plume rise? </vt:lpstr>
      <vt:lpstr>EPA era air pollution models - initial focus on industrial stacks (e.g., ISC)</vt:lpstr>
      <vt:lpstr>PowerPoint Presentation</vt:lpstr>
      <vt:lpstr>PowerPoint Presentation</vt:lpstr>
      <vt:lpstr>1980s through present – Increased Concern with Very Hazardous Chemicals (often denser than air)</vt:lpstr>
      <vt:lpstr>Hazardous gas scenarios</vt:lpstr>
      <vt:lpstr>Jack Rabbit II Chlorine Releases (2015 and 2016)</vt:lpstr>
      <vt:lpstr>Regional Air Quality Modeling  </vt:lpstr>
      <vt:lpstr>Real-time regional air quality modeling  </vt:lpstr>
      <vt:lpstr>PowerPoint Presentation</vt:lpstr>
      <vt:lpstr>The future (Steve’s guess)?</vt:lpstr>
    </vt:vector>
  </TitlesOfParts>
  <Company>Harvard School of Public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TP9 Feb 12 2007 Hanna Turb &amp; Tracer  Presentation</dc:title>
  <dc:creator>Hanna</dc:creator>
  <cp:lastModifiedBy>Steve Hanna</cp:lastModifiedBy>
  <cp:revision>307</cp:revision>
  <cp:lastPrinted>2018-06-18T17:30:20Z</cp:lastPrinted>
  <dcterms:created xsi:type="dcterms:W3CDTF">2005-04-11T14:58:15Z</dcterms:created>
  <dcterms:modified xsi:type="dcterms:W3CDTF">2020-03-30T15:49:33Z</dcterms:modified>
</cp:coreProperties>
</file>