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A6597-3361-4746-8052-B6B1A465F027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50E10-16C7-49D9-B68C-41194A47EC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370" tIns="45185" rIns="90370" bIns="45185"/>
          <a:lstStyle/>
          <a:p>
            <a:r>
              <a:rPr lang="en-US"/>
              <a:t>US EPA: Automobile Emissions: An Overview. EPA 400-F-92-007</a:t>
            </a:r>
          </a:p>
          <a:p>
            <a:r>
              <a:rPr lang="en-US"/>
              <a:t>August 1994. Fact Sheet OMS-5 </a:t>
            </a:r>
          </a:p>
          <a:p>
            <a:r>
              <a:rPr lang="en-US"/>
              <a:t>http://www.epa.gov/OMSWWW/05-autos.htm</a:t>
            </a:r>
          </a:p>
          <a:p>
            <a:endParaRPr lang="en-US"/>
          </a:p>
          <a:p>
            <a:r>
              <a:rPr lang="en-US"/>
              <a:t>Volvo Cars of North America, Inc.: Cars and Their Environmental Impact. Section 2.2</a:t>
            </a:r>
          </a:p>
          <a:p>
            <a:r>
              <a:rPr lang="en-US"/>
              <a:t>http://www.environment.volvocars.com/ch2-2.htm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370" tIns="45185" rIns="90370" bIns="45185"/>
          <a:lstStyle/>
          <a:p>
            <a:r>
              <a:rPr lang="en-US"/>
              <a:t>US EPA: Milestones in Auto Emissions Control EPA 400-F-92-014. August 1994. Fact Sheet OMS-12 </a:t>
            </a:r>
          </a:p>
          <a:p>
            <a:r>
              <a:rPr lang="en-US"/>
              <a:t>http://www.epa.gov/OMSWWW/12-miles.htm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370" tIns="45185" rIns="90370" bIns="45185"/>
          <a:lstStyle/>
          <a:p>
            <a:r>
              <a:rPr lang="en-US"/>
              <a:t>US EPA: Milestones in Auto Emissions Control EPA 400-F-92-014. August 1994. Fact Sheet OMS-12 </a:t>
            </a:r>
          </a:p>
          <a:p>
            <a:r>
              <a:rPr lang="en-US"/>
              <a:t>http://www.epa.gov/OMSWWW/12-miles.htm</a:t>
            </a:r>
          </a:p>
          <a:p>
            <a:endParaRPr lang="en-US"/>
          </a:p>
          <a:p>
            <a:r>
              <a:rPr lang="en-US"/>
              <a:t>http://www.ben2.ucla.edu/~vgulbina/page8.html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370" tIns="45185" rIns="90370" bIns="4518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7" tIns="45718" rIns="91437" bIns="45718"/>
          <a:lstStyle/>
          <a:p>
            <a:r>
              <a:rPr lang="en-US"/>
              <a:t>http://www.aama.com/environment/autoemissions3.html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370" tIns="45185" rIns="90370" bIns="4518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370" tIns="45185" rIns="90370" bIns="45185"/>
          <a:lstStyle/>
          <a:p>
            <a:r>
              <a:rPr lang="en-US"/>
              <a:t>Declaration of Rich Blanchard, July 24, 1997. Case No. 763785-2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85860-7D4D-4465-9FF7-FDFDDC609D6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A8AF9-1EB6-415E-9C29-837F2A3420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98E3-95AF-49C5-A2CC-30F900A73587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2BA1-DBBE-4455-A389-9DBA46E60DC2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Internal Combustion Processes </a:t>
            </a:r>
            <a:br>
              <a:rPr lang="en-US"/>
            </a:br>
            <a:r>
              <a:rPr lang="en-US"/>
              <a:t>for Motor Vehicles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305800" cy="4114800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Ingredients for combustion</a:t>
            </a:r>
          </a:p>
          <a:p>
            <a:pPr lvl="1">
              <a:buFontTx/>
              <a:buNone/>
            </a:pPr>
            <a:r>
              <a:rPr lang="en-US"/>
              <a:t>1. air - more precisely: oxygen (O</a:t>
            </a:r>
            <a:r>
              <a:rPr lang="en-US" baseline="-25000"/>
              <a:t>2</a:t>
            </a:r>
            <a:r>
              <a:rPr lang="en-US"/>
              <a:t>)</a:t>
            </a:r>
          </a:p>
          <a:p>
            <a:pPr lvl="1">
              <a:buFontTx/>
              <a:buNone/>
            </a:pPr>
            <a:r>
              <a:rPr lang="en-US"/>
              <a:t>2. fuel - e.g., gasoline, i.e., hydrocarbons (HC)</a:t>
            </a:r>
          </a:p>
          <a:p>
            <a:pPr lvl="1">
              <a:buFontTx/>
              <a:buNone/>
            </a:pPr>
            <a:r>
              <a:rPr lang="en-US"/>
              <a:t>3. ignition source (e.g., a spark plug)</a:t>
            </a:r>
          </a:p>
          <a:p>
            <a:r>
              <a:rPr lang="en-US"/>
              <a:t>“Perfect” combustion	</a:t>
            </a:r>
          </a:p>
          <a:p>
            <a:pPr lvl="1">
              <a:buClr>
                <a:schemeClr val="tx1"/>
              </a:buClr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gasoline + air </a:t>
            </a:r>
            <a:r>
              <a:rPr lang="en-US">
                <a:solidFill>
                  <a:schemeClr val="accent2"/>
                </a:solidFill>
                <a:sym typeface="Symbol" pitchFamily="18" charset="2"/>
              </a:rPr>
              <a:t> water + CO</a:t>
            </a:r>
            <a:r>
              <a:rPr lang="en-US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  <a:sym typeface="Symbol" pitchFamily="18" charset="2"/>
              </a:rPr>
              <a:t> + heat energy</a:t>
            </a:r>
            <a:endParaRPr lang="en-US">
              <a:sym typeface="Symbol" pitchFamily="18" charset="2"/>
            </a:endParaRPr>
          </a:p>
          <a:p>
            <a:r>
              <a:rPr lang="en-US">
                <a:sym typeface="Symbol" pitchFamily="18" charset="2"/>
              </a:rPr>
              <a:t>“Real” combustion</a:t>
            </a:r>
          </a:p>
          <a:p>
            <a:pPr lvl="1">
              <a:buClr>
                <a:schemeClr val="tx1"/>
              </a:buClr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HC + Air (O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 + N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) </a:t>
            </a:r>
            <a:r>
              <a:rPr lang="en-US">
                <a:solidFill>
                  <a:schemeClr val="accent2"/>
                </a:solidFill>
                <a:sym typeface="Symbol" pitchFamily="18" charset="2"/>
              </a:rPr>
              <a:t> water + CO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  <a:sym typeface="Symbol" pitchFamily="18" charset="2"/>
              </a:rPr>
              <a:t> + heat energy</a:t>
            </a:r>
            <a:r>
              <a:rPr lang="en-US">
                <a:sym typeface="Symbol" pitchFamily="18" charset="2"/>
              </a:rPr>
              <a:t> </a:t>
            </a:r>
            <a:r>
              <a:rPr lang="en-US">
                <a:solidFill>
                  <a:schemeClr val="hlink"/>
                </a:solidFill>
                <a:sym typeface="Symbol" pitchFamily="18" charset="2"/>
              </a:rPr>
              <a:t>+ unburned HC (i.e., VOCs) + NO</a:t>
            </a:r>
            <a:r>
              <a:rPr lang="en-US" baseline="-25000">
                <a:solidFill>
                  <a:schemeClr val="hlink"/>
                </a:solidFill>
              </a:rPr>
              <a:t>x</a:t>
            </a:r>
            <a:r>
              <a:rPr lang="en-US">
                <a:solidFill>
                  <a:schemeClr val="hlink"/>
                </a:solidFill>
                <a:sym typeface="Symbol" pitchFamily="18" charset="2"/>
              </a:rPr>
              <a:t> + CO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A96B-C6CD-4371-A14D-68EEBA49A015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C63B-7D10-4316-9074-7C169097D69B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Major Milestones in </a:t>
            </a:r>
            <a:br>
              <a:rPr lang="en-US"/>
            </a:br>
            <a:r>
              <a:rPr lang="en-US"/>
              <a:t>Vehicle Emission Control</a:t>
            </a:r>
            <a:br>
              <a:rPr lang="en-US"/>
            </a:br>
            <a:r>
              <a:rPr lang="en-US" sz="3200">
                <a:solidFill>
                  <a:schemeClr val="accent2"/>
                </a:solidFill>
              </a:rPr>
              <a:t>(See Timeline)</a:t>
            </a:r>
            <a:endParaRPr lang="en-US"/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594600" cy="4264025"/>
          </a:xfrm>
        </p:spPr>
        <p:txBody>
          <a:bodyPr/>
          <a:lstStyle/>
          <a:p>
            <a:r>
              <a:rPr lang="en-US"/>
              <a:t>1975</a:t>
            </a:r>
          </a:p>
          <a:p>
            <a:pPr lvl="1"/>
            <a:r>
              <a:rPr lang="en-US"/>
              <a:t>“first generation” catalytic converters reducing VOC and CO emissions</a:t>
            </a:r>
          </a:p>
          <a:p>
            <a:r>
              <a:rPr lang="en-US"/>
              <a:t>1980-81</a:t>
            </a:r>
          </a:p>
          <a:p>
            <a:pPr lvl="1"/>
            <a:r>
              <a:rPr lang="en-US"/>
              <a:t>“three-way” catalyst reducing VOC, CO, and NO</a:t>
            </a:r>
            <a:r>
              <a:rPr lang="en-US" baseline="-25000"/>
              <a:t>x</a:t>
            </a:r>
            <a:r>
              <a:rPr lang="en-US"/>
              <a:t> emissions, plus an on-board computer and oxygen sensor that optimizes the efficiency of the catalytic converter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B097-80CC-46C1-937B-92804221BEC8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25E1-BEB7-439C-BDCE-D5785290E1DB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208838" cy="1143000"/>
          </a:xfrm>
        </p:spPr>
        <p:txBody>
          <a:bodyPr>
            <a:normAutofit fontScale="90000"/>
          </a:bodyPr>
          <a:lstStyle/>
          <a:p>
            <a:r>
              <a:rPr lang="en-US"/>
              <a:t>Auto Emission Control:</a:t>
            </a:r>
            <a:br>
              <a:rPr lang="en-US"/>
            </a:br>
            <a:r>
              <a:rPr lang="en-US"/>
              <a:t>Federal Emission Standards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772400" cy="4114800"/>
          </a:xfrm>
        </p:spPr>
        <p:txBody>
          <a:bodyPr>
            <a:normAutofit lnSpcReduction="10000"/>
          </a:bodyPr>
          <a:lstStyle/>
          <a:p>
            <a:r>
              <a:rPr lang="en-US"/>
              <a:t>Car emission improvements from the early 1950s to the mid-1990s</a:t>
            </a:r>
          </a:p>
          <a:p>
            <a:pPr lvl="1"/>
            <a:r>
              <a:rPr lang="en-US"/>
              <a:t>HC: from 13 grams per mile</a:t>
            </a:r>
            <a:r>
              <a:rPr lang="en-US" baseline="30000"/>
              <a:t>(*)</a:t>
            </a:r>
            <a:r>
              <a:rPr lang="en-US"/>
              <a:t> to 0.25</a:t>
            </a:r>
          </a:p>
          <a:p>
            <a:pPr lvl="1"/>
            <a:r>
              <a:rPr lang="en-US"/>
              <a:t>NO</a:t>
            </a:r>
            <a:r>
              <a:rPr lang="en-US" baseline="-25000"/>
              <a:t>x</a:t>
            </a:r>
            <a:r>
              <a:rPr lang="en-US"/>
              <a:t>: from 3.6 grams per mile</a:t>
            </a:r>
            <a:r>
              <a:rPr lang="en-US" baseline="30000"/>
              <a:t>(*)</a:t>
            </a:r>
            <a:r>
              <a:rPr lang="en-US"/>
              <a:t> to 0.4</a:t>
            </a:r>
          </a:p>
          <a:p>
            <a:pPr lvl="1"/>
            <a:r>
              <a:rPr lang="en-US"/>
              <a:t>CO: from 87 grams per mile</a:t>
            </a:r>
            <a:r>
              <a:rPr lang="en-US" baseline="30000"/>
              <a:t>(*)</a:t>
            </a:r>
            <a:r>
              <a:rPr lang="en-US"/>
              <a:t> to 3.4</a:t>
            </a:r>
            <a:br>
              <a:rPr lang="en-US"/>
            </a:br>
            <a:r>
              <a:rPr lang="en-US"/>
              <a:t>__</a:t>
            </a:r>
            <a:br>
              <a:rPr lang="en-US"/>
            </a:br>
            <a:r>
              <a:rPr lang="en-US"/>
              <a:t> </a:t>
            </a:r>
            <a:r>
              <a:rPr lang="en-US" baseline="30000"/>
              <a:t>(*) </a:t>
            </a:r>
            <a:r>
              <a:rPr lang="en-US" sz="2400"/>
              <a:t>An ounce is about 30 grams. The unit of grams per mile expresses the car’s average total emission into the atmosphere for each mile of travel</a:t>
            </a:r>
            <a:endParaRPr lang="en-US" baseline="30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5D9A2-6DBE-4BA6-9395-3725BF0C293C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1079-0C25-4BC5-AA4F-0F2F90B29A6B}" type="slidenum">
              <a:rPr lang="en-US" altLang="en-US"/>
              <a:pPr/>
              <a:t>4</a:t>
            </a:fld>
            <a:endParaRPr lang="en-US" altLang="en-US"/>
          </a:p>
        </p:txBody>
      </p:sp>
      <p:graphicFrame>
        <p:nvGraphicFramePr>
          <p:cNvPr id="338946" name="Object 2"/>
          <p:cNvGraphicFramePr>
            <a:graphicFrameLocks noChangeAspect="1"/>
          </p:cNvGraphicFramePr>
          <p:nvPr/>
        </p:nvGraphicFramePr>
        <p:xfrm>
          <a:off x="0" y="19050"/>
          <a:ext cx="9144000" cy="6819900"/>
        </p:xfrm>
        <a:graphic>
          <a:graphicData uri="http://schemas.openxmlformats.org/presentationml/2006/ole">
            <p:oleObj spid="_x0000_s1026" name="Slide" r:id="rId4" imgW="4549874" imgH="3394541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B0F0-DADD-47CC-82C2-5F08072F8AFB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EF74-912E-44EA-9936-D182A9031462}" type="slidenum">
              <a:rPr lang="en-US" altLang="en-US"/>
              <a:pPr/>
              <a:t>5</a:t>
            </a:fld>
            <a:endParaRPr lang="en-US" altLang="en-US"/>
          </a:p>
        </p:txBody>
      </p:sp>
      <p:pic>
        <p:nvPicPr>
          <p:cNvPr id="340994" name="Picture 2" descr="71_1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099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r>
              <a:rPr lang="en-US" b="0"/>
              <a:t>Reduction in Vehicle Emissions</a:t>
            </a:r>
            <a:r>
              <a:rPr lang="en-US" sz="3200" b="0"/>
              <a:t>*</a:t>
            </a:r>
            <a:endParaRPr lang="en-US"/>
          </a:p>
        </p:txBody>
      </p:sp>
      <p:sp>
        <p:nvSpPr>
          <p:cNvPr id="340996" name="Text Box 4"/>
          <p:cNvSpPr txBox="1">
            <a:spLocks noChangeArrowheads="1"/>
          </p:cNvSpPr>
          <p:nvPr/>
        </p:nvSpPr>
        <p:spPr bwMode="auto">
          <a:xfrm>
            <a:off x="1371600" y="990600"/>
            <a:ext cx="33051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Passenger Cars</a:t>
            </a:r>
            <a:endParaRPr lang="en-US" sz="280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5715000" y="685800"/>
            <a:ext cx="3074988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Light Duty Trucks Under 3,750 lbs. GVWR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7B1B-D74C-4F4E-9D89-91F39C2F8E9F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4C64-796A-40D0-AC22-6C32BD003054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Improvements</a:t>
            </a: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524000"/>
            <a:ext cx="7315200" cy="4114800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Improvements were achieved through</a:t>
            </a:r>
          </a:p>
          <a:p>
            <a:pPr lvl="1"/>
            <a:r>
              <a:rPr lang="en-US"/>
              <a:t>Federal government standards</a:t>
            </a:r>
          </a:p>
          <a:p>
            <a:pPr lvl="1"/>
            <a:r>
              <a:rPr lang="en-US"/>
              <a:t>New emission control technologies developed by the auto industry</a:t>
            </a:r>
          </a:p>
          <a:p>
            <a:pPr lvl="1"/>
            <a:r>
              <a:rPr lang="en-US">
                <a:solidFill>
                  <a:schemeClr val="accent2"/>
                </a:solidFill>
              </a:rPr>
              <a:t>Cleaner combustion technologies developed by the auto industry</a:t>
            </a:r>
            <a:endParaRPr lang="en-US"/>
          </a:p>
          <a:p>
            <a:pPr lvl="1"/>
            <a:r>
              <a:rPr lang="en-US"/>
              <a:t>Better fuel economy, e.g.:</a:t>
            </a:r>
          </a:p>
          <a:p>
            <a:pPr lvl="2"/>
            <a:r>
              <a:rPr lang="en-US"/>
              <a:t>Better aerodynamics</a:t>
            </a:r>
          </a:p>
          <a:p>
            <a:pPr lvl="2"/>
            <a:r>
              <a:rPr lang="en-US"/>
              <a:t>Lighter automobiles</a:t>
            </a:r>
          </a:p>
          <a:p>
            <a:pPr lvl="2"/>
            <a:r>
              <a:rPr lang="en-US"/>
              <a:t>Reduced loss of unburned fuel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1A61-2355-4E46-A1BB-18B9F2FD3CBC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88E64-C7F4-469B-89A4-971E43DD3C1D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838200"/>
            <a:ext cx="7208838" cy="1143000"/>
          </a:xfrm>
        </p:spPr>
        <p:txBody>
          <a:bodyPr/>
          <a:lstStyle/>
          <a:p>
            <a:r>
              <a:rPr lang="en-US"/>
              <a:t>Cont.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362200"/>
            <a:ext cx="7772400" cy="4114800"/>
          </a:xfrm>
        </p:spPr>
        <p:txBody>
          <a:bodyPr/>
          <a:lstStyle/>
          <a:p>
            <a:r>
              <a:rPr lang="en-US"/>
              <a:t>These systems needed to provide a </a:t>
            </a:r>
            <a:r>
              <a:rPr lang="en-US">
                <a:solidFill>
                  <a:schemeClr val="accent2"/>
                </a:solidFill>
              </a:rPr>
              <a:t>longer and hotter spark</a:t>
            </a:r>
            <a:r>
              <a:rPr lang="en-US"/>
              <a:t> with more precise </a:t>
            </a:r>
            <a:r>
              <a:rPr lang="en-US">
                <a:solidFill>
                  <a:schemeClr val="accent2"/>
                </a:solidFill>
              </a:rPr>
              <a:t>control of spark timing</a:t>
            </a:r>
            <a:endParaRPr lang="en-US"/>
          </a:p>
          <a:p>
            <a:r>
              <a:rPr lang="en-US"/>
              <a:t>Automobile manufacturers turned to TFI integrated circuit technology for this purpose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4AA1-EC76-4E0B-99AE-C09E84201E80}" type="datetime1">
              <a:rPr lang="en-US" altLang="en-US"/>
              <a:pPr/>
              <a:t>5/3/2011</a:t>
            </a:fld>
            <a:endParaRPr lang="en-US" alt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Preliminary Draft - Privileged and Confidential Attorney Work Product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3BB2-A5F7-4510-9920-1010E6BDF1CF}" type="slidenum">
              <a:rPr lang="en-US" altLang="en-US"/>
              <a:pPr/>
              <a:t>8</a:t>
            </a:fld>
            <a:endParaRPr lang="en-US" altLang="en-US"/>
          </a:p>
        </p:txBody>
      </p:sp>
      <p:pic>
        <p:nvPicPr>
          <p:cNvPr id="349186" name="Picture 2" descr="65_1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9187" name="Picture 3" descr="65_2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9188" name="Picture 4" descr="65_3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9189" name="Picture 5" descr="65_4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9190" name="Picture 6" descr="65_5.jpg                                                       00022510Jennifer                       B0467C33: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9191" name="Rectangle 7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696200" cy="904875"/>
          </a:xfrm>
        </p:spPr>
        <p:txBody>
          <a:bodyPr/>
          <a:lstStyle/>
          <a:p>
            <a:r>
              <a:rPr lang="en-US" sz="2700"/>
              <a:t>Variation in a rich-air fuel ratio makes much less difference in power than the same variation in a lean air-fuel ratio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91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</Words>
  <Application>Microsoft Office PowerPoint</Application>
  <PresentationFormat>On-screen Show (4:3)</PresentationFormat>
  <Paragraphs>73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Microsoft PowerPoint Slide</vt:lpstr>
      <vt:lpstr>Internal Combustion Processes  for Motor Vehicles</vt:lpstr>
      <vt:lpstr>Major Milestones in  Vehicle Emission Control (See Timeline)</vt:lpstr>
      <vt:lpstr>Auto Emission Control: Federal Emission Standards</vt:lpstr>
      <vt:lpstr>Slide 4</vt:lpstr>
      <vt:lpstr>Reduction in Vehicle Emissions*</vt:lpstr>
      <vt:lpstr>Improvements</vt:lpstr>
      <vt:lpstr>Cont.</vt:lpstr>
      <vt:lpstr>Variation in a rich-air fuel ratio makes much less difference in power than the same variation in a lean air-fuel ratio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Combustion Processes  for Motor Vehicles</dc:title>
  <dc:creator>Paolo Zannetti</dc:creator>
  <cp:lastModifiedBy>Paolo Zannetti</cp:lastModifiedBy>
  <cp:revision>1</cp:revision>
  <dcterms:created xsi:type="dcterms:W3CDTF">2011-05-03T18:04:06Z</dcterms:created>
  <dcterms:modified xsi:type="dcterms:W3CDTF">2011-05-03T18:05:02Z</dcterms:modified>
</cp:coreProperties>
</file>