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39"/>
  </p:notesMasterIdLst>
  <p:sldIdLst>
    <p:sldId id="256" r:id="rId2"/>
    <p:sldId id="311" r:id="rId3"/>
    <p:sldId id="303" r:id="rId4"/>
    <p:sldId id="306" r:id="rId5"/>
    <p:sldId id="307" r:id="rId6"/>
    <p:sldId id="308" r:id="rId7"/>
    <p:sldId id="309" r:id="rId8"/>
    <p:sldId id="310" r:id="rId9"/>
    <p:sldId id="359" r:id="rId10"/>
    <p:sldId id="312" r:id="rId11"/>
    <p:sldId id="313" r:id="rId12"/>
    <p:sldId id="351" r:id="rId13"/>
    <p:sldId id="353" r:id="rId14"/>
    <p:sldId id="352" r:id="rId15"/>
    <p:sldId id="358" r:id="rId16"/>
    <p:sldId id="304" r:id="rId17"/>
    <p:sldId id="314" r:id="rId18"/>
    <p:sldId id="330" r:id="rId19"/>
    <p:sldId id="328" r:id="rId20"/>
    <p:sldId id="327" r:id="rId21"/>
    <p:sldId id="324" r:id="rId22"/>
    <p:sldId id="326" r:id="rId23"/>
    <p:sldId id="325" r:id="rId24"/>
    <p:sldId id="329" r:id="rId25"/>
    <p:sldId id="350" r:id="rId26"/>
    <p:sldId id="341" r:id="rId27"/>
    <p:sldId id="355" r:id="rId28"/>
    <p:sldId id="349" r:id="rId29"/>
    <p:sldId id="342" r:id="rId30"/>
    <p:sldId id="343" r:id="rId31"/>
    <p:sldId id="344" r:id="rId32"/>
    <p:sldId id="361" r:id="rId33"/>
    <p:sldId id="290" r:id="rId34"/>
    <p:sldId id="291" r:id="rId35"/>
    <p:sldId id="292" r:id="rId36"/>
    <p:sldId id="354" r:id="rId37"/>
    <p:sldId id="269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09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E3F1B-FFF9-40E4-9452-626ABFE4B89A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69625-BED3-4474-A107-400C6AD56B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33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7F6D37-EEF1-46A2-A196-06106A0EDCC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76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B648C5-768F-4DDD-8D68-85DF061FC66C}" type="slidenum">
              <a:rPr lang="en-US"/>
              <a:pPr/>
              <a:t>13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2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B58F2B-CA5D-4706-B03F-6A75E5B405BA}" type="slidenum">
              <a:rPr lang="en-US"/>
              <a:pPr/>
              <a:t>14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7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563013-486A-4D4F-8888-7CF01095C3A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8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69625-BED3-4474-A107-400C6AD56B6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67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4C18E-325B-4787-AF7E-6CBBA729D017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36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D6FBF763-D436-4ECE-9629-AA506A8C3082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EF1F-BD6C-4439-8A57-4C619F6CD629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249F-A411-474E-B47E-6F459A713333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42ECA-51EC-4C49-993C-55BC1A413AFA}" type="datetime1">
              <a:rPr lang="en-US" smtClean="0"/>
              <a:pPr>
                <a:defRPr/>
              </a:pPr>
              <a:t>5/10/2021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3087D-7A48-42AD-9057-D9808AD4F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33E34-4D00-4BF5-9B1F-597764BA2287}" type="datetime1">
              <a:rPr lang="en-US" smtClean="0"/>
              <a:pPr>
                <a:defRPr/>
              </a:pPr>
              <a:t>5/10/2021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7B470-014A-41F0-A736-0A22CDCCA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B91-38F2-460C-8BDE-4891A0B787A4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DF33B-A46B-4C31-9FF7-CA563BE3BE3D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1E40-F4E8-402D-8ADF-A0EC271D1B7B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D299-1E2E-4860-B9F2-B06E683BE71C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03FF-4E1F-4BF2-808C-2ED977D9304B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3621-BC3F-48C3-B849-7FF8E4E08963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6E80-59D0-4FB4-9C6F-AEE7D4510F3A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en-US" sz="2000"/>
              <a:t>Click icon to add picture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6B94-3AD4-41FA-9B82-E66987F63B2E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C1EBDB10-57B2-4D38-97A7-F6CEF645923A}" type="datetime1">
              <a:rPr lang="en-US" smtClean="0"/>
              <a:pPr/>
              <a:t>5/10/2021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en-US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hf hdr="0" ftr="0" dt="0"/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transport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urban%20chemistry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eblakes.com/training/index.html" TargetMode="External"/><Relationship Id="rId3" Type="http://schemas.openxmlformats.org/officeDocument/2006/relationships/hyperlink" Target="http://www.epa.gov/scram001/guidance/guide/appw_03.pdf" TargetMode="External"/><Relationship Id="rId7" Type="http://schemas.openxmlformats.org/officeDocument/2006/relationships/hyperlink" Target="http://www.shodor.org/os411/" TargetMode="External"/><Relationship Id="rId12" Type="http://schemas.openxmlformats.org/officeDocument/2006/relationships/hyperlink" Target="http://www.apsi.te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ssex.ac.uk/courses/air-quality/page-3.html" TargetMode="External"/><Relationship Id="rId11" Type="http://schemas.openxmlformats.org/officeDocument/2006/relationships/hyperlink" Target="http://envirocomp.org/books/aqm.html" TargetMode="External"/><Relationship Id="rId5" Type="http://schemas.openxmlformats.org/officeDocument/2006/relationships/hyperlink" Target="http://yosemite.epa.gov/oaqps/EOGtrain.nsf/DisplayView/SI_410_0-5?OpenDocument" TargetMode="External"/><Relationship Id="rId10" Type="http://schemas.openxmlformats.org/officeDocument/2006/relationships/hyperlink" Target="http://www.envirocomp.com/pops/airpollution.html" TargetMode="External"/><Relationship Id="rId4" Type="http://schemas.openxmlformats.org/officeDocument/2006/relationships/hyperlink" Target="http://www.epa.gov/scram001/" TargetMode="External"/><Relationship Id="rId9" Type="http://schemas.openxmlformats.org/officeDocument/2006/relationships/hyperlink" Target="http://trinityconsultants.com/Training/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onsanto_movie.wmv" TargetMode="External"/><Relationship Id="rId2" Type="http://schemas.openxmlformats.org/officeDocument/2006/relationships/hyperlink" Target="Cavalier%20-%20Zoomed.avi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Risk%20and%20Mortality.pdf" TargetMode="External"/><Relationship Id="rId2" Type="http://schemas.openxmlformats.org/officeDocument/2006/relationships/hyperlink" Target="http://www.who.int/entity/quantifying_ehimpacts/countryprofilesebd.xl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2076450"/>
          </a:xfrm>
        </p:spPr>
        <p:txBody>
          <a:bodyPr>
            <a:noAutofit/>
          </a:bodyPr>
          <a:lstStyle/>
          <a:p>
            <a:r>
              <a:rPr lang="en-US" sz="5400" dirty="0"/>
              <a:t>Atmospheric Issues - Chemical Releases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971800"/>
            <a:ext cx="8229600" cy="358140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 Atmospheric Transport, Diffusion and Deposition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Pollutants carried by the wind (</a:t>
            </a:r>
            <a:r>
              <a:rPr lang="en-US" sz="3200" dirty="0">
                <a:sym typeface="Wingdings" pitchFamily="2" charset="2"/>
              </a:rPr>
              <a:t>Meteorology)</a:t>
            </a:r>
            <a:endParaRPr lang="en-US" sz="3200" dirty="0"/>
          </a:p>
          <a:p>
            <a:r>
              <a:rPr lang="en-US" sz="3200" dirty="0"/>
              <a:t>Diffused by atmospheric turbulence </a:t>
            </a:r>
            <a:r>
              <a:rPr lang="en-US" sz="3200" dirty="0">
                <a:sym typeface="Wingdings" pitchFamily="2" charset="2"/>
              </a:rPr>
              <a:t> (Meteorology)</a:t>
            </a:r>
            <a:endParaRPr lang="en-US" sz="3200" dirty="0"/>
          </a:p>
          <a:p>
            <a:r>
              <a:rPr lang="en-US" sz="3200" dirty="0"/>
              <a:t>Deposited at the ground by dry and wet processes</a:t>
            </a:r>
          </a:p>
          <a:p>
            <a:r>
              <a:rPr lang="en-US" sz="3200" dirty="0">
                <a:hlinkClick r:id="rId2" action="ppaction://hlinkfile"/>
              </a:rPr>
              <a:t>transport.pdf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3. Chemical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Creation of urban smog</a:t>
            </a:r>
          </a:p>
          <a:p>
            <a:pPr lvl="1"/>
            <a:r>
              <a:rPr lang="en-US" sz="2800" dirty="0"/>
              <a:t>Ozone</a:t>
            </a:r>
          </a:p>
          <a:p>
            <a:pPr lvl="1"/>
            <a:r>
              <a:rPr lang="en-US" sz="2800" dirty="0"/>
              <a:t>Photochemical smog</a:t>
            </a:r>
          </a:p>
          <a:p>
            <a:pPr lvl="1"/>
            <a:r>
              <a:rPr lang="en-US" sz="2800" dirty="0">
                <a:hlinkClick r:id="rId2" action="ppaction://hlinkfile"/>
              </a:rPr>
              <a:t>urban chemistry.pdf</a:t>
            </a:r>
            <a:endParaRPr lang="en-US" sz="2800" dirty="0"/>
          </a:p>
          <a:p>
            <a:r>
              <a:rPr lang="en-US" sz="3200" dirty="0"/>
              <a:t>Long range transport of urban and industrial plumes</a:t>
            </a:r>
          </a:p>
          <a:p>
            <a:pPr lvl="1"/>
            <a:r>
              <a:rPr lang="en-US" sz="2800" dirty="0"/>
              <a:t>Secondary PM2.5</a:t>
            </a:r>
          </a:p>
          <a:p>
            <a:pPr lvl="2"/>
            <a:r>
              <a:rPr lang="en-US" sz="2800" dirty="0"/>
              <a:t>SO2 </a:t>
            </a:r>
            <a:r>
              <a:rPr lang="en-US" sz="2800" dirty="0">
                <a:sym typeface="Wingdings" pitchFamily="2" charset="2"/>
              </a:rPr>
              <a:t> </a:t>
            </a:r>
            <a:r>
              <a:rPr lang="en-US" sz="2800" dirty="0"/>
              <a:t>sulfates</a:t>
            </a:r>
          </a:p>
          <a:p>
            <a:pPr lvl="2"/>
            <a:r>
              <a:rPr lang="en-US" sz="2800" dirty="0" err="1"/>
              <a:t>NOx</a:t>
            </a:r>
            <a:r>
              <a:rPr lang="en-US" sz="2800" dirty="0"/>
              <a:t> </a:t>
            </a:r>
            <a:r>
              <a:rPr lang="en-US" sz="2800" dirty="0">
                <a:sym typeface="Wingdings" pitchFamily="2" charset="2"/>
              </a:rPr>
              <a:t> </a:t>
            </a:r>
            <a:r>
              <a:rPr lang="en-US" sz="2800" dirty="0"/>
              <a:t>nitrates</a:t>
            </a:r>
          </a:p>
          <a:p>
            <a:pPr lvl="2"/>
            <a:r>
              <a:rPr lang="en-US" sz="2800" dirty="0"/>
              <a:t>VOC </a:t>
            </a:r>
            <a:r>
              <a:rPr lang="en-US" sz="2800" dirty="0">
                <a:sym typeface="Wingdings" pitchFamily="2" charset="2"/>
              </a:rPr>
              <a:t> </a:t>
            </a:r>
            <a:r>
              <a:rPr lang="en-US" sz="2800" dirty="0"/>
              <a:t>organic particles</a:t>
            </a:r>
          </a:p>
          <a:p>
            <a:pPr lvl="1"/>
            <a:r>
              <a:rPr lang="en-US" sz="2800" dirty="0"/>
              <a:t>Acidic deposition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fine_particles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457200"/>
            <a:ext cx="8382000" cy="6034088"/>
          </a:xfrm>
        </p:spPr>
      </p:pic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381000" y="38100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97B470-014A-41F0-A736-0A22CDCCA70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Particles and Visibility</a:t>
            </a:r>
            <a:br>
              <a:rPr lang="en-US" b="1" dirty="0"/>
            </a:br>
            <a:r>
              <a:rPr lang="en-US" sz="2200" b="1" dirty="0"/>
              <a:t>(Photos below generated by computer simulation)</a:t>
            </a:r>
          </a:p>
        </p:txBody>
      </p:sp>
      <p:pic>
        <p:nvPicPr>
          <p:cNvPr id="3075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4132263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371600"/>
            <a:ext cx="4132263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114800"/>
            <a:ext cx="4132263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143000" y="14478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66"/>
                </a:solidFill>
                <a:latin typeface="Times New Roman" pitchFamily="18" charset="0"/>
              </a:rPr>
              <a:t>PM</a:t>
            </a:r>
            <a:r>
              <a:rPr lang="en-US" sz="2400" b="1" baseline="-25000">
                <a:solidFill>
                  <a:srgbClr val="000066"/>
                </a:solidFill>
                <a:latin typeface="Times New Roman" pitchFamily="18" charset="0"/>
              </a:rPr>
              <a:t>2.5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</a:rPr>
              <a:t> = 7.6 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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</a:rPr>
              <a:t>g/m</a:t>
            </a:r>
            <a:r>
              <a:rPr lang="en-US" sz="2400" b="1" baseline="30000">
                <a:solidFill>
                  <a:srgbClr val="000066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257800" y="1447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66"/>
                </a:solidFill>
                <a:latin typeface="Times New Roman" pitchFamily="18" charset="0"/>
              </a:rPr>
              <a:t>PM</a:t>
            </a:r>
            <a:r>
              <a:rPr lang="en-US" sz="2400" b="1" baseline="-25000">
                <a:solidFill>
                  <a:srgbClr val="000066"/>
                </a:solidFill>
                <a:latin typeface="Times New Roman" pitchFamily="18" charset="0"/>
              </a:rPr>
              <a:t>2.5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</a:rPr>
              <a:t> = 21.7 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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</a:rPr>
              <a:t>g/m</a:t>
            </a:r>
            <a:r>
              <a:rPr lang="en-US" sz="2400" b="1" baseline="30000">
                <a:solidFill>
                  <a:srgbClr val="000066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914400" y="41910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66"/>
                </a:solidFill>
                <a:latin typeface="Times New Roman" pitchFamily="18" charset="0"/>
              </a:rPr>
              <a:t>PM</a:t>
            </a:r>
            <a:r>
              <a:rPr lang="en-US" sz="2400" b="1" baseline="-25000">
                <a:solidFill>
                  <a:srgbClr val="000066"/>
                </a:solidFill>
                <a:latin typeface="Times New Roman" pitchFamily="18" charset="0"/>
              </a:rPr>
              <a:t>2.5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</a:rPr>
              <a:t> = 65.3 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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</a:rPr>
              <a:t>g/m</a:t>
            </a:r>
            <a:r>
              <a:rPr lang="en-US" sz="2400" b="1" baseline="30000">
                <a:solidFill>
                  <a:srgbClr val="000066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315200" cy="6858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4000" b="1"/>
              <a:t>Diesel Particulate Matter (DPM)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114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/>
              <a:t>A particularly dangerous portion of PM2.5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3200" dirty="0"/>
              <a:t>Comprised mostly of </a:t>
            </a:r>
          </a:p>
          <a:p>
            <a:pPr lvl="1" eaLnBrk="1" hangingPunct="1"/>
            <a:r>
              <a:rPr lang="en-US" sz="2800" dirty="0"/>
              <a:t>Soot (“elemental carbon”)</a:t>
            </a:r>
          </a:p>
          <a:p>
            <a:pPr lvl="1" eaLnBrk="1" hangingPunct="1"/>
            <a:r>
              <a:rPr lang="en-US" sz="2800" dirty="0"/>
              <a:t>Many different forms of “organic carbon”</a:t>
            </a:r>
          </a:p>
          <a:p>
            <a:pPr eaLnBrk="1" hangingPunct="1">
              <a:buNone/>
            </a:pPr>
            <a:endParaRPr lang="en-US" sz="1600" dirty="0"/>
          </a:p>
          <a:p>
            <a:pPr eaLnBrk="1" hangingPunct="1"/>
            <a:r>
              <a:rPr lang="en-US" sz="3200" dirty="0"/>
              <a:t>Sources: Diesel fueled engines (stationary and mobile)</a:t>
            </a:r>
          </a:p>
          <a:p>
            <a:pPr lvl="1" eaLnBrk="1" hangingPunct="1"/>
            <a:r>
              <a:rPr lang="en-US" sz="2800" dirty="0"/>
              <a:t>Heavy-duty trucks</a:t>
            </a:r>
          </a:p>
          <a:p>
            <a:pPr lvl="1" eaLnBrk="1" hangingPunct="1"/>
            <a:r>
              <a:rPr lang="en-US" sz="2800" dirty="0"/>
              <a:t>Construction equipment</a:t>
            </a:r>
          </a:p>
          <a:p>
            <a:pPr lvl="1" eaLnBrk="1" hangingPunct="1"/>
            <a:r>
              <a:rPr lang="en-US" sz="2800" dirty="0"/>
              <a:t>Others 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7871148" cy="609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28600" y="6096000"/>
            <a:ext cx="8001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Note: TAC = “Toxic Air Contaminant”, which is comprised of many air pollutants that are toxic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http://www.arb.ca.gov/research/apr/reports/l3041.pdf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1219200" y="2819400"/>
            <a:ext cx="1066800" cy="2133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2057400"/>
            <a:ext cx="1090363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/>
              <a:t>WOW!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2057400" y="2590800"/>
            <a:ext cx="5334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 How do we Manage Air Pollution?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“Routine” management al local level</a:t>
            </a:r>
          </a:p>
          <a:p>
            <a:pPr lvl="1"/>
            <a:r>
              <a:rPr lang="en-US" sz="2400" dirty="0"/>
              <a:t>To achieve pre-defined air quality goals</a:t>
            </a:r>
          </a:p>
          <a:p>
            <a:pPr lvl="1"/>
            <a:r>
              <a:rPr lang="en-US" sz="2400" dirty="0"/>
              <a:t>To protect human health and the environment</a:t>
            </a:r>
          </a:p>
          <a:p>
            <a:r>
              <a:rPr lang="en-US" sz="3200" dirty="0"/>
              <a:t>Emergency management </a:t>
            </a:r>
          </a:p>
          <a:p>
            <a:pPr lvl="1"/>
            <a:r>
              <a:rPr lang="en-US" sz="2400" dirty="0"/>
              <a:t>Emergency preparedness</a:t>
            </a:r>
          </a:p>
          <a:p>
            <a:pPr lvl="1"/>
            <a:r>
              <a:rPr lang="en-US" sz="2400" dirty="0"/>
              <a:t>Emergency response</a:t>
            </a:r>
          </a:p>
          <a:p>
            <a:r>
              <a:rPr lang="en-US" sz="3200" dirty="0"/>
              <a:t>Large scale issues</a:t>
            </a:r>
          </a:p>
          <a:p>
            <a:pPr lvl="1"/>
            <a:r>
              <a:rPr lang="en-US" sz="2400" dirty="0"/>
              <a:t>Long-range pollution within a country</a:t>
            </a:r>
          </a:p>
          <a:p>
            <a:pPr lvl="1"/>
            <a:r>
              <a:rPr lang="en-US" sz="2400" dirty="0"/>
              <a:t>Trans-boundary pollution</a:t>
            </a:r>
          </a:p>
          <a:p>
            <a:pPr lvl="1"/>
            <a:r>
              <a:rPr lang="en-US" sz="2400" dirty="0"/>
              <a:t>Global issues</a:t>
            </a:r>
          </a:p>
          <a:p>
            <a:r>
              <a:rPr lang="en-US" sz="3200" dirty="0">
                <a:solidFill>
                  <a:srgbClr val="FF0000"/>
                </a:solidFill>
              </a:rPr>
              <a:t>Computer modeling </a:t>
            </a:r>
            <a:r>
              <a:rPr lang="en-US" sz="3200" dirty="0"/>
              <a:t>is the key tool, e.g., in the US 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7851648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Air Quality Management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76400"/>
            <a:ext cx="7854696" cy="1752600"/>
          </a:xfrm>
        </p:spPr>
        <p:txBody>
          <a:bodyPr/>
          <a:lstStyle/>
          <a:p>
            <a:r>
              <a:rPr lang="en-US" dirty="0"/>
              <a:t>The US EPA Approach</a:t>
            </a:r>
          </a:p>
        </p:txBody>
      </p:sp>
      <p:pic>
        <p:nvPicPr>
          <p:cNvPr id="4" name="Picture 2" descr="AQM System Flow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62200"/>
            <a:ext cx="5479355" cy="43469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Sulfur dioxide air quality between 1980 and 2009, based on the annual arithmetic average.  Chart shows a range of concentrations in 134 monitoring sites nationwide, with the average decreasing 76% from 1980 to 2009.  Most of the sites have had concentrations below the national standard since the early 1980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0"/>
            <a:ext cx="8276165" cy="6477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PM10 air quality between 1990 and 2009, based on the seasonally-weighted annual average.  Chart shows a range of concentrations in 310 monitoring sites nationwide, with the average decreasing 38% from 1990 to 2009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0"/>
            <a:ext cx="8276165" cy="6477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8630" indent="-742950">
              <a:buFont typeface="+mj-lt"/>
              <a:buAutoNum type="arabicPeriod"/>
            </a:pPr>
            <a:r>
              <a:rPr lang="en-US" sz="3600" dirty="0"/>
              <a:t>Emissions of chemical into the atmosphere</a:t>
            </a:r>
          </a:p>
          <a:p>
            <a:pPr marL="468630" indent="-742950">
              <a:buFont typeface="+mj-lt"/>
              <a:buAutoNum type="arabicPeriod"/>
            </a:pPr>
            <a:r>
              <a:rPr lang="en-US" sz="3600" dirty="0"/>
              <a:t>Atmospheric transport, diffusion and deposition</a:t>
            </a:r>
          </a:p>
          <a:p>
            <a:pPr marL="468630" indent="-742950">
              <a:buFont typeface="+mj-lt"/>
              <a:buAutoNum type="arabicPeriod"/>
            </a:pPr>
            <a:r>
              <a:rPr lang="en-US" sz="3600" dirty="0"/>
              <a:t>Chemical reactions</a:t>
            </a:r>
          </a:p>
          <a:p>
            <a:pPr marL="468630" indent="-742950">
              <a:buFont typeface="+mj-lt"/>
              <a:buAutoNum type="arabicPeriod"/>
            </a:pPr>
            <a:r>
              <a:rPr lang="en-US" sz="3600" dirty="0"/>
              <a:t>Air quality management</a:t>
            </a:r>
          </a:p>
          <a:p>
            <a:pPr marL="468630" indent="-742950">
              <a:buFont typeface="+mj-lt"/>
              <a:buAutoNum type="arabicPeriod"/>
            </a:pPr>
            <a:r>
              <a:rPr lang="en-US" sz="3600" dirty="0"/>
              <a:t>The role of </a:t>
            </a:r>
            <a:r>
              <a:rPr lang="en-US" sz="3600" dirty="0">
                <a:solidFill>
                  <a:srgbClr val="FF0000"/>
                </a:solidFill>
              </a:rPr>
              <a:t>computer models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Nitrogen dioxide air quality between 1980 and 2009, based on the annual arithmetic average.  Chart shows a range of concentrations in 81 monitoring sites nationwide, with the average decreasing 48% from 1980 to 2009.  Most of the sites have had concentrations below the national standard since the early 1980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276164" cy="6477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arbon monoxide air quality between 1980 and 2009, based on the annual second maximum 8-hour average.  Chart shows a range of concentrations in 114 monitoring sites nationwide, with the average decreasing 80% from 1980 to 2009.  Most of the sites have had concentrations below the national standard since the early 1990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7772400" cy="60827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Lead air quality between 1980 and 2009, based on the maximum 3-month average.  Chart shows a range of concentrations in 20 monitoring sites nationwide, with the average decreasing 93% from 1980 to 2009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276164" cy="6477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Ozone air quality between 1980 and 2009, based on the annual 4th maximum 8-hour average.  Chart shows a range of concentrations in 255 monitoring sites nationwide, with the average decreasing 30% from 1980 to 2009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276164" cy="6477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PM2.5 air quality between 2000 and 2009, based on the seasonally-weighted annual average.  Chart shows a range of concentrations in 724 monitoring sites nationwide, with the average decreasing 27% from 2000 to 2009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0"/>
            <a:ext cx="8276165" cy="6477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Los Angeles (1950s)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143000" y="6457950"/>
            <a:ext cx="6691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993366"/>
                </a:solidFill>
                <a:latin typeface="Calibri" pitchFamily="34" charset="0"/>
                <a:cs typeface="Calibri" pitchFamily="34" charset="0"/>
              </a:rPr>
              <a:t>Hollywood Citizens News Collection, Los Angeles Public Library</a:t>
            </a:r>
            <a:endParaRPr lang="en-US" sz="1800" dirty="0">
              <a:solidFill>
                <a:srgbClr val="99336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172" name="Picture 8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09800" y="914400"/>
            <a:ext cx="4343400" cy="5442722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F3087D-7A48-42AD-9057-D9808AD4F09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</a:t>
            </a:r>
            <a:r>
              <a:rPr lang="en-US" b="1" dirty="0">
                <a:solidFill>
                  <a:srgbClr val="FF0000"/>
                </a:solidFill>
              </a:rPr>
              <a:t>Air Quality Modeling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Air Quality modeling is the mathematical simulation/prediction of ambient concentrations/depositions of air pollution, based on measured/calculated inputs.</a:t>
            </a:r>
          </a:p>
          <a:p>
            <a:r>
              <a:rPr lang="en-US" dirty="0"/>
              <a:t>Air quality modeling is the necessary substitute for </a:t>
            </a:r>
            <a:r>
              <a:rPr lang="en-US" u="sng" dirty="0"/>
              <a:t>ubiquitous</a:t>
            </a:r>
            <a:r>
              <a:rPr lang="en-US" dirty="0"/>
              <a:t> air quality monitoring, which is impossible.  </a:t>
            </a:r>
          </a:p>
          <a:p>
            <a:r>
              <a:rPr lang="en-US" dirty="0"/>
              <a:t>More importantly:</a:t>
            </a:r>
          </a:p>
          <a:p>
            <a:pPr lvl="1"/>
            <a:r>
              <a:rPr lang="en-US" sz="2400" dirty="0"/>
              <a:t>measurements cannot distinguish between the contributions of </a:t>
            </a:r>
            <a:r>
              <a:rPr lang="en-US" sz="2400" u="sng" dirty="0"/>
              <a:t>different emissions</a:t>
            </a:r>
            <a:r>
              <a:rPr lang="en-US" sz="2400" dirty="0"/>
              <a:t>. Models can. </a:t>
            </a:r>
          </a:p>
          <a:p>
            <a:pPr lvl="1"/>
            <a:r>
              <a:rPr lang="en-US" sz="2400" dirty="0"/>
              <a:t>Models can simulate the </a:t>
            </a:r>
            <a:r>
              <a:rPr lang="en-US" sz="2400" u="sng" dirty="0"/>
              <a:t>past, present, and future </a:t>
            </a:r>
            <a:r>
              <a:rPr lang="en-US" sz="2400" dirty="0"/>
              <a:t>air pollution</a:t>
            </a:r>
          </a:p>
          <a:p>
            <a:pPr lvl="1"/>
            <a:r>
              <a:rPr lang="en-US" sz="2400" dirty="0"/>
              <a:t>Models incorporate best deterministic/statistical science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 6, Figure 10.emf"/>
          <p:cNvPicPr/>
          <p:nvPr/>
        </p:nvPicPr>
        <p:blipFill>
          <a:blip r:embed="rId2" cstate="print"/>
          <a:srcRect t="2965" r="1006" b="804"/>
          <a:stretch>
            <a:fillRect/>
          </a:stretch>
        </p:blipFill>
        <p:spPr>
          <a:xfrm>
            <a:off x="0" y="533400"/>
            <a:ext cx="9144000" cy="5867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0"/>
            <a:ext cx="734913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219200" y="6019800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Empirical kinetic modeling approach (EKMA) diagram. SOURCE:</a:t>
            </a:r>
          </a:p>
          <a:p>
            <a:r>
              <a:rPr lang="en-US" dirty="0"/>
              <a:t>NRC 1991, adapted from Dodge 1977.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Challenge: Non-Linearity (e.g.  Ozone)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Modeling for air quality management purposes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525963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/>
              <a:t>Two broad categories: </a:t>
            </a:r>
          </a:p>
          <a:p>
            <a:pPr lvl="1"/>
            <a:r>
              <a:rPr lang="en-US" sz="9600" u="sng" dirty="0"/>
              <a:t>dispersion modeling </a:t>
            </a:r>
            <a:r>
              <a:rPr lang="en-US" sz="9600" dirty="0"/>
              <a:t>- used to predict ambient concentrations</a:t>
            </a:r>
          </a:p>
          <a:p>
            <a:pPr lvl="1"/>
            <a:r>
              <a:rPr lang="en-US" sz="9600" u="sng" dirty="0"/>
              <a:t>receptor-based</a:t>
            </a:r>
            <a:r>
              <a:rPr lang="en-US" sz="9600" dirty="0"/>
              <a:t> (or source apportionment) models - use ambient data to determine the sources. </a:t>
            </a:r>
          </a:p>
          <a:p>
            <a:pPr lvl="1"/>
            <a:endParaRPr lang="en-US" sz="3200" dirty="0"/>
          </a:p>
          <a:p>
            <a:r>
              <a:rPr lang="en-US" sz="9600" dirty="0"/>
              <a:t>Other categorization:</a:t>
            </a:r>
          </a:p>
          <a:p>
            <a:pPr lvl="1"/>
            <a:r>
              <a:rPr lang="en-US" sz="9600" dirty="0"/>
              <a:t>on the required model inputs (i.e., meteorological data); </a:t>
            </a:r>
          </a:p>
          <a:p>
            <a:pPr lvl="1"/>
            <a:r>
              <a:rPr lang="en-US" sz="9600" dirty="0"/>
              <a:t>on the spatial scale (global; regional-to-continental; local-to-regional; local); </a:t>
            </a:r>
          </a:p>
          <a:p>
            <a:pPr lvl="1"/>
            <a:r>
              <a:rPr lang="en-US" sz="9600" dirty="0"/>
              <a:t>on the temporal scale (episodic models, long-term models); </a:t>
            </a:r>
          </a:p>
          <a:p>
            <a:pPr lvl="1"/>
            <a:r>
              <a:rPr lang="en-US" sz="9600" dirty="0"/>
              <a:t>on the treatment of the transport equations (</a:t>
            </a:r>
            <a:r>
              <a:rPr lang="en-US" sz="9600" dirty="0" err="1"/>
              <a:t>Eulerian</a:t>
            </a:r>
            <a:r>
              <a:rPr lang="en-US" sz="9600" dirty="0"/>
              <a:t>, </a:t>
            </a:r>
            <a:r>
              <a:rPr lang="en-US" sz="9600" dirty="0" err="1"/>
              <a:t>Lagrangian</a:t>
            </a:r>
            <a:r>
              <a:rPr lang="en-US" sz="9600" dirty="0"/>
              <a:t> models); </a:t>
            </a:r>
          </a:p>
          <a:p>
            <a:pPr lvl="1"/>
            <a:r>
              <a:rPr lang="en-US" sz="9600" dirty="0"/>
              <a:t>on the treatment of various processes (chemistry, wet and dry deposition); </a:t>
            </a:r>
          </a:p>
          <a:p>
            <a:pPr lvl="1"/>
            <a:r>
              <a:rPr lang="en-US" sz="9600" dirty="0"/>
              <a:t>and on the complexity of the approach. </a:t>
            </a:r>
          </a:p>
          <a:p>
            <a:pPr lvl="1"/>
            <a:endParaRPr lang="en-US" sz="3200" dirty="0"/>
          </a:p>
          <a:p>
            <a:r>
              <a:rPr lang="en-US" sz="9600" dirty="0"/>
              <a:t>The choice of model depends on a combination of the available data and the needs of the researcher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1. Chemical Releases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u="sng" dirty="0"/>
              <a:t>Anthropogenic</a:t>
            </a:r>
            <a:r>
              <a:rPr lang="en-US" dirty="0"/>
              <a:t> (“man-made”), e.g., power plants</a:t>
            </a:r>
          </a:p>
          <a:p>
            <a:pPr lvl="1"/>
            <a:r>
              <a:rPr lang="en-US" sz="2600" dirty="0"/>
              <a:t>Industrial activities, e.g., from stacks</a:t>
            </a:r>
          </a:p>
          <a:p>
            <a:pPr lvl="1"/>
            <a:r>
              <a:rPr lang="en-US" sz="2600" dirty="0"/>
              <a:t>Urban activities, e.g., heating</a:t>
            </a:r>
          </a:p>
          <a:p>
            <a:pPr lvl="1"/>
            <a:r>
              <a:rPr lang="en-US" sz="2600" dirty="0"/>
              <a:t>Transportation, e.g., cars and trucks</a:t>
            </a:r>
          </a:p>
          <a:p>
            <a:r>
              <a:rPr lang="en-US" u="sng" dirty="0"/>
              <a:t>Natural</a:t>
            </a:r>
            <a:r>
              <a:rPr lang="en-US" dirty="0"/>
              <a:t>, e.g., volcanoes</a:t>
            </a:r>
          </a:p>
          <a:p>
            <a:endParaRPr lang="en-US" dirty="0"/>
          </a:p>
          <a:p>
            <a:r>
              <a:rPr lang="en-US" u="sng" dirty="0"/>
              <a:t>Planned</a:t>
            </a:r>
            <a:r>
              <a:rPr lang="en-US" dirty="0"/>
              <a:t>, e.g., regular industrial production</a:t>
            </a:r>
          </a:p>
          <a:p>
            <a:r>
              <a:rPr lang="en-US" u="sng" dirty="0"/>
              <a:t>Unplanned</a:t>
            </a:r>
            <a:r>
              <a:rPr lang="en-US" dirty="0"/>
              <a:t>, e.g., accidental releases</a:t>
            </a:r>
          </a:p>
          <a:p>
            <a:endParaRPr lang="en-US" dirty="0"/>
          </a:p>
          <a:p>
            <a:r>
              <a:rPr lang="en-US" dirty="0"/>
              <a:t>Traditional (“</a:t>
            </a:r>
            <a:r>
              <a:rPr lang="en-US" u="sng" dirty="0"/>
              <a:t>criteria</a:t>
            </a:r>
            <a:r>
              <a:rPr lang="en-US" dirty="0"/>
              <a:t>”) chemicals, e.g., SO2, CO, O3</a:t>
            </a:r>
          </a:p>
          <a:p>
            <a:r>
              <a:rPr lang="en-US" u="sng" dirty="0"/>
              <a:t>Air Toxics</a:t>
            </a:r>
            <a:r>
              <a:rPr lang="en-US" dirty="0"/>
              <a:t>, e.g., benzene</a:t>
            </a:r>
          </a:p>
          <a:p>
            <a:endParaRPr lang="en-US" dirty="0"/>
          </a:p>
          <a:p>
            <a:r>
              <a:rPr lang="en-US" u="sng" dirty="0"/>
              <a:t>Primary</a:t>
            </a:r>
            <a:r>
              <a:rPr lang="en-US" dirty="0"/>
              <a:t> emissions (e.g., NO, CO)</a:t>
            </a:r>
          </a:p>
          <a:p>
            <a:r>
              <a:rPr lang="en-US" u="sng" dirty="0"/>
              <a:t>Secondary</a:t>
            </a:r>
            <a:r>
              <a:rPr lang="en-US" dirty="0"/>
              <a:t> chemicals (e.g., O3 and a fraction of PM2.5)</a:t>
            </a:r>
          </a:p>
          <a:p>
            <a:endParaRPr lang="en-US" dirty="0"/>
          </a:p>
          <a:p>
            <a:r>
              <a:rPr lang="en-US" dirty="0"/>
              <a:t>Short lifetime (most pollutants)</a:t>
            </a:r>
          </a:p>
          <a:p>
            <a:r>
              <a:rPr lang="en-US" dirty="0"/>
              <a:t>Long lifetime (e.g., greenhouse gasses, CO2, CH4)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of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U.S. EPA's detailed recommendations</a:t>
            </a:r>
          </a:p>
          <a:p>
            <a:pPr lvl="1">
              <a:buNone/>
            </a:pPr>
            <a:r>
              <a:rPr lang="en-US" sz="2900" dirty="0">
                <a:solidFill>
                  <a:srgbClr val="002060"/>
                </a:solidFill>
                <a:hlinkClick r:id="rId3"/>
              </a:rPr>
              <a:t>http://www.epa.gov/scram001/guidance/guide/appw_03.pdf</a:t>
            </a:r>
            <a:r>
              <a:rPr lang="en-US" sz="2600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  <a:p>
            <a:r>
              <a:rPr lang="en-US" dirty="0"/>
              <a:t>Many of the models are available for direct download at the U.S. EPA Support Center for Regulatory Air Models (SCRAM)</a:t>
            </a:r>
          </a:p>
          <a:p>
            <a:pPr>
              <a:buNone/>
            </a:pPr>
            <a:r>
              <a:rPr lang="en-US" dirty="0"/>
              <a:t>	 </a:t>
            </a:r>
            <a:r>
              <a:rPr lang="en-US" dirty="0">
                <a:hlinkClick r:id="rId4"/>
              </a:rPr>
              <a:t>http://www.epa.gov/scram001/</a:t>
            </a:r>
            <a:r>
              <a:rPr lang="en-US" dirty="0"/>
              <a:t> </a:t>
            </a:r>
          </a:p>
          <a:p>
            <a:r>
              <a:rPr lang="en-US" dirty="0"/>
              <a:t>On-line course offered by the Air Pollution Training Institute	</a:t>
            </a:r>
            <a:r>
              <a:rPr lang="en-US" sz="3400" dirty="0"/>
              <a:t> </a:t>
            </a:r>
            <a:r>
              <a:rPr lang="en-US" sz="3100" dirty="0">
                <a:hlinkClick r:id="rId5"/>
              </a:rPr>
              <a:t>http://yosemite.epa.gov/oaqps/EOGtrain.nsf/DisplayView/SI_410_0-5?OpenDocument</a:t>
            </a:r>
            <a:r>
              <a:rPr lang="en-US" sz="3100" dirty="0"/>
              <a:t> </a:t>
            </a:r>
            <a:endParaRPr lang="en-US" dirty="0"/>
          </a:p>
          <a:p>
            <a:r>
              <a:rPr lang="en-US" dirty="0"/>
              <a:t>Advanced courses on air quality modeling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>
                <a:hlinkClick r:id="rId6"/>
              </a:rPr>
              <a:t>http://www.wessex.ac.uk/courses/air-quality/page-3.html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(PZ)</a:t>
            </a:r>
          </a:p>
          <a:p>
            <a:pPr>
              <a:buNone/>
            </a:pPr>
            <a:r>
              <a:rPr lang="en-US" dirty="0"/>
              <a:t>	 </a:t>
            </a:r>
            <a:r>
              <a:rPr lang="en-US" dirty="0">
                <a:hlinkClick r:id="rId7"/>
              </a:rPr>
              <a:t>http://www.shodor.org/os411/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 </a:t>
            </a:r>
            <a:r>
              <a:rPr lang="en-US" dirty="0">
                <a:hlinkClick r:id="rId8"/>
              </a:rPr>
              <a:t>http://www.weblakes.com/training/index.html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 </a:t>
            </a:r>
            <a:r>
              <a:rPr lang="en-US" dirty="0">
                <a:hlinkClick r:id="rId9"/>
              </a:rPr>
              <a:t>http://trinityconsultants.com/Training/</a:t>
            </a:r>
            <a:r>
              <a:rPr lang="en-US" dirty="0"/>
              <a:t> </a:t>
            </a:r>
          </a:p>
          <a:p>
            <a:r>
              <a:rPr lang="en-US" dirty="0"/>
              <a:t>My 1990 APM book online: </a:t>
            </a:r>
            <a:r>
              <a:rPr lang="en-US" dirty="0">
                <a:hlinkClick r:id="rId10"/>
              </a:rPr>
              <a:t>http://www.envirocomp.com/pops/airpollution.html</a:t>
            </a:r>
            <a:r>
              <a:rPr lang="en-US" dirty="0"/>
              <a:t> </a:t>
            </a:r>
            <a:endParaRPr lang="en-US" sz="2000" dirty="0"/>
          </a:p>
          <a:p>
            <a:r>
              <a:rPr lang="en-US" dirty="0"/>
              <a:t>Comprehensive AQM book series: </a:t>
            </a:r>
            <a:r>
              <a:rPr lang="en-US" sz="3100" dirty="0">
                <a:hlinkClick r:id="rId11"/>
              </a:rPr>
              <a:t>http://envirocomp.org/books/aqm.html</a:t>
            </a:r>
            <a:r>
              <a:rPr lang="en-US" sz="3100" dirty="0"/>
              <a:t> </a:t>
            </a:r>
          </a:p>
          <a:p>
            <a:r>
              <a:rPr lang="en-US" sz="3100" dirty="0"/>
              <a:t>APSI: </a:t>
            </a:r>
            <a:r>
              <a:rPr lang="en-US" sz="3100" dirty="0">
                <a:hlinkClick r:id="rId12"/>
              </a:rPr>
              <a:t>www.apsi.tech</a:t>
            </a:r>
            <a:r>
              <a:rPr lang="en-US" sz="3100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of Emergencies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Emergency preparedness</a:t>
            </a:r>
          </a:p>
          <a:p>
            <a:pPr lvl="1"/>
            <a:r>
              <a:rPr lang="en-US" sz="2400" dirty="0"/>
              <a:t>Modeling of pre-defined possible events</a:t>
            </a:r>
          </a:p>
          <a:p>
            <a:pPr lvl="1"/>
            <a:r>
              <a:rPr lang="en-US" sz="2400" dirty="0"/>
              <a:t>Preparation of “what if” scenarios</a:t>
            </a:r>
          </a:p>
          <a:p>
            <a:pPr lvl="1"/>
            <a:r>
              <a:rPr lang="en-US" sz="2400" dirty="0"/>
              <a:t>Training</a:t>
            </a:r>
          </a:p>
          <a:p>
            <a:r>
              <a:rPr lang="en-US" sz="3200" dirty="0"/>
              <a:t>Emergency response</a:t>
            </a:r>
          </a:p>
          <a:p>
            <a:pPr lvl="1"/>
            <a:r>
              <a:rPr lang="en-US" sz="2400" dirty="0"/>
              <a:t>Semi-automatic computer systems to guide decision-makers during accidental releases</a:t>
            </a:r>
          </a:p>
          <a:p>
            <a:pPr lvl="1"/>
            <a:r>
              <a:rPr lang="en-US" sz="2400" dirty="0"/>
              <a:t>Fast response is essential</a:t>
            </a:r>
          </a:p>
          <a:p>
            <a:r>
              <a:rPr lang="en-US" sz="3000" dirty="0"/>
              <a:t>Accident Reconstruction</a:t>
            </a:r>
          </a:p>
          <a:p>
            <a:pPr lvl="1"/>
            <a:r>
              <a:rPr lang="en-US" sz="2400" dirty="0"/>
              <a:t>Assessment of responsibility</a:t>
            </a:r>
          </a:p>
          <a:p>
            <a:pPr lvl="1"/>
            <a:r>
              <a:rPr lang="en-US" sz="2400" dirty="0"/>
              <a:t>Litigation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33810E-61B1-4DEC-963A-FBB952382232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Plume/Puff</a:t>
            </a:r>
            <a:r>
              <a:rPr lang="en-US">
                <a:solidFill>
                  <a:srgbClr val="FF0000"/>
                </a:solidFill>
              </a:rPr>
              <a:t>/Particle </a:t>
            </a:r>
            <a:r>
              <a:rPr lang="en-US" dirty="0">
                <a:solidFill>
                  <a:srgbClr val="FF0000"/>
                </a:solidFill>
              </a:rPr>
              <a:t>Modeling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dirty="0"/>
              <a:t>EPA models vs. other models</a:t>
            </a:r>
          </a:p>
          <a:p>
            <a:pPr eaLnBrk="1" hangingPunct="1"/>
            <a:r>
              <a:rPr lang="en-US" sz="3600" dirty="0"/>
              <a:t>Simple models (e.g., a steady state Gaussian Plume model) vs. complex models (e.g., a dynamic puff model)</a:t>
            </a:r>
          </a:p>
          <a:p>
            <a:pPr eaLnBrk="1" hangingPunct="1"/>
            <a:r>
              <a:rPr lang="en-US" sz="3600" dirty="0"/>
              <a:t>Example of application of </a:t>
            </a:r>
            <a:r>
              <a:rPr lang="en-US" sz="3600" dirty="0">
                <a:hlinkClick r:id="rId2" action="ppaction://hlinkfile"/>
              </a:rPr>
              <a:t>MONTECARLO</a:t>
            </a:r>
            <a:r>
              <a:rPr lang="en-US" sz="3600" dirty="0"/>
              <a:t> (20 y ago)</a:t>
            </a:r>
          </a:p>
          <a:p>
            <a:pPr eaLnBrk="1" hangingPunct="1"/>
            <a:r>
              <a:rPr lang="en-US" sz="3600" dirty="0"/>
              <a:t>Today’s animation capabilities – </a:t>
            </a:r>
            <a:r>
              <a:rPr lang="en-US" sz="3600" dirty="0">
                <a:hlinkClick r:id="rId3" action="ppaction://hlinkfile"/>
              </a:rPr>
              <a:t>M case</a:t>
            </a:r>
            <a:endParaRPr lang="en-US" sz="3600" dirty="0"/>
          </a:p>
          <a:p>
            <a:pPr eaLnBrk="1" hangingPunct="1">
              <a:buNone/>
            </a:pP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219200" y="6461125"/>
            <a:ext cx="6769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/>
              <a:t>Tire Fire in Tracy, CA (August 1998) – emergency forecast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438400"/>
            <a:ext cx="5257800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197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400800" y="152400"/>
            <a:ext cx="243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Examples</a:t>
            </a:r>
            <a:r>
              <a:rPr lang="en-US" sz="1050" dirty="0"/>
              <a:t> …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250950" y="6461125"/>
            <a:ext cx="6742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/>
              <a:t>Mount Pinatubo Eruption (June 1991) – ash cloud forecast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144000" cy="440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8600" y="228600"/>
            <a:ext cx="243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Examples</a:t>
            </a:r>
            <a:r>
              <a:rPr lang="en-US" sz="1050" dirty="0"/>
              <a:t> …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667000" y="5851525"/>
            <a:ext cx="40259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/>
              <a:t>Radioactive Release: Cesium-137</a:t>
            </a:r>
          </a:p>
          <a:p>
            <a:pPr algn="ctr"/>
            <a:r>
              <a:rPr lang="en-US" sz="2000"/>
              <a:t>from Algeciras, Spain </a:t>
            </a:r>
          </a:p>
          <a:p>
            <a:pPr algn="ctr"/>
            <a:r>
              <a:rPr lang="en-US" sz="2000"/>
              <a:t>(last week of May 1998)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838200"/>
            <a:ext cx="4495800" cy="42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44196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28600" y="228600"/>
            <a:ext cx="243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Examples</a:t>
            </a:r>
            <a:r>
              <a:rPr lang="en-US" sz="1050" dirty="0"/>
              <a:t> …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Future…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Fully computerized emergency response systems</a:t>
            </a:r>
          </a:p>
          <a:p>
            <a:r>
              <a:rPr lang="en-US" sz="3200" dirty="0"/>
              <a:t>Automatic computer modeling and forecast</a:t>
            </a:r>
          </a:p>
          <a:p>
            <a:r>
              <a:rPr lang="en-US" sz="3200" dirty="0"/>
              <a:t>Warning and decision support</a:t>
            </a:r>
          </a:p>
          <a:p>
            <a:r>
              <a:rPr lang="en-US" sz="3200" dirty="0"/>
              <a:t>… even Artificial Intelligence features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CONCEPTUAL OVERVIEW –</a:t>
            </a:r>
            <a:br>
              <a:rPr lang="en-US" sz="4000" dirty="0"/>
            </a:br>
            <a:r>
              <a:rPr lang="en-US" sz="3600" dirty="0"/>
              <a:t>(Courtesy of Lakes Environmental Software)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70" y="2438400"/>
            <a:ext cx="8881830" cy="3465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8600" y="152400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746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www.atsdr.cdc.gov/general/images/airpollu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53484" cy="51816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ecowatch.org/wp-content/uploads/2012/01/la-500x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://4.bp.blogspot.com/-D33pN7xbYZ8/TcXk760XHDI/AAAAAAAAAA0/1dGdFb-K24E/s1600/Shanghai+Worst+Air+Pol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71616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ttp://images.travelpod.com/users/mies/world_tour_2007.1197056400.r00126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625542" cy="6477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geographyblog.eu/wp/wp-content/uploads/2011/06/mexico-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7485" cy="6096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Adverse Effects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The World Health Organization states that 2.4 million people die each year from causes directly attributable to </a:t>
            </a:r>
            <a:r>
              <a:rPr lang="en-US" u="sng" dirty="0"/>
              <a:t>air pollution</a:t>
            </a:r>
            <a:r>
              <a:rPr lang="en-US" dirty="0"/>
              <a:t>, with 1.5 million of these deaths attributable to </a:t>
            </a:r>
            <a:r>
              <a:rPr lang="en-US" u="sng" dirty="0"/>
              <a:t>indoor</a:t>
            </a:r>
            <a:r>
              <a:rPr lang="en-US" dirty="0"/>
              <a:t> air pollution.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2000" dirty="0">
                <a:hlinkClick r:id="rId2"/>
              </a:rPr>
              <a:t>http://www.who.int/entity/quantifying_ehimpacts/countryprofilesebd.xls</a:t>
            </a:r>
            <a:endParaRPr lang="en-US" sz="2000" dirty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Clarification</a:t>
            </a:r>
            <a:r>
              <a:rPr lang="en-US" dirty="0"/>
              <a:t>: </a:t>
            </a:r>
            <a:r>
              <a:rPr lang="en-US" dirty="0">
                <a:hlinkClick r:id="rId3" action="ppaction://hlinkfile"/>
              </a:rPr>
              <a:t>Risk and Mortality.pdf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uman">
  <a:themeElements>
    <a:clrScheme name="Custom 2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0070C0"/>
      </a:hlink>
      <a:folHlink>
        <a:srgbClr val="00B0F0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825</TotalTime>
  <Words>1149</Words>
  <Application>Microsoft Office PowerPoint</Application>
  <PresentationFormat>On-screen Show (4:3)</PresentationFormat>
  <Paragraphs>193</Paragraphs>
  <Slides>37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Calibri</vt:lpstr>
      <vt:lpstr>Candara</vt:lpstr>
      <vt:lpstr>Times New Roman</vt:lpstr>
      <vt:lpstr>Wingdings 2</vt:lpstr>
      <vt:lpstr>Human</vt:lpstr>
      <vt:lpstr>Atmospheric Issues - Chemical Releases</vt:lpstr>
      <vt:lpstr>Topics</vt:lpstr>
      <vt:lpstr>1. Chemical Releases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Adverse Effects</vt:lpstr>
      <vt:lpstr>2. Atmospheric Transport, Diffusion and Deposition</vt:lpstr>
      <vt:lpstr>3. Chemical Reactions</vt:lpstr>
      <vt:lpstr>PowerPoint Presentation</vt:lpstr>
      <vt:lpstr>Particles and Visibility (Photos below generated by computer simulation)</vt:lpstr>
      <vt:lpstr>Diesel Particulate Matter (DPM)</vt:lpstr>
      <vt:lpstr>PowerPoint Presentation</vt:lpstr>
      <vt:lpstr>4. How do we Manage Air Pollution?</vt:lpstr>
      <vt:lpstr>Air Quality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Los Angeles (1950s)</vt:lpstr>
      <vt:lpstr>5. Air Quality Modeling</vt:lpstr>
      <vt:lpstr>PowerPoint Presentation</vt:lpstr>
      <vt:lpstr>PowerPoint Presentation</vt:lpstr>
      <vt:lpstr>Modeling for air quality management purposes</vt:lpstr>
      <vt:lpstr>Choice of Models</vt:lpstr>
      <vt:lpstr>Modeling of Emergencies</vt:lpstr>
      <vt:lpstr> Plume/Puff/Particle Modeling</vt:lpstr>
      <vt:lpstr>PowerPoint Presentation</vt:lpstr>
      <vt:lpstr>PowerPoint Presentation</vt:lpstr>
      <vt:lpstr>PowerPoint Presentation</vt:lpstr>
      <vt:lpstr>In the Future…</vt:lpstr>
      <vt:lpstr>CONCEPTUAL OVERVIEW – (Courtesy of Lakes Environmental Software)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Comments and Observations in relation to KISR’s Establishment of a Decision Support Center (DSC) for Sustainable Development (SD) and Environmental Crises  (P-KISR-06-02)</dc:title>
  <dc:creator>Paul Honda</dc:creator>
  <cp:lastModifiedBy>Paolo Zannetti</cp:lastModifiedBy>
  <cp:revision>54</cp:revision>
  <dcterms:created xsi:type="dcterms:W3CDTF">2012-05-11T19:10:04Z</dcterms:created>
  <dcterms:modified xsi:type="dcterms:W3CDTF">2021-05-11T00:13:27Z</dcterms:modified>
</cp:coreProperties>
</file>