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56" r:id="rId2"/>
    <p:sldId id="257" r:id="rId3"/>
    <p:sldId id="282" r:id="rId4"/>
    <p:sldId id="258" r:id="rId5"/>
    <p:sldId id="301" r:id="rId6"/>
    <p:sldId id="302" r:id="rId7"/>
    <p:sldId id="259" r:id="rId8"/>
    <p:sldId id="262" r:id="rId9"/>
    <p:sldId id="260" r:id="rId10"/>
    <p:sldId id="261" r:id="rId11"/>
    <p:sldId id="264" r:id="rId12"/>
    <p:sldId id="265" r:id="rId13"/>
    <p:sldId id="266" r:id="rId14"/>
    <p:sldId id="267" r:id="rId15"/>
    <p:sldId id="268" r:id="rId16"/>
    <p:sldId id="269" r:id="rId17"/>
    <p:sldId id="270" r:id="rId18"/>
    <p:sldId id="263" r:id="rId19"/>
    <p:sldId id="272" r:id="rId20"/>
    <p:sldId id="271" r:id="rId21"/>
    <p:sldId id="273" r:id="rId22"/>
    <p:sldId id="274" r:id="rId23"/>
    <p:sldId id="275" r:id="rId24"/>
    <p:sldId id="276" r:id="rId25"/>
    <p:sldId id="283" r:id="rId26"/>
    <p:sldId id="277" r:id="rId27"/>
    <p:sldId id="278" r:id="rId28"/>
    <p:sldId id="279" r:id="rId29"/>
    <p:sldId id="280" r:id="rId30"/>
    <p:sldId id="281" r:id="rId31"/>
    <p:sldId id="284" r:id="rId32"/>
    <p:sldId id="286" r:id="rId33"/>
    <p:sldId id="287" r:id="rId34"/>
    <p:sldId id="288" r:id="rId35"/>
    <p:sldId id="289" r:id="rId36"/>
    <p:sldId id="290" r:id="rId37"/>
    <p:sldId id="285" r:id="rId38"/>
    <p:sldId id="291" r:id="rId39"/>
    <p:sldId id="292" r:id="rId40"/>
    <p:sldId id="293" r:id="rId41"/>
    <p:sldId id="294" r:id="rId42"/>
    <p:sldId id="295" r:id="rId43"/>
    <p:sldId id="296" r:id="rId44"/>
    <p:sldId id="297" r:id="rId45"/>
    <p:sldId id="298" r:id="rId46"/>
    <p:sldId id="299" r:id="rId47"/>
    <p:sldId id="300"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89" d="100"/>
          <a:sy n="89" d="100"/>
        </p:scale>
        <p:origin x="473" y="51"/>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32C7AA-F65B-4C22-B7E4-236DA4B98A88}" type="datetimeFigureOut">
              <a:rPr lang="en-US" smtClean="0"/>
              <a:pPr/>
              <a:t>5/12/2021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CC6367-4EEC-4B64-8417-4C95694C8DE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5E26D446-195F-4A3C-8A66-29568C58D75A}" type="datetime1">
              <a:rPr lang="en-US" smtClean="0"/>
              <a:pPr/>
              <a:t>5/12/2021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1280BF0-8028-4BBC-80A8-2217885F74E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D24D3F2-3DD4-4004-9DDE-A2B9095092E9}" type="datetime1">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80BF0-8028-4BBC-80A8-2217885F74E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040EB55-4D13-4184-A834-D9AA8757824A}" type="datetime1">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80BF0-8028-4BBC-80A8-2217885F74E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7EA0D84-0C70-41B0-864C-669EC0461706}" type="datetime1">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80BF0-8028-4BBC-80A8-2217885F74E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D2CD4C96-EC6C-4456-9EF3-9786D9446376}" type="datetime1">
              <a:rPr lang="en-US" smtClean="0"/>
              <a:pPr/>
              <a:t>5/12/2021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80BF0-8028-4BBC-80A8-2217885F74E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6E6289AC-2A8F-4005-97A6-63B3189FD87C}" type="datetime1">
              <a:rPr lang="en-US" smtClean="0"/>
              <a:pPr/>
              <a:t>5/12/2021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280BF0-8028-4BBC-80A8-2217885F74E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DA24BB6E-0D60-4474-A232-DDE22D787171}" type="datetime1">
              <a:rPr lang="en-US" smtClean="0"/>
              <a:pPr/>
              <a:t>5/12/2021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280BF0-8028-4BBC-80A8-2217885F74E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9307EC71-572D-4E81-9590-8957363A9711}" type="datetime1">
              <a:rPr lang="en-US" smtClean="0"/>
              <a:pPr/>
              <a:t>5/12/2021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280BF0-8028-4BBC-80A8-2217885F74E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401279-DAF7-4851-B489-152FB5591190}" type="datetime1">
              <a:rPr lang="en-US" smtClean="0"/>
              <a:pPr/>
              <a:t>5/12/2021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280BF0-8028-4BBC-80A8-2217885F74E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FDA27FD-8328-4FA2-AC55-4606C12051F9}" type="datetime1">
              <a:rPr lang="en-US" smtClean="0"/>
              <a:pPr/>
              <a:t>5/12/2021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280BF0-8028-4BBC-80A8-2217885F74E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C2919131-3575-493C-9F75-44F4C3FB8482}" type="datetime1">
              <a:rPr lang="en-US" smtClean="0"/>
              <a:pPr/>
              <a:t>5/12/2021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1280BF0-8028-4BBC-80A8-2217885F74E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CC8BDD4-FA14-4CF7-8083-571DD6253705}" type="datetime1">
              <a:rPr lang="en-US" smtClean="0"/>
              <a:pPr/>
              <a:t>5/12/2021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1280BF0-8028-4BBC-80A8-2217885F74E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epa.gov/myenvironment/" TargetMode="External"/><Relationship Id="rId2" Type="http://schemas.openxmlformats.org/officeDocument/2006/relationships/hyperlink" Target="http://airnow.gov/" TargetMode="External"/><Relationship Id="rId1" Type="http://schemas.openxmlformats.org/officeDocument/2006/relationships/slideLayout" Target="../slideLayouts/slideLayout2.xml"/><Relationship Id="rId4" Type="http://schemas.openxmlformats.org/officeDocument/2006/relationships/hyperlink" Target="http://www.epa.gov/enviro/"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deq.mt.gov/airmonitoring/citguide/welcomepage.mcpx"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trinityconsultants.com/Training/" TargetMode="External"/><Relationship Id="rId3" Type="http://schemas.openxmlformats.org/officeDocument/2006/relationships/hyperlink" Target="http://www.epa.gov/scram001/" TargetMode="External"/><Relationship Id="rId7" Type="http://schemas.openxmlformats.org/officeDocument/2006/relationships/hyperlink" Target="http://www.weblakes.com/training/index.html" TargetMode="External"/><Relationship Id="rId2" Type="http://schemas.openxmlformats.org/officeDocument/2006/relationships/hyperlink" Target="http://www.epa.gov/scram001/guidance/guide/appw_03.pdf" TargetMode="External"/><Relationship Id="rId1" Type="http://schemas.openxmlformats.org/officeDocument/2006/relationships/slideLayout" Target="../slideLayouts/slideLayout2.xml"/><Relationship Id="rId6" Type="http://schemas.openxmlformats.org/officeDocument/2006/relationships/hyperlink" Target="http://www.shodor.org/os411/" TargetMode="External"/><Relationship Id="rId5" Type="http://schemas.openxmlformats.org/officeDocument/2006/relationships/hyperlink" Target="http://www.pca.state.mn.us/index.php/component/option,com_docman/task,doc_view/gid,390" TargetMode="External"/><Relationship Id="rId10" Type="http://schemas.openxmlformats.org/officeDocument/2006/relationships/hyperlink" Target="http://envirocomp.org/books/aqm.html" TargetMode="External"/><Relationship Id="rId4" Type="http://schemas.openxmlformats.org/officeDocument/2006/relationships/hyperlink" Target="http://yosemite.epa.gov/oaqps/EOGtrain.nsf/DisplayView/SI_410_0-5?OpenDocument" TargetMode="External"/><Relationship Id="rId9" Type="http://schemas.openxmlformats.org/officeDocument/2006/relationships/hyperlink" Target="http://www.envirocomp.com/pops/airpollution.html"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epa.gov/iris/index.html"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epa.gov/iris/backgrd.html"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http://www.epa.gov/oar/oaqps/air_risc/3_90_023.html" TargetMode="External"/><Relationship Id="rId3" Type="http://schemas.openxmlformats.org/officeDocument/2006/relationships/hyperlink" Target="http://cfpub2.epa.gov/ncea/cfm/recordisplay.cfm?deid=22567" TargetMode="External"/><Relationship Id="rId7" Type="http://schemas.openxmlformats.org/officeDocument/2006/relationships/hyperlink" Target="http://www.epa.gov/oar/oaqps/air_risc/3_90_024.html" TargetMode="External"/><Relationship Id="rId2" Type="http://schemas.openxmlformats.org/officeDocument/2006/relationships/hyperlink" Target="http://cfpub2.epa.gov/ncea/cfm/recordisplay.cfm?deid=55868&amp;CFID=490221&amp;CFTOKEN=33977086" TargetMode="External"/><Relationship Id="rId1" Type="http://schemas.openxmlformats.org/officeDocument/2006/relationships/slideLayout" Target="../slideLayouts/slideLayout2.xml"/><Relationship Id="rId6" Type="http://schemas.openxmlformats.org/officeDocument/2006/relationships/hyperlink" Target="http://cfpub2.epa.gov/ncea/cfm/recordisplay.cfm?deid=23160" TargetMode="External"/><Relationship Id="rId5" Type="http://schemas.openxmlformats.org/officeDocument/2006/relationships/hyperlink" Target="http://cfpub2.epa.gov/ncea/cfm/recordisplay.cfm?deid=15263" TargetMode="External"/><Relationship Id="rId4" Type="http://schemas.openxmlformats.org/officeDocument/2006/relationships/hyperlink" Target="http://cfpub2.epa.gov/ncea/cfm/recordisplay.cfm?deid=23162" TargetMode="External"/></Relationships>
</file>

<file path=ppt/slides/_rels/slide39.xml.rels><?xml version="1.0" encoding="UTF-8" standalone="yes"?>
<Relationships xmlns="http://schemas.openxmlformats.org/package/2006/relationships"><Relationship Id="rId2" Type="http://schemas.openxmlformats.org/officeDocument/2006/relationships/hyperlink" Target="http://yosemite1.epa.gov/ee/epa/eed.nsf/Webpages/Guidelines.html/$file/Guidelines.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earth1.epa.gov/air/criteria.html"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epa.gov/lawsregs/index.html"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epa.gov/compliance/civil/index.html" TargetMode="External"/><Relationship Id="rId2" Type="http://schemas.openxmlformats.org/officeDocument/2006/relationships/hyperlink" Target="http://www.epa.gov/compliance/assistance/index.html" TargetMode="External"/><Relationship Id="rId1" Type="http://schemas.openxmlformats.org/officeDocument/2006/relationships/slideLayout" Target="../slideLayouts/slideLayout2.xml"/><Relationship Id="rId4" Type="http://schemas.openxmlformats.org/officeDocument/2006/relationships/hyperlink" Target="http://www.epa.gov/compliance/criminal/index.htm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epa.gov/myenvironment/" TargetMode="External"/><Relationship Id="rId2" Type="http://schemas.openxmlformats.org/officeDocument/2006/relationships/hyperlink" Target="http://airnow.gov/" TargetMode="External"/><Relationship Id="rId1" Type="http://schemas.openxmlformats.org/officeDocument/2006/relationships/slideLayout" Target="../slideLayouts/slideLayout2.xml"/><Relationship Id="rId5" Type="http://schemas.openxmlformats.org/officeDocument/2006/relationships/hyperlink" Target="http://www.arb.ca.gov/ch/ppgEnglish2005.pdf" TargetMode="External"/><Relationship Id="rId4" Type="http://schemas.openxmlformats.org/officeDocument/2006/relationships/hyperlink" Target="http://www.epa.gov/enviro/"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epa.gov/ttn/airs/airsaqs/detaildata/" TargetMode="External"/><Relationship Id="rId2" Type="http://schemas.openxmlformats.org/officeDocument/2006/relationships/hyperlink" Target="http://www.epa.gov/ttn/airs/airsaqs/"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ww.epa.gov/ttn/chief/ap42/index.html#toc"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mfe.govt.nz/publications/air/emissions-good-practice-guide-01.html" TargetMode="External"/><Relationship Id="rId2" Type="http://schemas.openxmlformats.org/officeDocument/2006/relationships/hyperlink" Target="http://www.eea.europa.eu/publications/EMEPCORINAIR4" TargetMode="External"/><Relationship Id="rId1" Type="http://schemas.openxmlformats.org/officeDocument/2006/relationships/slideLayout" Target="../slideLayouts/slideLayout2.xml"/><Relationship Id="rId5" Type="http://schemas.openxmlformats.org/officeDocument/2006/relationships/hyperlink" Target="http://ntl.bts.gov/DOCS/AQP.html" TargetMode="External"/><Relationship Id="rId4" Type="http://schemas.openxmlformats.org/officeDocument/2006/relationships/hyperlink" Target="http://www.epa.gov/ttn/chief/"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258,4,1. Air Quality Goal Setting"/><Relationship Id="rId13" Type="http://schemas.openxmlformats.org/officeDocument/2006/relationships/hyperlink" Target="http://www.epa.gov/groundlevelozone/" TargetMode="External"/><Relationship Id="rId18" Type="http://schemas.openxmlformats.org/officeDocument/2006/relationships/hyperlink" Target="#265,11,Slide 11"/><Relationship Id="rId3" Type="http://schemas.openxmlformats.org/officeDocument/2006/relationships/hyperlink" Target="#256,1,Air Quality Management"/><Relationship Id="rId7" Type="http://schemas.openxmlformats.org/officeDocument/2006/relationships/hyperlink" Target="#282,3,A Good Synopsis "/><Relationship Id="rId12" Type="http://schemas.openxmlformats.org/officeDocument/2006/relationships/hyperlink" Target="#262,7,How do I set air quality goals?"/><Relationship Id="rId17" Type="http://schemas.openxmlformats.org/officeDocument/2006/relationships/hyperlink" Target="http://www.epa.gov/airquality/sulfurdioxide/" TargetMode="External"/><Relationship Id="rId2" Type="http://schemas.openxmlformats.org/officeDocument/2006/relationships/hyperlink" Target="http://www.epa.gov/airquality/urbanair/co/" TargetMode="External"/><Relationship Id="rId16" Type="http://schemas.openxmlformats.org/officeDocument/2006/relationships/hyperlink" Target="#264,10,Slide 10"/><Relationship Id="rId1" Type="http://schemas.openxmlformats.org/officeDocument/2006/relationships/slideLayout" Target="../slideLayouts/slideLayout7.xml"/><Relationship Id="rId6" Type="http://schemas.openxmlformats.org/officeDocument/2006/relationships/hyperlink" Target="http://www.epa.gov/airquality/nitrogenoxides/" TargetMode="External"/><Relationship Id="rId11" Type="http://schemas.openxmlformats.org/officeDocument/2006/relationships/hyperlink" Target="#259,6,HAPs"/><Relationship Id="rId5" Type="http://schemas.openxmlformats.org/officeDocument/2006/relationships/hyperlink" Target="#257,2,Key Air Quality Management Activities"/><Relationship Id="rId15" Type="http://schemas.openxmlformats.org/officeDocument/2006/relationships/hyperlink" Target="#261,9,Key Elements of the Clean Air Act"/><Relationship Id="rId10" Type="http://schemas.openxmlformats.org/officeDocument/2006/relationships/hyperlink" Target="#301,5,Slide 5"/><Relationship Id="rId4" Type="http://schemas.openxmlformats.org/officeDocument/2006/relationships/hyperlink" Target="http://www.epa.gov/airquality/lead/" TargetMode="External"/><Relationship Id="rId9" Type="http://schemas.openxmlformats.org/officeDocument/2006/relationships/hyperlink" Target="http://www.epa.gov/pm/" TargetMode="External"/><Relationship Id="rId14" Type="http://schemas.openxmlformats.org/officeDocument/2006/relationships/hyperlink" Target="#260,8,Understanding the US EPA Clean Air Act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ec.europa.eu/environment/index_en.htm" TargetMode="External"/><Relationship Id="rId2" Type="http://schemas.openxmlformats.org/officeDocument/2006/relationships/hyperlink" Target="http://www.who.int/phe/health_topics/outdoorair_aqg/en/" TargetMode="External"/><Relationship Id="rId1" Type="http://schemas.openxmlformats.org/officeDocument/2006/relationships/slideLayout" Target="../slideLayouts/slideLayout2.xml"/><Relationship Id="rId4" Type="http://schemas.openxmlformats.org/officeDocument/2006/relationships/hyperlink" Target="http://www.mfe.govt.nz/publications/air/ambient-air-quality-may02/html/index.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838200"/>
            <a:ext cx="7851648" cy="914400"/>
          </a:xfrm>
        </p:spPr>
        <p:txBody>
          <a:bodyPr>
            <a:normAutofit fontScale="90000"/>
          </a:bodyPr>
          <a:lstStyle/>
          <a:p>
            <a:r>
              <a:rPr lang="en-US" dirty="0"/>
              <a:t>3 - Air Quality Management</a:t>
            </a:r>
          </a:p>
        </p:txBody>
      </p:sp>
      <p:sp>
        <p:nvSpPr>
          <p:cNvPr id="3" name="Subtitle 2"/>
          <p:cNvSpPr>
            <a:spLocks noGrp="1"/>
          </p:cNvSpPr>
          <p:nvPr>
            <p:ph type="subTitle" idx="1"/>
          </p:nvPr>
        </p:nvSpPr>
        <p:spPr>
          <a:xfrm>
            <a:off x="609600" y="1676400"/>
            <a:ext cx="7854696" cy="1752600"/>
          </a:xfrm>
        </p:spPr>
        <p:txBody>
          <a:bodyPr/>
          <a:lstStyle/>
          <a:p>
            <a:r>
              <a:rPr lang="en-US" dirty="0"/>
              <a:t>The US EPA Approach</a:t>
            </a:r>
          </a:p>
        </p:txBody>
      </p:sp>
      <p:pic>
        <p:nvPicPr>
          <p:cNvPr id="4" name="Picture 2" descr="AQM System Flowchart"/>
          <p:cNvPicPr>
            <a:picLocks noChangeAspect="1" noChangeArrowheads="1"/>
          </p:cNvPicPr>
          <p:nvPr/>
        </p:nvPicPr>
        <p:blipFill>
          <a:blip r:embed="rId2" cstate="print"/>
          <a:srcRect/>
          <a:stretch>
            <a:fillRect/>
          </a:stretch>
        </p:blipFill>
        <p:spPr bwMode="auto">
          <a:xfrm>
            <a:off x="457200" y="2362200"/>
            <a:ext cx="5479355" cy="4346957"/>
          </a:xfrm>
          <a:prstGeom prst="rect">
            <a:avLst/>
          </a:prstGeom>
          <a:noFill/>
        </p:spPr>
      </p:pic>
      <p:sp>
        <p:nvSpPr>
          <p:cNvPr id="5" name="Slide Number Placeholder 4"/>
          <p:cNvSpPr>
            <a:spLocks noGrp="1"/>
          </p:cNvSpPr>
          <p:nvPr>
            <p:ph type="sldNum" sz="quarter" idx="12"/>
          </p:nvPr>
        </p:nvSpPr>
        <p:spPr/>
        <p:txBody>
          <a:bodyPr/>
          <a:lstStyle/>
          <a:p>
            <a:fld id="{61280BF0-8028-4BBC-80A8-2217885F74EF}"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Key Elements of the Clean Air Act</a:t>
            </a:r>
          </a:p>
        </p:txBody>
      </p:sp>
      <p:sp>
        <p:nvSpPr>
          <p:cNvPr id="3" name="Content Placeholder 2"/>
          <p:cNvSpPr>
            <a:spLocks noGrp="1"/>
          </p:cNvSpPr>
          <p:nvPr>
            <p:ph idx="1"/>
          </p:nvPr>
        </p:nvSpPr>
        <p:spPr/>
        <p:txBody>
          <a:bodyPr>
            <a:normAutofit fontScale="92500" lnSpcReduction="20000"/>
          </a:bodyPr>
          <a:lstStyle/>
          <a:p>
            <a:pPr lvl="2"/>
            <a:r>
              <a:rPr lang="en-US" b="1" dirty="0"/>
              <a:t>Cleaning Up Commonly Found Air Pollutants</a:t>
            </a:r>
          </a:p>
          <a:p>
            <a:pPr lvl="3"/>
            <a:r>
              <a:rPr lang="en-US" dirty="0"/>
              <a:t>Six common air pollutants (also known as "</a:t>
            </a:r>
            <a:r>
              <a:rPr lang="en-US" dirty="0">
                <a:solidFill>
                  <a:srgbClr val="FF0000"/>
                </a:solidFill>
              </a:rPr>
              <a:t>criteria</a:t>
            </a:r>
            <a:r>
              <a:rPr lang="en-US" dirty="0"/>
              <a:t> pollutants") are found all over the United States. They are particle pollution (often referred to as particulate matter), ground-level ozone, carbon monoxide, sulfur oxides, nitrogen oxides, and lead.</a:t>
            </a:r>
          </a:p>
          <a:p>
            <a:pPr lvl="3"/>
            <a:r>
              <a:rPr lang="en-US" dirty="0"/>
              <a:t>EPA calls these pollutants "criteria" air pollutants because it regulates them by developing human health-based and/or environmentally-based criteria (science-based guidelines) for setting permissible levels. </a:t>
            </a:r>
          </a:p>
          <a:p>
            <a:pPr lvl="3"/>
            <a:r>
              <a:rPr lang="en-US" dirty="0"/>
              <a:t>The set of limits based on human health is called </a:t>
            </a:r>
            <a:r>
              <a:rPr lang="en-US" dirty="0">
                <a:solidFill>
                  <a:srgbClr val="FF0000"/>
                </a:solidFill>
              </a:rPr>
              <a:t>primary</a:t>
            </a:r>
            <a:r>
              <a:rPr lang="en-US" dirty="0"/>
              <a:t> standards. Another set of limits intended to prevent environmental and property damage is called </a:t>
            </a:r>
            <a:r>
              <a:rPr lang="en-US" dirty="0">
                <a:solidFill>
                  <a:srgbClr val="FF0000"/>
                </a:solidFill>
              </a:rPr>
              <a:t>secondary</a:t>
            </a:r>
            <a:r>
              <a:rPr lang="en-US" dirty="0"/>
              <a:t> standards. </a:t>
            </a:r>
          </a:p>
          <a:p>
            <a:pPr lvl="3"/>
            <a:r>
              <a:rPr lang="en-US" dirty="0"/>
              <a:t>A geographic area with air quality that is cleaner than the primary standard is called an "</a:t>
            </a:r>
            <a:r>
              <a:rPr lang="en-US" dirty="0">
                <a:solidFill>
                  <a:srgbClr val="FF0000"/>
                </a:solidFill>
              </a:rPr>
              <a:t>attainment</a:t>
            </a:r>
            <a:r>
              <a:rPr lang="en-US" dirty="0"/>
              <a:t>" area; areas that do not meet the primary standard are called "</a:t>
            </a:r>
            <a:r>
              <a:rPr lang="en-US" dirty="0">
                <a:solidFill>
                  <a:srgbClr val="FF0000"/>
                </a:solidFill>
              </a:rPr>
              <a:t>nonattainment</a:t>
            </a:r>
            <a:r>
              <a:rPr lang="en-US" dirty="0"/>
              <a:t>" areas.</a:t>
            </a:r>
          </a:p>
          <a:p>
            <a:pPr lvl="2"/>
            <a:r>
              <a:rPr lang="en-US" b="1" dirty="0"/>
              <a:t>Achievements </a:t>
            </a:r>
            <a:r>
              <a:rPr lang="en-US" b="1" dirty="0">
                <a:sym typeface="Wingdings" pitchFamily="2" charset="2"/>
              </a:rPr>
              <a:t></a:t>
            </a:r>
            <a:endParaRPr lang="en-US" b="1" dirty="0"/>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1280BF0-8028-4BBC-80A8-2217885F74EF}" type="slidenum">
              <a:rPr lang="en-US" smtClean="0"/>
              <a:pPr/>
              <a:t>11</a:t>
            </a:fld>
            <a:endParaRPr lang="en-US"/>
          </a:p>
        </p:txBody>
      </p:sp>
      <p:pic>
        <p:nvPicPr>
          <p:cNvPr id="16386" name="Picture 2" descr="Carbon monoxide air quality between 1980 and 2009, based on the annual second maximum 8-hour average.  Chart shows a range of concentrations in 114 monitoring sites nationwide, with the average decreasing 80% from 1980 to 2009.  Most of the sites have had concentrations below the national standard since the early 1990s."/>
          <p:cNvPicPr>
            <a:picLocks noChangeAspect="1" noChangeArrowheads="1"/>
          </p:cNvPicPr>
          <p:nvPr/>
        </p:nvPicPr>
        <p:blipFill>
          <a:blip r:embed="rId2" cstate="print"/>
          <a:srcRect/>
          <a:stretch>
            <a:fillRect/>
          </a:stretch>
        </p:blipFill>
        <p:spPr bwMode="auto">
          <a:xfrm>
            <a:off x="1066800" y="914400"/>
            <a:ext cx="7010400" cy="548640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1280BF0-8028-4BBC-80A8-2217885F74EF}" type="slidenum">
              <a:rPr lang="en-US" smtClean="0"/>
              <a:pPr/>
              <a:t>12</a:t>
            </a:fld>
            <a:endParaRPr lang="en-US"/>
          </a:p>
        </p:txBody>
      </p:sp>
      <p:pic>
        <p:nvPicPr>
          <p:cNvPr id="24578" name="Picture 2" descr="Ozone air quality between 1980 and 2009, based on the annual 4th maximum 8-hour average.  Chart shows a range of concentrations in 255 monitoring sites nationwide, with the average decreasing 30% from 1980 to 2009."/>
          <p:cNvPicPr>
            <a:picLocks noChangeAspect="1" noChangeArrowheads="1"/>
          </p:cNvPicPr>
          <p:nvPr/>
        </p:nvPicPr>
        <p:blipFill>
          <a:blip r:embed="rId2" cstate="print"/>
          <a:srcRect/>
          <a:stretch>
            <a:fillRect/>
          </a:stretch>
        </p:blipFill>
        <p:spPr bwMode="auto">
          <a:xfrm>
            <a:off x="1143000" y="1066800"/>
            <a:ext cx="6718298" cy="52578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1280BF0-8028-4BBC-80A8-2217885F74EF}" type="slidenum">
              <a:rPr lang="en-US" smtClean="0"/>
              <a:pPr/>
              <a:t>13</a:t>
            </a:fld>
            <a:endParaRPr lang="en-US"/>
          </a:p>
        </p:txBody>
      </p:sp>
      <p:pic>
        <p:nvPicPr>
          <p:cNvPr id="25602" name="Picture 2" descr="Lead air quality between 1980 and 2009, based on the maximum 3-month average.  Chart shows a range of concentrations in 20 monitoring sites nationwide, with the average decreasing 93% from 1980 to 2009."/>
          <p:cNvPicPr>
            <a:picLocks noChangeAspect="1" noChangeArrowheads="1"/>
          </p:cNvPicPr>
          <p:nvPr/>
        </p:nvPicPr>
        <p:blipFill>
          <a:blip r:embed="rId2" cstate="print"/>
          <a:srcRect/>
          <a:stretch>
            <a:fillRect/>
          </a:stretch>
        </p:blipFill>
        <p:spPr bwMode="auto">
          <a:xfrm>
            <a:off x="1219200" y="990600"/>
            <a:ext cx="6629400" cy="518822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1280BF0-8028-4BBC-80A8-2217885F74EF}" type="slidenum">
              <a:rPr lang="en-US" smtClean="0"/>
              <a:pPr/>
              <a:t>14</a:t>
            </a:fld>
            <a:endParaRPr lang="en-US"/>
          </a:p>
        </p:txBody>
      </p:sp>
      <p:pic>
        <p:nvPicPr>
          <p:cNvPr id="26626" name="Picture 2" descr="Nitrogen dioxide air quality between 1980 and 2009, based on the annual arithmetic average.  Chart shows a range of concentrations in 81 monitoring sites nationwide, with the average decreasing 48% from 1980 to 2009.  Most of the sites have had concentrations below the national standard since the early 1980s."/>
          <p:cNvPicPr>
            <a:picLocks noChangeAspect="1" noChangeArrowheads="1"/>
          </p:cNvPicPr>
          <p:nvPr/>
        </p:nvPicPr>
        <p:blipFill>
          <a:blip r:embed="rId2" cstate="print"/>
          <a:srcRect/>
          <a:stretch>
            <a:fillRect/>
          </a:stretch>
        </p:blipFill>
        <p:spPr bwMode="auto">
          <a:xfrm>
            <a:off x="1066800" y="990600"/>
            <a:ext cx="6718298" cy="52578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1280BF0-8028-4BBC-80A8-2217885F74EF}" type="slidenum">
              <a:rPr lang="en-US" smtClean="0"/>
              <a:pPr/>
              <a:t>15</a:t>
            </a:fld>
            <a:endParaRPr lang="en-US"/>
          </a:p>
        </p:txBody>
      </p:sp>
      <p:pic>
        <p:nvPicPr>
          <p:cNvPr id="27650" name="Picture 2" descr="PM10 air quality between 1990 and 2009, based on the seasonally-weighted annual average.  Chart shows a range of concentrations in 310 monitoring sites nationwide, with the average decreasing 38% from 1990 to 2009."/>
          <p:cNvPicPr>
            <a:picLocks noChangeAspect="1" noChangeArrowheads="1"/>
          </p:cNvPicPr>
          <p:nvPr/>
        </p:nvPicPr>
        <p:blipFill>
          <a:blip r:embed="rId2" cstate="print"/>
          <a:srcRect/>
          <a:stretch>
            <a:fillRect/>
          </a:stretch>
        </p:blipFill>
        <p:spPr bwMode="auto">
          <a:xfrm>
            <a:off x="1143000" y="1143000"/>
            <a:ext cx="6705600" cy="524786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1280BF0-8028-4BBC-80A8-2217885F74EF}" type="slidenum">
              <a:rPr lang="en-US" smtClean="0"/>
              <a:pPr/>
              <a:t>16</a:t>
            </a:fld>
            <a:endParaRPr lang="en-US"/>
          </a:p>
        </p:txBody>
      </p:sp>
      <p:pic>
        <p:nvPicPr>
          <p:cNvPr id="28674" name="Picture 2" descr="PM2.5 air quality between 2000 and 2009, based on the seasonally-weighted annual average.  Chart shows a range of concentrations in 724 monitoring sites nationwide, with the average decreasing 27% from 2000 to 2009."/>
          <p:cNvPicPr>
            <a:picLocks noChangeAspect="1" noChangeArrowheads="1"/>
          </p:cNvPicPr>
          <p:nvPr/>
        </p:nvPicPr>
        <p:blipFill>
          <a:blip r:embed="rId2" cstate="print"/>
          <a:srcRect/>
          <a:stretch>
            <a:fillRect/>
          </a:stretch>
        </p:blipFill>
        <p:spPr bwMode="auto">
          <a:xfrm>
            <a:off x="1219200" y="1371600"/>
            <a:ext cx="6324600" cy="494968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1280BF0-8028-4BBC-80A8-2217885F74EF}" type="slidenum">
              <a:rPr lang="en-US" smtClean="0"/>
              <a:pPr/>
              <a:t>17</a:t>
            </a:fld>
            <a:endParaRPr lang="en-US"/>
          </a:p>
        </p:txBody>
      </p:sp>
      <p:pic>
        <p:nvPicPr>
          <p:cNvPr id="29698" name="Picture 2" descr="Sulfur dioxide air quality between 1980 and 2009, based on the annual arithmetic average.  Chart shows a range of concentrations in 134 monitoring sites nationwide, with the average decreasing 76% from 1980 to 2009.  Most of the sites have had concentrations below the national standard since the early 1980s."/>
          <p:cNvPicPr>
            <a:picLocks noChangeAspect="1" noChangeArrowheads="1"/>
          </p:cNvPicPr>
          <p:nvPr/>
        </p:nvPicPr>
        <p:blipFill>
          <a:blip r:embed="rId2" cstate="print"/>
          <a:srcRect/>
          <a:stretch>
            <a:fillRect/>
          </a:stretch>
        </p:blipFill>
        <p:spPr bwMode="auto">
          <a:xfrm>
            <a:off x="1219200" y="1295400"/>
            <a:ext cx="6324600" cy="494968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Key Elements of the Clean Air Act – Cont.</a:t>
            </a:r>
            <a:endParaRPr lang="en-US" dirty="0"/>
          </a:p>
        </p:txBody>
      </p:sp>
      <p:sp>
        <p:nvSpPr>
          <p:cNvPr id="3" name="Content Placeholder 2"/>
          <p:cNvSpPr>
            <a:spLocks noGrp="1"/>
          </p:cNvSpPr>
          <p:nvPr>
            <p:ph idx="1"/>
          </p:nvPr>
        </p:nvSpPr>
        <p:spPr/>
        <p:txBody>
          <a:bodyPr>
            <a:noAutofit/>
          </a:bodyPr>
          <a:lstStyle/>
          <a:p>
            <a:pPr lvl="1"/>
            <a:r>
              <a:rPr lang="en-US" sz="1600" b="1" dirty="0"/>
              <a:t>Cars, Trucks, Buses, and </a:t>
            </a:r>
            <a:r>
              <a:rPr lang="en-US" sz="1600" b="1" dirty="0" err="1"/>
              <a:t>Nonroad</a:t>
            </a:r>
            <a:r>
              <a:rPr lang="en-US" sz="1600" b="1" dirty="0"/>
              <a:t> Equipment</a:t>
            </a:r>
          </a:p>
          <a:p>
            <a:pPr lvl="2"/>
            <a:r>
              <a:rPr lang="en-US" sz="1400" dirty="0"/>
              <a:t>The Clean Air Act takes a comprehensive approach to reducing pollution from these sources by requiring manufacturers to build cleaner engines; refiners to produce cleaner fuels; and certain areas with air pollution problems to adopt and run passenger vehicle inspection and maintenance programs. </a:t>
            </a:r>
          </a:p>
          <a:p>
            <a:pPr lvl="2"/>
            <a:r>
              <a:rPr lang="en-US" sz="1400" dirty="0"/>
              <a:t>EPA has issued a series of regulations affecting passenger cars, diesel trucks and buses, and so-called "</a:t>
            </a:r>
            <a:r>
              <a:rPr lang="en-US" sz="1400" dirty="0" err="1"/>
              <a:t>nonroad</a:t>
            </a:r>
            <a:r>
              <a:rPr lang="en-US" sz="1400" dirty="0"/>
              <a:t>" equipment (recreational vehicles, lawn and garden equipment, etc.) that will dramatically reduce emissions as people buy new vehicles and equipment.</a:t>
            </a:r>
            <a:endParaRPr lang="en-US" sz="1400" b="1" dirty="0"/>
          </a:p>
          <a:p>
            <a:pPr lvl="1"/>
            <a:r>
              <a:rPr lang="en-US" sz="1600" b="1" dirty="0"/>
              <a:t>Interstate and International Air Pollution</a:t>
            </a:r>
          </a:p>
          <a:p>
            <a:pPr lvl="2"/>
            <a:r>
              <a:rPr lang="en-US" sz="1400" dirty="0"/>
              <a:t>The Clean Air Act has a number of programs designed to reduce long-range transport of pollution from one area to another. The Act has provisions designed to ensure that emissions from one state are not contributing to public health problems in downwind states.</a:t>
            </a:r>
          </a:p>
          <a:p>
            <a:pPr lvl="2"/>
            <a:r>
              <a:rPr lang="en-US" sz="1400" dirty="0"/>
              <a:t>It does this, in part, by requiring that each state's implementation plan contain provisions to prevent the emissions from the facilities or sources within its borders from contributing significantly to air pollution problems "downwind" - specifically in those areas that fail to meet EPA's national air quality standards.</a:t>
            </a:r>
          </a:p>
          <a:p>
            <a:pPr lvl="2"/>
            <a:r>
              <a:rPr lang="en-US" sz="1400" dirty="0"/>
              <a:t>The Clean Air Act also requires EPA to work with states to reduce the regional haze that affects visibility in 156 national parks and wilderness areas, including the Grand Canyon, Yosemite, the Great </a:t>
            </a:r>
            <a:r>
              <a:rPr lang="en-US" sz="1400" dirty="0" err="1"/>
              <a:t>Smokies</a:t>
            </a:r>
            <a:r>
              <a:rPr lang="en-US" sz="1400" dirty="0"/>
              <a:t>, and Shenandoah National Parks.</a:t>
            </a:r>
            <a:endParaRPr lang="en-US" sz="1400" b="1"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Key Elements of the Clean Air Act – Cont.</a:t>
            </a:r>
            <a:endParaRPr lang="en-US" dirty="0"/>
          </a:p>
        </p:txBody>
      </p:sp>
      <p:sp>
        <p:nvSpPr>
          <p:cNvPr id="3" name="Content Placeholder 2"/>
          <p:cNvSpPr>
            <a:spLocks noGrp="1"/>
          </p:cNvSpPr>
          <p:nvPr>
            <p:ph idx="1"/>
          </p:nvPr>
        </p:nvSpPr>
        <p:spPr/>
        <p:txBody>
          <a:bodyPr>
            <a:normAutofit fontScale="92500" lnSpcReduction="20000"/>
          </a:bodyPr>
          <a:lstStyle/>
          <a:p>
            <a:pPr lvl="1"/>
            <a:r>
              <a:rPr lang="en-US" b="1" dirty="0"/>
              <a:t>Clearing the Air in Our National Parks </a:t>
            </a:r>
          </a:p>
          <a:p>
            <a:pPr lvl="2"/>
            <a:r>
              <a:rPr lang="en-US" dirty="0"/>
              <a:t>The Clean Air Act has provisions for reducing "regional haze," air pollution that reduces visibility in the national parks.</a:t>
            </a:r>
            <a:endParaRPr lang="en-US" b="1" dirty="0"/>
          </a:p>
          <a:p>
            <a:pPr lvl="1"/>
            <a:r>
              <a:rPr lang="en-US" b="1" dirty="0"/>
              <a:t>Great Smoky Mountains National Park, an example of one area with haze</a:t>
            </a:r>
            <a:br>
              <a:rPr lang="en-US" dirty="0"/>
            </a:br>
            <a:br>
              <a:rPr lang="en-US" dirty="0"/>
            </a:br>
            <a:br>
              <a:rPr lang="en-US" dirty="0"/>
            </a:br>
            <a:br>
              <a:rPr lang="en-US" dirty="0"/>
            </a:br>
            <a:br>
              <a:rPr lang="en-US" dirty="0"/>
            </a:br>
            <a:br>
              <a:rPr lang="en-US" dirty="0"/>
            </a:br>
            <a:br>
              <a:rPr lang="en-US" dirty="0"/>
            </a:br>
            <a:br>
              <a:rPr lang="en-US" dirty="0"/>
            </a:br>
            <a:endParaRPr lang="en-US" dirty="0"/>
          </a:p>
          <a:p>
            <a:pPr>
              <a:buNone/>
            </a:pPr>
            <a:r>
              <a:rPr lang="en-US" i="1" dirty="0"/>
              <a:t>		</a:t>
            </a:r>
          </a:p>
          <a:p>
            <a:pPr>
              <a:buNone/>
            </a:pPr>
            <a:r>
              <a:rPr lang="en-US" i="1" dirty="0"/>
              <a:t>		Clear Day			       Hazy Day</a:t>
            </a:r>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19</a:t>
            </a:fld>
            <a:endParaRPr lang="en-US"/>
          </a:p>
        </p:txBody>
      </p:sp>
      <p:pic>
        <p:nvPicPr>
          <p:cNvPr id="5" name="Picture 4" descr="grsmgoodsm.jpg"/>
          <p:cNvPicPr>
            <a:picLocks noChangeAspect="1"/>
          </p:cNvPicPr>
          <p:nvPr/>
        </p:nvPicPr>
        <p:blipFill>
          <a:blip r:embed="rId2" cstate="print"/>
          <a:stretch>
            <a:fillRect/>
          </a:stretch>
        </p:blipFill>
        <p:spPr>
          <a:xfrm>
            <a:off x="914400" y="3505200"/>
            <a:ext cx="3276600" cy="2184400"/>
          </a:xfrm>
          <a:prstGeom prst="rect">
            <a:avLst/>
          </a:prstGeom>
        </p:spPr>
      </p:pic>
      <p:pic>
        <p:nvPicPr>
          <p:cNvPr id="6" name="Picture 5" descr="grsmbadsm.jpg"/>
          <p:cNvPicPr>
            <a:picLocks noChangeAspect="1"/>
          </p:cNvPicPr>
          <p:nvPr/>
        </p:nvPicPr>
        <p:blipFill>
          <a:blip r:embed="rId3" cstate="print"/>
          <a:stretch>
            <a:fillRect/>
          </a:stretch>
        </p:blipFill>
        <p:spPr>
          <a:xfrm>
            <a:off x="4572000" y="3505200"/>
            <a:ext cx="3276600" cy="21844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Key Air Quality Management Activities</a:t>
            </a:r>
          </a:p>
        </p:txBody>
      </p:sp>
      <p:sp>
        <p:nvSpPr>
          <p:cNvPr id="3" name="Content Placeholder 2"/>
          <p:cNvSpPr>
            <a:spLocks noGrp="1"/>
          </p:cNvSpPr>
          <p:nvPr>
            <p:ph idx="1"/>
          </p:nvPr>
        </p:nvSpPr>
        <p:spPr/>
        <p:txBody>
          <a:bodyPr/>
          <a:lstStyle/>
          <a:p>
            <a:pPr marL="514350" indent="-514350">
              <a:buFont typeface="+mj-lt"/>
              <a:buAutoNum type="arabicPeriod"/>
            </a:pPr>
            <a:r>
              <a:rPr lang="en-US" dirty="0"/>
              <a:t>Air Quality Goal Setting</a:t>
            </a:r>
          </a:p>
          <a:p>
            <a:pPr marL="514350" indent="-514350">
              <a:buFont typeface="+mj-lt"/>
              <a:buAutoNum type="arabicPeriod"/>
            </a:pPr>
            <a:r>
              <a:rPr lang="en-US" dirty="0"/>
              <a:t>Control Strategies</a:t>
            </a:r>
          </a:p>
          <a:p>
            <a:pPr marL="514350" indent="-514350">
              <a:buFont typeface="+mj-lt"/>
              <a:buAutoNum type="arabicPeriod"/>
            </a:pPr>
            <a:r>
              <a:rPr lang="en-US" dirty="0"/>
              <a:t>Air Quality Modeling</a:t>
            </a:r>
          </a:p>
          <a:p>
            <a:pPr marL="514350" indent="-514350">
              <a:buFont typeface="+mj-lt"/>
              <a:buAutoNum type="arabicPeriod"/>
            </a:pPr>
            <a:r>
              <a:rPr lang="en-US" dirty="0"/>
              <a:t>Human &amp; Environmental Assessment</a:t>
            </a:r>
          </a:p>
          <a:p>
            <a:pPr marL="514350" indent="-514350">
              <a:buFont typeface="+mj-lt"/>
              <a:buAutoNum type="arabicPeriod"/>
            </a:pPr>
            <a:r>
              <a:rPr lang="en-US" dirty="0"/>
              <a:t>Legislation, Regulation &amp; Implementation</a:t>
            </a:r>
          </a:p>
          <a:p>
            <a:pPr marL="514350" indent="-514350">
              <a:buFont typeface="+mj-lt"/>
              <a:buAutoNum type="arabicPeriod"/>
            </a:pPr>
            <a:r>
              <a:rPr lang="en-US" dirty="0"/>
              <a:t>Compliance &amp; Enforcement</a:t>
            </a:r>
          </a:p>
          <a:p>
            <a:pPr marL="514350" indent="-514350">
              <a:buFont typeface="+mj-lt"/>
              <a:buAutoNum type="arabicPeriod"/>
            </a:pPr>
            <a:r>
              <a:rPr lang="en-US" dirty="0"/>
              <a:t>Public Participation</a:t>
            </a:r>
          </a:p>
          <a:p>
            <a:pPr marL="514350" indent="-514350">
              <a:buFont typeface="+mj-lt"/>
              <a:buAutoNum type="arabicPeriod"/>
            </a:pPr>
            <a:r>
              <a:rPr lang="en-US" dirty="0"/>
              <a:t>Monitoring</a:t>
            </a:r>
          </a:p>
          <a:p>
            <a:pPr marL="514350" indent="-514350">
              <a:buFont typeface="+mj-lt"/>
              <a:buAutoNum type="arabicPeriod"/>
            </a:pPr>
            <a:r>
              <a:rPr lang="en-US" dirty="0"/>
              <a:t>Emissions Inventory</a:t>
            </a:r>
          </a:p>
        </p:txBody>
      </p:sp>
      <p:sp>
        <p:nvSpPr>
          <p:cNvPr id="4" name="Slide Number Placeholder 3"/>
          <p:cNvSpPr>
            <a:spLocks noGrp="1"/>
          </p:cNvSpPr>
          <p:nvPr>
            <p:ph type="sldNum" sz="quarter" idx="12"/>
          </p:nvPr>
        </p:nvSpPr>
        <p:spPr/>
        <p:txBody>
          <a:bodyPr/>
          <a:lstStyle/>
          <a:p>
            <a:fld id="{61280BF0-8028-4BBC-80A8-2217885F74EF}"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Key Elements of the Clean Air Act – Cont.</a:t>
            </a:r>
            <a:endParaRPr lang="en-US" dirty="0"/>
          </a:p>
        </p:txBody>
      </p:sp>
      <p:sp>
        <p:nvSpPr>
          <p:cNvPr id="3" name="Content Placeholder 2"/>
          <p:cNvSpPr>
            <a:spLocks noGrp="1"/>
          </p:cNvSpPr>
          <p:nvPr>
            <p:ph idx="1"/>
          </p:nvPr>
        </p:nvSpPr>
        <p:spPr/>
        <p:txBody>
          <a:bodyPr>
            <a:normAutofit fontScale="85000" lnSpcReduction="20000"/>
          </a:bodyPr>
          <a:lstStyle/>
          <a:p>
            <a:pPr lvl="1"/>
            <a:r>
              <a:rPr lang="en-US" b="1" dirty="0"/>
              <a:t>Reducing Acid Rain (better: Acid Precipitation)</a:t>
            </a:r>
          </a:p>
          <a:p>
            <a:pPr lvl="2"/>
            <a:r>
              <a:rPr lang="en-US" dirty="0"/>
              <a:t>Acid precipitation is produced when certain types of air pollutants mix with the moisture in the air to form an acid.</a:t>
            </a:r>
          </a:p>
          <a:p>
            <a:pPr lvl="2"/>
            <a:r>
              <a:rPr lang="en-US" dirty="0"/>
              <a:t>These acids then fall to Earth as rain, snow, or fog. </a:t>
            </a:r>
          </a:p>
          <a:p>
            <a:pPr lvl="2"/>
            <a:r>
              <a:rPr lang="en-US" dirty="0"/>
              <a:t>Even when the weather is dry, acid pollutants may fall to Earth in gases or particles.</a:t>
            </a:r>
          </a:p>
          <a:p>
            <a:pPr lvl="2"/>
            <a:r>
              <a:rPr lang="en-US" dirty="0"/>
              <a:t>The initial phase of EPA's Acid Rain Program went into effect in 1995. The law required the highest emitting units at 110 power plants in 21 Midwest, Appalachian, and Northeastern states to reduce emissions of SO2. </a:t>
            </a:r>
          </a:p>
          <a:p>
            <a:pPr lvl="2"/>
            <a:r>
              <a:rPr lang="en-US" dirty="0"/>
              <a:t>The second phase of the program went into effect in 2000, further reducing SO2 emissions from big coal-burning power plants. Some smaller plants were also included in the second phase of the program. </a:t>
            </a:r>
          </a:p>
          <a:p>
            <a:pPr lvl="2"/>
            <a:r>
              <a:rPr lang="en-US" dirty="0"/>
              <a:t>Total SO2 releases for the nation's power plants are permanently limited to the level set by the 1990 Clean Air Act - about 50 percent of the levels emitted in 1980.</a:t>
            </a:r>
          </a:p>
          <a:p>
            <a:pPr lvl="2"/>
            <a:endParaRPr lang="en-US" b="1" dirty="0"/>
          </a:p>
          <a:p>
            <a:pPr>
              <a:buNone/>
            </a:pPr>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Key Elements of the Clean Air Act – Cont.</a:t>
            </a:r>
            <a:endParaRPr lang="en-US" dirty="0"/>
          </a:p>
        </p:txBody>
      </p:sp>
      <p:sp>
        <p:nvSpPr>
          <p:cNvPr id="3" name="Content Placeholder 2"/>
          <p:cNvSpPr>
            <a:spLocks noGrp="1"/>
          </p:cNvSpPr>
          <p:nvPr>
            <p:ph idx="1"/>
          </p:nvPr>
        </p:nvSpPr>
        <p:spPr/>
        <p:txBody>
          <a:bodyPr>
            <a:normAutofit fontScale="85000" lnSpcReduction="20000"/>
          </a:bodyPr>
          <a:lstStyle/>
          <a:p>
            <a:pPr lvl="1"/>
            <a:r>
              <a:rPr lang="en-US" b="1" dirty="0"/>
              <a:t>Reducing Toxic Air Pollutants</a:t>
            </a:r>
          </a:p>
          <a:p>
            <a:pPr lvl="2"/>
            <a:r>
              <a:rPr lang="en-US" dirty="0"/>
              <a:t>Toxic air pollutants, or air toxics, are known to cause or are suspected of causing cancer, birth defects, reproduction problems, and other serious illnesses. </a:t>
            </a:r>
          </a:p>
          <a:p>
            <a:pPr lvl="2"/>
            <a:r>
              <a:rPr lang="en-US" dirty="0"/>
              <a:t>Before the 1990 Clean Air Act Amendments, EPA regulated air toxics one chemical at a time. This approach did not work well. Between 1970 and 1990, EPA established regulations for only seven pollutants. </a:t>
            </a:r>
          </a:p>
          <a:p>
            <a:pPr lvl="2"/>
            <a:r>
              <a:rPr lang="en-US" dirty="0"/>
              <a:t>The 1990 Clean Air Act Amendments took a completely different approach to reducing toxic air pollutants. The Amendments required EPA to identify categories of industrial sources for 187 listed toxic air pollutants and to take steps to reduce pollution by requiring sources to install controls or change production processes. </a:t>
            </a:r>
          </a:p>
          <a:p>
            <a:pPr lvl="2"/>
            <a:r>
              <a:rPr lang="en-US" dirty="0"/>
              <a:t>EPA has published regulations covering a wide range of industrial categories, including chemical plants, incinerators, dry cleaners, and manufacturers of wood furniture.</a:t>
            </a:r>
          </a:p>
          <a:p>
            <a:pPr lvl="2"/>
            <a:r>
              <a:rPr lang="en-US" dirty="0"/>
              <a:t>Harmful air toxics from large industrial sources, such as chemical plants, petroleum refineries, and paper mills, have been reduced by nearly 70 percent.</a:t>
            </a:r>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Key Elements of the Clean Air Act – Cont.</a:t>
            </a:r>
            <a:endParaRPr lang="en-US" dirty="0"/>
          </a:p>
        </p:txBody>
      </p:sp>
      <p:sp>
        <p:nvSpPr>
          <p:cNvPr id="3" name="Content Placeholder 2"/>
          <p:cNvSpPr>
            <a:spLocks noGrp="1"/>
          </p:cNvSpPr>
          <p:nvPr>
            <p:ph idx="1"/>
          </p:nvPr>
        </p:nvSpPr>
        <p:spPr/>
        <p:txBody>
          <a:bodyPr>
            <a:normAutofit lnSpcReduction="10000"/>
          </a:bodyPr>
          <a:lstStyle/>
          <a:p>
            <a:pPr lvl="1"/>
            <a:r>
              <a:rPr lang="en-US" b="1" dirty="0"/>
              <a:t>Protecting the Stratospheric Ozone Layer </a:t>
            </a:r>
          </a:p>
          <a:p>
            <a:pPr lvl="2"/>
            <a:r>
              <a:rPr lang="en-US" dirty="0"/>
              <a:t>Ozone can be good or bad depending on where it is located. Close to the Earth's surface, ground-level ozone is a harmful air pollutant. Ozone in the stratosphere, high above the Earth, protects human health and the environment from the sun's harmful ultraviolet radiation.</a:t>
            </a:r>
          </a:p>
          <a:p>
            <a:pPr lvl="2"/>
            <a:r>
              <a:rPr lang="en-US" dirty="0"/>
              <a:t>This natural shield has been gradually depleted by manmade chemicals. So in 1990, Congress added provisions to the Clean Air Act for protecting the stratospheric ozone layer.</a:t>
            </a:r>
          </a:p>
          <a:p>
            <a:pPr lvl="2"/>
            <a:r>
              <a:rPr lang="en-US" dirty="0"/>
              <a:t>Over 190 countries, including the major industrialized nations such as the United States, have signed the 1987 Montreal Protocol, which calls for elimination of chemicals that destroy stratospheric ozone - chlorofluorocarbons (CFCs).</a:t>
            </a:r>
          </a:p>
        </p:txBody>
      </p:sp>
      <p:sp>
        <p:nvSpPr>
          <p:cNvPr id="4" name="Slide Number Placeholder 3"/>
          <p:cNvSpPr>
            <a:spLocks noGrp="1"/>
          </p:cNvSpPr>
          <p:nvPr>
            <p:ph type="sldNum" sz="quarter" idx="12"/>
          </p:nvPr>
        </p:nvSpPr>
        <p:spPr/>
        <p:txBody>
          <a:bodyPr/>
          <a:lstStyle/>
          <a:p>
            <a:fld id="{61280BF0-8028-4BBC-80A8-2217885F74EF}"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Key Elements of the Clean Air Act – Cont.</a:t>
            </a:r>
            <a:endParaRPr lang="en-US" dirty="0"/>
          </a:p>
        </p:txBody>
      </p:sp>
      <p:sp>
        <p:nvSpPr>
          <p:cNvPr id="3" name="Content Placeholder 2"/>
          <p:cNvSpPr>
            <a:spLocks noGrp="1"/>
          </p:cNvSpPr>
          <p:nvPr>
            <p:ph idx="1"/>
          </p:nvPr>
        </p:nvSpPr>
        <p:spPr/>
        <p:txBody>
          <a:bodyPr>
            <a:normAutofit fontScale="85000" lnSpcReduction="10000"/>
          </a:bodyPr>
          <a:lstStyle/>
          <a:p>
            <a:pPr lvl="1"/>
            <a:r>
              <a:rPr lang="en-US" b="1" dirty="0"/>
              <a:t>Permits</a:t>
            </a:r>
          </a:p>
          <a:p>
            <a:pPr lvl="2"/>
            <a:r>
              <a:rPr lang="en-US" dirty="0"/>
              <a:t>Operating permits include information on which pollutants are being released, how much may be released, and what kinds of steps the source's owner or operator is required to take to reduce the pollution. </a:t>
            </a:r>
          </a:p>
          <a:p>
            <a:pPr lvl="2"/>
            <a:r>
              <a:rPr lang="en-US" dirty="0"/>
              <a:t>Permits must include plans to measure and report the air pollution emitted. </a:t>
            </a:r>
          </a:p>
          <a:p>
            <a:pPr lvl="2"/>
            <a:r>
              <a:rPr lang="en-US" dirty="0"/>
              <a:t>States and tribes issue operating permits. If those governments do not do a satisfactory job of carrying out the Clean Air Act permitting requirements, EPA can take over issuing permits.</a:t>
            </a:r>
            <a:r>
              <a:rPr lang="en-US" b="1" dirty="0"/>
              <a:t> </a:t>
            </a:r>
          </a:p>
          <a:p>
            <a:pPr lvl="1"/>
            <a:r>
              <a:rPr lang="en-US" b="1" dirty="0"/>
              <a:t>Enforcement</a:t>
            </a:r>
            <a:endParaRPr lang="en-US" dirty="0"/>
          </a:p>
          <a:p>
            <a:pPr lvl="2"/>
            <a:r>
              <a:rPr lang="en-US" dirty="0"/>
              <a:t>The 1990 Amendments strengthened EPA's power to enforce the Act, increasing the range of civil and criminal sanctions available. In general, when EPA finds that a violation has occurred, the agency can issue an order requiring the violator to comply, issue an administrative penalty order (use EPA administrative authority to force payment of a penalty), or bring a civil judicial action (sue the violator in court).</a:t>
            </a:r>
          </a:p>
        </p:txBody>
      </p:sp>
      <p:sp>
        <p:nvSpPr>
          <p:cNvPr id="4" name="Slide Number Placeholder 3"/>
          <p:cNvSpPr>
            <a:spLocks noGrp="1"/>
          </p:cNvSpPr>
          <p:nvPr>
            <p:ph type="sldNum" sz="quarter" idx="12"/>
          </p:nvPr>
        </p:nvSpPr>
        <p:spPr/>
        <p:txBody>
          <a:bodyPr/>
          <a:lstStyle/>
          <a:p>
            <a:fld id="{61280BF0-8028-4BBC-80A8-2217885F74EF}"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Key Elements of the Clean Air Act – Cont.</a:t>
            </a:r>
            <a:endParaRPr lang="en-US" dirty="0"/>
          </a:p>
        </p:txBody>
      </p:sp>
      <p:sp>
        <p:nvSpPr>
          <p:cNvPr id="3" name="Content Placeholder 2"/>
          <p:cNvSpPr>
            <a:spLocks noGrp="1"/>
          </p:cNvSpPr>
          <p:nvPr>
            <p:ph idx="1"/>
          </p:nvPr>
        </p:nvSpPr>
        <p:spPr/>
        <p:txBody>
          <a:bodyPr/>
          <a:lstStyle/>
          <a:p>
            <a:r>
              <a:rPr lang="en-US" b="1" dirty="0"/>
              <a:t>Public Participation</a:t>
            </a:r>
          </a:p>
          <a:p>
            <a:pPr lvl="1"/>
            <a:r>
              <a:rPr lang="en-US" dirty="0"/>
              <a:t>Public participation is a very important part of the 1990 Clean Air Act. Throughout the Act, different provisions give the public opportunities to take part in determining how the law is carried out.</a:t>
            </a:r>
          </a:p>
          <a:p>
            <a:pPr lvl="1"/>
            <a:r>
              <a:rPr lang="en-US" dirty="0"/>
              <a:t>Often, when EPA is working on a major rule, the Agency will hold hearings in various cities across the country, at which the public can comment. </a:t>
            </a:r>
          </a:p>
          <a:p>
            <a:pPr lvl="1"/>
            <a:r>
              <a:rPr lang="en-US" dirty="0"/>
              <a:t>One can also submit written comments directly to EPA for inclusion in the public record associated with that rule.</a:t>
            </a:r>
          </a:p>
          <a:p>
            <a:pPr lvl="2"/>
            <a:endParaRPr lang="en-US" b="1" dirty="0"/>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Environmental Information to the Public by the US EPA</a:t>
            </a:r>
          </a:p>
        </p:txBody>
      </p:sp>
      <p:sp>
        <p:nvSpPr>
          <p:cNvPr id="3" name="Content Placeholder 2"/>
          <p:cNvSpPr>
            <a:spLocks noGrp="1"/>
          </p:cNvSpPr>
          <p:nvPr>
            <p:ph idx="1"/>
          </p:nvPr>
        </p:nvSpPr>
        <p:spPr/>
        <p:txBody>
          <a:bodyPr>
            <a:normAutofit fontScale="70000" lnSpcReduction="20000"/>
          </a:bodyPr>
          <a:lstStyle/>
          <a:p>
            <a:r>
              <a:rPr lang="en-US" sz="2900" dirty="0" err="1"/>
              <a:t>AIRNow</a:t>
            </a:r>
            <a:r>
              <a:rPr lang="en-US" sz="2900" dirty="0"/>
              <a:t> Ozone and Particulate Matter Monitoring and Forecasting</a:t>
            </a:r>
          </a:p>
          <a:p>
            <a:pPr lvl="1"/>
            <a:r>
              <a:rPr lang="en-US" sz="2600" dirty="0">
                <a:hlinkClick r:id="rId2"/>
              </a:rPr>
              <a:t>http://airnow.gov/</a:t>
            </a:r>
            <a:r>
              <a:rPr lang="en-US" sz="2600" dirty="0"/>
              <a:t>  </a:t>
            </a:r>
          </a:p>
          <a:p>
            <a:pPr lvl="1"/>
            <a:r>
              <a:rPr lang="en-US" sz="2600" dirty="0"/>
              <a:t>the </a:t>
            </a:r>
            <a:r>
              <a:rPr lang="en-US" sz="2600" dirty="0" err="1"/>
              <a:t>AIRNow</a:t>
            </a:r>
            <a:r>
              <a:rPr lang="en-US" sz="2600" dirty="0"/>
              <a:t> site provides the public with easy access to national air quality information by offering daily air quality index (AQI) forecasts as well as real-time AQI conditions for over 300 cities across the U.S., and provides links to more detailed State and local air quality web sites. </a:t>
            </a:r>
          </a:p>
          <a:p>
            <a:r>
              <a:rPr lang="en-US" sz="2900" dirty="0" err="1"/>
              <a:t>MyEnvironment</a:t>
            </a:r>
            <a:r>
              <a:rPr lang="en-US" sz="2900" dirty="0"/>
              <a:t> - environmental information for my area</a:t>
            </a:r>
          </a:p>
          <a:p>
            <a:pPr lvl="1"/>
            <a:r>
              <a:rPr lang="en-US" sz="2600" dirty="0">
                <a:hlinkClick r:id="rId3"/>
              </a:rPr>
              <a:t>http://www.epa.gov/myenvironment/</a:t>
            </a:r>
            <a:endParaRPr lang="en-US" sz="2600" dirty="0"/>
          </a:p>
          <a:p>
            <a:pPr lvl="1"/>
            <a:r>
              <a:rPr lang="en-US" sz="2600" dirty="0"/>
              <a:t>The </a:t>
            </a:r>
            <a:r>
              <a:rPr lang="en-US" sz="2600" dirty="0" err="1"/>
              <a:t>MyEnvironment</a:t>
            </a:r>
            <a:r>
              <a:rPr lang="en-US" sz="2600" dirty="0"/>
              <a:t> search application is designed to provide a cross-section of environmental information based on the user's location.</a:t>
            </a:r>
          </a:p>
          <a:p>
            <a:r>
              <a:rPr lang="en-US" sz="2900" dirty="0" err="1"/>
              <a:t>Envirofacts</a:t>
            </a:r>
            <a:r>
              <a:rPr lang="en-US" sz="2900" dirty="0"/>
              <a:t> </a:t>
            </a:r>
          </a:p>
          <a:p>
            <a:pPr lvl="1"/>
            <a:r>
              <a:rPr lang="en-US" sz="2600" dirty="0">
                <a:hlinkClick r:id="rId4"/>
              </a:rPr>
              <a:t>http://www.epa.gov/enviro/</a:t>
            </a:r>
            <a:r>
              <a:rPr lang="en-US" sz="2600" dirty="0"/>
              <a:t> </a:t>
            </a:r>
          </a:p>
          <a:p>
            <a:pPr lvl="1"/>
            <a:r>
              <a:rPr lang="en-US" sz="2600" dirty="0" err="1"/>
              <a:t>Envirofacts</a:t>
            </a:r>
            <a:r>
              <a:rPr lang="en-US" sz="2600" dirty="0"/>
              <a:t> offers a single point of access to select U.S. EPA environmental data. This web site provides access to several EPA databases to provide you with information about environmental activities that may affect air, water, and land anywhere in the United States. </a:t>
            </a:r>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a:t>
            </a:r>
            <a:r>
              <a:rPr lang="en-US" b="1" dirty="0"/>
              <a:t>Control Strategies</a:t>
            </a:r>
            <a:endParaRPr lang="en-US" dirty="0"/>
          </a:p>
        </p:txBody>
      </p:sp>
      <p:sp>
        <p:nvSpPr>
          <p:cNvPr id="3" name="Content Placeholder 2"/>
          <p:cNvSpPr>
            <a:spLocks noGrp="1"/>
          </p:cNvSpPr>
          <p:nvPr>
            <p:ph idx="1"/>
          </p:nvPr>
        </p:nvSpPr>
        <p:spPr/>
        <p:txBody>
          <a:bodyPr>
            <a:normAutofit fontScale="70000" lnSpcReduction="20000"/>
          </a:bodyPr>
          <a:lstStyle/>
          <a:p>
            <a:r>
              <a:rPr lang="en-US" dirty="0"/>
              <a:t>A control strategy is a set of discrete and specific measures identified and implemented to achieve reductions in air pollution. </a:t>
            </a:r>
          </a:p>
          <a:p>
            <a:r>
              <a:rPr lang="en-US" dirty="0"/>
              <a:t>Controls on major stationary, mobile, and area sources are part of a successful control strategy.  These controls should utilize </a:t>
            </a:r>
            <a:r>
              <a:rPr lang="en-US" dirty="0">
                <a:solidFill>
                  <a:srgbClr val="FF0000"/>
                </a:solidFill>
              </a:rPr>
              <a:t>reasonably available </a:t>
            </a:r>
            <a:r>
              <a:rPr lang="en-US" dirty="0"/>
              <a:t>control technology.</a:t>
            </a:r>
          </a:p>
          <a:p>
            <a:r>
              <a:rPr lang="en-US" dirty="0"/>
              <a:t>Examples include:</a:t>
            </a:r>
          </a:p>
          <a:p>
            <a:pPr lvl="1"/>
            <a:r>
              <a:rPr lang="en-US" dirty="0"/>
              <a:t>controls on volatile organic compounds from solvent and paint usage as well as controls on nitrogen oxide emissions from combustion units.  </a:t>
            </a:r>
          </a:p>
          <a:p>
            <a:pPr lvl="1"/>
            <a:r>
              <a:rPr lang="en-US" dirty="0"/>
              <a:t>For mobile sources: tighter emission controls for vehicles and low-sulfur fuel standards.  </a:t>
            </a:r>
          </a:p>
          <a:p>
            <a:pPr lvl="1"/>
            <a:r>
              <a:rPr lang="en-US" dirty="0"/>
              <a:t>For major stationary sources: permits including emission limitations for any major sources, new and existing.  </a:t>
            </a:r>
          </a:p>
          <a:p>
            <a:r>
              <a:rPr lang="en-US" dirty="0"/>
              <a:t>The basic types of emission control technology are mechanical collectors, wet scrubbers, bag houses, electrostatic precipitators, combustion systems (thermal oxidizers), condensers, absorbers, </a:t>
            </a:r>
            <a:r>
              <a:rPr lang="en-US" dirty="0" err="1"/>
              <a:t>adsorbers</a:t>
            </a:r>
            <a:r>
              <a:rPr lang="en-US" dirty="0"/>
              <a:t>, and biological degradation.  The selection procedure should be based on environmental, engineering, and economic considerations. </a:t>
            </a:r>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Developing a Control Strategy</a:t>
            </a:r>
          </a:p>
        </p:txBody>
      </p:sp>
      <p:sp>
        <p:nvSpPr>
          <p:cNvPr id="3" name="Content Placeholder 2"/>
          <p:cNvSpPr>
            <a:spLocks noGrp="1"/>
          </p:cNvSpPr>
          <p:nvPr>
            <p:ph idx="1"/>
          </p:nvPr>
        </p:nvSpPr>
        <p:spPr/>
        <p:txBody>
          <a:bodyPr>
            <a:normAutofit fontScale="77500" lnSpcReduction="20000"/>
          </a:bodyPr>
          <a:lstStyle/>
          <a:p>
            <a:r>
              <a:rPr lang="en-US" sz="2900" dirty="0"/>
              <a:t>Four main steps in developing a control strategy.</a:t>
            </a:r>
          </a:p>
          <a:p>
            <a:pPr marL="850392" lvl="1" indent="-457200">
              <a:buFont typeface="+mj-lt"/>
              <a:buAutoNum type="arabicPeriod"/>
            </a:pPr>
            <a:r>
              <a:rPr lang="en-US" sz="2500" dirty="0"/>
              <a:t>Determine priority pollutants based on health effects and the severity of the air quality problem.</a:t>
            </a:r>
          </a:p>
          <a:p>
            <a:pPr marL="850392" lvl="1" indent="-457200">
              <a:buFont typeface="+mj-lt"/>
              <a:buAutoNum type="arabicPeriod"/>
            </a:pPr>
            <a:r>
              <a:rPr lang="en-US" sz="2500" dirty="0"/>
              <a:t>Identify control measures. For specific source categories, choose the appropriate controls based on the priority pollutants identified. A good source for control technologies is U.S. EPA's Clean Air Technology Center. Also, the National Association of Clean Air Agencies (NACAA) has developed several documents that provide a menu of control options. </a:t>
            </a:r>
          </a:p>
          <a:p>
            <a:pPr marL="850392" lvl="1" indent="-457200">
              <a:buFont typeface="+mj-lt"/>
              <a:buAutoNum type="arabicPeriod"/>
            </a:pPr>
            <a:r>
              <a:rPr lang="en-US" sz="2500" dirty="0"/>
              <a:t>Incorporate the control measures into a written plan. It is important to adopt a regulatory program and include it in the plan so that control measures will be </a:t>
            </a:r>
            <a:r>
              <a:rPr lang="en-US" sz="2500" dirty="0">
                <a:solidFill>
                  <a:srgbClr val="FF0000"/>
                </a:solidFill>
              </a:rPr>
              <a:t>enforceable</a:t>
            </a:r>
            <a:r>
              <a:rPr lang="en-US" sz="2500" dirty="0"/>
              <a:t>. </a:t>
            </a:r>
          </a:p>
          <a:p>
            <a:pPr marL="850392" lvl="1" indent="-457200">
              <a:buFont typeface="+mj-lt"/>
              <a:buAutoNum type="arabicPeriod"/>
            </a:pPr>
            <a:r>
              <a:rPr lang="en-US" sz="2500" dirty="0"/>
              <a:t>Involve the public. It is critical to contact the regulated community and other affected parties. This early consultation reduces later challenges (e.g., litigation) and streamlines implementation.</a:t>
            </a:r>
          </a:p>
        </p:txBody>
      </p:sp>
      <p:sp>
        <p:nvSpPr>
          <p:cNvPr id="4" name="Slide Number Placeholder 3"/>
          <p:cNvSpPr>
            <a:spLocks noGrp="1"/>
          </p:cNvSpPr>
          <p:nvPr>
            <p:ph type="sldNum" sz="quarter" idx="12"/>
          </p:nvPr>
        </p:nvSpPr>
        <p:spPr/>
        <p:txBody>
          <a:bodyPr/>
          <a:lstStyle/>
          <a:p>
            <a:fld id="{61280BF0-8028-4BBC-80A8-2217885F74EF}"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a:t>
            </a:r>
            <a:r>
              <a:rPr lang="en-US" b="1" dirty="0"/>
              <a:t>Air Quality Modeling</a:t>
            </a:r>
            <a:endParaRPr lang="en-US" dirty="0"/>
          </a:p>
        </p:txBody>
      </p:sp>
      <p:sp>
        <p:nvSpPr>
          <p:cNvPr id="3" name="Content Placeholder 2"/>
          <p:cNvSpPr>
            <a:spLocks noGrp="1"/>
          </p:cNvSpPr>
          <p:nvPr>
            <p:ph idx="1"/>
          </p:nvPr>
        </p:nvSpPr>
        <p:spPr/>
        <p:txBody>
          <a:bodyPr>
            <a:normAutofit fontScale="92500" lnSpcReduction="10000"/>
          </a:bodyPr>
          <a:lstStyle/>
          <a:p>
            <a:r>
              <a:rPr lang="en-US" dirty="0"/>
              <a:t>Air Quality modeling is the mathematical simulation/prediction of ambient concentrations/depositions of air pollution, based on measured/calculated inputs.</a:t>
            </a:r>
          </a:p>
          <a:p>
            <a:r>
              <a:rPr lang="en-US" dirty="0"/>
              <a:t>Air quality modeling is the necessary substitute for </a:t>
            </a:r>
            <a:r>
              <a:rPr lang="en-US" u="sng" dirty="0"/>
              <a:t>ubiquitous</a:t>
            </a:r>
            <a:r>
              <a:rPr lang="en-US" dirty="0"/>
              <a:t> air quality monitoring, which is impossible.  </a:t>
            </a:r>
          </a:p>
          <a:p>
            <a:r>
              <a:rPr lang="en-US" dirty="0"/>
              <a:t>More importantly:</a:t>
            </a:r>
          </a:p>
          <a:p>
            <a:pPr lvl="1"/>
            <a:r>
              <a:rPr lang="en-US" dirty="0"/>
              <a:t>measurements cannot distinguish between the contributions of </a:t>
            </a:r>
            <a:r>
              <a:rPr lang="en-US" u="sng" dirty="0"/>
              <a:t>different emissions</a:t>
            </a:r>
            <a:r>
              <a:rPr lang="en-US" dirty="0"/>
              <a:t>. Models can. </a:t>
            </a:r>
          </a:p>
          <a:p>
            <a:pPr lvl="1"/>
            <a:r>
              <a:rPr lang="en-US" dirty="0"/>
              <a:t>Models can simulate the </a:t>
            </a:r>
            <a:r>
              <a:rPr lang="en-US" u="sng" dirty="0"/>
              <a:t>past, present, and future </a:t>
            </a:r>
            <a:r>
              <a:rPr lang="en-US" dirty="0"/>
              <a:t>air pollution</a:t>
            </a:r>
          </a:p>
          <a:p>
            <a:pPr lvl="1"/>
            <a:r>
              <a:rPr lang="en-US" dirty="0"/>
              <a:t>Models incorporate best deterministic/statistical science</a:t>
            </a:r>
          </a:p>
          <a:p>
            <a:endParaRPr lang="en-US" dirty="0"/>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Modeling for air quality management purposes</a:t>
            </a:r>
          </a:p>
        </p:txBody>
      </p:sp>
      <p:sp>
        <p:nvSpPr>
          <p:cNvPr id="3" name="Content Placeholder 2"/>
          <p:cNvSpPr>
            <a:spLocks noGrp="1"/>
          </p:cNvSpPr>
          <p:nvPr>
            <p:ph idx="1"/>
          </p:nvPr>
        </p:nvSpPr>
        <p:spPr/>
        <p:txBody>
          <a:bodyPr>
            <a:normAutofit fontScale="55000" lnSpcReduction="20000"/>
          </a:bodyPr>
          <a:lstStyle/>
          <a:p>
            <a:r>
              <a:rPr lang="en-US" sz="3800" dirty="0"/>
              <a:t>Two broad categories: </a:t>
            </a:r>
          </a:p>
          <a:p>
            <a:pPr lvl="1"/>
            <a:r>
              <a:rPr lang="en-US" sz="3200" dirty="0"/>
              <a:t>dispersion modeling - used to predict ambient concentrations</a:t>
            </a:r>
          </a:p>
          <a:p>
            <a:pPr lvl="1"/>
            <a:r>
              <a:rPr lang="en-US" sz="3200" dirty="0"/>
              <a:t>receptor-based (or source apportionment) models - use ambient data to determine the sources. </a:t>
            </a:r>
          </a:p>
          <a:p>
            <a:r>
              <a:rPr lang="en-US" sz="3800" dirty="0"/>
              <a:t>Other categorization:</a:t>
            </a:r>
          </a:p>
          <a:p>
            <a:pPr lvl="1"/>
            <a:r>
              <a:rPr lang="en-US" sz="3200" dirty="0"/>
              <a:t>on the required model inputs (i.e., meteorological data); </a:t>
            </a:r>
          </a:p>
          <a:p>
            <a:pPr lvl="1"/>
            <a:r>
              <a:rPr lang="en-US" sz="3200" dirty="0"/>
              <a:t>on the spatial scale (global; regional-to-continental; local-to-regional; local); </a:t>
            </a:r>
          </a:p>
          <a:p>
            <a:pPr lvl="1"/>
            <a:r>
              <a:rPr lang="en-US" sz="3200" dirty="0"/>
              <a:t>on the temporal scale (episodic models, long-term models); </a:t>
            </a:r>
          </a:p>
          <a:p>
            <a:pPr lvl="1"/>
            <a:r>
              <a:rPr lang="en-US" sz="3200" dirty="0"/>
              <a:t>on the treatment of the transport equations (</a:t>
            </a:r>
            <a:r>
              <a:rPr lang="en-US" sz="3200" dirty="0" err="1"/>
              <a:t>Eulerian</a:t>
            </a:r>
            <a:r>
              <a:rPr lang="en-US" sz="3200" dirty="0"/>
              <a:t>, </a:t>
            </a:r>
            <a:r>
              <a:rPr lang="en-US" sz="3200" dirty="0" err="1"/>
              <a:t>Lagrangian</a:t>
            </a:r>
            <a:r>
              <a:rPr lang="en-US" sz="3200" dirty="0"/>
              <a:t> models); </a:t>
            </a:r>
          </a:p>
          <a:p>
            <a:pPr lvl="1"/>
            <a:r>
              <a:rPr lang="en-US" sz="3200" dirty="0"/>
              <a:t>on the treatment of various processes (chemistry, wet and dry deposition); </a:t>
            </a:r>
          </a:p>
          <a:p>
            <a:pPr lvl="1"/>
            <a:r>
              <a:rPr lang="en-US" sz="3200" dirty="0"/>
              <a:t>and on the complexity of the approach. </a:t>
            </a:r>
          </a:p>
          <a:p>
            <a:r>
              <a:rPr lang="en-US" sz="3800" dirty="0"/>
              <a:t>The choice of model depends on a combination of the available data and the needs of the researcher</a:t>
            </a:r>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Good Synopsis </a:t>
            </a:r>
          </a:p>
        </p:txBody>
      </p:sp>
      <p:sp>
        <p:nvSpPr>
          <p:cNvPr id="3" name="Content Placeholder 2"/>
          <p:cNvSpPr>
            <a:spLocks noGrp="1"/>
          </p:cNvSpPr>
          <p:nvPr>
            <p:ph idx="1"/>
          </p:nvPr>
        </p:nvSpPr>
        <p:spPr/>
        <p:txBody>
          <a:bodyPr/>
          <a:lstStyle/>
          <a:p>
            <a:r>
              <a:rPr lang="en-US" dirty="0"/>
              <a:t>A good synopsis to help understand the air quality management processes in the U.S. is described in the Citizens' Guide to Air Quality in Montana</a:t>
            </a:r>
          </a:p>
          <a:p>
            <a:pPr>
              <a:buNone/>
            </a:pPr>
            <a:r>
              <a:rPr lang="en-US" sz="2000" dirty="0">
                <a:solidFill>
                  <a:srgbClr val="FF0000"/>
                </a:solidFill>
                <a:hlinkClick r:id="rId2"/>
              </a:rPr>
              <a:t>http://www.deq.mt.gov/airmonitoring/citguide/welcomepage.mcpx</a:t>
            </a:r>
            <a:r>
              <a:rPr lang="en-US" sz="2000" dirty="0">
                <a:solidFill>
                  <a:srgbClr val="FF0000"/>
                </a:solidFill>
              </a:rPr>
              <a:t>   </a:t>
            </a:r>
          </a:p>
          <a:p>
            <a:r>
              <a:rPr lang="en-US" dirty="0"/>
              <a:t>Basic description of the federal and Montana state ambient air quality standards, regional ambient air quality concerns, and case histories for four areas in Montana that highlight the success of their state implementation plans.</a:t>
            </a:r>
          </a:p>
          <a:p>
            <a:endParaRPr lang="en-US" dirty="0"/>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Choice of Models</a:t>
            </a:r>
          </a:p>
        </p:txBody>
      </p:sp>
      <p:sp>
        <p:nvSpPr>
          <p:cNvPr id="3" name="Content Placeholder 2"/>
          <p:cNvSpPr>
            <a:spLocks noGrp="1"/>
          </p:cNvSpPr>
          <p:nvPr>
            <p:ph idx="1"/>
          </p:nvPr>
        </p:nvSpPr>
        <p:spPr/>
        <p:txBody>
          <a:bodyPr>
            <a:normAutofit fontScale="70000" lnSpcReduction="20000"/>
          </a:bodyPr>
          <a:lstStyle/>
          <a:p>
            <a:r>
              <a:rPr lang="en-US" dirty="0"/>
              <a:t>U.S. EPA's detailed recommendations</a:t>
            </a:r>
          </a:p>
          <a:p>
            <a:pPr lvl="1">
              <a:buNone/>
            </a:pPr>
            <a:r>
              <a:rPr lang="en-US" dirty="0">
                <a:hlinkClick r:id="rId2"/>
              </a:rPr>
              <a:t>http://www.epa.gov/scram001/guidance/guide/appw_03.pdf</a:t>
            </a:r>
            <a:r>
              <a:rPr lang="en-US" dirty="0"/>
              <a:t>  </a:t>
            </a:r>
          </a:p>
          <a:p>
            <a:r>
              <a:rPr lang="en-US" dirty="0"/>
              <a:t>Many of the models are available for direct download at the U.S. EPA Support Center for Regulatory Air Models (SCRAM)</a:t>
            </a:r>
          </a:p>
          <a:p>
            <a:pPr>
              <a:buNone/>
            </a:pPr>
            <a:r>
              <a:rPr lang="en-US" dirty="0"/>
              <a:t>	 </a:t>
            </a:r>
            <a:r>
              <a:rPr lang="en-US" dirty="0">
                <a:hlinkClick r:id="rId3"/>
              </a:rPr>
              <a:t>http://www.epa.gov/scram001/</a:t>
            </a:r>
            <a:r>
              <a:rPr lang="en-US" dirty="0"/>
              <a:t> </a:t>
            </a:r>
          </a:p>
          <a:p>
            <a:r>
              <a:rPr lang="en-US" dirty="0"/>
              <a:t>On-line course offered by the Air Pollution Training Institute</a:t>
            </a:r>
          </a:p>
          <a:p>
            <a:pPr>
              <a:buNone/>
            </a:pPr>
            <a:r>
              <a:rPr lang="en-US" dirty="0"/>
              <a:t>	</a:t>
            </a:r>
            <a:r>
              <a:rPr lang="en-US" sz="3400" dirty="0"/>
              <a:t> </a:t>
            </a:r>
            <a:r>
              <a:rPr lang="en-US" sz="2300" dirty="0">
                <a:hlinkClick r:id="rId4"/>
              </a:rPr>
              <a:t>http://yosemite.epa.gov/oaqps/EOGtrain.nsf/DisplayView/SI_410_0-5?OpenDocument</a:t>
            </a:r>
            <a:r>
              <a:rPr lang="en-US" sz="2300" dirty="0"/>
              <a:t> </a:t>
            </a:r>
            <a:endParaRPr lang="en-US" dirty="0"/>
          </a:p>
          <a:p>
            <a:r>
              <a:rPr lang="en-US" dirty="0"/>
              <a:t>U.S. EPA's Citizens' Guide on Air Dispersion Modeling</a:t>
            </a:r>
          </a:p>
          <a:p>
            <a:pPr>
              <a:buNone/>
            </a:pPr>
            <a:r>
              <a:rPr lang="en-US" dirty="0"/>
              <a:t>	</a:t>
            </a:r>
            <a:r>
              <a:rPr lang="en-US" sz="3400" dirty="0"/>
              <a:t> </a:t>
            </a:r>
            <a:r>
              <a:rPr lang="en-US" sz="2000" dirty="0">
                <a:hlinkClick r:id="rId5"/>
              </a:rPr>
              <a:t>http://www.pca.state.mn.us/index.php/component/option,com_docman/task,doc_view/gid,390</a:t>
            </a:r>
            <a:r>
              <a:rPr lang="en-US" sz="2000" dirty="0"/>
              <a:t> </a:t>
            </a:r>
            <a:endParaRPr lang="en-US" dirty="0"/>
          </a:p>
          <a:p>
            <a:r>
              <a:rPr lang="en-US" dirty="0"/>
              <a:t>Advanced courses on air quality modeling</a:t>
            </a:r>
          </a:p>
          <a:p>
            <a:pPr>
              <a:buNone/>
            </a:pPr>
            <a:r>
              <a:rPr lang="en-US" dirty="0"/>
              <a:t>	 </a:t>
            </a:r>
            <a:r>
              <a:rPr lang="en-US" dirty="0">
                <a:hlinkClick r:id="rId6"/>
              </a:rPr>
              <a:t>http://www.shodor.org/os411/</a:t>
            </a:r>
            <a:r>
              <a:rPr lang="en-US" dirty="0"/>
              <a:t> </a:t>
            </a:r>
          </a:p>
          <a:p>
            <a:pPr>
              <a:buNone/>
            </a:pPr>
            <a:r>
              <a:rPr lang="en-US" dirty="0"/>
              <a:t>	 </a:t>
            </a:r>
            <a:r>
              <a:rPr lang="en-US" dirty="0">
                <a:hlinkClick r:id="rId7"/>
              </a:rPr>
              <a:t>http://www.weblakes.com/training/index.html</a:t>
            </a:r>
            <a:r>
              <a:rPr lang="en-US" dirty="0"/>
              <a:t> </a:t>
            </a:r>
          </a:p>
          <a:p>
            <a:pPr>
              <a:buNone/>
            </a:pPr>
            <a:r>
              <a:rPr lang="en-US" dirty="0"/>
              <a:t>	 </a:t>
            </a:r>
            <a:r>
              <a:rPr lang="en-US" dirty="0">
                <a:hlinkClick r:id="rId8"/>
              </a:rPr>
              <a:t>http://trinityconsultants.com/Training/</a:t>
            </a:r>
            <a:r>
              <a:rPr lang="en-US" dirty="0"/>
              <a:t> </a:t>
            </a:r>
          </a:p>
          <a:p>
            <a:r>
              <a:rPr lang="en-US" dirty="0"/>
              <a:t>1990 book: </a:t>
            </a:r>
            <a:r>
              <a:rPr lang="en-US" dirty="0">
                <a:hlinkClick r:id="rId9"/>
              </a:rPr>
              <a:t>http://www.envirocomp.com/pops/airpollution.html</a:t>
            </a:r>
            <a:r>
              <a:rPr lang="en-US" dirty="0"/>
              <a:t> </a:t>
            </a:r>
            <a:endParaRPr lang="en-US" sz="2000" dirty="0"/>
          </a:p>
          <a:p>
            <a:r>
              <a:rPr lang="en-US" dirty="0"/>
              <a:t>Comprehensive book series: </a:t>
            </a:r>
            <a:r>
              <a:rPr lang="en-US" sz="2300" dirty="0">
                <a:hlinkClick r:id="rId10"/>
              </a:rPr>
              <a:t>http://envirocomp.org/books/aqm.html</a:t>
            </a:r>
            <a:r>
              <a:rPr lang="en-US" sz="2300" dirty="0"/>
              <a:t> </a:t>
            </a:r>
            <a:endParaRPr lang="en-US" dirty="0"/>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4. Human &amp; Environmental Assessment</a:t>
            </a:r>
          </a:p>
        </p:txBody>
      </p:sp>
      <p:sp>
        <p:nvSpPr>
          <p:cNvPr id="3" name="Content Placeholder 2"/>
          <p:cNvSpPr>
            <a:spLocks noGrp="1"/>
          </p:cNvSpPr>
          <p:nvPr>
            <p:ph idx="1"/>
          </p:nvPr>
        </p:nvSpPr>
        <p:spPr/>
        <p:txBody>
          <a:bodyPr>
            <a:normAutofit fontScale="85000" lnSpcReduction="20000"/>
          </a:bodyPr>
          <a:lstStyle/>
          <a:p>
            <a:r>
              <a:rPr lang="en-US" dirty="0"/>
              <a:t>Health and environmental assessments are conducted as part of an Air Quality Management program to quantify and monetize: </a:t>
            </a:r>
          </a:p>
          <a:p>
            <a:pPr marL="850392" lvl="1" indent="-457200">
              <a:buFont typeface="+mj-lt"/>
              <a:buAutoNum type="arabicPeriod"/>
            </a:pPr>
            <a:r>
              <a:rPr lang="en-US" dirty="0"/>
              <a:t>the impact of the </a:t>
            </a:r>
            <a:r>
              <a:rPr lang="en-US" dirty="0">
                <a:solidFill>
                  <a:srgbClr val="FF0000"/>
                </a:solidFill>
              </a:rPr>
              <a:t>existing</a:t>
            </a:r>
            <a:r>
              <a:rPr lang="en-US" dirty="0"/>
              <a:t> or current state of emissions and air quality; and </a:t>
            </a:r>
          </a:p>
          <a:p>
            <a:pPr marL="850392" lvl="1" indent="-457200">
              <a:buFont typeface="+mj-lt"/>
              <a:buAutoNum type="arabicPeriod"/>
            </a:pPr>
            <a:r>
              <a:rPr lang="en-US" dirty="0"/>
              <a:t>the incremental impact of a specific </a:t>
            </a:r>
            <a:r>
              <a:rPr lang="en-US" dirty="0">
                <a:solidFill>
                  <a:srgbClr val="FF0000"/>
                </a:solidFill>
              </a:rPr>
              <a:t>policy or program </a:t>
            </a:r>
            <a:r>
              <a:rPr lang="en-US" dirty="0"/>
              <a:t>to reduce emissions and improve the current state of air quality.</a:t>
            </a:r>
          </a:p>
          <a:p>
            <a:pPr marL="484632" indent="-457200"/>
            <a:r>
              <a:rPr lang="en-US" u="sng" dirty="0"/>
              <a:t>Effects directly on human health </a:t>
            </a:r>
            <a:r>
              <a:rPr lang="en-US" dirty="0"/>
              <a:t>can include </a:t>
            </a:r>
          </a:p>
          <a:p>
            <a:pPr marL="850392" lvl="1" indent="-457200"/>
            <a:r>
              <a:rPr lang="en-US" dirty="0"/>
              <a:t>increases in the risk of death (</a:t>
            </a:r>
            <a:r>
              <a:rPr lang="en-US" dirty="0">
                <a:solidFill>
                  <a:srgbClr val="FF0000"/>
                </a:solidFill>
              </a:rPr>
              <a:t>mortality</a:t>
            </a:r>
            <a:r>
              <a:rPr lang="en-US" dirty="0"/>
              <a:t>) or </a:t>
            </a:r>
          </a:p>
          <a:p>
            <a:pPr marL="850392" lvl="1" indent="-457200"/>
            <a:r>
              <a:rPr lang="en-US" dirty="0"/>
              <a:t>increases in the risk of experiencing an adverse health effect (</a:t>
            </a:r>
            <a:r>
              <a:rPr lang="en-US" dirty="0">
                <a:solidFill>
                  <a:srgbClr val="FF0000"/>
                </a:solidFill>
              </a:rPr>
              <a:t>morbidity</a:t>
            </a:r>
            <a:r>
              <a:rPr lang="en-US" dirty="0"/>
              <a:t>). </a:t>
            </a:r>
          </a:p>
          <a:p>
            <a:pPr marL="484632" indent="-457200"/>
            <a:r>
              <a:rPr lang="en-US" dirty="0"/>
              <a:t>Adverse health effects can be divided into </a:t>
            </a:r>
          </a:p>
          <a:p>
            <a:pPr marL="850392" lvl="1" indent="-457200"/>
            <a:r>
              <a:rPr lang="en-US" dirty="0">
                <a:solidFill>
                  <a:srgbClr val="FF0000"/>
                </a:solidFill>
              </a:rPr>
              <a:t>acute</a:t>
            </a:r>
            <a:r>
              <a:rPr lang="en-US" dirty="0"/>
              <a:t> effects such as headaches or eye irritation which generally last only a few days, and </a:t>
            </a:r>
          </a:p>
          <a:p>
            <a:pPr marL="850392" lvl="1" indent="-457200"/>
            <a:r>
              <a:rPr lang="en-US" dirty="0">
                <a:solidFill>
                  <a:srgbClr val="FF0000"/>
                </a:solidFill>
              </a:rPr>
              <a:t>chronic</a:t>
            </a:r>
            <a:r>
              <a:rPr lang="en-US" dirty="0"/>
              <a:t> effects such as emphysema or asthma which are generally associated with long-term illness. </a:t>
            </a:r>
          </a:p>
          <a:p>
            <a:pPr marL="484632" indent="-457200"/>
            <a:endParaRPr lang="en-US" dirty="0"/>
          </a:p>
          <a:p>
            <a:pPr marL="484632" indent="-457200">
              <a:buNone/>
            </a:pPr>
            <a:endParaRPr lang="en-US" dirty="0"/>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Human Health Effects</a:t>
            </a:r>
          </a:p>
        </p:txBody>
      </p:sp>
      <p:sp>
        <p:nvSpPr>
          <p:cNvPr id="3" name="Content Placeholder 2"/>
          <p:cNvSpPr>
            <a:spLocks noGrp="1"/>
          </p:cNvSpPr>
          <p:nvPr>
            <p:ph idx="1"/>
          </p:nvPr>
        </p:nvSpPr>
        <p:spPr/>
        <p:txBody>
          <a:bodyPr>
            <a:normAutofit lnSpcReduction="10000"/>
          </a:bodyPr>
          <a:lstStyle/>
          <a:p>
            <a:r>
              <a:rPr lang="en-US" dirty="0"/>
              <a:t>U.S. EPA database </a:t>
            </a:r>
            <a:r>
              <a:rPr lang="sv-SE" dirty="0"/>
              <a:t>Integrated Risk Information System (IRIS) </a:t>
            </a:r>
            <a:r>
              <a:rPr lang="en-US" dirty="0"/>
              <a:t>of human health effects that may result from exposure to various substances found in the environment</a:t>
            </a:r>
          </a:p>
          <a:p>
            <a:pPr>
              <a:buNone/>
            </a:pPr>
            <a:r>
              <a:rPr lang="en-US" dirty="0"/>
              <a:t>	</a:t>
            </a:r>
            <a:r>
              <a:rPr lang="en-US" dirty="0">
                <a:hlinkClick r:id="rId2"/>
              </a:rPr>
              <a:t>http://www.epa.gov/iris/index.html</a:t>
            </a:r>
            <a:r>
              <a:rPr lang="en-US" dirty="0"/>
              <a:t> </a:t>
            </a:r>
          </a:p>
          <a:p>
            <a:pPr lvl="1"/>
            <a:r>
              <a:rPr lang="en-US" dirty="0"/>
              <a:t>IRIS helps provide information on chemical substances for use in risk assessments, decision-making and regulatory activities. </a:t>
            </a:r>
          </a:p>
          <a:p>
            <a:pPr lvl="1"/>
            <a:r>
              <a:rPr lang="en-US" dirty="0"/>
              <a:t>The information in IRIS is intended for those without extensive training in toxicology, but with some knowledge of health sciences. </a:t>
            </a:r>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IRIS</a:t>
            </a:r>
          </a:p>
        </p:txBody>
      </p:sp>
      <p:sp>
        <p:nvSpPr>
          <p:cNvPr id="3" name="Content Placeholder 2"/>
          <p:cNvSpPr>
            <a:spLocks noGrp="1"/>
          </p:cNvSpPr>
          <p:nvPr>
            <p:ph idx="1"/>
          </p:nvPr>
        </p:nvSpPr>
        <p:spPr/>
        <p:txBody>
          <a:bodyPr>
            <a:noAutofit/>
          </a:bodyPr>
          <a:lstStyle/>
          <a:p>
            <a:r>
              <a:rPr lang="en-US" sz="1600" dirty="0"/>
              <a:t>EPA's Integrated Risk Information System (IRIS) is a human health assessment program that evaluates risk information on effects that may result from exposure to environmental contaminants. </a:t>
            </a:r>
          </a:p>
          <a:p>
            <a:r>
              <a:rPr lang="en-US" sz="1600" dirty="0"/>
              <a:t>The IRIS database contains information for more than 540 chemical substances containing information on human health effects that may result from exposure to various substances in the environment. </a:t>
            </a:r>
          </a:p>
          <a:p>
            <a:r>
              <a:rPr lang="en-US" sz="1600" dirty="0"/>
              <a:t>The heart of the IRIS system is its collection of searchable documents that describe the health effects of individual substances and that contain descriptive and quantitative information in the following categories:</a:t>
            </a:r>
          </a:p>
          <a:p>
            <a:pPr lvl="1"/>
            <a:r>
              <a:rPr lang="en-US" sz="1400" b="1" dirty="0" err="1"/>
              <a:t>Noncancer</a:t>
            </a:r>
            <a:r>
              <a:rPr lang="en-US" sz="1400" b="1" dirty="0"/>
              <a:t> effects:</a:t>
            </a:r>
            <a:r>
              <a:rPr lang="en-US" sz="1400" dirty="0"/>
              <a:t> Oral reference doses and inhalation reference concentrations (</a:t>
            </a:r>
            <a:r>
              <a:rPr lang="en-US" sz="1400" dirty="0" err="1"/>
              <a:t>RfDs</a:t>
            </a:r>
            <a:r>
              <a:rPr lang="en-US" sz="1400" dirty="0"/>
              <a:t> and </a:t>
            </a:r>
            <a:r>
              <a:rPr lang="en-US" sz="1400" dirty="0" err="1"/>
              <a:t>RfCs</a:t>
            </a:r>
            <a:r>
              <a:rPr lang="en-US" sz="1400" dirty="0"/>
              <a:t>, respectively) for effects known or assumed to be produced through a nonlinear (possibly threshold) mode of action. In most instances, </a:t>
            </a:r>
            <a:r>
              <a:rPr lang="en-US" sz="1400" dirty="0" err="1"/>
              <a:t>RfDs</a:t>
            </a:r>
            <a:r>
              <a:rPr lang="en-US" sz="1400" dirty="0"/>
              <a:t> and </a:t>
            </a:r>
            <a:r>
              <a:rPr lang="en-US" sz="1400" dirty="0" err="1"/>
              <a:t>RfCs</a:t>
            </a:r>
            <a:r>
              <a:rPr lang="en-US" sz="1400" dirty="0"/>
              <a:t> are developed for the </a:t>
            </a:r>
            <a:r>
              <a:rPr lang="en-US" sz="1400" dirty="0" err="1"/>
              <a:t>noncarcinogenic</a:t>
            </a:r>
            <a:r>
              <a:rPr lang="en-US" sz="1400" dirty="0"/>
              <a:t> effects of substances. </a:t>
            </a:r>
          </a:p>
          <a:p>
            <a:pPr lvl="1"/>
            <a:r>
              <a:rPr lang="en-US" sz="1400" b="1" dirty="0"/>
              <a:t>Cancer effects:</a:t>
            </a:r>
            <a:r>
              <a:rPr lang="en-US" sz="1400" dirty="0"/>
              <a:t> Descriptors that characterize the weight of evidence for human carcinogenicity, oral slope factors, and oral and inhalation unit risks for carcinogenic effects. Where a nonlinear mode of action is established, </a:t>
            </a:r>
            <a:r>
              <a:rPr lang="en-US" sz="1400" dirty="0" err="1"/>
              <a:t>RfD</a:t>
            </a:r>
            <a:r>
              <a:rPr lang="en-US" sz="1400" dirty="0"/>
              <a:t> and </a:t>
            </a:r>
            <a:r>
              <a:rPr lang="en-US" sz="1400" dirty="0" err="1"/>
              <a:t>RfC</a:t>
            </a:r>
            <a:r>
              <a:rPr lang="en-US" sz="1400" dirty="0"/>
              <a:t> values may be used. </a:t>
            </a:r>
          </a:p>
          <a:p>
            <a:r>
              <a:rPr lang="en-US" sz="1600" dirty="0"/>
              <a:t>IRIS Guidance Documents</a:t>
            </a:r>
            <a:r>
              <a:rPr lang="en-US" sz="1600" b="1" dirty="0"/>
              <a:t>: </a:t>
            </a:r>
            <a:r>
              <a:rPr lang="en-US" sz="1600" dirty="0">
                <a:hlinkClick r:id="rId2"/>
              </a:rPr>
              <a:t>http://www.epa.gov/iris/backgrd.html</a:t>
            </a:r>
            <a:r>
              <a:rPr lang="en-US" sz="1600" dirty="0"/>
              <a:t> </a:t>
            </a:r>
          </a:p>
        </p:txBody>
      </p:sp>
      <p:sp>
        <p:nvSpPr>
          <p:cNvPr id="4" name="Slide Number Placeholder 3"/>
          <p:cNvSpPr>
            <a:spLocks noGrp="1"/>
          </p:cNvSpPr>
          <p:nvPr>
            <p:ph type="sldNum" sz="quarter" idx="12"/>
          </p:nvPr>
        </p:nvSpPr>
        <p:spPr/>
        <p:txBody>
          <a:bodyPr/>
          <a:lstStyle/>
          <a:p>
            <a:fld id="{61280BF0-8028-4BBC-80A8-2217885F74EF}"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RfDs</a:t>
            </a:r>
            <a:r>
              <a:rPr lang="en-US" b="1" dirty="0"/>
              <a:t> and </a:t>
            </a:r>
            <a:r>
              <a:rPr lang="en-US" b="1" dirty="0" err="1"/>
              <a:t>RfCs</a:t>
            </a:r>
            <a:endParaRPr lang="en-US" dirty="0"/>
          </a:p>
        </p:txBody>
      </p:sp>
      <p:sp>
        <p:nvSpPr>
          <p:cNvPr id="3" name="Content Placeholder 2"/>
          <p:cNvSpPr>
            <a:spLocks noGrp="1"/>
          </p:cNvSpPr>
          <p:nvPr>
            <p:ph idx="1"/>
          </p:nvPr>
        </p:nvSpPr>
        <p:spPr/>
        <p:txBody>
          <a:bodyPr>
            <a:normAutofit fontScale="62500" lnSpcReduction="20000"/>
          </a:bodyPr>
          <a:lstStyle/>
          <a:p>
            <a:r>
              <a:rPr lang="en-US" dirty="0"/>
              <a:t>The </a:t>
            </a:r>
            <a:r>
              <a:rPr lang="en-US" dirty="0">
                <a:solidFill>
                  <a:srgbClr val="FF0000"/>
                </a:solidFill>
              </a:rPr>
              <a:t>oral</a:t>
            </a:r>
            <a:r>
              <a:rPr lang="en-US" dirty="0"/>
              <a:t> reference dose (</a:t>
            </a:r>
            <a:r>
              <a:rPr lang="en-US" dirty="0" err="1"/>
              <a:t>RfD</a:t>
            </a:r>
            <a:r>
              <a:rPr lang="en-US" dirty="0"/>
              <a:t>) and </a:t>
            </a:r>
            <a:r>
              <a:rPr lang="en-US" dirty="0">
                <a:solidFill>
                  <a:srgbClr val="FF0000"/>
                </a:solidFill>
              </a:rPr>
              <a:t>inhalation</a:t>
            </a:r>
            <a:r>
              <a:rPr lang="en-US" dirty="0"/>
              <a:t> reference concentration (</a:t>
            </a:r>
            <a:r>
              <a:rPr lang="en-US" dirty="0" err="1"/>
              <a:t>RfC</a:t>
            </a:r>
            <a:r>
              <a:rPr lang="en-US" dirty="0"/>
              <a:t>) provide quantitative information for use in risk assessments for health effects known or assumed to be produced through a nonlinear (possibly threshold) mode of action.</a:t>
            </a:r>
          </a:p>
          <a:p>
            <a:r>
              <a:rPr lang="en-US" dirty="0"/>
              <a:t> The </a:t>
            </a:r>
            <a:r>
              <a:rPr lang="en-US" dirty="0" err="1"/>
              <a:t>RfD</a:t>
            </a:r>
            <a:r>
              <a:rPr lang="en-US" dirty="0"/>
              <a:t> (expressed in units of </a:t>
            </a:r>
            <a:r>
              <a:rPr lang="en-US" dirty="0">
                <a:solidFill>
                  <a:srgbClr val="FF0000"/>
                </a:solidFill>
              </a:rPr>
              <a:t>mg of substance/kg body weight-day</a:t>
            </a:r>
            <a:r>
              <a:rPr lang="en-US" dirty="0"/>
              <a:t>) is defined as an estimate (with uncertainty spanning perhaps an order of magnitude) of a daily exposure to the human population (including sensitive subgroups) that is likely to be without an appreciable risk of deleterious effects during a lifetime. </a:t>
            </a:r>
          </a:p>
          <a:p>
            <a:r>
              <a:rPr lang="en-US" dirty="0"/>
              <a:t>An </a:t>
            </a:r>
            <a:r>
              <a:rPr lang="en-US" dirty="0" err="1"/>
              <a:t>RfD</a:t>
            </a:r>
            <a:r>
              <a:rPr lang="en-US" dirty="0"/>
              <a:t> can be derived from a no-observed-adverse-effect level (NOAEL), lowest-observed-adverse-effect level (LOAEL), or benchmark dose, with uncertainty factors generally applied to reflect limitations of the data used. </a:t>
            </a:r>
          </a:p>
          <a:p>
            <a:r>
              <a:rPr lang="en-US" dirty="0"/>
              <a:t>The inhalation </a:t>
            </a:r>
            <a:r>
              <a:rPr lang="en-US" dirty="0" err="1"/>
              <a:t>RfC</a:t>
            </a:r>
            <a:r>
              <a:rPr lang="en-US" dirty="0"/>
              <a:t> (expressed in units of </a:t>
            </a:r>
            <a:r>
              <a:rPr lang="en-US" dirty="0">
                <a:solidFill>
                  <a:srgbClr val="FF0000"/>
                </a:solidFill>
              </a:rPr>
              <a:t>mg of substance/m</a:t>
            </a:r>
            <a:r>
              <a:rPr lang="en-US" baseline="30000" dirty="0">
                <a:solidFill>
                  <a:srgbClr val="FF0000"/>
                </a:solidFill>
              </a:rPr>
              <a:t>3</a:t>
            </a:r>
            <a:r>
              <a:rPr lang="en-US" dirty="0">
                <a:solidFill>
                  <a:srgbClr val="FF0000"/>
                </a:solidFill>
              </a:rPr>
              <a:t> air</a:t>
            </a:r>
            <a:r>
              <a:rPr lang="en-US" dirty="0"/>
              <a:t>) is analogous to the oral </a:t>
            </a:r>
            <a:r>
              <a:rPr lang="en-US" dirty="0" err="1"/>
              <a:t>RfD</a:t>
            </a:r>
            <a:r>
              <a:rPr lang="en-US" dirty="0"/>
              <a:t> but provides a continuous inhalation exposure estimate. </a:t>
            </a:r>
          </a:p>
          <a:p>
            <a:r>
              <a:rPr lang="en-US" dirty="0"/>
              <a:t>The inhalation </a:t>
            </a:r>
            <a:r>
              <a:rPr lang="en-US" dirty="0" err="1"/>
              <a:t>RfC</a:t>
            </a:r>
            <a:r>
              <a:rPr lang="en-US" dirty="0"/>
              <a:t> considers toxic effects for both the respiratory system (portal of entry) and effects peripheral to the respiratory system (</a:t>
            </a:r>
            <a:r>
              <a:rPr lang="en-US" dirty="0" err="1"/>
              <a:t>extrarespiratory</a:t>
            </a:r>
            <a:r>
              <a:rPr lang="en-US" dirty="0"/>
              <a:t> or systemic effects).  </a:t>
            </a:r>
          </a:p>
          <a:p>
            <a:r>
              <a:rPr lang="en-US" dirty="0"/>
              <a:t>Reference values may also be derived for acute (≤24 hours), short-term (&gt;24 hours, up to 30 days), and </a:t>
            </a:r>
            <a:r>
              <a:rPr lang="en-US" dirty="0" err="1"/>
              <a:t>subchronic</a:t>
            </a:r>
            <a:r>
              <a:rPr lang="en-US" dirty="0"/>
              <a:t> (&gt;30 days, up to approximately 10% of the life span) exposure durations, all of which are derived based on an assumption of continuous exposure throughout the duration specified. </a:t>
            </a:r>
          </a:p>
          <a:p>
            <a:r>
              <a:rPr lang="en-US" dirty="0" err="1"/>
              <a:t>RfDs</a:t>
            </a:r>
            <a:r>
              <a:rPr lang="en-US" dirty="0"/>
              <a:t> and </a:t>
            </a:r>
            <a:r>
              <a:rPr lang="en-US" dirty="0" err="1"/>
              <a:t>RfCs</a:t>
            </a:r>
            <a:r>
              <a:rPr lang="en-US" dirty="0"/>
              <a:t> are generally used in </a:t>
            </a:r>
            <a:r>
              <a:rPr lang="en-US" dirty="0" err="1">
                <a:solidFill>
                  <a:srgbClr val="FF0000"/>
                </a:solidFill>
              </a:rPr>
              <a:t>noncancer</a:t>
            </a:r>
            <a:r>
              <a:rPr lang="en-US" dirty="0"/>
              <a:t> health assessments.</a:t>
            </a:r>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Cancer weight-of-evidence (WOE) descriptor</a:t>
            </a:r>
          </a:p>
        </p:txBody>
      </p:sp>
      <p:sp>
        <p:nvSpPr>
          <p:cNvPr id="3" name="Content Placeholder 2"/>
          <p:cNvSpPr>
            <a:spLocks noGrp="1"/>
          </p:cNvSpPr>
          <p:nvPr>
            <p:ph idx="1"/>
          </p:nvPr>
        </p:nvSpPr>
        <p:spPr/>
        <p:txBody>
          <a:bodyPr>
            <a:normAutofit fontScale="70000" lnSpcReduction="20000"/>
          </a:bodyPr>
          <a:lstStyle/>
          <a:p>
            <a:r>
              <a:rPr lang="en-US" sz="3100" dirty="0"/>
              <a:t>A cancer weight-of-evidence (WOE) descriptor is used by IRIS to describe a substance’s potential to cause cancer in humans and the conditions under which the carcinogenic effects may be expressed. </a:t>
            </a:r>
          </a:p>
          <a:p>
            <a:r>
              <a:rPr lang="en-US" sz="3100" dirty="0"/>
              <a:t>This judgment is independent of consideration of the agent’s carcinogenic potency. </a:t>
            </a:r>
          </a:p>
          <a:p>
            <a:r>
              <a:rPr lang="en-US" sz="3100" dirty="0"/>
              <a:t>Under the EPA’s 2005 guidelines for carcinogen risk assessment, a narrative approach, rather than categories, is used to characterize carcinogenicity. Five standard weight-of-evidence descriptors:</a:t>
            </a:r>
          </a:p>
          <a:p>
            <a:pPr marL="907542" lvl="1" indent="-514350">
              <a:buFont typeface="+mj-lt"/>
              <a:buAutoNum type="arabicPeriod"/>
            </a:pPr>
            <a:r>
              <a:rPr lang="en-US" sz="2600" dirty="0"/>
              <a:t>Carcinogenic to Humans, </a:t>
            </a:r>
          </a:p>
          <a:p>
            <a:pPr marL="907542" lvl="1" indent="-514350">
              <a:buFont typeface="+mj-lt"/>
              <a:buAutoNum type="arabicPeriod"/>
            </a:pPr>
            <a:r>
              <a:rPr lang="en-US" sz="2600" dirty="0"/>
              <a:t>Likely to Be Carcinogenic to Humans, </a:t>
            </a:r>
          </a:p>
          <a:p>
            <a:pPr marL="907542" lvl="1" indent="-514350">
              <a:buFont typeface="+mj-lt"/>
              <a:buAutoNum type="arabicPeriod"/>
            </a:pPr>
            <a:r>
              <a:rPr lang="en-US" sz="2600" dirty="0"/>
              <a:t>Suggestive Evidence of Carcinogenic Potential, </a:t>
            </a:r>
          </a:p>
          <a:p>
            <a:pPr marL="907542" lvl="1" indent="-514350">
              <a:buFont typeface="+mj-lt"/>
              <a:buAutoNum type="arabicPeriod"/>
            </a:pPr>
            <a:r>
              <a:rPr lang="en-US" sz="2600" dirty="0"/>
              <a:t>Inadequate Information to Assess Carcinogenic Potential, and </a:t>
            </a:r>
          </a:p>
          <a:p>
            <a:pPr marL="907542" lvl="1" indent="-514350">
              <a:buFont typeface="+mj-lt"/>
              <a:buAutoNum type="arabicPeriod"/>
            </a:pPr>
            <a:r>
              <a:rPr lang="en-US" sz="2600" dirty="0"/>
              <a:t>Not Likely to Be Carcinogenic to Humans</a:t>
            </a:r>
          </a:p>
          <a:p>
            <a:endParaRPr lang="en-US" dirty="0"/>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Cancer slope factors and unit risks</a:t>
            </a:r>
          </a:p>
        </p:txBody>
      </p:sp>
      <p:sp>
        <p:nvSpPr>
          <p:cNvPr id="3" name="Content Placeholder 2"/>
          <p:cNvSpPr>
            <a:spLocks noGrp="1"/>
          </p:cNvSpPr>
          <p:nvPr>
            <p:ph idx="1"/>
          </p:nvPr>
        </p:nvSpPr>
        <p:spPr/>
        <p:txBody>
          <a:bodyPr>
            <a:normAutofit fontScale="70000" lnSpcReduction="20000"/>
          </a:bodyPr>
          <a:lstStyle/>
          <a:p>
            <a:r>
              <a:rPr lang="en-US" dirty="0"/>
              <a:t>Cancer slope factors and unit risks are used to estimate the risk of cancer associated with exposure to a carcinogenic or potentially carcinogenic substance. </a:t>
            </a:r>
          </a:p>
          <a:p>
            <a:r>
              <a:rPr lang="en-US" dirty="0"/>
              <a:t>A </a:t>
            </a:r>
            <a:r>
              <a:rPr lang="en-US" u="sng" dirty="0"/>
              <a:t>slope factor </a:t>
            </a:r>
            <a:r>
              <a:rPr lang="en-US" dirty="0"/>
              <a:t>is an upper bound (</a:t>
            </a:r>
            <a:r>
              <a:rPr lang="en-US" dirty="0">
                <a:solidFill>
                  <a:srgbClr val="FF0000"/>
                </a:solidFill>
              </a:rPr>
              <a:t>conservative</a:t>
            </a:r>
            <a:r>
              <a:rPr lang="en-US" dirty="0"/>
              <a:t>), approximating a 95% confidence limit, on the increased cancer risk from a lifetime exposure to an agent by ingestion. </a:t>
            </a:r>
          </a:p>
          <a:p>
            <a:r>
              <a:rPr lang="en-US" dirty="0"/>
              <a:t>This estimate, usually expressed in </a:t>
            </a:r>
            <a:r>
              <a:rPr lang="en-US" dirty="0">
                <a:solidFill>
                  <a:srgbClr val="FF0000"/>
                </a:solidFill>
              </a:rPr>
              <a:t>units of proportion (of a population) affected per mg of substance/kg body weight-day</a:t>
            </a:r>
            <a:r>
              <a:rPr lang="en-US" dirty="0"/>
              <a:t>, is generally reserved for use in the low-dose region of the dose-response relationship, that is, for exposures corresponding to risks less than 1 in 100.  </a:t>
            </a:r>
          </a:p>
          <a:p>
            <a:r>
              <a:rPr lang="en-US" dirty="0"/>
              <a:t>A </a:t>
            </a:r>
            <a:r>
              <a:rPr lang="en-US" u="sng" dirty="0"/>
              <a:t>unit risk </a:t>
            </a:r>
            <a:r>
              <a:rPr lang="en-US" dirty="0"/>
              <a:t>is an upper-bound excess lifetime cancer risk estimated to result from continuous exposure to an agent at a concentration of 1 µg/L in water or 1 µg/m3 in air. </a:t>
            </a:r>
          </a:p>
          <a:p>
            <a:r>
              <a:rPr lang="en-US" b="1" dirty="0">
                <a:solidFill>
                  <a:srgbClr val="FF0000"/>
                </a:solidFill>
              </a:rPr>
              <a:t>The interpretation of unit risk for a substance in drinking water would be as follows: if unit risk = 2 x 10-6 per µg/L, 2 excess cancer cases (upper bound estimate) are expected to develop per 1,000,000 people if exposed daily for a lifetime to 1 µg of the substance in 1 liter of drinking water.</a:t>
            </a:r>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Effects</a:t>
            </a:r>
          </a:p>
        </p:txBody>
      </p:sp>
      <p:sp>
        <p:nvSpPr>
          <p:cNvPr id="3" name="Content Placeholder 2"/>
          <p:cNvSpPr>
            <a:spLocks noGrp="1"/>
          </p:cNvSpPr>
          <p:nvPr>
            <p:ph idx="1"/>
          </p:nvPr>
        </p:nvSpPr>
        <p:spPr/>
        <p:txBody>
          <a:bodyPr>
            <a:normAutofit fontScale="92500" lnSpcReduction="20000"/>
          </a:bodyPr>
          <a:lstStyle/>
          <a:p>
            <a:r>
              <a:rPr lang="en-US" dirty="0"/>
              <a:t>Indirect damages to humans</a:t>
            </a:r>
          </a:p>
          <a:p>
            <a:r>
              <a:rPr lang="en-US" dirty="0"/>
              <a:t>Aesthetic damages</a:t>
            </a:r>
          </a:p>
          <a:p>
            <a:pPr lvl="1"/>
            <a:r>
              <a:rPr lang="en-US" dirty="0"/>
              <a:t>contamination of the physical environment</a:t>
            </a:r>
          </a:p>
          <a:p>
            <a:pPr lvl="1"/>
            <a:r>
              <a:rPr lang="en-US" dirty="0"/>
              <a:t>odor</a:t>
            </a:r>
          </a:p>
          <a:p>
            <a:pPr lvl="1"/>
            <a:r>
              <a:rPr lang="en-US" dirty="0"/>
              <a:t>noise</a:t>
            </a:r>
          </a:p>
          <a:p>
            <a:pPr lvl="1"/>
            <a:r>
              <a:rPr lang="en-US" dirty="0"/>
              <a:t>poor visibility</a:t>
            </a:r>
          </a:p>
          <a:p>
            <a:r>
              <a:rPr lang="en-US" dirty="0"/>
              <a:t>Productivity damages</a:t>
            </a:r>
          </a:p>
          <a:p>
            <a:pPr lvl="1"/>
            <a:r>
              <a:rPr lang="en-US" dirty="0"/>
              <a:t>reduced productivity of farmland, forests, and commercial fisheries</a:t>
            </a:r>
          </a:p>
          <a:p>
            <a:r>
              <a:rPr lang="en-US" dirty="0"/>
              <a:t>Intrinsic or non-use damages including </a:t>
            </a:r>
          </a:p>
          <a:p>
            <a:pPr lvl="1"/>
            <a:r>
              <a:rPr lang="en-US" dirty="0"/>
              <a:t>losses in the value people associate with preserving, protecting, and improving the quality of ecological resources </a:t>
            </a:r>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 Assessment</a:t>
            </a:r>
          </a:p>
        </p:txBody>
      </p:sp>
      <p:sp>
        <p:nvSpPr>
          <p:cNvPr id="3" name="Content Placeholder 2"/>
          <p:cNvSpPr>
            <a:spLocks noGrp="1"/>
          </p:cNvSpPr>
          <p:nvPr>
            <p:ph idx="1"/>
          </p:nvPr>
        </p:nvSpPr>
        <p:spPr/>
        <p:txBody>
          <a:bodyPr>
            <a:noAutofit/>
          </a:bodyPr>
          <a:lstStyle/>
          <a:p>
            <a:r>
              <a:rPr lang="en-US" sz="1600" dirty="0"/>
              <a:t>The U.S. EPA has several risk assessment guidelines that set forth recommended principles and procedures to guide scientists in assessing the risks from chemicals or other agents in the environment. </a:t>
            </a:r>
          </a:p>
          <a:p>
            <a:r>
              <a:rPr lang="en-US" sz="1600" dirty="0"/>
              <a:t>For human health assessment, there are guidelines for </a:t>
            </a:r>
          </a:p>
          <a:p>
            <a:pPr lvl="1"/>
            <a:r>
              <a:rPr lang="en-US" sz="1400" dirty="0"/>
              <a:t>Cancer  </a:t>
            </a:r>
            <a:r>
              <a:rPr lang="en-US" sz="1200" dirty="0">
                <a:hlinkClick r:id="rId2"/>
              </a:rPr>
              <a:t>http://cfpub2.epa.gov/ncea/cfm/recordisplay.cfm?deid=55868&amp;CFID=490221&amp;CFTOKEN=33977086</a:t>
            </a:r>
            <a:r>
              <a:rPr lang="en-US" sz="1200" dirty="0"/>
              <a:t> </a:t>
            </a:r>
            <a:endParaRPr lang="en-US" sz="1400" dirty="0"/>
          </a:p>
          <a:p>
            <a:pPr lvl="1"/>
            <a:r>
              <a:rPr lang="en-US" sz="1400" dirty="0"/>
              <a:t>Chemical mixtures  </a:t>
            </a:r>
            <a:r>
              <a:rPr lang="en-US" sz="1400" dirty="0">
                <a:hlinkClick r:id="rId3"/>
              </a:rPr>
              <a:t>http://cfpub2.epa.gov/ncea/cfm/recordisplay.cfm?deid=22567</a:t>
            </a:r>
            <a:r>
              <a:rPr lang="en-US" sz="1400" dirty="0"/>
              <a:t> </a:t>
            </a:r>
          </a:p>
          <a:p>
            <a:pPr lvl="1"/>
            <a:r>
              <a:rPr lang="en-US" sz="1400" dirty="0"/>
              <a:t>Developmental toxicity  </a:t>
            </a:r>
            <a:r>
              <a:rPr lang="en-US" sz="1400" dirty="0">
                <a:hlinkClick r:id="rId4"/>
              </a:rPr>
              <a:t>http://cfpub2.epa.gov/ncea/cfm/recordisplay.cfm?deid=23162</a:t>
            </a:r>
            <a:r>
              <a:rPr lang="en-US" sz="1400" dirty="0"/>
              <a:t> </a:t>
            </a:r>
          </a:p>
          <a:p>
            <a:pPr lvl="1"/>
            <a:r>
              <a:rPr lang="en-US" sz="1400" dirty="0"/>
              <a:t>Exposure assessment  </a:t>
            </a:r>
            <a:r>
              <a:rPr lang="en-US" sz="1400" dirty="0">
                <a:hlinkClick r:id="rId5"/>
              </a:rPr>
              <a:t>http://cfpub2.epa.gov/ncea/cfm/recordisplay.cfm?deid=15263</a:t>
            </a:r>
            <a:r>
              <a:rPr lang="en-US" sz="1400" dirty="0"/>
              <a:t> </a:t>
            </a:r>
          </a:p>
          <a:p>
            <a:pPr lvl="1"/>
            <a:r>
              <a:rPr lang="en-US" sz="1400" dirty="0" err="1"/>
              <a:t>Mutagenicity</a:t>
            </a:r>
            <a:r>
              <a:rPr lang="en-US" sz="1400" dirty="0"/>
              <a:t>  </a:t>
            </a:r>
            <a:r>
              <a:rPr lang="en-US" sz="1400" dirty="0">
                <a:hlinkClick r:id="rId6"/>
              </a:rPr>
              <a:t>http://cfpub2.epa.gov/ncea/cfm/recordisplay.cfm?deid=23160</a:t>
            </a:r>
            <a:r>
              <a:rPr lang="en-US" sz="1400" dirty="0"/>
              <a:t> </a:t>
            </a:r>
          </a:p>
          <a:p>
            <a:pPr lvl="1"/>
            <a:r>
              <a:rPr lang="en-US" sz="1400" dirty="0"/>
              <a:t>Neurotoxicity, and reproductive toxicity (currently unavailable) </a:t>
            </a:r>
          </a:p>
          <a:p>
            <a:r>
              <a:rPr lang="en-US" sz="1600" dirty="0"/>
              <a:t>For environmental impacts, the EPA has published Guidelines for Ecological Risk Assessment (currently unavailable) that are meant to be internal guidance for EPA and to inform the public and the regulated community regarding the EPA's approach to ecological risk assessment. </a:t>
            </a:r>
          </a:p>
          <a:p>
            <a:r>
              <a:rPr lang="en-US" sz="1600" dirty="0"/>
              <a:t>In addition, U.S. EPA has prepared two citizen's guides on risk assessment:</a:t>
            </a:r>
          </a:p>
          <a:p>
            <a:pPr lvl="1"/>
            <a:r>
              <a:rPr lang="en-US" sz="1400" dirty="0"/>
              <a:t>Risk Assessment for Toxic Air Pollutants </a:t>
            </a:r>
            <a:r>
              <a:rPr lang="en-US" sz="1200" dirty="0">
                <a:hlinkClick r:id="rId7"/>
              </a:rPr>
              <a:t>http://www.epa.gov/oar/oaqps/air_risc/3_90_024.html</a:t>
            </a:r>
            <a:r>
              <a:rPr lang="en-US" sz="1200" dirty="0"/>
              <a:t> </a:t>
            </a:r>
            <a:endParaRPr lang="en-US" sz="1400" dirty="0"/>
          </a:p>
          <a:p>
            <a:pPr lvl="1"/>
            <a:r>
              <a:rPr lang="en-US" sz="1400" dirty="0"/>
              <a:t>Evaluating Exposures to Toxic Air Pollutants </a:t>
            </a:r>
            <a:r>
              <a:rPr lang="en-US" sz="1200" dirty="0">
                <a:hlinkClick r:id="rId8"/>
              </a:rPr>
              <a:t>http://www.epa.gov/oar/oaqps/air_risc/3_90_023.html</a:t>
            </a:r>
            <a:r>
              <a:rPr lang="en-US" sz="1200" dirty="0"/>
              <a:t> </a:t>
            </a:r>
            <a:endParaRPr lang="en-US" sz="1400"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Economic Analysis</a:t>
            </a:r>
          </a:p>
        </p:txBody>
      </p:sp>
      <p:sp>
        <p:nvSpPr>
          <p:cNvPr id="3" name="Content Placeholder 2"/>
          <p:cNvSpPr>
            <a:spLocks noGrp="1"/>
          </p:cNvSpPr>
          <p:nvPr>
            <p:ph idx="1"/>
          </p:nvPr>
        </p:nvSpPr>
        <p:spPr/>
        <p:txBody>
          <a:bodyPr>
            <a:normAutofit fontScale="47500" lnSpcReduction="20000"/>
          </a:bodyPr>
          <a:lstStyle/>
          <a:p>
            <a:r>
              <a:rPr lang="en-US" sz="3800" dirty="0"/>
              <a:t>The U.S. EPA's Guidelines for Preparing Economic Analyses establish a sound scientific framework for performing economic analyses of environmental regulations and policies. </a:t>
            </a:r>
          </a:p>
          <a:p>
            <a:pPr>
              <a:buNone/>
            </a:pPr>
            <a:r>
              <a:rPr lang="en-US" sz="3800" dirty="0"/>
              <a:t>	</a:t>
            </a:r>
            <a:r>
              <a:rPr lang="en-US" sz="2900" dirty="0">
                <a:hlinkClick r:id="rId2"/>
              </a:rPr>
              <a:t>http://yosemite1.epa.gov/ee/epa/eed.nsf/Webpages/Guidelines.html/$file/Guidelines.pdf</a:t>
            </a:r>
            <a:r>
              <a:rPr lang="en-US" sz="2900" dirty="0"/>
              <a:t> </a:t>
            </a:r>
            <a:endParaRPr lang="en-US" sz="3800" dirty="0"/>
          </a:p>
          <a:p>
            <a:r>
              <a:rPr lang="en-US" sz="3800" dirty="0"/>
              <a:t>The Guidelines address major analytical issues on key topics, including: </a:t>
            </a:r>
          </a:p>
          <a:p>
            <a:pPr lvl="1"/>
            <a:r>
              <a:rPr lang="en-US" sz="3800" dirty="0"/>
              <a:t>Estimating the value of reduced health risks and improved environment quality </a:t>
            </a:r>
          </a:p>
          <a:p>
            <a:pPr lvl="1"/>
            <a:r>
              <a:rPr lang="en-US" sz="3800" dirty="0"/>
              <a:t>Defining baseline conditions (i.e., contrasting the state of the economy and environment with and without a proposed regulatory policy). </a:t>
            </a:r>
          </a:p>
          <a:p>
            <a:pPr lvl="1"/>
            <a:r>
              <a:rPr lang="en-US" sz="3800" dirty="0"/>
              <a:t>Discounting and comparing differences in the timing of benefits, costs, and impacts </a:t>
            </a:r>
          </a:p>
          <a:p>
            <a:pPr lvl="1"/>
            <a:r>
              <a:rPr lang="en-US" sz="3800" dirty="0"/>
              <a:t>Assessing and describing who pays the costs and receives the benefits of regulations </a:t>
            </a:r>
          </a:p>
          <a:p>
            <a:pPr lvl="1"/>
            <a:r>
              <a:rPr lang="en-US" sz="3800" dirty="0"/>
              <a:t>Locating available data sources for conducting economic analyses. </a:t>
            </a:r>
          </a:p>
          <a:p>
            <a:pPr lvl="1"/>
            <a:r>
              <a:rPr lang="en-US" sz="3800" dirty="0"/>
              <a:t>Presenting the results of economic analysis, including non-monetary information</a:t>
            </a:r>
            <a:br>
              <a:rPr lang="en-US" dirty="0"/>
            </a:br>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1. Air Quality Goal Setting</a:t>
            </a:r>
            <a:endParaRPr lang="en-US" dirty="0"/>
          </a:p>
        </p:txBody>
      </p:sp>
      <p:sp>
        <p:nvSpPr>
          <p:cNvPr id="3" name="Content Placeholder 2"/>
          <p:cNvSpPr>
            <a:spLocks noGrp="1"/>
          </p:cNvSpPr>
          <p:nvPr>
            <p:ph idx="1"/>
          </p:nvPr>
        </p:nvSpPr>
        <p:spPr/>
        <p:txBody>
          <a:bodyPr>
            <a:normAutofit fontScale="85000" lnSpcReduction="20000"/>
          </a:bodyPr>
          <a:lstStyle/>
          <a:p>
            <a:r>
              <a:rPr lang="en-US" dirty="0"/>
              <a:t>Air Quality Goal Setting is the activity of establishing standards based on scientific or technical assessment with the aim of mitigating the harmful health and environmental effects of various air pollutants.</a:t>
            </a:r>
          </a:p>
          <a:p>
            <a:r>
              <a:rPr lang="en-US" dirty="0"/>
              <a:t>The United States controls air pollutants through two main programs: (1) the National Ambient Air Quality Standards (NAAQS) program,</a:t>
            </a:r>
          </a:p>
          <a:p>
            <a:pPr>
              <a:buNone/>
            </a:pPr>
            <a:r>
              <a:rPr lang="en-US" dirty="0"/>
              <a:t>	</a:t>
            </a:r>
            <a:r>
              <a:rPr lang="en-US" dirty="0">
                <a:hlinkClick r:id="rId2"/>
              </a:rPr>
              <a:t>http://earth1.epa.gov/air/criteria.html</a:t>
            </a:r>
            <a:r>
              <a:rPr lang="en-US" dirty="0"/>
              <a:t> </a:t>
            </a:r>
          </a:p>
          <a:p>
            <a:pPr>
              <a:buNone/>
            </a:pPr>
            <a:r>
              <a:rPr lang="en-US" dirty="0"/>
              <a:t>	 and (2) the Hazardous Air Pollutants (HAP) program. </a:t>
            </a:r>
          </a:p>
          <a:p>
            <a:r>
              <a:rPr lang="en-US" dirty="0"/>
              <a:t>NAAQS are established for six pollutants: ozone, carbon monoxide, sulfur dioxide, nitrogen dioxide, lead, and particulate matter. The standards are required by general national legislation to protect public health; the specific levels are set by regulations or rules developed by the U.S. Environmental Protection Agency (EPA).</a:t>
            </a:r>
          </a:p>
        </p:txBody>
      </p:sp>
      <p:sp>
        <p:nvSpPr>
          <p:cNvPr id="4" name="Slide Number Placeholder 3"/>
          <p:cNvSpPr>
            <a:spLocks noGrp="1"/>
          </p:cNvSpPr>
          <p:nvPr>
            <p:ph type="sldNum" sz="quarter" idx="12"/>
          </p:nvPr>
        </p:nvSpPr>
        <p:spPr/>
        <p:txBody>
          <a:bodyPr/>
          <a:lstStyle/>
          <a:p>
            <a:fld id="{61280BF0-8028-4BBC-80A8-2217885F74EF}"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5. Legislation, Regulation &amp; Implementation</a:t>
            </a:r>
            <a:endParaRPr lang="en-US" dirty="0"/>
          </a:p>
        </p:txBody>
      </p:sp>
      <p:sp>
        <p:nvSpPr>
          <p:cNvPr id="3" name="Content Placeholder 2"/>
          <p:cNvSpPr>
            <a:spLocks noGrp="1"/>
          </p:cNvSpPr>
          <p:nvPr>
            <p:ph idx="1"/>
          </p:nvPr>
        </p:nvSpPr>
        <p:spPr/>
        <p:txBody>
          <a:bodyPr>
            <a:normAutofit fontScale="92500" lnSpcReduction="20000"/>
          </a:bodyPr>
          <a:lstStyle/>
          <a:p>
            <a:r>
              <a:rPr lang="en-US" u="sng" dirty="0"/>
              <a:t>Legislation</a:t>
            </a:r>
            <a:r>
              <a:rPr lang="en-US" dirty="0"/>
              <a:t>: Air quality legislation generally contains broad program goals and objectives as well as roles and responsibilities for achieving national air quality protection. In the U.S., national legislation is developed and finalized within the </a:t>
            </a:r>
            <a:r>
              <a:rPr lang="en-US" dirty="0">
                <a:solidFill>
                  <a:srgbClr val="FF0000"/>
                </a:solidFill>
              </a:rPr>
              <a:t>U.S. Congress </a:t>
            </a:r>
            <a:r>
              <a:rPr lang="en-US" dirty="0"/>
              <a:t>and signed by the President. </a:t>
            </a:r>
          </a:p>
          <a:p>
            <a:r>
              <a:rPr lang="en-US" u="sng" dirty="0"/>
              <a:t>Regulation</a:t>
            </a:r>
            <a:r>
              <a:rPr lang="en-US" dirty="0"/>
              <a:t>: In the U.S., national environmental regulations are developed primarily by the Environmental Protection Agency (</a:t>
            </a:r>
            <a:r>
              <a:rPr lang="en-US" dirty="0">
                <a:solidFill>
                  <a:srgbClr val="FF0000"/>
                </a:solidFill>
              </a:rPr>
              <a:t>EPA</a:t>
            </a:r>
            <a:r>
              <a:rPr lang="en-US" dirty="0"/>
              <a:t>).</a:t>
            </a:r>
          </a:p>
          <a:p>
            <a:r>
              <a:rPr lang="en-US" u="sng" dirty="0"/>
              <a:t>Implementation</a:t>
            </a:r>
            <a:r>
              <a:rPr lang="en-US" dirty="0"/>
              <a:t>: In the U.S., though much legislation is passed nationally, individual </a:t>
            </a:r>
            <a:r>
              <a:rPr lang="en-US" dirty="0">
                <a:solidFill>
                  <a:srgbClr val="FF0000"/>
                </a:solidFill>
              </a:rPr>
              <a:t>States</a:t>
            </a:r>
            <a:r>
              <a:rPr lang="en-US" dirty="0"/>
              <a:t> are the primary implementers of air quality management programs.</a:t>
            </a:r>
          </a:p>
          <a:p>
            <a:r>
              <a:rPr lang="en-US" dirty="0"/>
              <a:t>More info: </a:t>
            </a:r>
            <a:r>
              <a:rPr lang="en-US" dirty="0">
                <a:hlinkClick r:id="rId2"/>
              </a:rPr>
              <a:t>http://www.epa.gov/lawsregs/index.html</a:t>
            </a:r>
            <a:r>
              <a:rPr lang="en-US" dirty="0"/>
              <a:t> </a:t>
            </a:r>
          </a:p>
          <a:p>
            <a:endParaRPr lang="en-US" dirty="0"/>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6. Compliance &amp; Enforcement</a:t>
            </a:r>
          </a:p>
        </p:txBody>
      </p:sp>
      <p:sp>
        <p:nvSpPr>
          <p:cNvPr id="3" name="Content Placeholder 2"/>
          <p:cNvSpPr>
            <a:spLocks noGrp="1"/>
          </p:cNvSpPr>
          <p:nvPr>
            <p:ph idx="1"/>
          </p:nvPr>
        </p:nvSpPr>
        <p:spPr/>
        <p:txBody>
          <a:bodyPr>
            <a:normAutofit fontScale="77500" lnSpcReduction="20000"/>
          </a:bodyPr>
          <a:lstStyle/>
          <a:p>
            <a:r>
              <a:rPr lang="en-US" dirty="0"/>
              <a:t>Compliance </a:t>
            </a:r>
            <a:r>
              <a:rPr lang="en-US" dirty="0">
                <a:solidFill>
                  <a:srgbClr val="FF0000"/>
                </a:solidFill>
              </a:rPr>
              <a:t>Assistance</a:t>
            </a:r>
            <a:r>
              <a:rPr lang="en-US" dirty="0"/>
              <a:t>: The U.S. EPA as well as states and local agencies have developed numerous industry specific documents available to assist in the development of a compliance program. </a:t>
            </a:r>
          </a:p>
          <a:p>
            <a:pPr>
              <a:buNone/>
            </a:pPr>
            <a:r>
              <a:rPr lang="en-US" dirty="0"/>
              <a:t>	</a:t>
            </a:r>
            <a:r>
              <a:rPr lang="en-US" dirty="0">
                <a:hlinkClick r:id="rId2"/>
              </a:rPr>
              <a:t>http://www.epa.gov/compliance/assistance/index.html</a:t>
            </a:r>
            <a:r>
              <a:rPr lang="en-US" dirty="0"/>
              <a:t> </a:t>
            </a:r>
          </a:p>
          <a:p>
            <a:r>
              <a:rPr lang="en-US" dirty="0"/>
              <a:t>Compliance </a:t>
            </a:r>
            <a:r>
              <a:rPr lang="en-US" dirty="0">
                <a:solidFill>
                  <a:srgbClr val="FF0000"/>
                </a:solidFill>
              </a:rPr>
              <a:t>Inspections</a:t>
            </a:r>
            <a:r>
              <a:rPr lang="en-US" dirty="0"/>
              <a:t> are a key element of a compliance program. </a:t>
            </a:r>
          </a:p>
          <a:p>
            <a:r>
              <a:rPr lang="en-US" dirty="0">
                <a:solidFill>
                  <a:srgbClr val="FF0000"/>
                </a:solidFill>
              </a:rPr>
              <a:t>Civil Enforcement </a:t>
            </a:r>
            <a:r>
              <a:rPr lang="en-US" dirty="0"/>
              <a:t>encompasses the investigations and cases brought to address the most significant violations, and includes EPA administrative actions and judicial cases referred to the Department of Justice. </a:t>
            </a:r>
          </a:p>
          <a:p>
            <a:pPr>
              <a:buNone/>
            </a:pPr>
            <a:r>
              <a:rPr lang="en-US" dirty="0"/>
              <a:t>	</a:t>
            </a:r>
            <a:r>
              <a:rPr lang="en-US" dirty="0">
                <a:hlinkClick r:id="rId3"/>
              </a:rPr>
              <a:t>http://www.epa.gov/compliance/civil/index.html</a:t>
            </a:r>
            <a:r>
              <a:rPr lang="en-US" dirty="0"/>
              <a:t> </a:t>
            </a:r>
          </a:p>
          <a:p>
            <a:r>
              <a:rPr lang="en-US" dirty="0">
                <a:solidFill>
                  <a:srgbClr val="FF0000"/>
                </a:solidFill>
              </a:rPr>
              <a:t>Criminal Enforcement </a:t>
            </a:r>
            <a:r>
              <a:rPr lang="en-US" dirty="0"/>
              <a:t>is designed to identify, apprehend, and assist prosecutors in successfully convicting those who are responsible for the most significant and egregious violations of environmental law that pose substantial risks to human health and the environment. </a:t>
            </a:r>
          </a:p>
          <a:p>
            <a:pPr>
              <a:buNone/>
            </a:pPr>
            <a:r>
              <a:rPr lang="en-US" dirty="0"/>
              <a:t>	</a:t>
            </a:r>
            <a:r>
              <a:rPr lang="en-US" dirty="0">
                <a:hlinkClick r:id="rId4"/>
              </a:rPr>
              <a:t>http://www.epa.gov/compliance/criminal/index.html</a:t>
            </a:r>
            <a:r>
              <a:rPr lang="en-US" dirty="0"/>
              <a:t> </a:t>
            </a:r>
          </a:p>
          <a:p>
            <a:endParaRPr lang="en-US" dirty="0"/>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7. Public Participation</a:t>
            </a:r>
          </a:p>
        </p:txBody>
      </p:sp>
      <p:sp>
        <p:nvSpPr>
          <p:cNvPr id="3" name="Content Placeholder 2"/>
          <p:cNvSpPr>
            <a:spLocks noGrp="1"/>
          </p:cNvSpPr>
          <p:nvPr>
            <p:ph idx="1"/>
          </p:nvPr>
        </p:nvSpPr>
        <p:spPr/>
        <p:txBody>
          <a:bodyPr>
            <a:normAutofit fontScale="47500" lnSpcReduction="20000"/>
          </a:bodyPr>
          <a:lstStyle/>
          <a:p>
            <a:r>
              <a:rPr lang="en-US" sz="4000" dirty="0"/>
              <a:t>Public opportunities (e.g. multiple public hearings)</a:t>
            </a:r>
          </a:p>
          <a:p>
            <a:r>
              <a:rPr lang="en-US" sz="4000" dirty="0"/>
              <a:t>Environmental Information to the Public by the US EPA</a:t>
            </a:r>
          </a:p>
          <a:p>
            <a:pPr lvl="1"/>
            <a:r>
              <a:rPr lang="en-US" sz="4000" dirty="0" err="1"/>
              <a:t>AIRNow</a:t>
            </a:r>
            <a:r>
              <a:rPr lang="en-US" sz="4000" dirty="0"/>
              <a:t> Ozone and Particulate Matter Monitoring and Forecasting</a:t>
            </a:r>
          </a:p>
          <a:p>
            <a:pPr lvl="2"/>
            <a:r>
              <a:rPr lang="en-US" sz="4000" dirty="0">
                <a:hlinkClick r:id="rId2"/>
              </a:rPr>
              <a:t>http://airnow.gov/</a:t>
            </a:r>
            <a:r>
              <a:rPr lang="en-US" sz="4000" dirty="0"/>
              <a:t>  </a:t>
            </a:r>
          </a:p>
          <a:p>
            <a:pPr lvl="1"/>
            <a:r>
              <a:rPr lang="en-US" sz="4000" dirty="0" err="1"/>
              <a:t>MyEnvironment</a:t>
            </a:r>
            <a:r>
              <a:rPr lang="en-US" sz="4000" dirty="0"/>
              <a:t> - environmental information for my area</a:t>
            </a:r>
          </a:p>
          <a:p>
            <a:pPr lvl="2"/>
            <a:r>
              <a:rPr lang="en-US" sz="4000" dirty="0">
                <a:hlinkClick r:id="rId3"/>
              </a:rPr>
              <a:t>http://www.epa.gov/myenvironment/</a:t>
            </a:r>
            <a:endParaRPr lang="en-US" sz="4000" dirty="0"/>
          </a:p>
          <a:p>
            <a:pPr lvl="1"/>
            <a:r>
              <a:rPr lang="en-US" sz="4000" dirty="0" err="1"/>
              <a:t>Envirofacts</a:t>
            </a:r>
            <a:r>
              <a:rPr lang="en-US" sz="4000" dirty="0"/>
              <a:t> </a:t>
            </a:r>
          </a:p>
          <a:p>
            <a:pPr lvl="2"/>
            <a:r>
              <a:rPr lang="en-US" sz="4000" dirty="0">
                <a:hlinkClick r:id="rId4"/>
              </a:rPr>
              <a:t>http://www.epa.gov/enviro/</a:t>
            </a:r>
            <a:r>
              <a:rPr lang="en-US" sz="4000" dirty="0"/>
              <a:t> </a:t>
            </a:r>
          </a:p>
          <a:p>
            <a:r>
              <a:rPr lang="en-US" sz="4000" dirty="0"/>
              <a:t>States’ activities, e.g., The Public Participation Guide to Air Quality Decision Making in California (PDF-501K) which provides the basic tools and information needed to understand and participate in the air pollution policy, planning, permitting, and regulatory decision-making processes in California. </a:t>
            </a:r>
          </a:p>
          <a:p>
            <a:pPr>
              <a:buNone/>
            </a:pPr>
            <a:r>
              <a:rPr lang="en-US" sz="4000" dirty="0"/>
              <a:t>	</a:t>
            </a:r>
            <a:r>
              <a:rPr lang="en-US" sz="4000" dirty="0">
                <a:hlinkClick r:id="rId5"/>
              </a:rPr>
              <a:t>http://www.arb.ca.gov/ch/ppgEnglish2005.pdf</a:t>
            </a:r>
            <a:r>
              <a:rPr lang="en-US" sz="4000" dirty="0"/>
              <a:t> </a:t>
            </a:r>
            <a:endParaRPr lang="en-US" sz="3800" dirty="0"/>
          </a:p>
          <a:p>
            <a:pPr>
              <a:buNone/>
            </a:pPr>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8. Monitoring</a:t>
            </a:r>
          </a:p>
        </p:txBody>
      </p:sp>
      <p:sp>
        <p:nvSpPr>
          <p:cNvPr id="3" name="Content Placeholder 2"/>
          <p:cNvSpPr>
            <a:spLocks noGrp="1"/>
          </p:cNvSpPr>
          <p:nvPr>
            <p:ph idx="1"/>
          </p:nvPr>
        </p:nvSpPr>
        <p:spPr/>
        <p:txBody>
          <a:bodyPr>
            <a:normAutofit fontScale="85000" lnSpcReduction="20000"/>
          </a:bodyPr>
          <a:lstStyle/>
          <a:p>
            <a:r>
              <a:rPr lang="en-US" dirty="0">
                <a:solidFill>
                  <a:srgbClr val="FF0000"/>
                </a:solidFill>
              </a:rPr>
              <a:t>Ambient Monitoring </a:t>
            </a:r>
            <a:r>
              <a:rPr lang="en-US" dirty="0"/>
              <a:t>is the systematic, long-term assessment of pollutant levels by measuring the quantity and types of certain pollutants in the surrounding, outdoor air.</a:t>
            </a:r>
          </a:p>
          <a:p>
            <a:pPr lvl="1"/>
            <a:r>
              <a:rPr lang="en-US" dirty="0"/>
              <a:t>assess the extent of pollution</a:t>
            </a:r>
          </a:p>
          <a:p>
            <a:pPr lvl="1"/>
            <a:r>
              <a:rPr lang="en-US" dirty="0"/>
              <a:t>ensure compliance with national legislation</a:t>
            </a:r>
          </a:p>
          <a:p>
            <a:pPr lvl="1"/>
            <a:r>
              <a:rPr lang="en-US" dirty="0"/>
              <a:t>evaluate control options, and provide data for air quality modeling</a:t>
            </a:r>
          </a:p>
          <a:p>
            <a:r>
              <a:rPr lang="en-US" dirty="0">
                <a:solidFill>
                  <a:srgbClr val="FF0000"/>
                </a:solidFill>
              </a:rPr>
              <a:t>Emissions Measurement </a:t>
            </a:r>
            <a:r>
              <a:rPr lang="en-US" dirty="0"/>
              <a:t>is the process of monitoring particulate and gaseous emissions from a specific source.</a:t>
            </a:r>
          </a:p>
          <a:p>
            <a:pPr lvl="1"/>
            <a:r>
              <a:rPr lang="en-US" dirty="0"/>
              <a:t>The measurement of both </a:t>
            </a:r>
            <a:r>
              <a:rPr lang="en-US" i="1" dirty="0"/>
              <a:t>type </a:t>
            </a:r>
            <a:r>
              <a:rPr lang="en-US" dirty="0"/>
              <a:t>and </a:t>
            </a:r>
            <a:r>
              <a:rPr lang="en-US" i="1" dirty="0"/>
              <a:t>quantity </a:t>
            </a:r>
            <a:r>
              <a:rPr lang="en-US" dirty="0"/>
              <a:t>of these contaminants is an important part of obtaining the data needed to implement a meaningful control program. </a:t>
            </a:r>
          </a:p>
          <a:p>
            <a:pPr lvl="1"/>
            <a:r>
              <a:rPr lang="en-US" dirty="0"/>
              <a:t>The process of monitoring particulate and gaseous emissions from a stationary source is often referred to as </a:t>
            </a:r>
            <a:r>
              <a:rPr lang="en-US" i="1" dirty="0"/>
              <a:t>source sampling </a:t>
            </a:r>
            <a:r>
              <a:rPr lang="en-US" dirty="0"/>
              <a:t>or </a:t>
            </a:r>
            <a:r>
              <a:rPr lang="en-US" i="1" dirty="0"/>
              <a:t>source testing</a:t>
            </a:r>
            <a:endParaRPr lang="en-US" b="1" dirty="0"/>
          </a:p>
          <a:p>
            <a:pPr>
              <a:buNone/>
            </a:pPr>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Air Quality Subsystem (AQS)</a:t>
            </a:r>
          </a:p>
        </p:txBody>
      </p:sp>
      <p:sp>
        <p:nvSpPr>
          <p:cNvPr id="3" name="Content Placeholder 2"/>
          <p:cNvSpPr>
            <a:spLocks noGrp="1"/>
          </p:cNvSpPr>
          <p:nvPr>
            <p:ph idx="1"/>
          </p:nvPr>
        </p:nvSpPr>
        <p:spPr/>
        <p:txBody>
          <a:bodyPr>
            <a:normAutofit fontScale="77500" lnSpcReduction="20000"/>
          </a:bodyPr>
          <a:lstStyle/>
          <a:p>
            <a:r>
              <a:rPr lang="en-US" dirty="0"/>
              <a:t>Once data are collected from a monitoring system, they must be stored in data management systems and databases. </a:t>
            </a:r>
          </a:p>
          <a:p>
            <a:r>
              <a:rPr lang="en-US" dirty="0"/>
              <a:t>Subsequently, the data must be retrieved and analyzed to see what they reveal about the effectiveness of regulatory standards, the accuracy of modeling, impacts on health endpoints, and as an overall way of assessing. </a:t>
            </a:r>
          </a:p>
          <a:p>
            <a:r>
              <a:rPr lang="en-US" dirty="0"/>
              <a:t>In the U.S. these data are collected and housed in the Air Quality Subsystem (AQS) </a:t>
            </a:r>
            <a:r>
              <a:rPr lang="en-US" dirty="0">
                <a:hlinkClick r:id="rId2"/>
              </a:rPr>
              <a:t>http://www.epa.gov/ttn/airs/airsaqs/</a:t>
            </a:r>
            <a:r>
              <a:rPr lang="en-US" dirty="0"/>
              <a:t>  </a:t>
            </a:r>
          </a:p>
          <a:p>
            <a:pPr lvl="1"/>
            <a:r>
              <a:rPr lang="en-US" dirty="0"/>
              <a:t>The AQS contains ambient air pollution data collected by EPA, state, local, and tribal air pollution control agencies from thousands of monitoring stations.  </a:t>
            </a:r>
          </a:p>
          <a:p>
            <a:pPr lvl="1"/>
            <a:r>
              <a:rPr lang="en-US" dirty="0"/>
              <a:t>AQS also contains meteorological data, descriptive information about each monitoring station (including its geographic location and its operator), and data quality assurance/quality control information.  </a:t>
            </a:r>
          </a:p>
          <a:p>
            <a:pPr lvl="1"/>
            <a:r>
              <a:rPr lang="en-US" dirty="0"/>
              <a:t>AQS data can be obtained from </a:t>
            </a:r>
            <a:r>
              <a:rPr lang="en-US" dirty="0">
                <a:hlinkClick r:id="rId3"/>
              </a:rPr>
              <a:t>http://www.epa.gov/ttn/airs/airsaqs/detaildata/</a:t>
            </a:r>
            <a:r>
              <a:rPr lang="en-US" dirty="0"/>
              <a:t> </a:t>
            </a:r>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9. </a:t>
            </a:r>
            <a:r>
              <a:rPr lang="en-US" b="1" dirty="0"/>
              <a:t>Emissions Inventory </a:t>
            </a:r>
            <a:endParaRPr lang="en-US" dirty="0"/>
          </a:p>
        </p:txBody>
      </p:sp>
      <p:sp>
        <p:nvSpPr>
          <p:cNvPr id="3" name="Content Placeholder 2"/>
          <p:cNvSpPr>
            <a:spLocks noGrp="1"/>
          </p:cNvSpPr>
          <p:nvPr>
            <p:ph idx="1"/>
          </p:nvPr>
        </p:nvSpPr>
        <p:spPr/>
        <p:txBody>
          <a:bodyPr>
            <a:normAutofit lnSpcReduction="10000"/>
          </a:bodyPr>
          <a:lstStyle/>
          <a:p>
            <a:r>
              <a:rPr lang="en-US" dirty="0"/>
              <a:t>An emissions inventory is a database that lists, by source, the amount of air pollutants discharged into the atmosphere of a community during a given time period.</a:t>
            </a:r>
          </a:p>
          <a:p>
            <a:r>
              <a:rPr lang="en-US" dirty="0"/>
              <a:t>Different methods for calculating the emissions inventories are available, e.g.:</a:t>
            </a:r>
          </a:p>
          <a:p>
            <a:pPr lvl="1"/>
            <a:r>
              <a:rPr lang="en-US" dirty="0"/>
              <a:t>continuous monitoring to measure actual emissions;</a:t>
            </a:r>
          </a:p>
          <a:p>
            <a:pPr lvl="1"/>
            <a:r>
              <a:rPr lang="en-US" dirty="0"/>
              <a:t>extrapolating the results from short-term source emissions tests; and </a:t>
            </a:r>
          </a:p>
          <a:p>
            <a:pPr lvl="1"/>
            <a:r>
              <a:rPr lang="en-US" dirty="0"/>
              <a:t>combining published emission factors with known activity levels. </a:t>
            </a:r>
          </a:p>
          <a:p>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General emission factors (AP-42)</a:t>
            </a:r>
          </a:p>
        </p:txBody>
      </p:sp>
      <p:sp>
        <p:nvSpPr>
          <p:cNvPr id="3" name="Content Placeholder 2"/>
          <p:cNvSpPr>
            <a:spLocks noGrp="1"/>
          </p:cNvSpPr>
          <p:nvPr>
            <p:ph idx="1"/>
          </p:nvPr>
        </p:nvSpPr>
        <p:spPr/>
        <p:txBody>
          <a:bodyPr>
            <a:normAutofit fontScale="70000" lnSpcReduction="20000"/>
          </a:bodyPr>
          <a:lstStyle/>
          <a:p>
            <a:r>
              <a:rPr lang="en-US" dirty="0"/>
              <a:t>An </a:t>
            </a:r>
            <a:r>
              <a:rPr lang="en-US" b="1" dirty="0"/>
              <a:t>emissions factor</a:t>
            </a:r>
            <a:r>
              <a:rPr lang="en-US" dirty="0"/>
              <a:t> is a representative value that attempts to relate the quantity of a pollutant released to the atmosphere with an activity associated with the release of that pollutant. </a:t>
            </a:r>
          </a:p>
          <a:p>
            <a:r>
              <a:rPr lang="en-US" dirty="0"/>
              <a:t>These factors are usually expressed as the weight of pollutant divided by a unit weight, volume, distance, or duration of the activity emitting the pollutant (e.g., kilograms of particulate emitted per </a:t>
            </a:r>
            <a:r>
              <a:rPr lang="en-US" dirty="0" err="1"/>
              <a:t>megagram</a:t>
            </a:r>
            <a:r>
              <a:rPr lang="en-US" dirty="0"/>
              <a:t> of coal burned). </a:t>
            </a:r>
          </a:p>
          <a:p>
            <a:r>
              <a:rPr lang="en-US" dirty="0"/>
              <a:t>Such factors facilitate estimation of emissions from various sources of air pollution. In most cases, these factors are simply averages of all available data of acceptable quality, and are generally assumed to be representative of long-term averages for all facilities in the source category (i.e., a population average).</a:t>
            </a:r>
          </a:p>
          <a:p>
            <a:r>
              <a:rPr lang="en-US" dirty="0"/>
              <a:t>The general equation for emissions estimation is: </a:t>
            </a:r>
          </a:p>
          <a:p>
            <a:pPr>
              <a:buNone/>
            </a:pPr>
            <a:r>
              <a:rPr lang="en-US" dirty="0"/>
              <a:t>			E = A x EF x (1-ER/100)   , where:</a:t>
            </a:r>
          </a:p>
          <a:p>
            <a:pPr lvl="1"/>
            <a:r>
              <a:rPr lang="en-US" dirty="0"/>
              <a:t>E = emissions;</a:t>
            </a:r>
          </a:p>
          <a:p>
            <a:pPr lvl="1"/>
            <a:r>
              <a:rPr lang="en-US" dirty="0"/>
              <a:t>A = activity rate;</a:t>
            </a:r>
          </a:p>
          <a:p>
            <a:pPr lvl="1"/>
            <a:r>
              <a:rPr lang="en-US" dirty="0"/>
              <a:t>EF = emission factor, and</a:t>
            </a:r>
          </a:p>
          <a:p>
            <a:pPr lvl="1"/>
            <a:r>
              <a:rPr lang="en-US" dirty="0"/>
              <a:t>ER =overall emission reduction efficiency, %</a:t>
            </a:r>
          </a:p>
          <a:p>
            <a:r>
              <a:rPr lang="en-US" dirty="0">
                <a:hlinkClick r:id="rId2"/>
              </a:rPr>
              <a:t>http://www.epa.gov/ttn/chief/ap42/index.html#toc</a:t>
            </a:r>
            <a:r>
              <a:rPr lang="en-US" dirty="0"/>
              <a:t> </a:t>
            </a:r>
          </a:p>
        </p:txBody>
      </p:sp>
      <p:sp>
        <p:nvSpPr>
          <p:cNvPr id="4" name="Slide Number Placeholder 3"/>
          <p:cNvSpPr>
            <a:spLocks noGrp="1"/>
          </p:cNvSpPr>
          <p:nvPr>
            <p:ph type="sldNum" sz="quarter" idx="12"/>
          </p:nvPr>
        </p:nvSpPr>
        <p:spPr/>
        <p:txBody>
          <a:bodyPr/>
          <a:lstStyle/>
          <a:p>
            <a:fld id="{61280BF0-8028-4BBC-80A8-2217885F74EF}"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Other Resources for Emission Inventory</a:t>
            </a:r>
          </a:p>
        </p:txBody>
      </p:sp>
      <p:sp>
        <p:nvSpPr>
          <p:cNvPr id="3" name="Content Placeholder 2"/>
          <p:cNvSpPr>
            <a:spLocks noGrp="1"/>
          </p:cNvSpPr>
          <p:nvPr>
            <p:ph idx="1"/>
          </p:nvPr>
        </p:nvSpPr>
        <p:spPr/>
        <p:txBody>
          <a:bodyPr>
            <a:normAutofit fontScale="62500" lnSpcReduction="20000"/>
          </a:bodyPr>
          <a:lstStyle/>
          <a:p>
            <a:r>
              <a:rPr lang="en-US" dirty="0"/>
              <a:t>In Europe, the third edition of the emission inventory guidebook (prepared by the United Nations European Environment Agency Task Force on Emissions Inventories and Projections) provides a comprehensive guide to state-of-the-art atmospheric emissions inventory methodology to support reporting under the UNECE Convention on Long-Range </a:t>
            </a:r>
            <a:r>
              <a:rPr lang="en-US" dirty="0" err="1"/>
              <a:t>Transboundary</a:t>
            </a:r>
            <a:r>
              <a:rPr lang="en-US" dirty="0"/>
              <a:t> Air Pollution and the EU directive on national emission ceilings.</a:t>
            </a:r>
          </a:p>
          <a:p>
            <a:pPr>
              <a:buNone/>
            </a:pPr>
            <a:r>
              <a:rPr lang="en-US" dirty="0"/>
              <a:t>	 </a:t>
            </a:r>
            <a:r>
              <a:rPr lang="en-US" dirty="0">
                <a:hlinkClick r:id="rId2"/>
              </a:rPr>
              <a:t>http://www.eea.europa.eu/publications/EMEPCORINAIR4</a:t>
            </a:r>
            <a:r>
              <a:rPr lang="en-US" dirty="0"/>
              <a:t> </a:t>
            </a:r>
          </a:p>
          <a:p>
            <a:r>
              <a:rPr lang="en-US" dirty="0">
                <a:solidFill>
                  <a:srgbClr val="FF0000"/>
                </a:solidFill>
              </a:rPr>
              <a:t>New Zealand </a:t>
            </a:r>
            <a:r>
              <a:rPr lang="en-US" dirty="0"/>
              <a:t>also has a Guide for Preparing Emissions Inventories, which is a step-by step guide to preparing emission inventories that contains information on the purpose, process, methodology and application of emission inventory investigations.</a:t>
            </a:r>
          </a:p>
          <a:p>
            <a:pPr>
              <a:buNone/>
            </a:pPr>
            <a:r>
              <a:rPr lang="en-US" dirty="0"/>
              <a:t>	 </a:t>
            </a:r>
            <a:r>
              <a:rPr lang="en-US" dirty="0">
                <a:hlinkClick r:id="rId3"/>
              </a:rPr>
              <a:t>http://www.mfe.govt.nz/publications/air/emissions-good-practice-guide-01.html</a:t>
            </a:r>
            <a:r>
              <a:rPr lang="en-US" dirty="0"/>
              <a:t> </a:t>
            </a:r>
          </a:p>
          <a:p>
            <a:r>
              <a:rPr lang="en-US" dirty="0"/>
              <a:t>In the U.S., the EPA Clearinghouse for Inventories &amp; Emission Factors contains information on emissions inventories, emissions factors, software and tools used for </a:t>
            </a:r>
            <a:r>
              <a:rPr lang="en-US" dirty="0">
                <a:solidFill>
                  <a:srgbClr val="FF0000"/>
                </a:solidFill>
              </a:rPr>
              <a:t>emissions inventories, and emissions modeling</a:t>
            </a:r>
            <a:r>
              <a:rPr lang="en-US" dirty="0"/>
              <a:t>. </a:t>
            </a:r>
          </a:p>
          <a:p>
            <a:pPr>
              <a:buNone/>
            </a:pPr>
            <a:r>
              <a:rPr lang="en-US" dirty="0"/>
              <a:t>	</a:t>
            </a:r>
            <a:r>
              <a:rPr lang="en-US" dirty="0">
                <a:hlinkClick r:id="rId4"/>
              </a:rPr>
              <a:t>http://www.epa.gov/ttn/chief/</a:t>
            </a:r>
            <a:r>
              <a:rPr lang="en-US" dirty="0"/>
              <a:t>   </a:t>
            </a:r>
          </a:p>
          <a:p>
            <a:r>
              <a:rPr lang="en-US" dirty="0"/>
              <a:t>For an overview of </a:t>
            </a:r>
            <a:r>
              <a:rPr lang="en-US" dirty="0">
                <a:solidFill>
                  <a:srgbClr val="FF0000"/>
                </a:solidFill>
              </a:rPr>
              <a:t>the mobile source category </a:t>
            </a:r>
            <a:r>
              <a:rPr lang="en-US" dirty="0"/>
              <a:t>and specific methods to identify and inventory sources, estimate emissions, and establish and maintain a useful, current mobile source emissions inventory, one may access Procedures for Emission Inventory Preparation, Chapter IV: Mobile Sources that was prepared by the U.S. Department of Transportation and U.S. EPA.</a:t>
            </a:r>
          </a:p>
          <a:p>
            <a:pPr>
              <a:buNone/>
            </a:pPr>
            <a:r>
              <a:rPr lang="en-US" dirty="0"/>
              <a:t>	 </a:t>
            </a:r>
            <a:r>
              <a:rPr lang="en-US" dirty="0">
                <a:hlinkClick r:id="rId5"/>
              </a:rPr>
              <a:t>http://ntl.bts.gov/DOCS/AQP.html</a:t>
            </a:r>
            <a:r>
              <a:rPr lang="en-US" dirty="0"/>
              <a:t> </a:t>
            </a:r>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47</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1280BF0-8028-4BBC-80A8-2217885F74EF}" type="slidenum">
              <a:rPr lang="en-US" smtClean="0"/>
              <a:pPr/>
              <a:t>5</a:t>
            </a:fld>
            <a:endParaRPr lang="en-US"/>
          </a:p>
        </p:txBody>
      </p:sp>
      <p:graphicFrame>
        <p:nvGraphicFramePr>
          <p:cNvPr id="5" name="Table 4"/>
          <p:cNvGraphicFramePr>
            <a:graphicFrameLocks noGrp="1"/>
          </p:cNvGraphicFramePr>
          <p:nvPr/>
        </p:nvGraphicFramePr>
        <p:xfrm>
          <a:off x="457199" y="685798"/>
          <a:ext cx="8229602" cy="6064399"/>
        </p:xfrm>
        <a:graphic>
          <a:graphicData uri="http://schemas.openxmlformats.org/drawingml/2006/table">
            <a:tbl>
              <a:tblPr/>
              <a:tblGrid>
                <a:gridCol w="1381094">
                  <a:extLst>
                    <a:ext uri="{9D8B030D-6E8A-4147-A177-3AD203B41FA5}">
                      <a16:colId xmlns:a16="http://schemas.microsoft.com/office/drawing/2014/main" val="20000"/>
                    </a:ext>
                  </a:extLst>
                </a:gridCol>
                <a:gridCol w="1623138">
                  <a:extLst>
                    <a:ext uri="{9D8B030D-6E8A-4147-A177-3AD203B41FA5}">
                      <a16:colId xmlns:a16="http://schemas.microsoft.com/office/drawing/2014/main" val="20001"/>
                    </a:ext>
                  </a:extLst>
                </a:gridCol>
                <a:gridCol w="2710769">
                  <a:extLst>
                    <a:ext uri="{9D8B030D-6E8A-4147-A177-3AD203B41FA5}">
                      <a16:colId xmlns:a16="http://schemas.microsoft.com/office/drawing/2014/main" val="20002"/>
                    </a:ext>
                  </a:extLst>
                </a:gridCol>
                <a:gridCol w="791795">
                  <a:extLst>
                    <a:ext uri="{9D8B030D-6E8A-4147-A177-3AD203B41FA5}">
                      <a16:colId xmlns:a16="http://schemas.microsoft.com/office/drawing/2014/main" val="20003"/>
                    </a:ext>
                  </a:extLst>
                </a:gridCol>
                <a:gridCol w="1722806">
                  <a:extLst>
                    <a:ext uri="{9D8B030D-6E8A-4147-A177-3AD203B41FA5}">
                      <a16:colId xmlns:a16="http://schemas.microsoft.com/office/drawing/2014/main" val="20004"/>
                    </a:ext>
                  </a:extLst>
                </a:gridCol>
              </a:tblGrid>
              <a:tr h="290027">
                <a:tc>
                  <a:txBody>
                    <a:bodyPr/>
                    <a:lstStyle/>
                    <a:p>
                      <a:pPr algn="ctr"/>
                      <a:r>
                        <a:rPr lang="en-US" sz="1200" dirty="0"/>
                        <a:t> </a:t>
                      </a:r>
                    </a:p>
                  </a:txBody>
                  <a:tcPr marL="29882" marR="29882" marT="14941" marB="14941">
                    <a:lnL>
                      <a:noFill/>
                    </a:lnL>
                    <a:lnR>
                      <a:noFill/>
                    </a:lnR>
                    <a:lnT>
                      <a:noFill/>
                    </a:lnT>
                    <a:lnB>
                      <a:noFill/>
                    </a:lnB>
                  </a:tcPr>
                </a:tc>
                <a:tc gridSpan="2">
                  <a:txBody>
                    <a:bodyPr/>
                    <a:lstStyle/>
                    <a:p>
                      <a:pPr algn="ctr"/>
                      <a:r>
                        <a:rPr lang="en-US" sz="1200"/>
                        <a:t>Primary Standards</a:t>
                      </a:r>
                    </a:p>
                  </a:txBody>
                  <a:tcPr marL="29882" marR="29882" marT="14941" marB="14941">
                    <a:lnL>
                      <a:noFill/>
                    </a:lnL>
                    <a:lnR>
                      <a:noFill/>
                    </a:lnR>
                    <a:lnT>
                      <a:noFill/>
                    </a:lnT>
                    <a:lnB>
                      <a:noFill/>
                    </a:lnB>
                  </a:tcPr>
                </a:tc>
                <a:tc hMerge="1">
                  <a:txBody>
                    <a:bodyPr/>
                    <a:lstStyle/>
                    <a:p>
                      <a:endParaRPr lang="en-US"/>
                    </a:p>
                  </a:txBody>
                  <a:tcPr/>
                </a:tc>
                <a:tc gridSpan="2">
                  <a:txBody>
                    <a:bodyPr/>
                    <a:lstStyle/>
                    <a:p>
                      <a:pPr algn="ctr"/>
                      <a:r>
                        <a:rPr lang="en-US" sz="1200"/>
                        <a:t>Secondary Standards</a:t>
                      </a:r>
                    </a:p>
                  </a:txBody>
                  <a:tcPr marL="29882" marR="29882" marT="14941" marB="14941">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0"/>
                  </a:ext>
                </a:extLst>
              </a:tr>
              <a:tr h="385976">
                <a:tc>
                  <a:txBody>
                    <a:bodyPr/>
                    <a:lstStyle/>
                    <a:p>
                      <a:pPr algn="ctr"/>
                      <a:r>
                        <a:rPr lang="en-US" sz="1200" dirty="0"/>
                        <a:t>Pollutant</a:t>
                      </a:r>
                    </a:p>
                  </a:txBody>
                  <a:tcPr marL="29882" marR="29882" marT="14941" marB="14941">
                    <a:lnL>
                      <a:noFill/>
                    </a:lnL>
                    <a:lnR>
                      <a:noFill/>
                    </a:lnR>
                    <a:lnT>
                      <a:noFill/>
                    </a:lnT>
                    <a:lnB>
                      <a:noFill/>
                    </a:lnB>
                  </a:tcPr>
                </a:tc>
                <a:tc>
                  <a:txBody>
                    <a:bodyPr/>
                    <a:lstStyle/>
                    <a:p>
                      <a:pPr algn="ctr"/>
                      <a:r>
                        <a:rPr lang="en-US" sz="1200"/>
                        <a:t>Level</a:t>
                      </a:r>
                    </a:p>
                  </a:txBody>
                  <a:tcPr marL="29882" marR="29882" marT="14941" marB="14941">
                    <a:lnL>
                      <a:noFill/>
                    </a:lnL>
                    <a:lnR>
                      <a:noFill/>
                    </a:lnR>
                    <a:lnT>
                      <a:noFill/>
                    </a:lnT>
                    <a:lnB>
                      <a:noFill/>
                    </a:lnB>
                  </a:tcPr>
                </a:tc>
                <a:tc>
                  <a:txBody>
                    <a:bodyPr/>
                    <a:lstStyle/>
                    <a:p>
                      <a:pPr algn="ctr"/>
                      <a:r>
                        <a:rPr lang="en-US" sz="1200" dirty="0"/>
                        <a:t>Averaging Time</a:t>
                      </a:r>
                    </a:p>
                  </a:txBody>
                  <a:tcPr marL="29882" marR="29882" marT="14941" marB="14941">
                    <a:lnL>
                      <a:noFill/>
                    </a:lnL>
                    <a:lnR>
                      <a:noFill/>
                    </a:lnR>
                    <a:lnT>
                      <a:noFill/>
                    </a:lnT>
                    <a:lnB>
                      <a:noFill/>
                    </a:lnB>
                  </a:tcPr>
                </a:tc>
                <a:tc>
                  <a:txBody>
                    <a:bodyPr/>
                    <a:lstStyle/>
                    <a:p>
                      <a:pPr algn="ctr"/>
                      <a:r>
                        <a:rPr lang="en-US" sz="1200"/>
                        <a:t>Level</a:t>
                      </a:r>
                    </a:p>
                  </a:txBody>
                  <a:tcPr marL="29882" marR="29882" marT="14941" marB="14941">
                    <a:lnL>
                      <a:noFill/>
                    </a:lnL>
                    <a:lnR>
                      <a:noFill/>
                    </a:lnR>
                    <a:lnT>
                      <a:noFill/>
                    </a:lnT>
                    <a:lnB>
                      <a:noFill/>
                    </a:lnB>
                  </a:tcPr>
                </a:tc>
                <a:tc>
                  <a:txBody>
                    <a:bodyPr/>
                    <a:lstStyle/>
                    <a:p>
                      <a:pPr algn="ctr"/>
                      <a:r>
                        <a:rPr lang="en-US" sz="1200"/>
                        <a:t>Averaging Time</a:t>
                      </a:r>
                    </a:p>
                  </a:txBody>
                  <a:tcPr marL="29882" marR="29882" marT="14941" marB="14941">
                    <a:lnL>
                      <a:noFill/>
                    </a:lnL>
                    <a:lnR>
                      <a:noFill/>
                    </a:lnR>
                    <a:lnT>
                      <a:noFill/>
                    </a:lnT>
                    <a:lnB>
                      <a:noFill/>
                    </a:lnB>
                  </a:tcPr>
                </a:tc>
                <a:extLst>
                  <a:ext uri="{0D108BD9-81ED-4DB2-BD59-A6C34878D82A}">
                    <a16:rowId xmlns:a16="http://schemas.microsoft.com/office/drawing/2014/main" val="10001"/>
                  </a:ext>
                </a:extLst>
              </a:tr>
              <a:tr h="414324">
                <a:tc rowSpan="2">
                  <a:txBody>
                    <a:bodyPr/>
                    <a:lstStyle/>
                    <a:p>
                      <a:pPr algn="ctr"/>
                      <a:r>
                        <a:rPr lang="en-US" sz="1200">
                          <a:hlinkClick r:id="rId2"/>
                        </a:rPr>
                        <a:t>Carbon </a:t>
                      </a:r>
                      <a:br>
                        <a:rPr lang="en-US" sz="1200">
                          <a:hlinkClick r:id="rId2"/>
                        </a:rPr>
                      </a:br>
                      <a:r>
                        <a:rPr lang="en-US" sz="1200">
                          <a:hlinkClick r:id="rId2"/>
                        </a:rPr>
                        <a:t>Monoxide</a:t>
                      </a:r>
                      <a:endParaRPr lang="en-US" sz="1200"/>
                    </a:p>
                  </a:txBody>
                  <a:tcPr marL="29882" marR="29882" marT="14941" marB="14941">
                    <a:lnL>
                      <a:noFill/>
                    </a:lnL>
                    <a:lnR>
                      <a:noFill/>
                    </a:lnR>
                    <a:lnT>
                      <a:noFill/>
                    </a:lnT>
                    <a:lnB>
                      <a:noFill/>
                    </a:lnB>
                  </a:tcPr>
                </a:tc>
                <a:tc>
                  <a:txBody>
                    <a:bodyPr/>
                    <a:lstStyle/>
                    <a:p>
                      <a:pPr algn="ctr"/>
                      <a:r>
                        <a:rPr lang="en-US" sz="1200"/>
                        <a:t>9 ppm </a:t>
                      </a:r>
                      <a:br>
                        <a:rPr lang="en-US" sz="1200"/>
                      </a:br>
                      <a:r>
                        <a:rPr lang="en-US" sz="1200"/>
                        <a:t>(10 mg/m</a:t>
                      </a:r>
                      <a:r>
                        <a:rPr lang="en-US" sz="1200" baseline="30000"/>
                        <a:t>3</a:t>
                      </a:r>
                      <a:r>
                        <a:rPr lang="en-US" sz="1200"/>
                        <a:t>) </a:t>
                      </a:r>
                    </a:p>
                  </a:txBody>
                  <a:tcPr marL="29882" marR="29882" marT="14941" marB="14941">
                    <a:lnL>
                      <a:noFill/>
                    </a:lnL>
                    <a:lnR>
                      <a:noFill/>
                    </a:lnR>
                    <a:lnT>
                      <a:noFill/>
                    </a:lnT>
                    <a:lnB>
                      <a:noFill/>
                    </a:lnB>
                  </a:tcPr>
                </a:tc>
                <a:tc>
                  <a:txBody>
                    <a:bodyPr/>
                    <a:lstStyle/>
                    <a:p>
                      <a:pPr algn="ctr"/>
                      <a:r>
                        <a:rPr lang="en-US" sz="1200"/>
                        <a:t>8-hour </a:t>
                      </a:r>
                      <a:r>
                        <a:rPr lang="en-US" sz="1200" baseline="30000">
                          <a:hlinkClick r:id="rId3" action="ppaction://hlinkfile"/>
                        </a:rPr>
                        <a:t>(1)</a:t>
                      </a:r>
                      <a:r>
                        <a:rPr lang="en-US" sz="1200"/>
                        <a:t> </a:t>
                      </a:r>
                    </a:p>
                  </a:txBody>
                  <a:tcPr marL="29882" marR="29882" marT="14941" marB="14941">
                    <a:lnL>
                      <a:noFill/>
                    </a:lnL>
                    <a:lnR>
                      <a:noFill/>
                    </a:lnR>
                    <a:lnT>
                      <a:noFill/>
                    </a:lnT>
                    <a:lnB>
                      <a:noFill/>
                    </a:lnB>
                  </a:tcPr>
                </a:tc>
                <a:tc rowSpan="2" gridSpan="2">
                  <a:txBody>
                    <a:bodyPr/>
                    <a:lstStyle/>
                    <a:p>
                      <a:pPr algn="ctr"/>
                      <a:r>
                        <a:rPr lang="en-US" sz="1200" dirty="0"/>
                        <a:t>None </a:t>
                      </a:r>
                    </a:p>
                  </a:txBody>
                  <a:tcPr marL="29882" marR="29882" marT="14941" marB="14941">
                    <a:lnL>
                      <a:noFill/>
                    </a:lnL>
                    <a:lnR>
                      <a:noFill/>
                    </a:lnR>
                    <a:lnT>
                      <a:noFill/>
                    </a:lnT>
                    <a:lnB>
                      <a:noFill/>
                    </a:lnB>
                  </a:tcPr>
                </a:tc>
                <a:tc rowSpan="2" hMerge="1">
                  <a:txBody>
                    <a:bodyPr/>
                    <a:lstStyle/>
                    <a:p>
                      <a:endParaRPr lang="en-US"/>
                    </a:p>
                  </a:txBody>
                  <a:tcPr/>
                </a:tc>
                <a:extLst>
                  <a:ext uri="{0D108BD9-81ED-4DB2-BD59-A6C34878D82A}">
                    <a16:rowId xmlns:a16="http://schemas.microsoft.com/office/drawing/2014/main" val="10002"/>
                  </a:ext>
                </a:extLst>
              </a:tr>
              <a:tr h="414324">
                <a:tc vMerge="1">
                  <a:txBody>
                    <a:bodyPr/>
                    <a:lstStyle/>
                    <a:p>
                      <a:endParaRPr lang="en-US"/>
                    </a:p>
                  </a:txBody>
                  <a:tcPr/>
                </a:tc>
                <a:tc>
                  <a:txBody>
                    <a:bodyPr/>
                    <a:lstStyle/>
                    <a:p>
                      <a:pPr algn="ctr"/>
                      <a:r>
                        <a:rPr lang="en-US" sz="1200"/>
                        <a:t>35 ppm </a:t>
                      </a:r>
                      <a:br>
                        <a:rPr lang="en-US" sz="1200"/>
                      </a:br>
                      <a:r>
                        <a:rPr lang="en-US" sz="1200"/>
                        <a:t>(40 mg/m</a:t>
                      </a:r>
                      <a:r>
                        <a:rPr lang="en-US" sz="1200" baseline="30000"/>
                        <a:t>3</a:t>
                      </a:r>
                      <a:r>
                        <a:rPr lang="en-US" sz="1200"/>
                        <a:t>)</a:t>
                      </a:r>
                    </a:p>
                  </a:txBody>
                  <a:tcPr marL="29882" marR="29882" marT="14941" marB="14941">
                    <a:lnL>
                      <a:noFill/>
                    </a:lnL>
                    <a:lnR>
                      <a:noFill/>
                    </a:lnR>
                    <a:lnT>
                      <a:noFill/>
                    </a:lnT>
                    <a:lnB>
                      <a:noFill/>
                    </a:lnB>
                  </a:tcPr>
                </a:tc>
                <a:tc>
                  <a:txBody>
                    <a:bodyPr/>
                    <a:lstStyle/>
                    <a:p>
                      <a:pPr algn="ctr"/>
                      <a:r>
                        <a:rPr lang="en-US" sz="1200" dirty="0"/>
                        <a:t>1-hour </a:t>
                      </a:r>
                      <a:r>
                        <a:rPr lang="en-US" sz="1200" baseline="30000" dirty="0">
                          <a:hlinkClick r:id="rId3" action="ppaction://hlinkfile"/>
                        </a:rPr>
                        <a:t>(1)</a:t>
                      </a:r>
                      <a:endParaRPr lang="en-US" sz="1200" dirty="0"/>
                    </a:p>
                  </a:txBody>
                  <a:tcPr marL="29882" marR="29882" marT="14941" marB="14941">
                    <a:lnL>
                      <a:noFill/>
                    </a:lnL>
                    <a:lnR>
                      <a:noFill/>
                    </a:lnR>
                    <a:lnT>
                      <a:noFill/>
                    </a:lnT>
                    <a:lnB>
                      <a:noFill/>
                    </a:lnB>
                    <a:noFill/>
                  </a:tcP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3"/>
                  </a:ext>
                </a:extLst>
              </a:tr>
              <a:tr h="414324">
                <a:tc>
                  <a:txBody>
                    <a:bodyPr/>
                    <a:lstStyle/>
                    <a:p>
                      <a:pPr algn="ctr"/>
                      <a:r>
                        <a:rPr lang="en-US" sz="1200">
                          <a:hlinkClick r:id="rId4"/>
                        </a:rPr>
                        <a:t>Lead</a:t>
                      </a:r>
                      <a:endParaRPr lang="en-US" sz="1200"/>
                    </a:p>
                  </a:txBody>
                  <a:tcPr marL="29882" marR="29882" marT="14941" marB="14941">
                    <a:lnL>
                      <a:noFill/>
                    </a:lnL>
                    <a:lnR>
                      <a:noFill/>
                    </a:lnR>
                    <a:lnT>
                      <a:noFill/>
                    </a:lnT>
                    <a:lnB>
                      <a:noFill/>
                    </a:lnB>
                  </a:tcPr>
                </a:tc>
                <a:tc>
                  <a:txBody>
                    <a:bodyPr/>
                    <a:lstStyle/>
                    <a:p>
                      <a:pPr algn="ctr"/>
                      <a:r>
                        <a:rPr lang="en-US" sz="1200"/>
                        <a:t>0.15 µg/m</a:t>
                      </a:r>
                      <a:r>
                        <a:rPr lang="en-US" sz="1200" baseline="30000"/>
                        <a:t>3</a:t>
                      </a:r>
                      <a:r>
                        <a:rPr lang="en-US" sz="1200"/>
                        <a:t> </a:t>
                      </a:r>
                      <a:r>
                        <a:rPr lang="en-US" sz="1200" baseline="30000">
                          <a:hlinkClick r:id="rId5" action="ppaction://hlinkfile"/>
                        </a:rPr>
                        <a:t>(2)</a:t>
                      </a:r>
                      <a:endParaRPr lang="en-US" sz="1200"/>
                    </a:p>
                  </a:txBody>
                  <a:tcPr marL="29882" marR="29882" marT="14941" marB="14941">
                    <a:lnL>
                      <a:noFill/>
                    </a:lnL>
                    <a:lnR>
                      <a:noFill/>
                    </a:lnR>
                    <a:lnT>
                      <a:noFill/>
                    </a:lnT>
                    <a:lnB>
                      <a:noFill/>
                    </a:lnB>
                  </a:tcPr>
                </a:tc>
                <a:tc>
                  <a:txBody>
                    <a:bodyPr/>
                    <a:lstStyle/>
                    <a:p>
                      <a:pPr algn="ctr"/>
                      <a:r>
                        <a:rPr lang="en-US" sz="1200"/>
                        <a:t>Rolling 3-Month Average</a:t>
                      </a:r>
                    </a:p>
                  </a:txBody>
                  <a:tcPr marL="29882" marR="29882" marT="14941" marB="14941">
                    <a:lnL>
                      <a:noFill/>
                    </a:lnL>
                    <a:lnR>
                      <a:noFill/>
                    </a:lnR>
                    <a:lnT>
                      <a:noFill/>
                    </a:lnT>
                    <a:lnB>
                      <a:noFill/>
                    </a:lnB>
                  </a:tcPr>
                </a:tc>
                <a:tc gridSpan="2">
                  <a:txBody>
                    <a:bodyPr/>
                    <a:lstStyle/>
                    <a:p>
                      <a:pPr algn="ctr"/>
                      <a:r>
                        <a:rPr lang="en-US" sz="1200"/>
                        <a:t>Same as Primary</a:t>
                      </a:r>
                    </a:p>
                  </a:txBody>
                  <a:tcPr marL="29882" marR="29882" marT="14941" marB="14941">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4"/>
                  </a:ext>
                </a:extLst>
              </a:tr>
              <a:tr h="414324">
                <a:tc rowSpan="2">
                  <a:txBody>
                    <a:bodyPr/>
                    <a:lstStyle/>
                    <a:p>
                      <a:pPr algn="ctr"/>
                      <a:r>
                        <a:rPr lang="en-US" sz="1200">
                          <a:hlinkClick r:id="rId6"/>
                        </a:rPr>
                        <a:t>Nitrogen </a:t>
                      </a:r>
                      <a:br>
                        <a:rPr lang="en-US" sz="1200">
                          <a:hlinkClick r:id="rId6"/>
                        </a:rPr>
                      </a:br>
                      <a:r>
                        <a:rPr lang="en-US" sz="1200">
                          <a:hlinkClick r:id="rId6"/>
                        </a:rPr>
                        <a:t>Dioxide</a:t>
                      </a:r>
                      <a:endParaRPr lang="en-US" sz="1200"/>
                    </a:p>
                  </a:txBody>
                  <a:tcPr marL="29882" marR="29882" marT="14941" marB="14941">
                    <a:lnL>
                      <a:noFill/>
                    </a:lnL>
                    <a:lnR>
                      <a:noFill/>
                    </a:lnR>
                    <a:lnT>
                      <a:noFill/>
                    </a:lnT>
                    <a:lnB>
                      <a:noFill/>
                    </a:lnB>
                  </a:tcPr>
                </a:tc>
                <a:tc>
                  <a:txBody>
                    <a:bodyPr/>
                    <a:lstStyle/>
                    <a:p>
                      <a:pPr algn="ctr"/>
                      <a:r>
                        <a:rPr lang="en-US" sz="1200"/>
                        <a:t>53 ppb </a:t>
                      </a:r>
                      <a:r>
                        <a:rPr lang="en-US" sz="1200" baseline="30000">
                          <a:hlinkClick r:id="rId7" action="ppaction://hlinkfile"/>
                        </a:rPr>
                        <a:t>(3)</a:t>
                      </a:r>
                      <a:endParaRPr lang="en-US" sz="1200"/>
                    </a:p>
                  </a:txBody>
                  <a:tcPr marL="29882" marR="29882" marT="14941" marB="14941">
                    <a:lnL>
                      <a:noFill/>
                    </a:lnL>
                    <a:lnR>
                      <a:noFill/>
                    </a:lnR>
                    <a:lnT>
                      <a:noFill/>
                    </a:lnT>
                    <a:lnB>
                      <a:noFill/>
                    </a:lnB>
                  </a:tcPr>
                </a:tc>
                <a:tc>
                  <a:txBody>
                    <a:bodyPr/>
                    <a:lstStyle/>
                    <a:p>
                      <a:pPr algn="ctr"/>
                      <a:r>
                        <a:rPr lang="en-US" sz="1200"/>
                        <a:t>Annual </a:t>
                      </a:r>
                      <a:br>
                        <a:rPr lang="en-US" sz="1200"/>
                      </a:br>
                      <a:r>
                        <a:rPr lang="en-US" sz="1200"/>
                        <a:t>(Arithmetic Average)</a:t>
                      </a:r>
                    </a:p>
                  </a:txBody>
                  <a:tcPr marL="29882" marR="29882" marT="14941" marB="14941">
                    <a:lnL>
                      <a:noFill/>
                    </a:lnL>
                    <a:lnR>
                      <a:noFill/>
                    </a:lnR>
                    <a:lnT>
                      <a:noFill/>
                    </a:lnT>
                    <a:lnB>
                      <a:noFill/>
                    </a:lnB>
                  </a:tcPr>
                </a:tc>
                <a:tc gridSpan="2">
                  <a:txBody>
                    <a:bodyPr/>
                    <a:lstStyle/>
                    <a:p>
                      <a:pPr algn="ctr"/>
                      <a:r>
                        <a:rPr lang="en-US" sz="1200" dirty="0"/>
                        <a:t>Same as Primary</a:t>
                      </a:r>
                    </a:p>
                  </a:txBody>
                  <a:tcPr marL="29882" marR="29882" marT="14941" marB="14941">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5"/>
                  </a:ext>
                </a:extLst>
              </a:tr>
              <a:tr h="207564">
                <a:tc vMerge="1">
                  <a:txBody>
                    <a:bodyPr/>
                    <a:lstStyle/>
                    <a:p>
                      <a:endParaRPr lang="en-US"/>
                    </a:p>
                  </a:txBody>
                  <a:tcPr/>
                </a:tc>
                <a:tc>
                  <a:txBody>
                    <a:bodyPr/>
                    <a:lstStyle/>
                    <a:p>
                      <a:pPr algn="ctr"/>
                      <a:r>
                        <a:rPr lang="en-US" sz="1200"/>
                        <a:t>100 ppb</a:t>
                      </a:r>
                    </a:p>
                  </a:txBody>
                  <a:tcPr marL="29882" marR="29882" marT="14941" marB="14941">
                    <a:lnL>
                      <a:noFill/>
                    </a:lnL>
                    <a:lnR>
                      <a:noFill/>
                    </a:lnR>
                    <a:lnT>
                      <a:noFill/>
                    </a:lnT>
                    <a:lnB>
                      <a:noFill/>
                    </a:lnB>
                  </a:tcPr>
                </a:tc>
                <a:tc>
                  <a:txBody>
                    <a:bodyPr/>
                    <a:lstStyle/>
                    <a:p>
                      <a:pPr algn="ctr"/>
                      <a:r>
                        <a:rPr lang="en-US" sz="1200"/>
                        <a:t>1-hour </a:t>
                      </a:r>
                      <a:r>
                        <a:rPr lang="en-US" sz="1200" baseline="30000">
                          <a:hlinkClick r:id="rId8" action="ppaction://hlinkfile"/>
                        </a:rPr>
                        <a:t>(4)</a:t>
                      </a:r>
                      <a:r>
                        <a:rPr lang="en-US" sz="1200"/>
                        <a:t> </a:t>
                      </a:r>
                    </a:p>
                  </a:txBody>
                  <a:tcPr marL="29882" marR="29882" marT="14941" marB="14941">
                    <a:lnL>
                      <a:noFill/>
                    </a:lnL>
                    <a:lnR>
                      <a:noFill/>
                    </a:lnR>
                    <a:lnT>
                      <a:noFill/>
                    </a:lnT>
                    <a:lnB>
                      <a:noFill/>
                    </a:lnB>
                  </a:tcPr>
                </a:tc>
                <a:tc gridSpan="2">
                  <a:txBody>
                    <a:bodyPr/>
                    <a:lstStyle/>
                    <a:p>
                      <a:pPr algn="ctr"/>
                      <a:r>
                        <a:rPr lang="en-US" sz="1200" dirty="0"/>
                        <a:t>None </a:t>
                      </a:r>
                    </a:p>
                  </a:txBody>
                  <a:tcPr marL="29882" marR="29882" marT="14941" marB="14941">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6"/>
                  </a:ext>
                </a:extLst>
              </a:tr>
              <a:tr h="538620">
                <a:tc>
                  <a:txBody>
                    <a:bodyPr/>
                    <a:lstStyle/>
                    <a:p>
                      <a:pPr algn="ctr"/>
                      <a:r>
                        <a:rPr lang="en-US" sz="1200">
                          <a:hlinkClick r:id="rId9"/>
                        </a:rPr>
                        <a:t>Particulate </a:t>
                      </a:r>
                      <a:br>
                        <a:rPr lang="en-US" sz="1200">
                          <a:hlinkClick r:id="rId9"/>
                        </a:rPr>
                      </a:br>
                      <a:r>
                        <a:rPr lang="en-US" sz="1200">
                          <a:hlinkClick r:id="rId9"/>
                        </a:rPr>
                        <a:t>Matter</a:t>
                      </a:r>
                      <a:r>
                        <a:rPr lang="en-US" sz="1200"/>
                        <a:t> (PM</a:t>
                      </a:r>
                      <a:r>
                        <a:rPr lang="en-US" sz="1200" baseline="-25000"/>
                        <a:t>10</a:t>
                      </a:r>
                      <a:r>
                        <a:rPr lang="en-US" sz="1200"/>
                        <a:t>)</a:t>
                      </a:r>
                    </a:p>
                  </a:txBody>
                  <a:tcPr marL="29882" marR="29882" marT="14941" marB="14941">
                    <a:lnL>
                      <a:noFill/>
                    </a:lnL>
                    <a:lnR>
                      <a:noFill/>
                    </a:lnR>
                    <a:lnT>
                      <a:noFill/>
                    </a:lnT>
                    <a:lnB>
                      <a:noFill/>
                    </a:lnB>
                  </a:tcPr>
                </a:tc>
                <a:tc>
                  <a:txBody>
                    <a:bodyPr/>
                    <a:lstStyle/>
                    <a:p>
                      <a:pPr algn="ctr"/>
                      <a:r>
                        <a:rPr lang="en-US" sz="1200"/>
                        <a:t>150 µg/m</a:t>
                      </a:r>
                      <a:r>
                        <a:rPr lang="en-US" sz="1200" baseline="30000"/>
                        <a:t>3</a:t>
                      </a:r>
                      <a:endParaRPr lang="en-US" sz="1200"/>
                    </a:p>
                  </a:txBody>
                  <a:tcPr marL="29882" marR="29882" marT="14941" marB="14941">
                    <a:lnL>
                      <a:noFill/>
                    </a:lnL>
                    <a:lnR>
                      <a:noFill/>
                    </a:lnR>
                    <a:lnT>
                      <a:noFill/>
                    </a:lnT>
                    <a:lnB>
                      <a:noFill/>
                    </a:lnB>
                  </a:tcPr>
                </a:tc>
                <a:tc>
                  <a:txBody>
                    <a:bodyPr/>
                    <a:lstStyle/>
                    <a:p>
                      <a:pPr algn="ctr"/>
                      <a:r>
                        <a:rPr lang="en-US" sz="1200"/>
                        <a:t>24-hour </a:t>
                      </a:r>
                      <a:r>
                        <a:rPr lang="en-US" sz="1200" baseline="30000">
                          <a:hlinkClick r:id="rId10" action="ppaction://hlinkfile"/>
                        </a:rPr>
                        <a:t>(5)</a:t>
                      </a:r>
                      <a:endParaRPr lang="en-US" sz="1200"/>
                    </a:p>
                  </a:txBody>
                  <a:tcPr marL="29882" marR="29882" marT="14941" marB="14941">
                    <a:lnL>
                      <a:noFill/>
                    </a:lnL>
                    <a:lnR>
                      <a:noFill/>
                    </a:lnR>
                    <a:lnT>
                      <a:noFill/>
                    </a:lnT>
                    <a:lnB>
                      <a:noFill/>
                    </a:lnB>
                  </a:tcPr>
                </a:tc>
                <a:tc gridSpan="2">
                  <a:txBody>
                    <a:bodyPr/>
                    <a:lstStyle/>
                    <a:p>
                      <a:pPr algn="ctr"/>
                      <a:r>
                        <a:rPr lang="en-US" sz="1200"/>
                        <a:t>Same as Primary</a:t>
                      </a:r>
                    </a:p>
                  </a:txBody>
                  <a:tcPr marL="29882" marR="29882" marT="14941" marB="14941">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7"/>
                  </a:ext>
                </a:extLst>
              </a:tr>
              <a:tr h="564387">
                <a:tc rowSpan="2">
                  <a:txBody>
                    <a:bodyPr/>
                    <a:lstStyle/>
                    <a:p>
                      <a:pPr algn="ctr"/>
                      <a:r>
                        <a:rPr lang="en-US" sz="1200">
                          <a:hlinkClick r:id="rId9"/>
                        </a:rPr>
                        <a:t>Particulate </a:t>
                      </a:r>
                      <a:br>
                        <a:rPr lang="en-US" sz="1200">
                          <a:hlinkClick r:id="rId9"/>
                        </a:rPr>
                      </a:br>
                      <a:r>
                        <a:rPr lang="en-US" sz="1200">
                          <a:hlinkClick r:id="rId9"/>
                        </a:rPr>
                        <a:t>Matter</a:t>
                      </a:r>
                      <a:r>
                        <a:rPr lang="en-US" sz="1200"/>
                        <a:t> (PM</a:t>
                      </a:r>
                      <a:r>
                        <a:rPr lang="en-US" sz="1200" baseline="-25000"/>
                        <a:t>2.5</a:t>
                      </a:r>
                      <a:r>
                        <a:rPr lang="en-US" sz="1200"/>
                        <a:t>)</a:t>
                      </a:r>
                    </a:p>
                  </a:txBody>
                  <a:tcPr marL="29882" marR="29882" marT="14941" marB="14941">
                    <a:lnL>
                      <a:noFill/>
                    </a:lnL>
                    <a:lnR>
                      <a:noFill/>
                    </a:lnR>
                    <a:lnT>
                      <a:noFill/>
                    </a:lnT>
                    <a:lnB>
                      <a:noFill/>
                    </a:lnB>
                  </a:tcPr>
                </a:tc>
                <a:tc>
                  <a:txBody>
                    <a:bodyPr/>
                    <a:lstStyle/>
                    <a:p>
                      <a:pPr algn="ctr"/>
                      <a:r>
                        <a:rPr lang="en-US" sz="1200"/>
                        <a:t>15.0 µg/m</a:t>
                      </a:r>
                      <a:r>
                        <a:rPr lang="en-US" sz="1200" baseline="30000"/>
                        <a:t>3</a:t>
                      </a:r>
                      <a:br>
                        <a:rPr lang="en-US" sz="1200"/>
                      </a:br>
                      <a:endParaRPr lang="en-US" sz="1200"/>
                    </a:p>
                  </a:txBody>
                  <a:tcPr marL="29882" marR="29882" marT="14941" marB="14941">
                    <a:lnL>
                      <a:noFill/>
                    </a:lnL>
                    <a:lnR>
                      <a:noFill/>
                    </a:lnR>
                    <a:lnT>
                      <a:noFill/>
                    </a:lnT>
                    <a:lnB>
                      <a:noFill/>
                    </a:lnB>
                  </a:tcPr>
                </a:tc>
                <a:tc>
                  <a:txBody>
                    <a:bodyPr/>
                    <a:lstStyle/>
                    <a:p>
                      <a:pPr algn="ctr"/>
                      <a:r>
                        <a:rPr lang="en-US" sz="1200"/>
                        <a:t>Annual </a:t>
                      </a:r>
                      <a:r>
                        <a:rPr lang="en-US" sz="1200" baseline="30000">
                          <a:hlinkClick r:id="rId11" action="ppaction://hlinkfile"/>
                        </a:rPr>
                        <a:t>(6)</a:t>
                      </a:r>
                      <a:r>
                        <a:rPr lang="en-US" sz="1200"/>
                        <a:t> </a:t>
                      </a:r>
                      <a:br>
                        <a:rPr lang="en-US" sz="1200"/>
                      </a:br>
                      <a:r>
                        <a:rPr lang="en-US" sz="1200"/>
                        <a:t>(Arithmetic Average)</a:t>
                      </a:r>
                      <a:br>
                        <a:rPr lang="en-US" sz="1200"/>
                      </a:br>
                      <a:endParaRPr lang="en-US" sz="1200"/>
                    </a:p>
                  </a:txBody>
                  <a:tcPr marL="29882" marR="29882" marT="14941" marB="14941">
                    <a:lnL>
                      <a:noFill/>
                    </a:lnL>
                    <a:lnR>
                      <a:noFill/>
                    </a:lnR>
                    <a:lnT>
                      <a:noFill/>
                    </a:lnT>
                    <a:lnB>
                      <a:noFill/>
                    </a:lnB>
                  </a:tcPr>
                </a:tc>
                <a:tc gridSpan="2">
                  <a:txBody>
                    <a:bodyPr/>
                    <a:lstStyle/>
                    <a:p>
                      <a:pPr algn="ctr"/>
                      <a:r>
                        <a:rPr lang="en-US" sz="1200" dirty="0"/>
                        <a:t>Same as Primary</a:t>
                      </a:r>
                    </a:p>
                  </a:txBody>
                  <a:tcPr marL="29882" marR="29882" marT="14941" marB="14941">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8"/>
                  </a:ext>
                </a:extLst>
              </a:tr>
              <a:tr h="207564">
                <a:tc vMerge="1">
                  <a:txBody>
                    <a:bodyPr/>
                    <a:lstStyle/>
                    <a:p>
                      <a:endParaRPr lang="en-US"/>
                    </a:p>
                  </a:txBody>
                  <a:tcPr/>
                </a:tc>
                <a:tc>
                  <a:txBody>
                    <a:bodyPr/>
                    <a:lstStyle/>
                    <a:p>
                      <a:pPr algn="ctr"/>
                      <a:r>
                        <a:rPr lang="en-US" sz="1200"/>
                        <a:t>35 µg/m</a:t>
                      </a:r>
                      <a:r>
                        <a:rPr lang="en-US" sz="1200" baseline="30000"/>
                        <a:t>3</a:t>
                      </a:r>
                      <a:endParaRPr lang="en-US" sz="1200"/>
                    </a:p>
                  </a:txBody>
                  <a:tcPr marL="29882" marR="29882" marT="14941" marB="14941">
                    <a:lnL>
                      <a:noFill/>
                    </a:lnL>
                    <a:lnR>
                      <a:noFill/>
                    </a:lnR>
                    <a:lnT>
                      <a:noFill/>
                    </a:lnT>
                    <a:lnB>
                      <a:noFill/>
                    </a:lnB>
                  </a:tcPr>
                </a:tc>
                <a:tc>
                  <a:txBody>
                    <a:bodyPr/>
                    <a:lstStyle/>
                    <a:p>
                      <a:pPr algn="ctr"/>
                      <a:r>
                        <a:rPr lang="en-US" sz="1200"/>
                        <a:t>24-hour </a:t>
                      </a:r>
                      <a:r>
                        <a:rPr lang="en-US" sz="1200" baseline="30000">
                          <a:hlinkClick r:id="rId12" action="ppaction://hlinkfile"/>
                        </a:rPr>
                        <a:t>(7)</a:t>
                      </a:r>
                      <a:endParaRPr lang="en-US" sz="1200"/>
                    </a:p>
                  </a:txBody>
                  <a:tcPr marL="29882" marR="29882" marT="14941" marB="14941">
                    <a:lnL>
                      <a:noFill/>
                    </a:lnL>
                    <a:lnR>
                      <a:noFill/>
                    </a:lnR>
                    <a:lnT>
                      <a:noFill/>
                    </a:lnT>
                    <a:lnB>
                      <a:noFill/>
                    </a:lnB>
                  </a:tcPr>
                </a:tc>
                <a:tc gridSpan="2">
                  <a:txBody>
                    <a:bodyPr/>
                    <a:lstStyle/>
                    <a:p>
                      <a:pPr algn="ctr"/>
                      <a:r>
                        <a:rPr lang="en-US" sz="1200"/>
                        <a:t>Same as Primary</a:t>
                      </a:r>
                    </a:p>
                  </a:txBody>
                  <a:tcPr marL="29882" marR="29882" marT="14941" marB="14941">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9"/>
                  </a:ext>
                </a:extLst>
              </a:tr>
              <a:tr h="538620">
                <a:tc rowSpan="3">
                  <a:txBody>
                    <a:bodyPr/>
                    <a:lstStyle/>
                    <a:p>
                      <a:pPr algn="ctr"/>
                      <a:r>
                        <a:rPr lang="en-US" sz="1200">
                          <a:hlinkClick r:id="rId13"/>
                        </a:rPr>
                        <a:t>Ozone</a:t>
                      </a:r>
                      <a:endParaRPr lang="en-US" sz="1200"/>
                    </a:p>
                  </a:txBody>
                  <a:tcPr marL="29882" marR="29882" marT="14941" marB="14941">
                    <a:lnL>
                      <a:noFill/>
                    </a:lnL>
                    <a:lnR>
                      <a:noFill/>
                    </a:lnR>
                    <a:lnT>
                      <a:noFill/>
                    </a:lnT>
                    <a:lnB>
                      <a:noFill/>
                    </a:lnB>
                  </a:tcPr>
                </a:tc>
                <a:tc>
                  <a:txBody>
                    <a:bodyPr/>
                    <a:lstStyle/>
                    <a:p>
                      <a:pPr algn="ctr"/>
                      <a:r>
                        <a:rPr lang="en-US" sz="1200"/>
                        <a:t>0.075 ppm </a:t>
                      </a:r>
                      <a:br>
                        <a:rPr lang="en-US" sz="1200"/>
                      </a:br>
                      <a:r>
                        <a:rPr lang="en-US" sz="1200"/>
                        <a:t>(2008 std) </a:t>
                      </a:r>
                    </a:p>
                  </a:txBody>
                  <a:tcPr marL="29882" marR="29882" marT="14941" marB="14941">
                    <a:lnL>
                      <a:noFill/>
                    </a:lnL>
                    <a:lnR>
                      <a:noFill/>
                    </a:lnR>
                    <a:lnT>
                      <a:noFill/>
                    </a:lnT>
                    <a:lnB>
                      <a:noFill/>
                    </a:lnB>
                  </a:tcPr>
                </a:tc>
                <a:tc>
                  <a:txBody>
                    <a:bodyPr/>
                    <a:lstStyle/>
                    <a:p>
                      <a:pPr algn="ctr"/>
                      <a:r>
                        <a:rPr lang="en-US" sz="1200"/>
                        <a:t>8-hour </a:t>
                      </a:r>
                      <a:r>
                        <a:rPr lang="en-US" sz="1200" baseline="30000">
                          <a:hlinkClick r:id="rId14" action="ppaction://hlinkfile"/>
                        </a:rPr>
                        <a:t>(8)</a:t>
                      </a:r>
                      <a:r>
                        <a:rPr lang="en-US" sz="1200"/>
                        <a:t> </a:t>
                      </a:r>
                    </a:p>
                  </a:txBody>
                  <a:tcPr marL="29882" marR="29882" marT="14941" marB="14941">
                    <a:lnL>
                      <a:noFill/>
                    </a:lnL>
                    <a:lnR>
                      <a:noFill/>
                    </a:lnR>
                    <a:lnT>
                      <a:noFill/>
                    </a:lnT>
                    <a:lnB>
                      <a:noFill/>
                    </a:lnB>
                  </a:tcPr>
                </a:tc>
                <a:tc gridSpan="2">
                  <a:txBody>
                    <a:bodyPr/>
                    <a:lstStyle/>
                    <a:p>
                      <a:pPr algn="ctr"/>
                      <a:r>
                        <a:rPr lang="en-US" sz="1200" dirty="0"/>
                        <a:t>Same as Primary </a:t>
                      </a:r>
                    </a:p>
                  </a:txBody>
                  <a:tcPr marL="29882" marR="29882" marT="14941" marB="14941">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10"/>
                  </a:ext>
                </a:extLst>
              </a:tr>
              <a:tr h="414324">
                <a:tc vMerge="1">
                  <a:txBody>
                    <a:bodyPr/>
                    <a:lstStyle/>
                    <a:p>
                      <a:endParaRPr lang="en-US"/>
                    </a:p>
                  </a:txBody>
                  <a:tcPr/>
                </a:tc>
                <a:tc>
                  <a:txBody>
                    <a:bodyPr/>
                    <a:lstStyle/>
                    <a:p>
                      <a:pPr algn="ctr"/>
                      <a:r>
                        <a:rPr lang="en-US" sz="1200"/>
                        <a:t>0.08 ppm </a:t>
                      </a:r>
                      <a:br>
                        <a:rPr lang="en-US" sz="1200"/>
                      </a:br>
                      <a:r>
                        <a:rPr lang="en-US" sz="1200"/>
                        <a:t>(1997 std) </a:t>
                      </a:r>
                    </a:p>
                  </a:txBody>
                  <a:tcPr marL="29882" marR="29882" marT="14941" marB="14941">
                    <a:lnL>
                      <a:noFill/>
                    </a:lnL>
                    <a:lnR>
                      <a:noFill/>
                    </a:lnR>
                    <a:lnT>
                      <a:noFill/>
                    </a:lnT>
                    <a:lnB>
                      <a:noFill/>
                    </a:lnB>
                  </a:tcPr>
                </a:tc>
                <a:tc>
                  <a:txBody>
                    <a:bodyPr/>
                    <a:lstStyle/>
                    <a:p>
                      <a:pPr algn="ctr"/>
                      <a:r>
                        <a:rPr lang="en-US" sz="1200"/>
                        <a:t>8-hour </a:t>
                      </a:r>
                      <a:r>
                        <a:rPr lang="en-US" sz="1200" baseline="30000">
                          <a:hlinkClick r:id="rId15" action="ppaction://hlinkfile"/>
                        </a:rPr>
                        <a:t>(9)</a:t>
                      </a:r>
                      <a:r>
                        <a:rPr lang="en-US" sz="1200"/>
                        <a:t> </a:t>
                      </a:r>
                    </a:p>
                  </a:txBody>
                  <a:tcPr marL="29882" marR="29882" marT="14941" marB="14941">
                    <a:lnL>
                      <a:noFill/>
                    </a:lnL>
                    <a:lnR>
                      <a:noFill/>
                    </a:lnR>
                    <a:lnT>
                      <a:noFill/>
                    </a:lnT>
                    <a:lnB>
                      <a:noFill/>
                    </a:lnB>
                  </a:tcPr>
                </a:tc>
                <a:tc gridSpan="2">
                  <a:txBody>
                    <a:bodyPr/>
                    <a:lstStyle/>
                    <a:p>
                      <a:pPr algn="ctr"/>
                      <a:r>
                        <a:rPr lang="en-US" sz="1200"/>
                        <a:t>Same as Primary </a:t>
                      </a:r>
                    </a:p>
                  </a:txBody>
                  <a:tcPr marL="29882" marR="29882" marT="14941" marB="14941">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11"/>
                  </a:ext>
                </a:extLst>
              </a:tr>
              <a:tr h="385976">
                <a:tc vMerge="1">
                  <a:txBody>
                    <a:bodyPr/>
                    <a:lstStyle/>
                    <a:p>
                      <a:endParaRPr lang="en-US"/>
                    </a:p>
                  </a:txBody>
                  <a:tcPr/>
                </a:tc>
                <a:tc>
                  <a:txBody>
                    <a:bodyPr/>
                    <a:lstStyle/>
                    <a:p>
                      <a:pPr algn="ctr"/>
                      <a:r>
                        <a:rPr lang="en-US" sz="1200"/>
                        <a:t>0.12 ppm</a:t>
                      </a:r>
                    </a:p>
                  </a:txBody>
                  <a:tcPr marL="29882" marR="29882" marT="14941" marB="14941">
                    <a:lnL>
                      <a:noFill/>
                    </a:lnL>
                    <a:lnR>
                      <a:noFill/>
                    </a:lnR>
                    <a:lnT>
                      <a:noFill/>
                    </a:lnT>
                    <a:lnB>
                      <a:noFill/>
                    </a:lnB>
                  </a:tcPr>
                </a:tc>
                <a:tc>
                  <a:txBody>
                    <a:bodyPr/>
                    <a:lstStyle/>
                    <a:p>
                      <a:pPr algn="ctr"/>
                      <a:r>
                        <a:rPr lang="en-US" sz="1200"/>
                        <a:t>1-hour </a:t>
                      </a:r>
                      <a:r>
                        <a:rPr lang="en-US" sz="1200" baseline="30000">
                          <a:hlinkClick r:id="rId16" action="ppaction://hlinkfile"/>
                        </a:rPr>
                        <a:t>(10)</a:t>
                      </a:r>
                      <a:r>
                        <a:rPr lang="en-US" sz="1200"/>
                        <a:t> </a:t>
                      </a:r>
                      <a:br>
                        <a:rPr lang="en-US" sz="1200"/>
                      </a:br>
                      <a:endParaRPr lang="en-US" sz="1200"/>
                    </a:p>
                  </a:txBody>
                  <a:tcPr marL="29882" marR="29882" marT="14941" marB="14941">
                    <a:lnL>
                      <a:noFill/>
                    </a:lnL>
                    <a:lnR>
                      <a:noFill/>
                    </a:lnR>
                    <a:lnT>
                      <a:noFill/>
                    </a:lnT>
                    <a:lnB>
                      <a:noFill/>
                    </a:lnB>
                  </a:tcPr>
                </a:tc>
                <a:tc gridSpan="2">
                  <a:txBody>
                    <a:bodyPr/>
                    <a:lstStyle/>
                    <a:p>
                      <a:pPr algn="ctr"/>
                      <a:r>
                        <a:rPr lang="en-US" sz="1200"/>
                        <a:t>Same as Primary</a:t>
                      </a:r>
                    </a:p>
                  </a:txBody>
                  <a:tcPr marL="29882" marR="29882" marT="14941" marB="14941">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12"/>
                  </a:ext>
                </a:extLst>
              </a:tr>
              <a:tr h="414324">
                <a:tc rowSpan="3">
                  <a:txBody>
                    <a:bodyPr/>
                    <a:lstStyle/>
                    <a:p>
                      <a:pPr algn="ctr"/>
                      <a:r>
                        <a:rPr lang="en-US" sz="1200">
                          <a:hlinkClick r:id="rId17"/>
                        </a:rPr>
                        <a:t>Sulfur </a:t>
                      </a:r>
                      <a:br>
                        <a:rPr lang="en-US" sz="1200">
                          <a:hlinkClick r:id="rId17"/>
                        </a:rPr>
                      </a:br>
                      <a:r>
                        <a:rPr lang="en-US" sz="1200">
                          <a:hlinkClick r:id="rId17"/>
                        </a:rPr>
                        <a:t>Dioxide</a:t>
                      </a:r>
                      <a:endParaRPr lang="en-US" sz="1200"/>
                    </a:p>
                  </a:txBody>
                  <a:tcPr marL="29882" marR="29882" marT="14941" marB="14941">
                    <a:lnL>
                      <a:noFill/>
                    </a:lnL>
                    <a:lnR>
                      <a:noFill/>
                    </a:lnR>
                    <a:lnT>
                      <a:noFill/>
                    </a:lnT>
                    <a:lnB>
                      <a:noFill/>
                    </a:lnB>
                  </a:tcPr>
                </a:tc>
                <a:tc>
                  <a:txBody>
                    <a:bodyPr/>
                    <a:lstStyle/>
                    <a:p>
                      <a:pPr algn="ctr"/>
                      <a:r>
                        <a:rPr lang="en-US" sz="1200"/>
                        <a:t>0.03 ppm </a:t>
                      </a:r>
                    </a:p>
                  </a:txBody>
                  <a:tcPr marL="29882" marR="29882" marT="14941" marB="14941">
                    <a:lnL>
                      <a:noFill/>
                    </a:lnL>
                    <a:lnR>
                      <a:noFill/>
                    </a:lnR>
                    <a:lnT>
                      <a:noFill/>
                    </a:lnT>
                    <a:lnB>
                      <a:noFill/>
                    </a:lnB>
                  </a:tcPr>
                </a:tc>
                <a:tc>
                  <a:txBody>
                    <a:bodyPr/>
                    <a:lstStyle/>
                    <a:p>
                      <a:pPr algn="ctr"/>
                      <a:r>
                        <a:rPr lang="en-US" sz="1200"/>
                        <a:t>Annual </a:t>
                      </a:r>
                      <a:br>
                        <a:rPr lang="en-US" sz="1200"/>
                      </a:br>
                      <a:r>
                        <a:rPr lang="en-US" sz="1200"/>
                        <a:t>(Arithmetic Average) </a:t>
                      </a:r>
                    </a:p>
                  </a:txBody>
                  <a:tcPr marL="29882" marR="29882" marT="14941" marB="14941">
                    <a:lnL>
                      <a:noFill/>
                    </a:lnL>
                    <a:lnR>
                      <a:noFill/>
                    </a:lnR>
                    <a:lnT>
                      <a:noFill/>
                    </a:lnT>
                    <a:lnB>
                      <a:noFill/>
                    </a:lnB>
                  </a:tcPr>
                </a:tc>
                <a:tc rowSpan="2">
                  <a:txBody>
                    <a:bodyPr/>
                    <a:lstStyle/>
                    <a:p>
                      <a:pPr algn="ctr"/>
                      <a:r>
                        <a:rPr lang="en-US" sz="1200" dirty="0"/>
                        <a:t>0.5 </a:t>
                      </a:r>
                      <a:r>
                        <a:rPr lang="en-US" sz="1200" dirty="0" err="1"/>
                        <a:t>ppm</a:t>
                      </a:r>
                      <a:r>
                        <a:rPr lang="en-US" sz="1200" dirty="0"/>
                        <a:t> </a:t>
                      </a:r>
                    </a:p>
                  </a:txBody>
                  <a:tcPr marL="29882" marR="29882" marT="14941" marB="14941">
                    <a:lnL>
                      <a:noFill/>
                    </a:lnL>
                    <a:lnR>
                      <a:noFill/>
                    </a:lnR>
                    <a:lnT>
                      <a:noFill/>
                    </a:lnT>
                    <a:lnB>
                      <a:noFill/>
                    </a:lnB>
                  </a:tcPr>
                </a:tc>
                <a:tc rowSpan="2">
                  <a:txBody>
                    <a:bodyPr/>
                    <a:lstStyle/>
                    <a:p>
                      <a:pPr algn="ctr"/>
                      <a:r>
                        <a:rPr lang="en-US" sz="1200"/>
                        <a:t>3-hour </a:t>
                      </a:r>
                      <a:r>
                        <a:rPr lang="en-US" sz="1200" baseline="30000">
                          <a:hlinkClick r:id="rId3" action="ppaction://hlinkfile"/>
                        </a:rPr>
                        <a:t>(1)</a:t>
                      </a:r>
                      <a:r>
                        <a:rPr lang="en-US" sz="1200"/>
                        <a:t> </a:t>
                      </a:r>
                    </a:p>
                  </a:txBody>
                  <a:tcPr marL="29882" marR="29882" marT="14941" marB="14941">
                    <a:lnL>
                      <a:noFill/>
                    </a:lnL>
                    <a:lnR>
                      <a:noFill/>
                    </a:lnR>
                    <a:lnT>
                      <a:noFill/>
                    </a:lnT>
                    <a:lnB>
                      <a:noFill/>
                    </a:lnB>
                  </a:tcPr>
                </a:tc>
                <a:extLst>
                  <a:ext uri="{0D108BD9-81ED-4DB2-BD59-A6C34878D82A}">
                    <a16:rowId xmlns:a16="http://schemas.microsoft.com/office/drawing/2014/main" val="10013"/>
                  </a:ext>
                </a:extLst>
              </a:tr>
              <a:tr h="207564">
                <a:tc vMerge="1">
                  <a:txBody>
                    <a:bodyPr/>
                    <a:lstStyle/>
                    <a:p>
                      <a:endParaRPr lang="en-US"/>
                    </a:p>
                  </a:txBody>
                  <a:tcPr/>
                </a:tc>
                <a:tc>
                  <a:txBody>
                    <a:bodyPr/>
                    <a:lstStyle/>
                    <a:p>
                      <a:pPr algn="ctr"/>
                      <a:r>
                        <a:rPr lang="en-US" sz="1200"/>
                        <a:t>0.14 ppm</a:t>
                      </a:r>
                    </a:p>
                  </a:txBody>
                  <a:tcPr marL="29882" marR="29882" marT="14941" marB="14941">
                    <a:lnL>
                      <a:noFill/>
                    </a:lnL>
                    <a:lnR>
                      <a:noFill/>
                    </a:lnR>
                    <a:lnT>
                      <a:noFill/>
                    </a:lnT>
                    <a:lnB>
                      <a:noFill/>
                    </a:lnB>
                  </a:tcPr>
                </a:tc>
                <a:tc>
                  <a:txBody>
                    <a:bodyPr/>
                    <a:lstStyle/>
                    <a:p>
                      <a:pPr algn="ctr"/>
                      <a:r>
                        <a:rPr lang="en-US" sz="1200"/>
                        <a:t>24-hour </a:t>
                      </a:r>
                      <a:r>
                        <a:rPr lang="en-US" sz="1200" baseline="30000">
                          <a:hlinkClick r:id="rId3" action="ppaction://hlinkfile"/>
                        </a:rPr>
                        <a:t>(1)</a:t>
                      </a:r>
                      <a:endParaRPr lang="en-US" sz="1200"/>
                    </a:p>
                  </a:txBody>
                  <a:tcPr marL="29882" marR="29882" marT="14941" marB="14941">
                    <a:lnL>
                      <a:noFill/>
                    </a:lnL>
                    <a:lnR>
                      <a:noFill/>
                    </a:lnR>
                    <a:lnT>
                      <a:noFill/>
                    </a:lnT>
                    <a:lnB>
                      <a:noFill/>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4"/>
                  </a:ext>
                </a:extLst>
              </a:tr>
              <a:tr h="207564">
                <a:tc vMerge="1">
                  <a:txBody>
                    <a:bodyPr/>
                    <a:lstStyle/>
                    <a:p>
                      <a:endParaRPr lang="en-US"/>
                    </a:p>
                  </a:txBody>
                  <a:tcPr/>
                </a:tc>
                <a:tc>
                  <a:txBody>
                    <a:bodyPr/>
                    <a:lstStyle/>
                    <a:p>
                      <a:pPr algn="ctr"/>
                      <a:r>
                        <a:rPr lang="en-US" sz="1200"/>
                        <a:t>75 ppb </a:t>
                      </a:r>
                      <a:r>
                        <a:rPr lang="en-US" sz="1200" baseline="30000">
                          <a:hlinkClick r:id="rId18" action="ppaction://hlinkfile"/>
                        </a:rPr>
                        <a:t>(11)</a:t>
                      </a:r>
                      <a:endParaRPr lang="en-US" sz="1200"/>
                    </a:p>
                  </a:txBody>
                  <a:tcPr marL="29882" marR="29882" marT="14941" marB="14941" anchor="ctr">
                    <a:lnL>
                      <a:noFill/>
                    </a:lnL>
                    <a:lnR>
                      <a:noFill/>
                    </a:lnR>
                    <a:lnT>
                      <a:noFill/>
                    </a:lnT>
                    <a:lnB>
                      <a:noFill/>
                    </a:lnB>
                  </a:tcPr>
                </a:tc>
                <a:tc>
                  <a:txBody>
                    <a:bodyPr/>
                    <a:lstStyle/>
                    <a:p>
                      <a:pPr algn="ctr"/>
                      <a:r>
                        <a:rPr lang="en-US" sz="1200"/>
                        <a:t>1-hour</a:t>
                      </a:r>
                    </a:p>
                  </a:txBody>
                  <a:tcPr marL="29882" marR="29882" marT="14941" marB="14941" anchor="ctr">
                    <a:lnL>
                      <a:noFill/>
                    </a:lnL>
                    <a:lnR>
                      <a:noFill/>
                    </a:lnR>
                    <a:lnT>
                      <a:noFill/>
                    </a:lnT>
                    <a:lnB>
                      <a:noFill/>
                    </a:lnB>
                  </a:tcPr>
                </a:tc>
                <a:tc gridSpan="2">
                  <a:txBody>
                    <a:bodyPr/>
                    <a:lstStyle/>
                    <a:p>
                      <a:pPr algn="ctr"/>
                      <a:r>
                        <a:rPr lang="en-US" sz="1200" dirty="0"/>
                        <a:t>None </a:t>
                      </a:r>
                    </a:p>
                  </a:txBody>
                  <a:tcPr marL="29882" marR="29882" marT="14941" marB="14941" anchor="ctr">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15"/>
                  </a:ext>
                </a:extLst>
              </a:tr>
            </a:tbl>
          </a:graphicData>
        </a:graphic>
      </p:graphicFrame>
      <p:sp>
        <p:nvSpPr>
          <p:cNvPr id="1025" name="Rectangle 1"/>
          <p:cNvSpPr>
            <a:spLocks noChangeArrowheads="1"/>
          </p:cNvSpPr>
          <p:nvPr/>
        </p:nvSpPr>
        <p:spPr bwMode="auto">
          <a:xfrm>
            <a:off x="2286000" y="228600"/>
            <a:ext cx="4360937"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b="1" dirty="0">
                <a:latin typeface="Arial" charset="0"/>
                <a:cs typeface="Arial" charset="0"/>
              </a:rPr>
              <a:t>National Ambient Air Quality Standard</a:t>
            </a:r>
            <a:endParaRPr kumimoji="0" lang="en-US" sz="1800" b="0" i="0" u="none" strike="noStrike" cap="none" normalizeH="0" baseline="0" dirty="0">
              <a:ln>
                <a:noFill/>
              </a:ln>
              <a:solidFill>
                <a:schemeClr val="tx1"/>
              </a:solidFill>
              <a:effectLst/>
              <a:latin typeface="Arial" charset="0"/>
              <a:cs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Some Recent Changes</a:t>
            </a:r>
          </a:p>
        </p:txBody>
      </p:sp>
      <p:sp>
        <p:nvSpPr>
          <p:cNvPr id="4" name="Content Placeholder 3"/>
          <p:cNvSpPr>
            <a:spLocks noGrp="1"/>
          </p:cNvSpPr>
          <p:nvPr>
            <p:ph idx="1"/>
          </p:nvPr>
        </p:nvSpPr>
        <p:spPr/>
        <p:txBody>
          <a:bodyPr>
            <a:normAutofit fontScale="92500" lnSpcReduction="20000"/>
          </a:bodyPr>
          <a:lstStyle/>
          <a:p>
            <a:r>
              <a:rPr lang="en-US" dirty="0"/>
              <a:t>SO2 1-hour: Final rule signed June 2, 2010. To attain this standard, the 3-year average of the 99th percentile of the daily maximum 1-hour average at each monitor within an area must not exceed 75 ppb</a:t>
            </a:r>
          </a:p>
          <a:p>
            <a:r>
              <a:rPr lang="en-US" dirty="0"/>
              <a:t> O3 8-hour: To attain this standard, the 3-year average of the fourth-highest daily maximum 8-hour average ozone concentrations measured at each monitor within an area over each year must not exceed 0.075 </a:t>
            </a:r>
            <a:r>
              <a:rPr lang="en-US" dirty="0" err="1"/>
              <a:t>ppm</a:t>
            </a:r>
            <a:r>
              <a:rPr lang="en-US" dirty="0"/>
              <a:t>.  (effective May 27, 2008) </a:t>
            </a:r>
          </a:p>
          <a:p>
            <a:r>
              <a:rPr lang="en-US" dirty="0"/>
              <a:t>NO2 1-hour: To attain this standard, the 3-year average of the 98th percentile of the daily maximum 1-hour average at each monitor within an area must not exceed 100 ppb (effective January 22, 2010).</a:t>
            </a:r>
          </a:p>
          <a:p>
            <a:endParaRPr lang="en-US" dirty="0"/>
          </a:p>
          <a:p>
            <a:endParaRPr lang="en-US" dirty="0"/>
          </a:p>
        </p:txBody>
      </p:sp>
      <p:sp>
        <p:nvSpPr>
          <p:cNvPr id="2" name="Slide Number Placeholder 1"/>
          <p:cNvSpPr>
            <a:spLocks noGrp="1"/>
          </p:cNvSpPr>
          <p:nvPr>
            <p:ph type="sldNum" sz="quarter" idx="12"/>
          </p:nvPr>
        </p:nvSpPr>
        <p:spPr/>
        <p:txBody>
          <a:bodyPr/>
          <a:lstStyle/>
          <a:p>
            <a:fld id="{61280BF0-8028-4BBC-80A8-2217885F74EF}"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HAPs</a:t>
            </a:r>
          </a:p>
        </p:txBody>
      </p:sp>
      <p:sp>
        <p:nvSpPr>
          <p:cNvPr id="3" name="Content Placeholder 2"/>
          <p:cNvSpPr>
            <a:spLocks noGrp="1"/>
          </p:cNvSpPr>
          <p:nvPr>
            <p:ph idx="1"/>
          </p:nvPr>
        </p:nvSpPr>
        <p:spPr/>
        <p:txBody>
          <a:bodyPr>
            <a:normAutofit fontScale="85000" lnSpcReduction="10000"/>
          </a:bodyPr>
          <a:lstStyle/>
          <a:p>
            <a:r>
              <a:rPr lang="en-US" dirty="0"/>
              <a:t>HAPs are those pollutants that cause or may cause cancer or other serious health effects, such as reproductive effects or birth defects, or adverse environmental and ecological effects. In the United States, goal setting for air toxics is a two-staged process.</a:t>
            </a:r>
          </a:p>
          <a:p>
            <a:r>
              <a:rPr lang="en-US" b="1" dirty="0"/>
              <a:t>First stage</a:t>
            </a:r>
            <a:r>
              <a:rPr lang="en-US" dirty="0"/>
              <a:t> - U.S. EPA sets technology-based national emission standards to address air toxic pollution. These standards require major stationary sources to meet emission limitations by using maximum achievable control technology.</a:t>
            </a:r>
          </a:p>
          <a:p>
            <a:r>
              <a:rPr lang="en-US" b="1" dirty="0"/>
              <a:t>Second stage</a:t>
            </a:r>
            <a:r>
              <a:rPr lang="en-US" dirty="0"/>
              <a:t> - U.S. EPA is then required to evaluate the health risks that may remain after the technological controls have been implemented. Some sources may be subject to additional control requirements if they pose an unacceptable health risk to populations living near the facility.</a:t>
            </a:r>
          </a:p>
          <a:p>
            <a:endParaRPr lang="en-US" dirty="0"/>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 I set air quality goals?</a:t>
            </a:r>
          </a:p>
        </p:txBody>
      </p:sp>
      <p:sp>
        <p:nvSpPr>
          <p:cNvPr id="3" name="Content Placeholder 2"/>
          <p:cNvSpPr>
            <a:spLocks noGrp="1"/>
          </p:cNvSpPr>
          <p:nvPr>
            <p:ph idx="1"/>
          </p:nvPr>
        </p:nvSpPr>
        <p:spPr/>
        <p:txBody>
          <a:bodyPr>
            <a:normAutofit lnSpcReduction="10000"/>
          </a:bodyPr>
          <a:lstStyle/>
          <a:p>
            <a:r>
              <a:rPr lang="en-US" dirty="0"/>
              <a:t>In the US: EPA's Clean Air Act (CAA)</a:t>
            </a:r>
          </a:p>
          <a:p>
            <a:r>
              <a:rPr lang="en-US" dirty="0"/>
              <a:t>In Europe:</a:t>
            </a:r>
          </a:p>
          <a:p>
            <a:pPr lvl="1"/>
            <a:r>
              <a:rPr lang="en-US" dirty="0"/>
              <a:t>the WHO Air Quality Guidelines</a:t>
            </a:r>
          </a:p>
          <a:p>
            <a:pPr lvl="1">
              <a:buNone/>
            </a:pPr>
            <a:r>
              <a:rPr lang="en-US" sz="2000" dirty="0">
                <a:hlinkClick r:id="rId2"/>
              </a:rPr>
              <a:t>http://www.who.int/phe/health_topics/outdoorair_aqg/en/</a:t>
            </a:r>
            <a:r>
              <a:rPr lang="en-US" sz="2000" dirty="0"/>
              <a:t> </a:t>
            </a:r>
          </a:p>
          <a:p>
            <a:pPr lvl="1"/>
            <a:r>
              <a:rPr lang="en-US" dirty="0"/>
              <a:t>the European Union's directives</a:t>
            </a:r>
          </a:p>
          <a:p>
            <a:pPr lvl="1">
              <a:buNone/>
            </a:pPr>
            <a:r>
              <a:rPr lang="en-US" dirty="0"/>
              <a:t>	 </a:t>
            </a:r>
            <a:r>
              <a:rPr lang="en-US" sz="2000" dirty="0">
                <a:hlinkClick r:id="rId3"/>
              </a:rPr>
              <a:t>http://ec.europa.eu/environment/index_en.htm</a:t>
            </a:r>
            <a:r>
              <a:rPr lang="en-US" sz="2000" dirty="0"/>
              <a:t> </a:t>
            </a:r>
            <a:endParaRPr lang="en-US" dirty="0"/>
          </a:p>
          <a:p>
            <a:r>
              <a:rPr lang="en-US" dirty="0"/>
              <a:t>In New Zealand: </a:t>
            </a:r>
          </a:p>
          <a:p>
            <a:pPr lvl="1"/>
            <a:r>
              <a:rPr lang="en-US" dirty="0"/>
              <a:t> New Zealand's guidelines</a:t>
            </a:r>
          </a:p>
          <a:p>
            <a:pPr lvl="1">
              <a:buNone/>
            </a:pPr>
            <a:r>
              <a:rPr lang="en-US" dirty="0"/>
              <a:t>	 </a:t>
            </a:r>
            <a:r>
              <a:rPr lang="en-US" sz="1500" dirty="0">
                <a:hlinkClick r:id="rId4"/>
              </a:rPr>
              <a:t>http://www.mfe.govt.nz/publications/air/ambient-air-quality-may02/html/index.html</a:t>
            </a:r>
            <a:r>
              <a:rPr lang="en-US" sz="1500" dirty="0"/>
              <a:t> </a:t>
            </a:r>
            <a:endParaRPr lang="en-US" dirty="0"/>
          </a:p>
          <a:p>
            <a:r>
              <a:rPr lang="en-US" dirty="0"/>
              <a:t>[…]</a:t>
            </a:r>
          </a:p>
        </p:txBody>
      </p:sp>
      <p:sp>
        <p:nvSpPr>
          <p:cNvPr id="4" name="Slide Number Placeholder 3"/>
          <p:cNvSpPr>
            <a:spLocks noGrp="1"/>
          </p:cNvSpPr>
          <p:nvPr>
            <p:ph type="sldNum" sz="quarter" idx="12"/>
          </p:nvPr>
        </p:nvSpPr>
        <p:spPr/>
        <p:txBody>
          <a:bodyPr/>
          <a:lstStyle/>
          <a:p>
            <a:fld id="{61280BF0-8028-4BBC-80A8-2217885F74EF}"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Understanding the US EPA Clean Air Act </a:t>
            </a:r>
            <a:endParaRPr lang="en-US" dirty="0"/>
          </a:p>
        </p:txBody>
      </p:sp>
      <p:sp>
        <p:nvSpPr>
          <p:cNvPr id="3" name="Content Placeholder 2"/>
          <p:cNvSpPr>
            <a:spLocks noGrp="1"/>
          </p:cNvSpPr>
          <p:nvPr>
            <p:ph idx="1"/>
          </p:nvPr>
        </p:nvSpPr>
        <p:spPr/>
        <p:txBody>
          <a:bodyPr>
            <a:normAutofit fontScale="70000" lnSpcReduction="20000"/>
          </a:bodyPr>
          <a:lstStyle/>
          <a:p>
            <a:r>
              <a:rPr lang="en-US" b="1" dirty="0"/>
              <a:t>Brief History of the Clean Air Act</a:t>
            </a:r>
            <a:endParaRPr lang="en-US" dirty="0"/>
          </a:p>
          <a:p>
            <a:pPr lvl="1"/>
            <a:r>
              <a:rPr lang="en-US" dirty="0"/>
              <a:t>In October </a:t>
            </a:r>
            <a:r>
              <a:rPr lang="en-US" dirty="0">
                <a:solidFill>
                  <a:srgbClr val="FF0000"/>
                </a:solidFill>
              </a:rPr>
              <a:t>1948</a:t>
            </a:r>
            <a:r>
              <a:rPr lang="en-US" dirty="0"/>
              <a:t>, a thick cloud of air pollution formed above the industrial town of Donora, Pennsylvania. The cloud which lingered for five days, killed 20 people and caused sickness in 6,000 of the town's 14,000 people. In </a:t>
            </a:r>
            <a:r>
              <a:rPr lang="en-US" dirty="0">
                <a:solidFill>
                  <a:srgbClr val="FF0000"/>
                </a:solidFill>
              </a:rPr>
              <a:t>1952</a:t>
            </a:r>
            <a:r>
              <a:rPr lang="en-US" dirty="0"/>
              <a:t>, over 3,000 people died in what became known as London's "Killer Fog." The smog was so thick that buses could not run without guides walking ahead of them carrying lanterns.</a:t>
            </a:r>
          </a:p>
          <a:p>
            <a:pPr lvl="1"/>
            <a:r>
              <a:rPr lang="en-US" dirty="0"/>
              <a:t>Events like these alerted us to the dangers that air pollution poses to public health. Several federal and state laws were passed, including the original Clean Air Act of </a:t>
            </a:r>
            <a:r>
              <a:rPr lang="en-US" dirty="0">
                <a:solidFill>
                  <a:srgbClr val="FF0000"/>
                </a:solidFill>
              </a:rPr>
              <a:t>1963</a:t>
            </a:r>
            <a:r>
              <a:rPr lang="en-US" dirty="0"/>
              <a:t>, which established funding for the study and the cleanup of air pollution. But there was no comprehensive federal response to address air pollution until Congress passed a much stronger Clean Air Act in </a:t>
            </a:r>
            <a:r>
              <a:rPr lang="en-US" dirty="0">
                <a:solidFill>
                  <a:srgbClr val="FF0000"/>
                </a:solidFill>
              </a:rPr>
              <a:t>1970</a:t>
            </a:r>
            <a:r>
              <a:rPr lang="en-US" dirty="0"/>
              <a:t>. That same year Congress created the EPA and gave it the primary role in carrying out the law. Since 1970, EPA has been responsible for a variety of Clean Air Act programs to reduce air pollution nationwide.</a:t>
            </a:r>
          </a:p>
          <a:p>
            <a:pPr lvl="1"/>
            <a:r>
              <a:rPr lang="en-US" dirty="0"/>
              <a:t>In </a:t>
            </a:r>
            <a:r>
              <a:rPr lang="en-US" dirty="0">
                <a:solidFill>
                  <a:srgbClr val="FF0000"/>
                </a:solidFill>
              </a:rPr>
              <a:t>1990</a:t>
            </a:r>
            <a:r>
              <a:rPr lang="en-US" dirty="0"/>
              <a:t>, Congress dramatically revised and expanded the Clean Air Act, providing EPA even broader authority to implement and enforce regulations reducing air pollutant emissions. The 1990 Amendments also placed an increased emphasis on more cost-effective approaches to reduce air pollution.</a:t>
            </a:r>
          </a:p>
          <a:p>
            <a:pPr lvl="1"/>
            <a:endParaRPr lang="en-US" b="1" dirty="0"/>
          </a:p>
          <a:p>
            <a:endParaRPr lang="en-US" dirty="0"/>
          </a:p>
        </p:txBody>
      </p:sp>
      <p:sp>
        <p:nvSpPr>
          <p:cNvPr id="4" name="Slide Number Placeholder 3"/>
          <p:cNvSpPr>
            <a:spLocks noGrp="1"/>
          </p:cNvSpPr>
          <p:nvPr>
            <p:ph type="sldNum" sz="quarter" idx="12"/>
          </p:nvPr>
        </p:nvSpPr>
        <p:spPr/>
        <p:txBody>
          <a:bodyPr/>
          <a:lstStyle/>
          <a:p>
            <a:fld id="{61280BF0-8028-4BBC-80A8-2217885F74EF}" type="slidenum">
              <a:rPr lang="en-US" smtClean="0"/>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858</TotalTime>
  <Words>6056</Words>
  <Application>Microsoft Office PowerPoint</Application>
  <PresentationFormat>On-screen Show (4:3)</PresentationFormat>
  <Paragraphs>407</Paragraphs>
  <Slides>47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47</vt:i4>
      </vt:variant>
    </vt:vector>
  </HeadingPairs>
  <TitlesOfParts>
    <vt:vector size="52" baseType="lpstr">
      <vt:lpstr>Arial</vt:lpstr>
      <vt:lpstr>Calibri</vt:lpstr>
      <vt:lpstr>Constantia</vt:lpstr>
      <vt:lpstr>Wingdings 2</vt:lpstr>
      <vt:lpstr>Flow</vt:lpstr>
      <vt:lpstr>3 - Air Quality Management</vt:lpstr>
      <vt:lpstr>Key Air Quality Management Activities</vt:lpstr>
      <vt:lpstr>A Good Synopsis </vt:lpstr>
      <vt:lpstr>1. Air Quality Goal Setting</vt:lpstr>
      <vt:lpstr>PowerPoint Presentation</vt:lpstr>
      <vt:lpstr>Some Recent Changes</vt:lpstr>
      <vt:lpstr>HAPs</vt:lpstr>
      <vt:lpstr>How do I set air quality goals?</vt:lpstr>
      <vt:lpstr>Understanding the US EPA Clean Air Act </vt:lpstr>
      <vt:lpstr>Key Elements of the Clean Air Act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Elements of the Clean Air Act – Cont.</vt:lpstr>
      <vt:lpstr>Key Elements of the Clean Air Act – Cont.</vt:lpstr>
      <vt:lpstr>Key Elements of the Clean Air Act – Cont.</vt:lpstr>
      <vt:lpstr>Key Elements of the Clean Air Act – Cont.</vt:lpstr>
      <vt:lpstr>Key Elements of the Clean Air Act – Cont.</vt:lpstr>
      <vt:lpstr>Key Elements of the Clean Air Act – Cont.</vt:lpstr>
      <vt:lpstr>Key Elements of the Clean Air Act – Cont.</vt:lpstr>
      <vt:lpstr>Environmental Information to the Public by the US EPA</vt:lpstr>
      <vt:lpstr>2. Control Strategies</vt:lpstr>
      <vt:lpstr>Developing a Control Strategy</vt:lpstr>
      <vt:lpstr>3. Air Quality Modeling</vt:lpstr>
      <vt:lpstr>Modeling for air quality management purposes</vt:lpstr>
      <vt:lpstr>Choice of Models</vt:lpstr>
      <vt:lpstr>4. Human &amp; Environmental Assessment</vt:lpstr>
      <vt:lpstr>Human Health Effects</vt:lpstr>
      <vt:lpstr>IRIS</vt:lpstr>
      <vt:lpstr>RfDs and RfCs</vt:lpstr>
      <vt:lpstr>Cancer weight-of-evidence (WOE) descriptor</vt:lpstr>
      <vt:lpstr>Cancer slope factors and unit risks</vt:lpstr>
      <vt:lpstr>Environmental Effects</vt:lpstr>
      <vt:lpstr>Risk Assessment</vt:lpstr>
      <vt:lpstr>Economic Analysis</vt:lpstr>
      <vt:lpstr>5. Legislation, Regulation &amp; Implementation</vt:lpstr>
      <vt:lpstr>6. Compliance &amp; Enforcement</vt:lpstr>
      <vt:lpstr>7. Public Participation</vt:lpstr>
      <vt:lpstr>8. Monitoring</vt:lpstr>
      <vt:lpstr>Air Quality Subsystem (AQS)</vt:lpstr>
      <vt:lpstr>9. Emissions Inventory </vt:lpstr>
      <vt:lpstr>General emission factors (AP-42)</vt:lpstr>
      <vt:lpstr>Other Resources for Emission Inventory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 Quality Management</dc:title>
  <dc:creator>Paolo Zannetti</dc:creator>
  <cp:lastModifiedBy>Paolo Zannetti</cp:lastModifiedBy>
  <cp:revision>86</cp:revision>
  <dcterms:created xsi:type="dcterms:W3CDTF">2011-04-07T20:48:17Z</dcterms:created>
  <dcterms:modified xsi:type="dcterms:W3CDTF">2021-05-12T16:31:24Z</dcterms:modified>
</cp:coreProperties>
</file>