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1090"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49549-B10E-49E3-9745-7E79D1DD0B87}" type="datetimeFigureOut">
              <a:rPr lang="en-US" smtClean="0"/>
              <a:pPr/>
              <a:t>5/13/2021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8EA22B-EFFC-4B53-BC0B-D4E9A53DD8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a:t>Click to edit Master title style</a:t>
            </a:r>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0D57008-EB8E-47DF-AF2A-61F8E8046C0E}" type="datetime1">
              <a:rPr lang="en-US" smtClean="0"/>
              <a:pPr/>
              <a:t>5/13/2021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51F9B99-1442-402C-AC7E-91835096366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9D8A143F-C989-492D-BDDE-B6B018EA732A}" type="datetime1">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1F9B99-1442-402C-AC7E-91835096366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5DB11A84-CD25-4E77-9825-63B4FE640E6B}" type="datetime1">
              <a:rPr lang="en-US" smtClean="0"/>
              <a:pPr/>
              <a:t>5/13/2021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51F9B99-1442-402C-AC7E-91835096366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83F8593D-6CD7-4DB8-B757-692A126415D0}" type="datetime1">
              <a:rPr lang="en-US" smtClean="0"/>
              <a:pPr/>
              <a:t>5/13/2021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51F9B99-1442-402C-AC7E-91835096366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a:t>Click to edit Master title style</a:t>
            </a:r>
          </a:p>
        </p:txBody>
      </p:sp>
      <p:sp>
        <p:nvSpPr>
          <p:cNvPr id="12" name="Date Placeholder 11"/>
          <p:cNvSpPr>
            <a:spLocks noGrp="1"/>
          </p:cNvSpPr>
          <p:nvPr>
            <p:ph type="dt" sz="half" idx="10"/>
          </p:nvPr>
        </p:nvSpPr>
        <p:spPr/>
        <p:txBody>
          <a:bodyPr/>
          <a:lstStyle/>
          <a:p>
            <a:fld id="{416CD2D7-620D-400F-A0DD-76A249346904}" type="datetime1">
              <a:rPr lang="en-US" smtClean="0"/>
              <a:pPr/>
              <a:t>5/13/2021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51F9B99-1442-402C-AC7E-91835096366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7"/>
          <p:cNvSpPr>
            <a:spLocks noGrp="1"/>
          </p:cNvSpPr>
          <p:nvPr>
            <p:ph type="dt" sz="half" idx="15"/>
          </p:nvPr>
        </p:nvSpPr>
        <p:spPr/>
        <p:txBody>
          <a:bodyPr rtlCol="0"/>
          <a:lstStyle/>
          <a:p>
            <a:fld id="{0A938C91-C9E5-4DAF-B300-D5A4C96D8399}" type="datetime1">
              <a:rPr lang="en-US" smtClean="0"/>
              <a:pPr/>
              <a:t>5/13/2021</a:t>
            </a:fld>
            <a:endParaRPr lang="en-US"/>
          </a:p>
        </p:txBody>
      </p:sp>
      <p:sp>
        <p:nvSpPr>
          <p:cNvPr id="10" name="Slide Number Placeholder 9"/>
          <p:cNvSpPr>
            <a:spLocks noGrp="1"/>
          </p:cNvSpPr>
          <p:nvPr>
            <p:ph type="sldNum" sz="quarter" idx="16"/>
          </p:nvPr>
        </p:nvSpPr>
        <p:spPr/>
        <p:txBody>
          <a:bodyPr rtlCol="0"/>
          <a:lstStyle/>
          <a:p>
            <a:fld id="{751F9B99-1442-402C-AC7E-91835096366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a:t>Click to edit Master title style</a:t>
            </a:r>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5"/>
          </p:nvPr>
        </p:nvSpPr>
        <p:spPr/>
        <p:txBody>
          <a:bodyPr rtlCol="0"/>
          <a:lstStyle/>
          <a:p>
            <a:fld id="{EB4B8B1E-12BB-4E0C-A009-DE0926BD4BD8}" type="datetime1">
              <a:rPr lang="en-US" smtClean="0"/>
              <a:pPr/>
              <a:t>5/13/2021</a:t>
            </a:fld>
            <a:endParaRPr lang="en-US"/>
          </a:p>
        </p:txBody>
      </p:sp>
      <p:sp>
        <p:nvSpPr>
          <p:cNvPr id="12" name="Slide Number Placeholder 11"/>
          <p:cNvSpPr>
            <a:spLocks noGrp="1"/>
          </p:cNvSpPr>
          <p:nvPr>
            <p:ph type="sldNum" sz="quarter" idx="16"/>
          </p:nvPr>
        </p:nvSpPr>
        <p:spPr/>
        <p:txBody>
          <a:bodyPr rtlCol="0"/>
          <a:lstStyle/>
          <a:p>
            <a:fld id="{751F9B99-1442-402C-AC7E-91835096366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6B2DCFE0-5A60-4442-A8A2-D918D4924155}" type="datetime1">
              <a:rPr lang="en-US" smtClean="0"/>
              <a:pPr/>
              <a:t>5/13/2021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751F9B99-1442-402C-AC7E-91835096366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8C3AB-84AA-4ADF-9DF5-1DA4C88D1909}" type="datetime1">
              <a:rPr lang="en-US" smtClean="0"/>
              <a:pPr/>
              <a:t>5/13/2021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751F9B99-1442-402C-AC7E-91835096366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a:t>Click to edit Master title style</a:t>
            </a:r>
          </a:p>
        </p:txBody>
      </p:sp>
      <p:sp>
        <p:nvSpPr>
          <p:cNvPr id="5" name="Date Placeholder 4"/>
          <p:cNvSpPr>
            <a:spLocks noGrp="1"/>
          </p:cNvSpPr>
          <p:nvPr>
            <p:ph type="dt" sz="half" idx="10"/>
          </p:nvPr>
        </p:nvSpPr>
        <p:spPr/>
        <p:txBody>
          <a:bodyPr/>
          <a:lstStyle/>
          <a:p>
            <a:fld id="{CA100B48-1290-4948-9BAE-126A720D4F74}" type="datetime1">
              <a:rPr lang="en-US" smtClean="0"/>
              <a:pPr/>
              <a:t>5/13/2021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751F9B99-1442-402C-AC7E-918350963660}"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a:t>Click to edit Master title style</a:t>
            </a:r>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BCF93F49-4052-4E3F-A389-09F6CC5F44A8}" type="datetime1">
              <a:rPr lang="en-US" smtClean="0"/>
              <a:pPr/>
              <a:t>5/13/2021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751F9B99-1442-402C-AC7E-91835096366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B29BD22-634C-44ED-9B34-1BE523492C18}" type="datetime1">
              <a:rPr lang="en-US" smtClean="0"/>
              <a:pPr/>
              <a:t>5/13/2021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51F9B99-1442-402C-AC7E-91835096366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src.com/calpuff/calpuff1.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mascenter.org/" TargetMode="External"/><Relationship Id="rId2" Type="http://schemas.openxmlformats.org/officeDocument/2006/relationships/hyperlink" Target="http://www.epa.gov/asmdnerl/CMAQ/index.html" TargetMode="External"/><Relationship Id="rId1" Type="http://schemas.openxmlformats.org/officeDocument/2006/relationships/slideLayout" Target="../slideLayouts/slideLayout2.xml"/><Relationship Id="rId6" Type="http://schemas.openxmlformats.org/officeDocument/2006/relationships/hyperlink" Target="http://uamv.saintl.com/" TargetMode="External"/><Relationship Id="rId5" Type="http://schemas.openxmlformats.org/officeDocument/2006/relationships/hyperlink" Target="http://remsad.saintl.com/" TargetMode="External"/><Relationship Id="rId4" Type="http://schemas.openxmlformats.org/officeDocument/2006/relationships/hyperlink" Target="http://www.camx.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epa.gov/asmdnerl/CMAQ/index.html" TargetMode="External"/><Relationship Id="rId2" Type="http://schemas.openxmlformats.org/officeDocument/2006/relationships/hyperlink" Target="http://www.cmascenter.or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www.camx.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remsad.saintl.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epa.gov/ttn/scram/reportsindex.htm" TargetMode="External"/><Relationship Id="rId3" Type="http://schemas.openxmlformats.org/officeDocument/2006/relationships/hyperlink" Target="http://www.epa.gov/ttn/scram/aqmindex.htm" TargetMode="External"/><Relationship Id="rId7" Type="http://schemas.openxmlformats.org/officeDocument/2006/relationships/hyperlink" Target="http://www.epa.gov/ttn/scram/conferenceindex.htm" TargetMode="External"/><Relationship Id="rId2" Type="http://schemas.openxmlformats.org/officeDocument/2006/relationships/hyperlink" Target="http://www.epa.gov/scram001/" TargetMode="External"/><Relationship Id="rId1" Type="http://schemas.openxmlformats.org/officeDocument/2006/relationships/slideLayout" Target="../slideLayouts/slideLayout2.xml"/><Relationship Id="rId6" Type="http://schemas.openxmlformats.org/officeDocument/2006/relationships/hyperlink" Target="http://www.epa.gov/ttn/scram/metdataindex.htm" TargetMode="External"/><Relationship Id="rId5" Type="http://schemas.openxmlformats.org/officeDocument/2006/relationships/hyperlink" Target="http://www.epa.gov/ttn/scram/guidanceindex.htm" TargetMode="External"/><Relationship Id="rId4" Type="http://schemas.openxmlformats.org/officeDocument/2006/relationships/hyperlink" Target="http://www.epa.gov/ttn/scram/modelingappsindex.htm"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uamv.saintl.com/overview.htm" TargetMode="External"/><Relationship Id="rId2" Type="http://schemas.openxmlformats.org/officeDocument/2006/relationships/hyperlink" Target="http://uamv.saintl.co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epa.gov/heasd/products/unmix/unmix.html" TargetMode="External"/><Relationship Id="rId2" Type="http://schemas.openxmlformats.org/officeDocument/2006/relationships/hyperlink" Target="http://www.epa.gov/ttn/scram/receptor_cmb.htm" TargetMode="External"/><Relationship Id="rId1" Type="http://schemas.openxmlformats.org/officeDocument/2006/relationships/slideLayout" Target="../slideLayouts/slideLayout2.xml"/><Relationship Id="rId4" Type="http://schemas.openxmlformats.org/officeDocument/2006/relationships/hyperlink" Target="http://www.epa.gov/heasd/products/pmf/pmf.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pa.gov/ttn/scram/photochemicalindex.htm" TargetMode="External"/><Relationship Id="rId2" Type="http://schemas.openxmlformats.org/officeDocument/2006/relationships/hyperlink" Target="http://www.epa.gov/ttn/scram/dispersionindex.htm" TargetMode="External"/><Relationship Id="rId1" Type="http://schemas.openxmlformats.org/officeDocument/2006/relationships/slideLayout" Target="../slideLayouts/slideLayout2.xml"/><Relationship Id="rId4" Type="http://schemas.openxmlformats.org/officeDocument/2006/relationships/hyperlink" Target="http://www.epa.gov/ttn/scram/receptorindex.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hyperlink" Target="http://www.epa.gov/ttn/scram/dispersion_prefrec.htm#ctdmplus" TargetMode="External"/><Relationship Id="rId3" Type="http://schemas.openxmlformats.org/officeDocument/2006/relationships/hyperlink" Target="http://www.epa.gov/ttn/scram/dispersion_prefrec.htm#calpuff" TargetMode="External"/><Relationship Id="rId7" Type="http://schemas.openxmlformats.org/officeDocument/2006/relationships/hyperlink" Target="http://www.epa.gov/ttn/scram/dispersion_prefrec.htm#cal3qhc" TargetMode="External"/><Relationship Id="rId2" Type="http://schemas.openxmlformats.org/officeDocument/2006/relationships/hyperlink" Target="http://www.epa.gov/ttn/scram/dispersion_prefrec.htm#aermod" TargetMode="External"/><Relationship Id="rId1" Type="http://schemas.openxmlformats.org/officeDocument/2006/relationships/slideLayout" Target="../slideLayouts/slideLayout2.xml"/><Relationship Id="rId6" Type="http://schemas.openxmlformats.org/officeDocument/2006/relationships/hyperlink" Target="http://www.epa.gov/ttn/scram/dispersion_prefrec.htm#caline3" TargetMode="External"/><Relationship Id="rId5" Type="http://schemas.openxmlformats.org/officeDocument/2006/relationships/hyperlink" Target="http://www.epa.gov/ttn/scram/dispersion_prefrec.htm#blp" TargetMode="External"/><Relationship Id="rId4" Type="http://schemas.openxmlformats.org/officeDocument/2006/relationships/hyperlink" Target="http://www.epa.gov/ttn/scram/dispersion_prefrec.htm#other" TargetMode="External"/><Relationship Id="rId9" Type="http://schemas.openxmlformats.org/officeDocument/2006/relationships/hyperlink" Target="http://www.epa.gov/ttn/scram/dispersion_prefrec.htm#ocd"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epa.gov/ttn/scram/dispersion_related.htm#aermap" TargetMode="External"/><Relationship Id="rId2" Type="http://schemas.openxmlformats.org/officeDocument/2006/relationships/hyperlink" Target="http://www.epa.gov/ttn/scram/metobsdata_procaccprogs.htm#aermet" TargetMode="External"/><Relationship Id="rId1" Type="http://schemas.openxmlformats.org/officeDocument/2006/relationships/slideLayout" Target="../slideLayouts/slideLayout2.xml"/><Relationship Id="rId6" Type="http://schemas.openxmlformats.org/officeDocument/2006/relationships/hyperlink" Target="http://www.epa.gov/ttn/scram/dispersion_related.htm#bpipprm" TargetMode="External"/><Relationship Id="rId5" Type="http://schemas.openxmlformats.org/officeDocument/2006/relationships/hyperlink" Target="http://www.epa.gov/ttn/scram/dispersion_related.htm#aersurface" TargetMode="External"/><Relationship Id="rId4" Type="http://schemas.openxmlformats.org/officeDocument/2006/relationships/hyperlink" Target="http://www.epa.gov/ttn/scram/dispersion_screening.htm#aerscree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6 - Air Quality Modeling and Software</a:t>
            </a:r>
            <a:br>
              <a:rPr lang="en-US" dirty="0"/>
            </a:br>
            <a:endParaRPr lang="en-US" dirty="0"/>
          </a:p>
        </p:txBody>
      </p:sp>
      <p:sp>
        <p:nvSpPr>
          <p:cNvPr id="3" name="Subtitle 2"/>
          <p:cNvSpPr>
            <a:spLocks noGrp="1"/>
          </p:cNvSpPr>
          <p:nvPr>
            <p:ph type="subTitle" idx="1"/>
          </p:nvPr>
        </p:nvSpPr>
        <p:spPr/>
        <p:txBody>
          <a:bodyPr/>
          <a:lstStyle/>
          <a:p>
            <a:r>
              <a:rPr lang="en-US" dirty="0"/>
              <a:t>US Environmental Protection Agency (EPA)</a:t>
            </a:r>
          </a:p>
        </p:txBody>
      </p:sp>
      <p:sp>
        <p:nvSpPr>
          <p:cNvPr id="4" name="Slide Number Placeholder 3"/>
          <p:cNvSpPr>
            <a:spLocks noGrp="1"/>
          </p:cNvSpPr>
          <p:nvPr>
            <p:ph type="sldNum" sz="quarter" idx="12"/>
          </p:nvPr>
        </p:nvSpPr>
        <p:spPr/>
        <p:txBody>
          <a:bodyPr/>
          <a:lstStyle/>
          <a:p>
            <a:fld id="{751F9B99-1442-402C-AC7E-918350963660}"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Cont. (</a:t>
            </a:r>
            <a:r>
              <a:rPr lang="en-US" sz="3600" dirty="0">
                <a:hlinkClick r:id="rId2"/>
              </a:rPr>
              <a:t>http://www.src.com/calpuff/calpuff1.htm</a:t>
            </a:r>
            <a:r>
              <a:rPr lang="en-US" sz="3600" dirty="0"/>
              <a:t>) </a:t>
            </a:r>
          </a:p>
        </p:txBody>
      </p:sp>
      <p:sp>
        <p:nvSpPr>
          <p:cNvPr id="3" name="Content Placeholder 2"/>
          <p:cNvSpPr>
            <a:spLocks noGrp="1"/>
          </p:cNvSpPr>
          <p:nvPr>
            <p:ph sz="quarter" idx="1"/>
          </p:nvPr>
        </p:nvSpPr>
        <p:spPr>
          <a:xfrm>
            <a:off x="304800" y="1524000"/>
            <a:ext cx="8610600" cy="4495800"/>
          </a:xfrm>
        </p:spPr>
        <p:txBody>
          <a:bodyPr>
            <a:normAutofit fontScale="25000" lnSpcReduction="20000"/>
          </a:bodyPr>
          <a:lstStyle/>
          <a:p>
            <a:r>
              <a:rPr lang="en-US" sz="7200" b="1" dirty="0"/>
              <a:t>CALPUFF is an advanced non-steady-state meteorological and air quality modeling system developed by ASG scientists. It is maintained by the model developers and distributed by TRC. </a:t>
            </a:r>
          </a:p>
          <a:p>
            <a:r>
              <a:rPr lang="en-US" sz="7200" b="1" dirty="0"/>
              <a:t>The model has been adopted by the U.S. Environmental Protection Agency (U.S. EPA) in its Guideline on Air Quality Models as the preferred model for assessing long range transport of pollutants and their impacts on Federal Class I areas and on a case-by-case basis for certain near-field applications involving complex meteorological conditions. </a:t>
            </a:r>
          </a:p>
          <a:p>
            <a:r>
              <a:rPr lang="en-US" sz="7200" b="1" dirty="0"/>
              <a:t>The modeling system consists of three main components and a set of preprocessing and </a:t>
            </a:r>
            <a:r>
              <a:rPr lang="en-US" sz="7200" b="1" dirty="0" err="1"/>
              <a:t>postprocessing</a:t>
            </a:r>
            <a:r>
              <a:rPr lang="en-US" sz="7200" b="1" dirty="0"/>
              <a:t> programs. The main components of the modeling system are </a:t>
            </a:r>
          </a:p>
          <a:p>
            <a:pPr lvl="1"/>
            <a:r>
              <a:rPr lang="en-US" sz="6400" b="1" dirty="0"/>
              <a:t>CALMET (a diagnostic 3-dimensional meteorological model), </a:t>
            </a:r>
          </a:p>
          <a:p>
            <a:pPr lvl="1"/>
            <a:r>
              <a:rPr lang="en-US" sz="6400" b="1" dirty="0"/>
              <a:t>CALPUFF (an air quality dispersion model), and </a:t>
            </a:r>
          </a:p>
          <a:p>
            <a:pPr lvl="1"/>
            <a:r>
              <a:rPr lang="en-US" sz="6400" b="1" dirty="0"/>
              <a:t>CALPOST (a </a:t>
            </a:r>
            <a:r>
              <a:rPr lang="en-US" sz="6400" b="1" dirty="0" err="1"/>
              <a:t>postprocessing</a:t>
            </a:r>
            <a:r>
              <a:rPr lang="en-US" sz="6400" b="1" dirty="0"/>
              <a:t> package). </a:t>
            </a:r>
          </a:p>
          <a:p>
            <a:r>
              <a:rPr lang="en-US" sz="7200" b="1" dirty="0"/>
              <a:t>Each of these programs has a graphical user interface (GUI). </a:t>
            </a:r>
          </a:p>
          <a:p>
            <a:r>
              <a:rPr lang="en-US" sz="7200" b="1" dirty="0"/>
              <a:t>In addition to these components, there are numerous other processors that may be used to prepare </a:t>
            </a:r>
          </a:p>
          <a:p>
            <a:pPr lvl="1"/>
            <a:r>
              <a:rPr lang="en-US" sz="6400" b="1" dirty="0"/>
              <a:t>geophysical (land use and terrain) data in many standard formats, </a:t>
            </a:r>
          </a:p>
          <a:p>
            <a:pPr lvl="1"/>
            <a:r>
              <a:rPr lang="en-US" sz="6400" b="1" dirty="0"/>
              <a:t>meteorological data (surface, upper air, precipitation, and buoy data), and </a:t>
            </a:r>
          </a:p>
          <a:p>
            <a:pPr lvl="1"/>
            <a:r>
              <a:rPr lang="en-US" sz="6400" b="1" dirty="0"/>
              <a:t>interfaces to other models such as the Penn State/NCAR </a:t>
            </a:r>
            <a:r>
              <a:rPr lang="en-US" sz="6400" b="1" dirty="0" err="1"/>
              <a:t>Mesoscale</a:t>
            </a:r>
            <a:r>
              <a:rPr lang="en-US" sz="6400" b="1" dirty="0"/>
              <a:t> Model (MM5), the National Centers for Environmental Prediction (NCEP) Eta/NAM and RUC models, the Weather Research and Forecasting (WRF) model and the RAMS model. </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a:t>Other Preferred/Recommended Dispersion Models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b="1" dirty="0"/>
              <a:t>CAL3QHC/CAL3QHCR</a:t>
            </a:r>
            <a:br>
              <a:rPr lang="en-US" b="1" i="1" dirty="0"/>
            </a:br>
            <a:r>
              <a:rPr lang="en-US" dirty="0"/>
              <a:t>CAL3QHC is a CALINE3 based CO model with queuing and hot spot calculations and with a traffic model to calculate delays and queues that occur at signalized intersections; CAL3QHCR is a more refined version based on CAL3QHC that requires local meteorological data. </a:t>
            </a:r>
          </a:p>
          <a:p>
            <a:r>
              <a:rPr lang="en-US" b="1" dirty="0"/>
              <a:t>OCD</a:t>
            </a:r>
            <a:br>
              <a:rPr lang="en-US" dirty="0"/>
            </a:br>
            <a:r>
              <a:rPr lang="en-US" dirty="0"/>
              <a:t>Offshore and Coastal Dispersion Model Version 5 (OCD) is a straight line Gaussian model developed to determine the impact of offshore emissions from point, area or line sources on the air quality of coastal regions.  OCD incorporates overwater plume transport and dispersion as well as changes that occur as the plume crosses the shoreline.  Hourly meteorological data are needed from both offshore and onshore locations.</a:t>
            </a:r>
            <a:br>
              <a:rPr lang="en-US" dirty="0"/>
            </a:b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Alternative Models</a:t>
            </a:r>
            <a:endParaRPr lang="en-US" dirty="0"/>
          </a:p>
        </p:txBody>
      </p:sp>
      <p:sp>
        <p:nvSpPr>
          <p:cNvPr id="3" name="Content Placeholder 2"/>
          <p:cNvSpPr>
            <a:spLocks noGrp="1"/>
          </p:cNvSpPr>
          <p:nvPr>
            <p:ph sz="quarter" idx="1"/>
          </p:nvPr>
        </p:nvSpPr>
        <p:spPr/>
        <p:txBody>
          <a:bodyPr>
            <a:noAutofit/>
          </a:bodyPr>
          <a:lstStyle/>
          <a:p>
            <a:r>
              <a:rPr lang="en-US" sz="2000" dirty="0"/>
              <a:t>These models can be used in regulatory applications with case-by-case justification to the Reviewing Authority, e.g.:</a:t>
            </a:r>
          </a:p>
          <a:p>
            <a:pPr lvl="1"/>
            <a:r>
              <a:rPr lang="en-US" sz="2000" b="1" dirty="0"/>
              <a:t>DEGADIS</a:t>
            </a:r>
            <a:br>
              <a:rPr lang="en-US" sz="2000" dirty="0"/>
            </a:br>
            <a:r>
              <a:rPr lang="en-US" sz="2000" dirty="0"/>
              <a:t>DEGADIS simulates the atmospheric dispersion at ground-level of area source dense gas (or aerosol) clouds released with zero momentum into the atmospheric boundary layer over flat, level terrain.  The model describes the dispersion processes which accompany the ensuing gravity-driven flow and entrainment of the gas into the boundary layer.</a:t>
            </a:r>
          </a:p>
          <a:p>
            <a:pPr lvl="1"/>
            <a:r>
              <a:rPr lang="en-US" sz="2000" b="1" dirty="0"/>
              <a:t>ISC3</a:t>
            </a:r>
            <a:br>
              <a:rPr lang="en-US" sz="2000" dirty="0"/>
            </a:br>
            <a:r>
              <a:rPr lang="en-US" sz="2000" dirty="0"/>
              <a:t>ISC3 is a steady-state Gaussian plume model which can be used to assess pollutant concentrations from a wide variety of sources associated with an industrial complex. This model can account for the following: settling and dry deposition of particles; downwash; point, area, line, and volume sources; plume rise as a function of downwind distance; separation of point sources; and limited terrain adjustment.  ISC3 operates in both long-term and short-term modes. </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normAutofit fontScale="70000" lnSpcReduction="20000"/>
          </a:bodyPr>
          <a:lstStyle/>
          <a:p>
            <a:r>
              <a:rPr lang="en-US" b="1" dirty="0"/>
              <a:t>PLUVUEII</a:t>
            </a:r>
            <a:br>
              <a:rPr lang="en-US" dirty="0"/>
            </a:br>
            <a:r>
              <a:rPr lang="en-US" dirty="0"/>
              <a:t>A model used for estimating visual range reduction and atmospheric discoloration caused by plumes resulting from the emissions of particles, nitrogen oxides, and sulfur oxides from a single source.  The model predicts the transport, dispersion, chemical reactions, optical effects and surface deposition of point or area source emissions.</a:t>
            </a:r>
          </a:p>
          <a:p>
            <a:r>
              <a:rPr lang="en-US" b="1" dirty="0"/>
              <a:t>SCIPUFF</a:t>
            </a:r>
            <a:br>
              <a:rPr lang="en-US" dirty="0"/>
            </a:br>
            <a:r>
              <a:rPr lang="en-US" dirty="0"/>
              <a:t>Second-order Closure Integrated PUFF Model (SCIPUFF) is a </a:t>
            </a:r>
            <a:r>
              <a:rPr lang="en-US" dirty="0" err="1"/>
              <a:t>Lagrangian</a:t>
            </a:r>
            <a:r>
              <a:rPr lang="en-US" dirty="0"/>
              <a:t> puff dispersion model that uses a collection of Gaussian puffs to predict three-dimensional, time-dependent pollutant concentrations. In addition to the average concentration value, SCIPUFF provides a prediction of the statistical variance in the concentration field resulting from the random fluctuations in the wind field.</a:t>
            </a:r>
            <a:br>
              <a:rPr lang="en-US" dirty="0"/>
            </a:br>
            <a:br>
              <a:rPr lang="en-US" dirty="0"/>
            </a:br>
            <a:br>
              <a:rPr lang="en-US" dirty="0"/>
            </a:b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Photochemical Modeling</a:t>
            </a:r>
            <a:endParaRPr lang="en-US" dirty="0"/>
          </a:p>
        </p:txBody>
      </p:sp>
      <p:sp>
        <p:nvSpPr>
          <p:cNvPr id="3" name="Content Placeholder 2"/>
          <p:cNvSpPr>
            <a:spLocks noGrp="1"/>
          </p:cNvSpPr>
          <p:nvPr>
            <p:ph sz="quarter" idx="1"/>
          </p:nvPr>
        </p:nvSpPr>
        <p:spPr/>
        <p:txBody>
          <a:bodyPr>
            <a:normAutofit fontScale="62500" lnSpcReduction="20000"/>
          </a:bodyPr>
          <a:lstStyle/>
          <a:p>
            <a:r>
              <a:rPr lang="en-US" dirty="0"/>
              <a:t>Photochemical air quality models have become widely recognized and routinely utilized tools for regulatory analysis and attainment demonstrations by assessing the effectiveness of control strategies. </a:t>
            </a:r>
          </a:p>
          <a:p>
            <a:r>
              <a:rPr lang="en-US" dirty="0"/>
              <a:t>These photochemical models are large-scale air quality models that simulate the changes of pollutant concentrations in the atmosphere using a set of mathematical equations characterizing the chemical and physical processes in the atmosphere. </a:t>
            </a:r>
          </a:p>
          <a:p>
            <a:r>
              <a:rPr lang="en-US" dirty="0"/>
              <a:t>These models are applied at multiple spatial scales from local, regional, national, and global. </a:t>
            </a:r>
          </a:p>
          <a:p>
            <a:r>
              <a:rPr lang="en-US" dirty="0"/>
              <a:t>There are two types of photochemical air quality models commonly used in air quality assessments: </a:t>
            </a:r>
          </a:p>
          <a:p>
            <a:pPr lvl="1"/>
            <a:r>
              <a:rPr lang="en-US" dirty="0"/>
              <a:t>the </a:t>
            </a:r>
            <a:r>
              <a:rPr lang="en-US" dirty="0" err="1"/>
              <a:t>Lagrangian</a:t>
            </a:r>
            <a:r>
              <a:rPr lang="en-US" dirty="0"/>
              <a:t> trajectory model that employs a moving frame of reference, and </a:t>
            </a:r>
          </a:p>
          <a:p>
            <a:pPr lvl="1"/>
            <a:r>
              <a:rPr lang="en-US" b="1" dirty="0"/>
              <a:t>the </a:t>
            </a:r>
            <a:r>
              <a:rPr lang="en-US" b="1" dirty="0" err="1"/>
              <a:t>Eulerian</a:t>
            </a:r>
            <a:r>
              <a:rPr lang="en-US" b="1" dirty="0"/>
              <a:t> grid model </a:t>
            </a:r>
            <a:r>
              <a:rPr lang="en-US" dirty="0"/>
              <a:t>that uses a fixed coordinate system with respect to the ground. </a:t>
            </a:r>
          </a:p>
          <a:p>
            <a:r>
              <a:rPr lang="en-US" dirty="0"/>
              <a:t>Most of the current operational photochemical air quality models have adopted the </a:t>
            </a:r>
            <a:r>
              <a:rPr lang="en-US" dirty="0">
                <a:solidFill>
                  <a:srgbClr val="FF0000"/>
                </a:solidFill>
              </a:rPr>
              <a:t>three-dimensional </a:t>
            </a:r>
            <a:r>
              <a:rPr lang="en-US" dirty="0" err="1">
                <a:solidFill>
                  <a:srgbClr val="FF0000"/>
                </a:solidFill>
              </a:rPr>
              <a:t>Eulerian</a:t>
            </a:r>
            <a:r>
              <a:rPr lang="en-US" dirty="0">
                <a:solidFill>
                  <a:srgbClr val="FF0000"/>
                </a:solidFill>
              </a:rPr>
              <a:t> grid modeling </a:t>
            </a:r>
            <a:r>
              <a:rPr lang="en-US" dirty="0"/>
              <a:t>mainly because of its ability to better and more fully characterize physical processes in the atmosphere and predict the species concentrations throughout the entire model domain. </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8848" cy="609600"/>
          </a:xfrm>
        </p:spPr>
        <p:txBody>
          <a:bodyPr>
            <a:noAutofit/>
          </a:bodyPr>
          <a:lstStyle/>
          <a:p>
            <a:r>
              <a:rPr lang="en-US" sz="3600" dirty="0"/>
              <a:t>Available photochemical air quality models </a:t>
            </a:r>
          </a:p>
        </p:txBody>
      </p:sp>
      <p:sp>
        <p:nvSpPr>
          <p:cNvPr id="3" name="Content Placeholder 2"/>
          <p:cNvSpPr>
            <a:spLocks noGrp="1"/>
          </p:cNvSpPr>
          <p:nvPr>
            <p:ph sz="quarter" idx="1"/>
          </p:nvPr>
        </p:nvSpPr>
        <p:spPr>
          <a:xfrm>
            <a:off x="0" y="1524000"/>
            <a:ext cx="9144000" cy="5334000"/>
          </a:xfrm>
        </p:spPr>
        <p:txBody>
          <a:bodyPr>
            <a:normAutofit fontScale="25000" lnSpcReduction="20000"/>
          </a:bodyPr>
          <a:lstStyle/>
          <a:p>
            <a:r>
              <a:rPr lang="en-US" sz="7200" b="1" dirty="0">
                <a:hlinkClick r:id="rId2"/>
              </a:rPr>
              <a:t>Community Multi-scale Air Quality (CMAQ)</a:t>
            </a:r>
            <a:r>
              <a:rPr lang="en-US" sz="7200" dirty="0"/>
              <a:t> - EPA's CMAQ modeling system is supported by the Community Modeling and Analysis System (</a:t>
            </a:r>
            <a:r>
              <a:rPr lang="en-US" sz="7200" dirty="0">
                <a:hlinkClick r:id="rId3"/>
              </a:rPr>
              <a:t>CMAS</a:t>
            </a:r>
            <a:r>
              <a:rPr lang="en-US" sz="7200" dirty="0"/>
              <a:t>) Center. The CMAQ model includes state-of-the-science capabilities for conducting urban to regional scale simulations of multiple air quality issues, including </a:t>
            </a:r>
            <a:r>
              <a:rPr lang="en-US" sz="7200" dirty="0" err="1"/>
              <a:t>tropospheric</a:t>
            </a:r>
            <a:r>
              <a:rPr lang="en-US" sz="7200" dirty="0"/>
              <a:t> ozone, fine particles, toxics, acid deposition, and visibility degradation.</a:t>
            </a:r>
          </a:p>
          <a:p>
            <a:r>
              <a:rPr lang="en-US" sz="7200" b="1" dirty="0">
                <a:hlinkClick r:id="rId4"/>
              </a:rPr>
              <a:t>Comprehensive Air quality Model with extensions (</a:t>
            </a:r>
            <a:r>
              <a:rPr lang="en-US" sz="7200" b="1" dirty="0" err="1">
                <a:hlinkClick r:id="rId4"/>
              </a:rPr>
              <a:t>CAMx</a:t>
            </a:r>
            <a:r>
              <a:rPr lang="en-US" sz="7200" b="1" dirty="0">
                <a:hlinkClick r:id="rId4"/>
              </a:rPr>
              <a:t>)</a:t>
            </a:r>
            <a:r>
              <a:rPr lang="en-US" sz="7200" dirty="0"/>
              <a:t> - The </a:t>
            </a:r>
            <a:r>
              <a:rPr lang="en-US" sz="7200" dirty="0" err="1"/>
              <a:t>CAMx</a:t>
            </a:r>
            <a:r>
              <a:rPr lang="en-US" sz="7200" dirty="0"/>
              <a:t> model simulates air quality over many geographic scales. The model treats a wide variety of inert and chemically active pollutants, including ozone, particulate matter, inorganic and organic PM2.5/PM10, and mercury and other toxics. </a:t>
            </a:r>
            <a:r>
              <a:rPr lang="en-US" sz="7200" dirty="0" err="1"/>
              <a:t>CAMx</a:t>
            </a:r>
            <a:r>
              <a:rPr lang="en-US" sz="7200" dirty="0"/>
              <a:t> also has plume-in-grid and source apportionment capabilities. </a:t>
            </a:r>
          </a:p>
          <a:p>
            <a:r>
              <a:rPr lang="en-US" sz="7200" b="1" dirty="0">
                <a:hlinkClick r:id="rId5"/>
              </a:rPr>
              <a:t>Regional Modeling System for Aerosols and Deposition (REMSAD)</a:t>
            </a:r>
            <a:r>
              <a:rPr lang="en-US" sz="7200" dirty="0"/>
              <a:t> - REMSAD was designed to calculate the concentrations of both inert and chemically reactive pollutants by simulating the physical and chemical processes in the atmosphere that affect pollutant concentrations over regional scales. It includes those processes relevant to regional haze, particulate matter and other airborne pollutants, including soluble acidic components and mercury. </a:t>
            </a:r>
          </a:p>
          <a:p>
            <a:r>
              <a:rPr lang="en-US" sz="7200" b="1" dirty="0">
                <a:hlinkClick r:id="rId6"/>
              </a:rPr>
              <a:t>Urban </a:t>
            </a:r>
            <a:r>
              <a:rPr lang="en-US" sz="7200" b="1" dirty="0" err="1">
                <a:hlinkClick r:id="rId6"/>
              </a:rPr>
              <a:t>Airshed</a:t>
            </a:r>
            <a:r>
              <a:rPr lang="en-US" sz="7200" b="1" dirty="0">
                <a:hlinkClick r:id="rId6"/>
              </a:rPr>
              <a:t> Model Variable Grid (UAM-V ®)</a:t>
            </a:r>
            <a:r>
              <a:rPr lang="en-US" sz="7200" dirty="0"/>
              <a:t> - The UAM-V Photochemical Modeling System was a pioneering effort in photochemical air quality modeling in the early 1970s and has been used widely for air quality studies focusing on ozone. It is a three-dimensional photochemical grid model designed to calculate the concentrations of both inert and chemically reactive pollutants by simulating the physical and chemical processes in the atmosphere that affect pollutant concentrations. This model is typically applied to model air quality "episodes" - periods during which adverse meteorological conditions result in elevated ozone pollutant concentrations. </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Community </a:t>
            </a:r>
            <a:r>
              <a:rPr lang="en-US" b="1" dirty="0" err="1"/>
              <a:t>Multiscale</a:t>
            </a:r>
            <a:r>
              <a:rPr lang="en-US" b="1" dirty="0"/>
              <a:t> Air Quality (CMAQ)</a:t>
            </a:r>
            <a:endParaRPr lang="en-US" dirty="0"/>
          </a:p>
        </p:txBody>
      </p:sp>
      <p:sp>
        <p:nvSpPr>
          <p:cNvPr id="3" name="Content Placeholder 2"/>
          <p:cNvSpPr>
            <a:spLocks noGrp="1"/>
          </p:cNvSpPr>
          <p:nvPr>
            <p:ph sz="quarter" idx="1"/>
          </p:nvPr>
        </p:nvSpPr>
        <p:spPr/>
        <p:txBody>
          <a:bodyPr>
            <a:normAutofit lnSpcReduction="10000"/>
          </a:bodyPr>
          <a:lstStyle/>
          <a:p>
            <a:r>
              <a:rPr lang="en-US" dirty="0"/>
              <a:t>The primary goals for the Models-3/Community </a:t>
            </a:r>
            <a:r>
              <a:rPr lang="en-US" dirty="0" err="1"/>
              <a:t>Multiscale</a:t>
            </a:r>
            <a:r>
              <a:rPr lang="en-US" dirty="0"/>
              <a:t> Air Quality (CMAQ) modeling system are to improve 1) the environmental management community's ability to evaluate the impact of air quality management practices for multiple pollutants at multiple scales and 2) the scientist’s ability to better probe, understand, and simulate chemical and physical interactions in the atmosphere. The latest Models-3/CMAQ version is available for download from the </a:t>
            </a:r>
            <a:r>
              <a:rPr lang="en-US" dirty="0">
                <a:hlinkClick r:id="rId2"/>
              </a:rPr>
              <a:t>CMAS Website</a:t>
            </a:r>
            <a:r>
              <a:rPr lang="en-US" dirty="0"/>
              <a:t>: </a:t>
            </a:r>
            <a:r>
              <a:rPr lang="en-US" dirty="0">
                <a:hlinkClick r:id="rId3"/>
              </a:rPr>
              <a:t>http://www.epa.gov/asmdnerl/CMAQ/index.html</a:t>
            </a:r>
            <a:r>
              <a:rPr lang="en-US" dirty="0"/>
              <a:t> </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0" y="762000"/>
          <a:ext cx="9229725" cy="3886200"/>
        </p:xfrm>
        <a:graphic>
          <a:graphicData uri="http://schemas.openxmlformats.org/presentationml/2006/ole">
            <mc:AlternateContent xmlns:mc="http://schemas.openxmlformats.org/markup-compatibility/2006">
              <mc:Choice xmlns:v="urn:schemas-microsoft-com:vml" Requires="v">
                <p:oleObj spid="_x0000_s1027" name="Acrobat Document" r:id="rId2" imgW="8505567" imgH="3581209" progId="AcroExch.Document.7">
                  <p:embed/>
                </p:oleObj>
              </mc:Choice>
              <mc:Fallback>
                <p:oleObj name="Acrobat Document" r:id="rId2" imgW="8505567" imgH="3581209" progId="AcroExch.Document.7">
                  <p:embed/>
                  <p:pic>
                    <p:nvPicPr>
                      <p:cNvPr id="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62000"/>
                        <a:ext cx="9229725" cy="3886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2"/>
          </p:nvPr>
        </p:nvSpPr>
        <p:spPr/>
        <p:txBody>
          <a:bodyPr/>
          <a:lstStyle/>
          <a:p>
            <a:fld id="{751F9B99-1442-402C-AC7E-918350963660}"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Comprehensive Air quality Model with extensions (</a:t>
            </a:r>
            <a:r>
              <a:rPr lang="en-US" sz="4000" dirty="0" err="1"/>
              <a:t>CAMx</a:t>
            </a:r>
            <a:r>
              <a:rPr lang="en-US" sz="4000" dirty="0"/>
              <a:t>) </a:t>
            </a:r>
            <a:r>
              <a:rPr lang="en-US" sz="4000" dirty="0">
                <a:hlinkClick r:id="rId2"/>
              </a:rPr>
              <a:t>http://www.camx.com/</a:t>
            </a:r>
            <a:r>
              <a:rPr lang="en-US" dirty="0"/>
              <a:t> </a:t>
            </a:r>
          </a:p>
        </p:txBody>
      </p:sp>
      <p:sp>
        <p:nvSpPr>
          <p:cNvPr id="3" name="Content Placeholder 2"/>
          <p:cNvSpPr>
            <a:spLocks noGrp="1"/>
          </p:cNvSpPr>
          <p:nvPr>
            <p:ph sz="quarter" idx="1"/>
          </p:nvPr>
        </p:nvSpPr>
        <p:spPr>
          <a:xfrm>
            <a:off x="612648" y="1600200"/>
            <a:ext cx="8153400" cy="4724400"/>
          </a:xfrm>
        </p:spPr>
        <p:txBody>
          <a:bodyPr>
            <a:normAutofit fontScale="25000" lnSpcReduction="20000"/>
          </a:bodyPr>
          <a:lstStyle/>
          <a:p>
            <a:r>
              <a:rPr lang="en-US" sz="7200" dirty="0"/>
              <a:t>The Comprehensive Air quality Model with extensions (</a:t>
            </a:r>
            <a:r>
              <a:rPr lang="en-US" sz="7200" dirty="0" err="1"/>
              <a:t>CAMx</a:t>
            </a:r>
            <a:r>
              <a:rPr lang="en-US" sz="7200" dirty="0"/>
              <a:t>) is a publicly available open-source computer modeling system for the integrated assessment of gaseous and particulate air pollution. </a:t>
            </a:r>
            <a:r>
              <a:rPr lang="en-US" sz="7200" dirty="0" err="1"/>
              <a:t>CAMx</a:t>
            </a:r>
            <a:r>
              <a:rPr lang="en-US" sz="7200" dirty="0"/>
              <a:t> is designed to </a:t>
            </a:r>
          </a:p>
          <a:p>
            <a:pPr lvl="1"/>
            <a:r>
              <a:rPr lang="en-US" sz="7200" dirty="0"/>
              <a:t>Simulate air quality over many geographic scales </a:t>
            </a:r>
          </a:p>
          <a:p>
            <a:pPr lvl="1"/>
            <a:r>
              <a:rPr lang="en-US" sz="7200" dirty="0"/>
              <a:t>Treat a wide variety of inert and chemically active pollutants: </a:t>
            </a:r>
          </a:p>
          <a:p>
            <a:pPr lvl="2"/>
            <a:r>
              <a:rPr lang="en-US" sz="6400" dirty="0"/>
              <a:t>Ozone </a:t>
            </a:r>
          </a:p>
          <a:p>
            <a:pPr lvl="2"/>
            <a:r>
              <a:rPr lang="en-US" sz="6400" dirty="0"/>
              <a:t>Inorganic and organic PM2.5/PM10 </a:t>
            </a:r>
          </a:p>
          <a:p>
            <a:pPr lvl="2"/>
            <a:r>
              <a:rPr lang="en-US" sz="6400" dirty="0"/>
              <a:t>Mercury and toxics </a:t>
            </a:r>
          </a:p>
          <a:p>
            <a:pPr lvl="1"/>
            <a:r>
              <a:rPr lang="en-US" sz="7200" dirty="0"/>
              <a:t>Provide source-receptor, sensitivity, and process analyses </a:t>
            </a:r>
          </a:p>
          <a:p>
            <a:pPr lvl="1"/>
            <a:r>
              <a:rPr lang="en-US" sz="7200" dirty="0"/>
              <a:t>Be computationally efficient and easy to use </a:t>
            </a:r>
          </a:p>
          <a:p>
            <a:r>
              <a:rPr lang="en-US" sz="7200" dirty="0"/>
              <a:t>The U.S. EPA has approved the use of </a:t>
            </a:r>
            <a:r>
              <a:rPr lang="en-US" sz="7200" dirty="0" err="1"/>
              <a:t>CAMx</a:t>
            </a:r>
            <a:r>
              <a:rPr lang="en-US" sz="7200" dirty="0"/>
              <a:t> for numerous ozone and PM State Implementation Plans throughout the U.S, and has used this model to evaluate regional mitigation strategies. </a:t>
            </a:r>
          </a:p>
          <a:p>
            <a:r>
              <a:rPr lang="en-US" sz="7200" dirty="0" err="1"/>
              <a:t>CAMx</a:t>
            </a:r>
            <a:r>
              <a:rPr lang="en-US" sz="7200" dirty="0"/>
              <a:t> is also used throughout the world to support a wide variety of research and regulatory activities.</a:t>
            </a:r>
          </a:p>
          <a:p>
            <a:r>
              <a:rPr lang="en-US" sz="7200" dirty="0" err="1"/>
              <a:t>CAMx</a:t>
            </a:r>
            <a:r>
              <a:rPr lang="en-US" sz="7200" dirty="0"/>
              <a:t> is written in Fortran and is designed for platforms running Unix/Linux, including Apple Mac </a:t>
            </a:r>
            <a:r>
              <a:rPr lang="en-US" sz="7200" dirty="0" err="1"/>
              <a:t>OSx</a:t>
            </a:r>
            <a:r>
              <a:rPr lang="en-US" sz="7200" dirty="0"/>
              <a:t>. The build scripts provided with </a:t>
            </a:r>
            <a:r>
              <a:rPr lang="en-US" sz="7200" dirty="0" err="1"/>
              <a:t>CAMx</a:t>
            </a:r>
            <a:r>
              <a:rPr lang="en-US" sz="7200" dirty="0"/>
              <a:t> do not support Windows/DOS. </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REMSAD Regional Modeling System</a:t>
            </a:r>
            <a:endParaRPr lang="en-US" dirty="0"/>
          </a:p>
        </p:txBody>
      </p:sp>
      <p:sp>
        <p:nvSpPr>
          <p:cNvPr id="3" name="Content Placeholder 2"/>
          <p:cNvSpPr>
            <a:spLocks noGrp="1"/>
          </p:cNvSpPr>
          <p:nvPr>
            <p:ph sz="quarter" idx="1"/>
          </p:nvPr>
        </p:nvSpPr>
        <p:spPr/>
        <p:txBody>
          <a:bodyPr>
            <a:normAutofit fontScale="70000" lnSpcReduction="20000"/>
          </a:bodyPr>
          <a:lstStyle/>
          <a:p>
            <a:r>
              <a:rPr lang="en-US" dirty="0">
                <a:hlinkClick r:id="rId2"/>
              </a:rPr>
              <a:t>http://remsad.saintl.com/</a:t>
            </a:r>
            <a:r>
              <a:rPr lang="en-US" dirty="0"/>
              <a:t> </a:t>
            </a:r>
          </a:p>
          <a:p>
            <a:r>
              <a:rPr lang="en-US" dirty="0"/>
              <a:t>The </a:t>
            </a:r>
            <a:r>
              <a:rPr lang="en-US" b="1" dirty="0"/>
              <a:t>Regional Modeling System for Aerosols and Deposition (REMSAD)</a:t>
            </a:r>
            <a:r>
              <a:rPr lang="en-US" dirty="0"/>
              <a:t> was developed by ICF International/Systems Applications International to support a better understanding of the distributions, sources, and removal processes relevant to </a:t>
            </a:r>
            <a:r>
              <a:rPr lang="en-US" dirty="0">
                <a:solidFill>
                  <a:srgbClr val="FF0000"/>
                </a:solidFill>
              </a:rPr>
              <a:t>regional haze, particulate matter and other airborne pollutants</a:t>
            </a:r>
            <a:r>
              <a:rPr lang="en-US" dirty="0"/>
              <a:t>, including soluble acidic components and </a:t>
            </a:r>
            <a:r>
              <a:rPr lang="en-US" dirty="0">
                <a:solidFill>
                  <a:srgbClr val="FF0000"/>
                </a:solidFill>
              </a:rPr>
              <a:t>toxics</a:t>
            </a:r>
            <a:r>
              <a:rPr lang="en-US" dirty="0"/>
              <a:t>. </a:t>
            </a:r>
          </a:p>
          <a:p>
            <a:r>
              <a:rPr lang="en-US" dirty="0"/>
              <a:t>REMSAD includes the streamlined micro-CB gas-phase chemical mechanism and an efficient transport algorithm that allow </a:t>
            </a:r>
            <a:r>
              <a:rPr lang="en-US" dirty="0">
                <a:solidFill>
                  <a:srgbClr val="FF0000"/>
                </a:solidFill>
              </a:rPr>
              <a:t>continental scale simulations of full calendar years</a:t>
            </a:r>
            <a:r>
              <a:rPr lang="en-US" dirty="0"/>
              <a:t>. </a:t>
            </a:r>
          </a:p>
          <a:p>
            <a:r>
              <a:rPr lang="en-US" dirty="0"/>
              <a:t>REMSAD provides spatially and temporally resolved air concentrations and (wet and dry) deposition values. </a:t>
            </a:r>
          </a:p>
          <a:p>
            <a:r>
              <a:rPr lang="en-US" dirty="0"/>
              <a:t>Recent improvements to the modeling system include expanded treatment of </a:t>
            </a:r>
            <a:r>
              <a:rPr lang="en-US" dirty="0">
                <a:solidFill>
                  <a:srgbClr val="FF0000"/>
                </a:solidFill>
              </a:rPr>
              <a:t>mercury chemistry</a:t>
            </a:r>
            <a:r>
              <a:rPr lang="en-US" dirty="0"/>
              <a:t>, the addition of a detailed </a:t>
            </a:r>
            <a:r>
              <a:rPr lang="en-US" dirty="0">
                <a:solidFill>
                  <a:srgbClr val="FF0000"/>
                </a:solidFill>
              </a:rPr>
              <a:t>secondary organic aerosol </a:t>
            </a:r>
            <a:r>
              <a:rPr lang="en-US" dirty="0"/>
              <a:t>(SOA) treatment and improved performance under </a:t>
            </a:r>
            <a:r>
              <a:rPr lang="en-US" dirty="0">
                <a:solidFill>
                  <a:srgbClr val="FF0000"/>
                </a:solidFill>
              </a:rPr>
              <a:t>stagnant</a:t>
            </a:r>
            <a:r>
              <a:rPr lang="en-US" dirty="0"/>
              <a:t> meteorological conditions.</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Best Resource: SCRAM</a:t>
            </a:r>
          </a:p>
        </p:txBody>
      </p:sp>
      <p:sp>
        <p:nvSpPr>
          <p:cNvPr id="5" name="Content Placeholder 4"/>
          <p:cNvSpPr>
            <a:spLocks noGrp="1"/>
          </p:cNvSpPr>
          <p:nvPr>
            <p:ph sz="quarter" idx="1"/>
          </p:nvPr>
        </p:nvSpPr>
        <p:spPr/>
        <p:txBody>
          <a:bodyPr>
            <a:normAutofit lnSpcReduction="10000"/>
          </a:bodyPr>
          <a:lstStyle/>
          <a:p>
            <a:r>
              <a:rPr lang="en-US" dirty="0">
                <a:hlinkClick r:id="rId2"/>
              </a:rPr>
              <a:t>http://www.epa.gov/scram001/</a:t>
            </a:r>
            <a:r>
              <a:rPr lang="en-US" dirty="0"/>
              <a:t> </a:t>
            </a:r>
          </a:p>
          <a:p>
            <a:r>
              <a:rPr lang="en-US" dirty="0"/>
              <a:t>This website is maintained by EPA's Air Quality Modeling Group (AQMG). </a:t>
            </a:r>
          </a:p>
          <a:p>
            <a:r>
              <a:rPr lang="en-US" dirty="0"/>
              <a:t>Sections:</a:t>
            </a:r>
          </a:p>
          <a:p>
            <a:pPr lvl="1"/>
            <a:r>
              <a:rPr lang="en-US" b="1" dirty="0">
                <a:hlinkClick r:id="rId3"/>
              </a:rPr>
              <a:t>Air Quality Models</a:t>
            </a:r>
            <a:endParaRPr lang="en-US" b="1" dirty="0"/>
          </a:p>
          <a:p>
            <a:pPr lvl="1"/>
            <a:r>
              <a:rPr lang="en-US" b="1" dirty="0">
                <a:hlinkClick r:id="rId4"/>
              </a:rPr>
              <a:t>Modeling Applications and Tools</a:t>
            </a:r>
            <a:endParaRPr lang="en-US" b="1" dirty="0"/>
          </a:p>
          <a:p>
            <a:pPr lvl="1"/>
            <a:r>
              <a:rPr lang="en-US" b="1" dirty="0">
                <a:hlinkClick r:id="rId5"/>
              </a:rPr>
              <a:t>Modeling Guidance &amp; Support</a:t>
            </a:r>
            <a:endParaRPr lang="en-US" b="1" dirty="0"/>
          </a:p>
          <a:p>
            <a:pPr lvl="1"/>
            <a:r>
              <a:rPr lang="en-US" b="1" dirty="0">
                <a:hlinkClick r:id="rId6"/>
              </a:rPr>
              <a:t>Meteorological Data &amp; Processors</a:t>
            </a:r>
            <a:endParaRPr lang="en-US" b="1" dirty="0"/>
          </a:p>
          <a:p>
            <a:pPr lvl="1"/>
            <a:r>
              <a:rPr lang="en-US" b="1" dirty="0">
                <a:hlinkClick r:id="rId7"/>
              </a:rPr>
              <a:t>Conferences &amp; Workshops</a:t>
            </a:r>
            <a:endParaRPr lang="en-US" b="1" dirty="0"/>
          </a:p>
          <a:p>
            <a:pPr lvl="1"/>
            <a:r>
              <a:rPr lang="en-US" b="1" dirty="0">
                <a:hlinkClick r:id="rId8"/>
              </a:rPr>
              <a:t>Reports &amp; Journal Articles</a:t>
            </a:r>
            <a:endParaRPr lang="en-US" b="1" dirty="0"/>
          </a:p>
          <a:p>
            <a:pPr lvl="1"/>
            <a:endParaRPr lang="en-US" dirty="0"/>
          </a:p>
          <a:p>
            <a:endParaRPr lang="en-US" dirty="0"/>
          </a:p>
        </p:txBody>
      </p:sp>
      <p:sp>
        <p:nvSpPr>
          <p:cNvPr id="6" name="Slide Number Placeholder 5"/>
          <p:cNvSpPr>
            <a:spLocks noGrp="1"/>
          </p:cNvSpPr>
          <p:nvPr>
            <p:ph type="sldNum" sz="quarter" idx="12"/>
          </p:nvPr>
        </p:nvSpPr>
        <p:spPr/>
        <p:txBody>
          <a:bodyPr>
            <a:normAutofit fontScale="85000" lnSpcReduction="20000"/>
          </a:bodyPr>
          <a:lstStyle/>
          <a:p>
            <a:fld id="{751F9B99-1442-402C-AC7E-91835096366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UAM-V</a:t>
            </a:r>
            <a:r>
              <a:rPr lang="en-US" b="1" baseline="30000" dirty="0"/>
              <a:t>®</a:t>
            </a:r>
            <a:r>
              <a:rPr lang="en-US" b="1" dirty="0"/>
              <a:t> Photochemical Modeling System </a:t>
            </a:r>
            <a:r>
              <a:rPr lang="en-US" b="1" dirty="0">
                <a:hlinkClick r:id="rId2"/>
              </a:rPr>
              <a:t>http://uamv.saintl.com/</a:t>
            </a:r>
            <a:r>
              <a:rPr lang="en-US" b="1" dirty="0"/>
              <a:t> </a:t>
            </a:r>
            <a:endParaRPr lang="en-US" dirty="0"/>
          </a:p>
        </p:txBody>
      </p:sp>
      <p:sp>
        <p:nvSpPr>
          <p:cNvPr id="3" name="Content Placeholder 2"/>
          <p:cNvSpPr>
            <a:spLocks noGrp="1"/>
          </p:cNvSpPr>
          <p:nvPr>
            <p:ph sz="quarter" idx="1"/>
          </p:nvPr>
        </p:nvSpPr>
        <p:spPr/>
        <p:txBody>
          <a:bodyPr>
            <a:normAutofit lnSpcReduction="10000"/>
          </a:bodyPr>
          <a:lstStyle/>
          <a:p>
            <a:r>
              <a:rPr lang="en-US" dirty="0"/>
              <a:t>The </a:t>
            </a:r>
            <a:r>
              <a:rPr lang="en-US" dirty="0">
                <a:hlinkClick r:id="rId3"/>
              </a:rPr>
              <a:t>Urban </a:t>
            </a:r>
            <a:r>
              <a:rPr lang="en-US" dirty="0" err="1">
                <a:hlinkClick r:id="rId3"/>
              </a:rPr>
              <a:t>Airshed</a:t>
            </a:r>
            <a:r>
              <a:rPr lang="en-US" dirty="0">
                <a:hlinkClick r:id="rId3"/>
              </a:rPr>
              <a:t> Model® (UAM®) modeling system</a:t>
            </a:r>
            <a:r>
              <a:rPr lang="en-US" dirty="0"/>
              <a:t>, developed and maintained by Systems Applications International (SAI), is the most widely used photochemical air quality model in the world today. </a:t>
            </a:r>
          </a:p>
          <a:p>
            <a:r>
              <a:rPr lang="en-US" dirty="0"/>
              <a:t>Since SAI's pioneering efforts in photochemical air quality modeling in the early 1970s, the model has undergone nearly continuous cycles of application, performance evaluation, update, extension, and improvement. </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Receptor Modeling</a:t>
            </a:r>
          </a:p>
        </p:txBody>
      </p:sp>
      <p:sp>
        <p:nvSpPr>
          <p:cNvPr id="3" name="Content Placeholder 2"/>
          <p:cNvSpPr>
            <a:spLocks noGrp="1"/>
          </p:cNvSpPr>
          <p:nvPr>
            <p:ph sz="quarter" idx="1"/>
          </p:nvPr>
        </p:nvSpPr>
        <p:spPr>
          <a:xfrm>
            <a:off x="381000" y="1600200"/>
            <a:ext cx="8534400" cy="4495800"/>
          </a:xfrm>
        </p:spPr>
        <p:txBody>
          <a:bodyPr>
            <a:normAutofit fontScale="25000" lnSpcReduction="20000"/>
          </a:bodyPr>
          <a:lstStyle/>
          <a:p>
            <a:r>
              <a:rPr lang="en-US" sz="7200" dirty="0"/>
              <a:t>Receptor models are </a:t>
            </a:r>
            <a:r>
              <a:rPr lang="en-US" sz="7200" dirty="0">
                <a:solidFill>
                  <a:srgbClr val="FF0000"/>
                </a:solidFill>
              </a:rPr>
              <a:t>observational techniques </a:t>
            </a:r>
            <a:r>
              <a:rPr lang="en-US" sz="7200" dirty="0"/>
              <a:t>which use the chemical and physical characteristics of gases and particles </a:t>
            </a:r>
            <a:r>
              <a:rPr lang="en-US" sz="7200" dirty="0">
                <a:solidFill>
                  <a:srgbClr val="FF0000"/>
                </a:solidFill>
              </a:rPr>
              <a:t>measured</a:t>
            </a:r>
            <a:r>
              <a:rPr lang="en-US" sz="7200" dirty="0"/>
              <a:t> at source and receptor to both identify the presence of and to quantify source contributions to receptor concentrations.</a:t>
            </a:r>
          </a:p>
          <a:p>
            <a:r>
              <a:rPr lang="en-US" sz="7200" dirty="0"/>
              <a:t>Receptor models are mathematical or statistical procedures for identifying and quantifying the sources of air pollutants at a receptor location. </a:t>
            </a:r>
          </a:p>
          <a:p>
            <a:r>
              <a:rPr lang="en-US" sz="7200" dirty="0"/>
              <a:t>Unlike photochemical and dispersion air quality models, receptor models do not use pollutant emissions, meteorological data and chemical transformation mechanisms to estimate the contribution of sources to receptor concentrations. </a:t>
            </a:r>
          </a:p>
          <a:p>
            <a:r>
              <a:rPr lang="en-US" sz="7200" dirty="0"/>
              <a:t>Instead, receptor models use the </a:t>
            </a:r>
            <a:r>
              <a:rPr lang="en-US" sz="7200" dirty="0">
                <a:solidFill>
                  <a:srgbClr val="FF0000"/>
                </a:solidFill>
              </a:rPr>
              <a:t>chemical and physical characteristics of gases and particles measured at source and receptor </a:t>
            </a:r>
            <a:r>
              <a:rPr lang="en-US" sz="7200" dirty="0"/>
              <a:t>to both identify the presence of and to quantify source contributions to receptor concentrations. </a:t>
            </a:r>
          </a:p>
          <a:p>
            <a:r>
              <a:rPr lang="en-US" sz="7200" dirty="0"/>
              <a:t>These models are therefore a </a:t>
            </a:r>
            <a:r>
              <a:rPr lang="en-US" sz="7200" dirty="0">
                <a:solidFill>
                  <a:srgbClr val="FF0000"/>
                </a:solidFill>
              </a:rPr>
              <a:t>natural complement </a:t>
            </a:r>
            <a:r>
              <a:rPr lang="en-US" sz="7200" dirty="0"/>
              <a:t>to other air quality models and are used as part of State Implementation Plans (SIPs) for identifying sources contributing to air quality problems. </a:t>
            </a:r>
          </a:p>
          <a:p>
            <a:r>
              <a:rPr lang="en-US" sz="7200" dirty="0"/>
              <a:t>The EPA has developed </a:t>
            </a:r>
          </a:p>
          <a:p>
            <a:pPr lvl="1"/>
            <a:r>
              <a:rPr lang="en-US" sz="7200" dirty="0"/>
              <a:t>the Chemical Mass Balance (CMB) and </a:t>
            </a:r>
          </a:p>
          <a:p>
            <a:pPr lvl="1"/>
            <a:r>
              <a:rPr lang="en-US" sz="7200" dirty="0"/>
              <a:t>UNMIX models as well as the </a:t>
            </a:r>
          </a:p>
          <a:p>
            <a:pPr lvl="1"/>
            <a:r>
              <a:rPr lang="en-US" sz="7200" dirty="0"/>
              <a:t>Positive Matrix Factorization (PMF) method for use in air quality management</a:t>
            </a:r>
            <a:br>
              <a:rPr lang="en-US" dirty="0"/>
            </a:b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Available Receptor Models</a:t>
            </a:r>
          </a:p>
        </p:txBody>
      </p:sp>
      <p:sp>
        <p:nvSpPr>
          <p:cNvPr id="3" name="Content Placeholder 2"/>
          <p:cNvSpPr>
            <a:spLocks noGrp="1"/>
          </p:cNvSpPr>
          <p:nvPr>
            <p:ph sz="quarter" idx="1"/>
          </p:nvPr>
        </p:nvSpPr>
        <p:spPr/>
        <p:txBody>
          <a:bodyPr>
            <a:normAutofit fontScale="62500" lnSpcReduction="20000"/>
          </a:bodyPr>
          <a:lstStyle/>
          <a:p>
            <a:r>
              <a:rPr lang="en-US" b="1" dirty="0">
                <a:hlinkClick r:id="rId2"/>
              </a:rPr>
              <a:t>Chemical Mass Balance (CMB)</a:t>
            </a:r>
            <a:r>
              <a:rPr lang="en-US" dirty="0"/>
              <a:t> - The EPA-CMB Version 8.2 uses source profiles and </a:t>
            </a:r>
            <a:r>
              <a:rPr lang="en-US" dirty="0" err="1"/>
              <a:t>speciated</a:t>
            </a:r>
            <a:r>
              <a:rPr lang="en-US" dirty="0"/>
              <a:t> ambient data to quantify source contributions. Contributions are quantified from chemically distinct source-types rather than from individual emitters. Sources with </a:t>
            </a:r>
            <a:r>
              <a:rPr lang="en-US" dirty="0" err="1"/>
              <a:t>similiar</a:t>
            </a:r>
            <a:r>
              <a:rPr lang="en-US" dirty="0"/>
              <a:t> chemical and physical properties cannot be distinguished from each other by CMB.</a:t>
            </a:r>
          </a:p>
          <a:p>
            <a:r>
              <a:rPr lang="en-US" b="1" dirty="0">
                <a:hlinkClick r:id="rId3"/>
              </a:rPr>
              <a:t>UNMIX</a:t>
            </a:r>
            <a:r>
              <a:rPr lang="en-US" dirty="0"/>
              <a:t> - The EPA UNMIX model “</a:t>
            </a:r>
            <a:r>
              <a:rPr lang="en-US" dirty="0" err="1"/>
              <a:t>unmixes</a:t>
            </a:r>
            <a:r>
              <a:rPr lang="en-US" dirty="0"/>
              <a:t>” the concentrations of chemical species measured in the ambient air to identify the contributing sources</a:t>
            </a:r>
            <a:r>
              <a:rPr lang="en-US" dirty="0">
                <a:solidFill>
                  <a:srgbClr val="FF0000"/>
                </a:solidFill>
              </a:rPr>
              <a:t>. Chemical profiles of the sources are not required, but instead are generated internally from the ambient data </a:t>
            </a:r>
            <a:r>
              <a:rPr lang="en-US" dirty="0"/>
              <a:t>by UNMIX, using a mathematical formulation based on a form of factor analysis. For a given selection of species, UNMIX estimates the number of sources, the source compositions, and source contributions to each sample. </a:t>
            </a:r>
          </a:p>
          <a:p>
            <a:r>
              <a:rPr lang="en-US" b="1" dirty="0">
                <a:hlinkClick r:id="rId4"/>
              </a:rPr>
              <a:t>Positive Matrix Factorization (PMF)</a:t>
            </a:r>
            <a:r>
              <a:rPr lang="en-US" dirty="0"/>
              <a:t> - The PMF technique is </a:t>
            </a:r>
            <a:r>
              <a:rPr lang="en-US" dirty="0">
                <a:solidFill>
                  <a:srgbClr val="FF0000"/>
                </a:solidFill>
              </a:rPr>
              <a:t>a form of factor analysis </a:t>
            </a:r>
            <a:r>
              <a:rPr lang="en-US" dirty="0"/>
              <a:t>where the underlying co-variability of many variables (e.g., sample to sample variation in PM species) is described by a smaller set of factors (e.g., PM sources) to which the original variables are related. The structure of PMF permits </a:t>
            </a:r>
            <a:r>
              <a:rPr lang="en-US" dirty="0">
                <a:solidFill>
                  <a:srgbClr val="FF0000"/>
                </a:solidFill>
              </a:rPr>
              <a:t>maximum use of available data </a:t>
            </a:r>
            <a:r>
              <a:rPr lang="en-US" dirty="0"/>
              <a:t>and better treatment of missing and below-detection-limit values. </a:t>
            </a: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22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Air Quality Models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Air quality models use mathematical and numerical techniques to simulate the physical and chemical processes that affect air pollutants as they disperse and react in the atmosphere. Based on inputs of meteorological data and source information like emission rates and stack height, these models are designed to characterize primary pollutants that are emitted directly into the atmosphere and, in some cases, secondary pollutants that are formed as a result of complex chemical reactions within the atmosphere.</a:t>
            </a:r>
          </a:p>
          <a:p>
            <a:r>
              <a:rPr lang="en-US" dirty="0"/>
              <a:t>These models are important to our air quality management system because they are </a:t>
            </a:r>
            <a:r>
              <a:rPr lang="en-US" dirty="0">
                <a:solidFill>
                  <a:srgbClr val="FF0000"/>
                </a:solidFill>
              </a:rPr>
              <a:t>widely used by agencies tasked with controlling air pollution </a:t>
            </a:r>
            <a:r>
              <a:rPr lang="en-US" dirty="0"/>
              <a:t>to both identify source contributions to air quality problems and assist in the design of effective strategies to reduce harmful air pollutants.</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t>
            </a:r>
          </a:p>
        </p:txBody>
      </p:sp>
      <p:sp>
        <p:nvSpPr>
          <p:cNvPr id="3" name="Content Placeholder 2"/>
          <p:cNvSpPr>
            <a:spLocks noGrp="1"/>
          </p:cNvSpPr>
          <p:nvPr>
            <p:ph sz="quarter" idx="1"/>
          </p:nvPr>
        </p:nvSpPr>
        <p:spPr/>
        <p:txBody>
          <a:bodyPr>
            <a:normAutofit fontScale="92500"/>
          </a:bodyPr>
          <a:lstStyle/>
          <a:p>
            <a:r>
              <a:rPr lang="en-US" dirty="0"/>
              <a:t>For example, air quality models can be used during the </a:t>
            </a:r>
            <a:r>
              <a:rPr lang="en-US" dirty="0">
                <a:solidFill>
                  <a:srgbClr val="FF0000"/>
                </a:solidFill>
              </a:rPr>
              <a:t>permitting process </a:t>
            </a:r>
            <a:r>
              <a:rPr lang="en-US" dirty="0"/>
              <a:t>to verify that a new source will not exceed ambient air quality standards or, if necessary, determine appropriate additional control requirements. </a:t>
            </a:r>
          </a:p>
          <a:p>
            <a:r>
              <a:rPr lang="en-US" dirty="0"/>
              <a:t>In addition, air quality models can also be used to </a:t>
            </a:r>
            <a:r>
              <a:rPr lang="en-US" dirty="0">
                <a:solidFill>
                  <a:srgbClr val="FF0000"/>
                </a:solidFill>
              </a:rPr>
              <a:t>predict future pollutant concentrations </a:t>
            </a:r>
            <a:r>
              <a:rPr lang="en-US" dirty="0"/>
              <a:t>from multiple sources after the implementation of a new regulatory program, in order to estimate the </a:t>
            </a:r>
            <a:r>
              <a:rPr lang="en-US" dirty="0">
                <a:solidFill>
                  <a:srgbClr val="FF0000"/>
                </a:solidFill>
              </a:rPr>
              <a:t>effectiveness of the program</a:t>
            </a:r>
            <a:r>
              <a:rPr lang="en-US" dirty="0"/>
              <a:t> in reducing harmful exposures to humans and the environment.</a:t>
            </a:r>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Most common AQ models</a:t>
            </a:r>
          </a:p>
        </p:txBody>
      </p:sp>
      <p:sp>
        <p:nvSpPr>
          <p:cNvPr id="3" name="Content Placeholder 2"/>
          <p:cNvSpPr>
            <a:spLocks noGrp="1"/>
          </p:cNvSpPr>
          <p:nvPr>
            <p:ph sz="quarter" idx="1"/>
          </p:nvPr>
        </p:nvSpPr>
        <p:spPr/>
        <p:txBody>
          <a:bodyPr>
            <a:normAutofit fontScale="25000" lnSpcReduction="20000"/>
          </a:bodyPr>
          <a:lstStyle/>
          <a:p>
            <a:r>
              <a:rPr lang="en-US" sz="9600" b="1" dirty="0">
                <a:hlinkClick r:id="rId2"/>
              </a:rPr>
              <a:t>Dispersion Modeling</a:t>
            </a:r>
            <a:r>
              <a:rPr lang="en-US" sz="9600" dirty="0"/>
              <a:t> - These models are typically used in the permitting process to estimate the concentration of pollutants at specified ground-level receptors surrounding an emissions source.</a:t>
            </a:r>
          </a:p>
          <a:p>
            <a:r>
              <a:rPr lang="en-US" sz="9600" b="1" dirty="0">
                <a:hlinkClick r:id="rId3"/>
              </a:rPr>
              <a:t>Photochemical Modeling</a:t>
            </a:r>
            <a:r>
              <a:rPr lang="en-US" sz="9600" dirty="0"/>
              <a:t> - These models are typically used in regulatory or policy assessments to simulate the impacts from all sources by estimating pollutant concentrations and deposition of both inert and chemically reactive pollutants over large spatial scales.</a:t>
            </a:r>
          </a:p>
          <a:p>
            <a:r>
              <a:rPr lang="en-US" sz="9600" b="1" dirty="0">
                <a:hlinkClick r:id="rId4"/>
              </a:rPr>
              <a:t>Receptor Modeling</a:t>
            </a:r>
            <a:r>
              <a:rPr lang="en-US" sz="9600" b="1" dirty="0"/>
              <a:t> </a:t>
            </a:r>
            <a:r>
              <a:rPr lang="en-US" sz="9600" dirty="0"/>
              <a:t>- These models are observational techniques which use the chemical and physical characteristics of gases and particles measured at source and receptor to both identify the presence of and to quantify source contributions to receptor concentrations.</a:t>
            </a: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Dispersion Modeling</a:t>
            </a:r>
            <a:endParaRPr lang="en-US" dirty="0"/>
          </a:p>
        </p:txBody>
      </p:sp>
      <p:sp>
        <p:nvSpPr>
          <p:cNvPr id="3" name="Content Placeholder 2"/>
          <p:cNvSpPr>
            <a:spLocks noGrp="1"/>
          </p:cNvSpPr>
          <p:nvPr>
            <p:ph sz="quarter" idx="1"/>
          </p:nvPr>
        </p:nvSpPr>
        <p:spPr/>
        <p:txBody>
          <a:bodyPr>
            <a:normAutofit lnSpcReduction="10000"/>
          </a:bodyPr>
          <a:lstStyle/>
          <a:p>
            <a:r>
              <a:rPr lang="en-US" dirty="0"/>
              <a:t>Dispersion modeling uses mathematical formulations to characterize the atmospheric processes that disperse a pollutant emitted by a source.</a:t>
            </a:r>
          </a:p>
          <a:p>
            <a:r>
              <a:rPr lang="en-US" dirty="0"/>
              <a:t>These air quality models are used to determine</a:t>
            </a:r>
          </a:p>
          <a:p>
            <a:pPr lvl="1"/>
            <a:r>
              <a:rPr lang="en-US" dirty="0"/>
              <a:t>compliance with National Ambient Air Quality Standards (NAAQS), and other regulatory requirements such as </a:t>
            </a:r>
          </a:p>
          <a:p>
            <a:pPr lvl="1"/>
            <a:r>
              <a:rPr lang="en-US" dirty="0"/>
              <a:t>New Source Review (NSR) and </a:t>
            </a:r>
          </a:p>
          <a:p>
            <a:pPr lvl="1"/>
            <a:r>
              <a:rPr lang="en-US" dirty="0"/>
              <a:t>Prevention of Significant Deterioration (PSD) regulations.</a:t>
            </a:r>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Preferred/Recommended Models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sz="3100" b="1" dirty="0">
                <a:hlinkClick r:id="rId2"/>
              </a:rPr>
              <a:t>AERMOD Modeling System</a:t>
            </a:r>
            <a:r>
              <a:rPr lang="en-US" sz="3100" dirty="0"/>
              <a:t> - A </a:t>
            </a:r>
            <a:r>
              <a:rPr lang="en-US" sz="3100" dirty="0">
                <a:solidFill>
                  <a:srgbClr val="FF0000"/>
                </a:solidFill>
              </a:rPr>
              <a:t>steady-state</a:t>
            </a:r>
            <a:r>
              <a:rPr lang="en-US" sz="3100" dirty="0"/>
              <a:t> </a:t>
            </a:r>
            <a:r>
              <a:rPr lang="en-US" sz="3100" dirty="0">
                <a:solidFill>
                  <a:srgbClr val="FF0000"/>
                </a:solidFill>
              </a:rPr>
              <a:t>plume model </a:t>
            </a:r>
            <a:r>
              <a:rPr lang="en-US" sz="3100" dirty="0"/>
              <a:t>that incorporates air dispersion based on planetary boundary layer turbulence structure and scaling concepts, including treatment of both surface and elevated sources, and both simple and complex terrain. </a:t>
            </a:r>
          </a:p>
          <a:p>
            <a:r>
              <a:rPr lang="en-US" sz="3100" b="1" dirty="0">
                <a:hlinkClick r:id="rId3"/>
              </a:rPr>
              <a:t>CALPUFF Modeling System</a:t>
            </a:r>
            <a:r>
              <a:rPr lang="en-US" sz="3100" dirty="0"/>
              <a:t> - A </a:t>
            </a:r>
            <a:r>
              <a:rPr lang="en-US" sz="3100" dirty="0">
                <a:solidFill>
                  <a:srgbClr val="FF0000"/>
                </a:solidFill>
              </a:rPr>
              <a:t>non-steady-state puff dispersion model</a:t>
            </a:r>
            <a:r>
              <a:rPr lang="en-US" sz="3100" dirty="0"/>
              <a:t> that simulates the effects of time- and space-varying meteorological conditions on pollution transport, transformation, and removal. CALPUFF can be applied for </a:t>
            </a:r>
            <a:r>
              <a:rPr lang="en-US" sz="3100" dirty="0">
                <a:solidFill>
                  <a:srgbClr val="FF0000"/>
                </a:solidFill>
              </a:rPr>
              <a:t>long-range transport, complex terrain, and calm conditions</a:t>
            </a:r>
            <a:r>
              <a:rPr lang="en-US" sz="3100" dirty="0"/>
              <a:t>.</a:t>
            </a:r>
          </a:p>
          <a:p>
            <a:r>
              <a:rPr lang="en-US" sz="3100" b="1" dirty="0">
                <a:hlinkClick r:id="rId4"/>
              </a:rPr>
              <a:t>Other Models</a:t>
            </a:r>
            <a:r>
              <a:rPr lang="en-US" sz="3100" dirty="0"/>
              <a:t> - Other dispersion models including </a:t>
            </a:r>
            <a:r>
              <a:rPr lang="en-US" sz="3100" dirty="0">
                <a:hlinkClick r:id="rId5"/>
              </a:rPr>
              <a:t>BLP</a:t>
            </a:r>
            <a:r>
              <a:rPr lang="en-US" sz="3100" dirty="0"/>
              <a:t>, </a:t>
            </a:r>
            <a:r>
              <a:rPr lang="en-US" sz="3100" dirty="0">
                <a:hlinkClick r:id="rId6"/>
              </a:rPr>
              <a:t>CALINE3</a:t>
            </a:r>
            <a:r>
              <a:rPr lang="en-US" sz="3100" dirty="0"/>
              <a:t>, </a:t>
            </a:r>
            <a:r>
              <a:rPr lang="en-US" sz="3100" dirty="0">
                <a:hlinkClick r:id="rId7"/>
              </a:rPr>
              <a:t>CAL3QHC/CAL3QHCR</a:t>
            </a:r>
            <a:r>
              <a:rPr lang="en-US" sz="3100" dirty="0"/>
              <a:t>, </a:t>
            </a:r>
            <a:r>
              <a:rPr lang="en-US" sz="3100" dirty="0">
                <a:hlinkClick r:id="rId8"/>
              </a:rPr>
              <a:t>CTDMPLUS</a:t>
            </a:r>
            <a:r>
              <a:rPr lang="en-US" sz="3100" dirty="0"/>
              <a:t>, and </a:t>
            </a:r>
            <a:r>
              <a:rPr lang="en-US" sz="3100" dirty="0">
                <a:hlinkClick r:id="rId9"/>
              </a:rPr>
              <a:t>OCD</a:t>
            </a:r>
            <a:r>
              <a:rPr lang="en-US" sz="3100" dirty="0"/>
              <a:t>. </a:t>
            </a:r>
            <a:br>
              <a:rPr lang="en-US" dirty="0"/>
            </a:br>
            <a:endParaRPr lang="en-US" dirty="0"/>
          </a:p>
          <a:p>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AERMOD Modeling System</a:t>
            </a:r>
            <a:endParaRPr lang="en-US" dirty="0"/>
          </a:p>
        </p:txBody>
      </p:sp>
      <p:sp>
        <p:nvSpPr>
          <p:cNvPr id="3" name="Content Placeholder 2"/>
          <p:cNvSpPr>
            <a:spLocks noGrp="1"/>
          </p:cNvSpPr>
          <p:nvPr>
            <p:ph sz="quarter" idx="1"/>
          </p:nvPr>
        </p:nvSpPr>
        <p:spPr/>
        <p:txBody>
          <a:bodyPr>
            <a:normAutofit fontScale="47500" lnSpcReduction="20000"/>
          </a:bodyPr>
          <a:lstStyle/>
          <a:p>
            <a:r>
              <a:rPr lang="en-US" sz="3800" dirty="0"/>
              <a:t>The American Meteorological Society/Environmental Protection Agency Regulatory Model Improvement Committee (AERMIC) was formed to introduce state-of-the-art modeling concepts into the EPA's air quality models. </a:t>
            </a:r>
          </a:p>
          <a:p>
            <a:r>
              <a:rPr lang="en-US" sz="3800" dirty="0"/>
              <a:t>Through AERMIC, a modeling system, AERMOD, was introduced that incorporated air dispersion based on planetary boundary layer turbulence structure and scaling concepts, including treatment of both surface and elevated sources, and both simple and complex terrain. </a:t>
            </a:r>
          </a:p>
          <a:p>
            <a:r>
              <a:rPr lang="en-US" sz="3800" dirty="0"/>
              <a:t>There are two input data processors that are regulatory components of the AERMOD modeling system: </a:t>
            </a:r>
          </a:p>
          <a:p>
            <a:pPr lvl="1"/>
            <a:r>
              <a:rPr lang="en-US" sz="3400" dirty="0">
                <a:hlinkClick r:id="rId2"/>
              </a:rPr>
              <a:t>AERMET</a:t>
            </a:r>
            <a:r>
              <a:rPr lang="en-US" sz="3400" dirty="0"/>
              <a:t>, a meteorological data preprocessor that incorporates air dispersion based on planetary boundary layer turbulence structure and scaling concepts, and </a:t>
            </a:r>
          </a:p>
          <a:p>
            <a:pPr lvl="1"/>
            <a:r>
              <a:rPr lang="en-US" sz="3400" dirty="0">
                <a:hlinkClick r:id="rId3"/>
              </a:rPr>
              <a:t>AERMAP</a:t>
            </a:r>
            <a:r>
              <a:rPr lang="en-US" sz="3400" dirty="0"/>
              <a:t>, a terrain data preprocessor that incorporates complex terrain using USGS Digital Elevation Data. </a:t>
            </a:r>
          </a:p>
          <a:p>
            <a:r>
              <a:rPr lang="en-US" sz="3800" dirty="0"/>
              <a:t>Other non-regulatory components of this system include: </a:t>
            </a:r>
            <a:r>
              <a:rPr lang="en-US" sz="3800" dirty="0">
                <a:hlinkClick r:id="rId4"/>
              </a:rPr>
              <a:t>AERSCREEN</a:t>
            </a:r>
            <a:r>
              <a:rPr lang="en-US" sz="3800" dirty="0"/>
              <a:t>, a screening version of AERMOD; </a:t>
            </a:r>
            <a:r>
              <a:rPr lang="en-US" sz="3800" dirty="0">
                <a:hlinkClick r:id="rId5"/>
              </a:rPr>
              <a:t>AERSURFACE</a:t>
            </a:r>
            <a:r>
              <a:rPr lang="en-US" sz="3800" dirty="0"/>
              <a:t>, a surface characteristics preprocessor, and </a:t>
            </a:r>
            <a:r>
              <a:rPr lang="en-US" sz="3800" dirty="0">
                <a:hlinkClick r:id="rId6"/>
              </a:rPr>
              <a:t>BPIPPRIME</a:t>
            </a:r>
            <a:r>
              <a:rPr lang="en-US" sz="3800" dirty="0"/>
              <a:t>, a multi-building dimensions program incorporating the GEP technical procedures for PRIME applications. </a:t>
            </a:r>
            <a:br>
              <a:rPr lang="en-US" dirty="0"/>
            </a:b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CALPUFF Modeling System</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a:t>CALPUFF is a multi-layer, multi-species non-steady-state puff dispersion model that simulates the effects of time- and space-varying meteorological conditions on pollution transport, transformation and removal.  </a:t>
            </a:r>
          </a:p>
          <a:p>
            <a:r>
              <a:rPr lang="en-US" dirty="0"/>
              <a:t>CALPUFF can be applied on scales of tens to hundreds of kilometers.  It includes algorithms for </a:t>
            </a:r>
            <a:r>
              <a:rPr lang="en-US" dirty="0" err="1"/>
              <a:t>subgrid</a:t>
            </a:r>
            <a:r>
              <a:rPr lang="en-US" dirty="0"/>
              <a:t> scale effects (such as terrain impingement), as well as, longer range effects (such as pollutant removal due to wet scavenging and dry deposition, chemical transformation, and visibility effects of particulate matter concentrations).</a:t>
            </a:r>
            <a:br>
              <a:rPr lang="en-US" dirty="0"/>
            </a:br>
            <a:br>
              <a:rPr lang="en-US" dirty="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fld id="{751F9B99-1442-402C-AC7E-918350963660}"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82</TotalTime>
  <Words>2882</Words>
  <Application>Microsoft Office PowerPoint</Application>
  <PresentationFormat>On-screen Show (4:3)</PresentationFormat>
  <Paragraphs>136</Paragraphs>
  <Slides>22</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8" baseType="lpstr">
      <vt:lpstr>Calibri</vt:lpstr>
      <vt:lpstr>Tw Cen MT</vt:lpstr>
      <vt:lpstr>Wingdings</vt:lpstr>
      <vt:lpstr>Wingdings 2</vt:lpstr>
      <vt:lpstr>Median</vt:lpstr>
      <vt:lpstr>Acrobat Document</vt:lpstr>
      <vt:lpstr>6 - Air Quality Modeling and Software </vt:lpstr>
      <vt:lpstr>Best Resource: SCRAM</vt:lpstr>
      <vt:lpstr>Air Quality Models</vt:lpstr>
      <vt:lpstr>Cont.</vt:lpstr>
      <vt:lpstr>Most common AQ models</vt:lpstr>
      <vt:lpstr>Dispersion Modeling</vt:lpstr>
      <vt:lpstr>Preferred/Recommended Models</vt:lpstr>
      <vt:lpstr>AERMOD Modeling System</vt:lpstr>
      <vt:lpstr>CALPUFF Modeling System</vt:lpstr>
      <vt:lpstr>Cont. (http://www.src.com/calpuff/calpuff1.htm) </vt:lpstr>
      <vt:lpstr>Other Preferred/Recommended Dispersion Models</vt:lpstr>
      <vt:lpstr>Alternative Models</vt:lpstr>
      <vt:lpstr>Cont.</vt:lpstr>
      <vt:lpstr>Photochemical Modeling</vt:lpstr>
      <vt:lpstr>Available photochemical air quality models </vt:lpstr>
      <vt:lpstr>Community Multiscale Air Quality (CMAQ)</vt:lpstr>
      <vt:lpstr>PowerPoint Presentation</vt:lpstr>
      <vt:lpstr>Comprehensive Air quality Model with extensions (CAMx) http://www.camx.com/ </vt:lpstr>
      <vt:lpstr>REMSAD Regional Modeling System</vt:lpstr>
      <vt:lpstr>UAM-V® Photochemical Modeling System http://uamv.saintl.com/ </vt:lpstr>
      <vt:lpstr>Receptor Modeling</vt:lpstr>
      <vt:lpstr>Available Receptor Models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Air Quality Modeling and Software</dc:title>
  <dc:creator>Paolo Zannetti</dc:creator>
  <cp:lastModifiedBy>Paolo Zannetti</cp:lastModifiedBy>
  <cp:revision>11</cp:revision>
  <dcterms:created xsi:type="dcterms:W3CDTF">2011-04-21T04:47:27Z</dcterms:created>
  <dcterms:modified xsi:type="dcterms:W3CDTF">2021-05-13T16:01:15Z</dcterms:modified>
</cp:coreProperties>
</file>