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93" r:id="rId3"/>
    <p:sldId id="257" r:id="rId4"/>
    <p:sldId id="259" r:id="rId5"/>
    <p:sldId id="260" r:id="rId6"/>
    <p:sldId id="283" r:id="rId7"/>
    <p:sldId id="294" r:id="rId8"/>
    <p:sldId id="350" r:id="rId9"/>
    <p:sldId id="261" r:id="rId10"/>
    <p:sldId id="284" r:id="rId11"/>
    <p:sldId id="295" r:id="rId12"/>
    <p:sldId id="287" r:id="rId13"/>
    <p:sldId id="288" r:id="rId14"/>
    <p:sldId id="351" r:id="rId15"/>
    <p:sldId id="264" r:id="rId16"/>
    <p:sldId id="267" r:id="rId17"/>
    <p:sldId id="268" r:id="rId18"/>
    <p:sldId id="354" r:id="rId19"/>
    <p:sldId id="289" r:id="rId20"/>
    <p:sldId id="352" r:id="rId21"/>
    <p:sldId id="353" r:id="rId22"/>
    <p:sldId id="35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7" autoAdjust="0"/>
    <p:restoredTop sz="94660"/>
  </p:normalViewPr>
  <p:slideViewPr>
    <p:cSldViewPr snapToGrid="0">
      <p:cViewPr varScale="1">
        <p:scale>
          <a:sx n="60" d="100"/>
          <a:sy n="60" d="100"/>
        </p:scale>
        <p:origin x="51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93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67988-3107-409F-9C2D-64599A5274E8}" type="datetimeFigureOut">
              <a:rPr lang="en-US" smtClean="0"/>
              <a:t>5/13/2021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F1F1B-9245-4809-BA5F-B0D5884E7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4FB12-7EA6-48EF-986C-DFCC47797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5DA19-7818-4371-9F3A-D5C42A3E12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0CAD-5215-4F91-9C4C-318E680A8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7C506-91BD-4B68-88BF-D238D7707702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D928B-5AF1-4EB5-90FF-E63953834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EC454-9650-4C08-87E6-17920DE40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14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07CA4-7235-4030-A66D-75E04FD2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FBB30-FBCB-4BDD-85EE-EF67DCB2A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CD5B40-9A5A-4900-93C6-AE9E85CEB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FD47A-B19E-440A-A870-D5CC5543F17D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4C4DA-93E4-452E-86F9-A15F35FBE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715EB-DB32-4013-BC7B-CE08B4AEA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486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E9C5E8-A917-4A3D-86C4-5A72265930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1CD581-615E-4E57-8ACD-8AD8B9CD5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0C847-2D76-47DA-967C-9B2E875FE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755C-3BB0-469B-83EE-CB9FED5726DD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F91757-AF2B-4DCC-BA0D-7F1FB40C3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A7107-878F-46F9-AD70-FE93845C5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357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63FA3-8E32-4E57-B6FF-28E2DA855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2BA7C-30F9-4AEF-B4BF-03306FE8A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CC5ED-8B34-4037-9BBF-BBE484663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0DDFA-E0A5-4F4E-B93D-B3E6F2000E7A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FE7A4F-66F4-439A-8751-47DF13FDC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620C9-C032-4603-A850-A43940AD9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6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ADCF4-E79C-4004-97BC-94241775D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12DDD-338A-4C6B-AC4F-91FDC900C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7A696-309C-43C4-B527-A9491057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07770-8585-4E90-9DCB-DCD50622966E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9D3817-F1B4-4B05-ACB7-706F13F9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631BE-E800-4609-BD11-1A48C406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1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1E46-429A-4403-833B-768424E0F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91A88F-08D0-4D8F-B9CB-FA86F7DA48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49A195-F676-4605-9EDB-154D420D2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377309-BC17-487B-884D-43B14B57D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CAB08-9921-4B7F-94E3-AB16411D7BE8}" type="datetime1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9A88E-BE73-465A-8223-46C2CE2F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060AB5-AF4B-468F-8B07-35E2CC97D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9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241A3-DC1F-4EF3-BF1C-D446E2BB0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B8C403-E045-4F3E-AB78-8898FCA6A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69592-2803-4A36-8D3A-043FC99EEC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EEF9C9-92EF-4D0A-AA87-58628F7C5E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EFAC12-C30E-4A78-9C74-56DE9CB481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9CD0D0-EA4D-4600-AA8B-A93E4468F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7C7-1C35-4A25-8B3A-331F301773F1}" type="datetime1">
              <a:rPr lang="en-US" smtClean="0"/>
              <a:t>5/13/2021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100281-FB11-4920-9321-989A0CF1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5D851D-28A7-4951-A01F-A317A629E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81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466D-A5C1-4D71-9AB7-D080E7417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59F42-80F8-426A-AC6B-F206B1DD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8B2A-B3F6-45DA-BF46-C4021B80E216}" type="datetime1">
              <a:rPr lang="en-US" smtClean="0"/>
              <a:t>5/13/2021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DFBBB4-EEE5-4776-B1E8-1097CDC2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D83B1-9BE9-488D-BBC6-0FA3229F9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3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2D42E3-88FA-4263-893A-4DF2E3F0A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9565F-22F9-40C2-8D5C-6E24124BC007}" type="datetime1">
              <a:rPr lang="en-US" smtClean="0"/>
              <a:t>5/13/2021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50D19-ADB9-460E-B749-27E46055B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CD4B2A-F479-4627-A293-9317A0A19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72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82EE6-F4AA-42A2-8188-E3F9B846B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E6CFA-8381-425F-AF76-73B3690DE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72C2F-A8D7-4204-9463-A12410C5E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65D94-6570-4FDD-8D0D-96DBBDC10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261E-E40C-42E1-A136-ACF1720454F9}" type="datetime1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71A954-B6C7-40B3-A59E-1287F96F4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584537-73FC-4936-A4DD-71F319931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36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CCA60-CF77-42D2-A735-46869109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D0C31-DB43-4211-A566-A5FC88B05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9F7822-AD38-4FE3-A3A6-F022A374F5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C6B1EA-22BC-4C55-9C5C-7997EEB52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2B98B-4CA7-4A53-BFED-2626ED34C5E6}" type="datetime1">
              <a:rPr lang="en-US" smtClean="0"/>
              <a:t>5/13/2021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603C7-9C8C-4BE2-81C7-B8D5440F1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C1588-5644-463F-A60C-DC1316848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8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3A80E-4CA3-4305-9213-06CF8D353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317CD-B7BB-41B5-B854-73D869C5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D22C12-BAFD-4FE8-82DE-1404D1BD00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BD7E-AAA5-4A20-A0ED-8B0738166638}" type="datetime1">
              <a:rPr lang="en-US" smtClean="0"/>
              <a:t>5/13/2021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F9758-025F-4022-A61E-6FAA9A9DE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48D59B-0BE4-4A84-A963-F35EBC193A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77A2-932D-46AB-B635-44BE62A84F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9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zannetti@envirocomp.org" TargetMode="External"/><Relationship Id="rId2" Type="http://schemas.openxmlformats.org/officeDocument/2006/relationships/hyperlink" Target="https://www.wessex.ac.uk/courses/short-course-on-introduction-to-air-pollution-modell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psi.tech/" TargetMode="External"/><Relationship Id="rId5" Type="http://schemas.openxmlformats.org/officeDocument/2006/relationships/hyperlink" Target="http://www.envirocomp.com/" TargetMode="External"/><Relationship Id="rId4" Type="http://schemas.openxmlformats.org/officeDocument/2006/relationships/hyperlink" Target="http://www.envirocomp.org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ha.gov/hydrogen-sulfide" TargetMode="External"/><Relationship Id="rId2" Type="http://schemas.openxmlformats.org/officeDocument/2006/relationships/hyperlink" Target="https://www.chemicalproductsokc.com/what-are-mercapta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Course%20Materials/OdorModeling.pptx" TargetMode="External"/><Relationship Id="rId4" Type="http://schemas.openxmlformats.org/officeDocument/2006/relationships/hyperlink" Target="https://cfpub.epa.gov/ncea/risk/hhra/recordisplay.cfm?deid=40610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irocomp.com/projects/tc/index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irocomp.com/projects/bevhills/index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Accident%20Reconstruction%20and%20Plume%20Modeling.pptx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monsanto_movie.wmv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irocomp.com/projects/traffic/index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irocomp.com/projects/idahogrowers/index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psi.tech/modeling_pesticideapplication_advanced.html" TargetMode="External"/><Relationship Id="rId3" Type="http://schemas.openxmlformats.org/officeDocument/2006/relationships/hyperlink" Target="https://www.apsi.tech/modeling_useofmodels_legalcases_basic.html" TargetMode="External"/><Relationship Id="rId7" Type="http://schemas.openxmlformats.org/officeDocument/2006/relationships/hyperlink" Target="https://www.apsi.tech/modeling_useofmodels_preparednessresponse_intermediate.html" TargetMode="External"/><Relationship Id="rId2" Type="http://schemas.openxmlformats.org/officeDocument/2006/relationships/hyperlink" Target="https://www.sciencedirect.com/science/article/abs/pii/135223109400245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psi.tech/other_majorevents_covid19.html" TargetMode="External"/><Relationship Id="rId11" Type="http://schemas.openxmlformats.org/officeDocument/2006/relationships/hyperlink" Target="https://www.apsi.tech/modeling_statmodel_receptormodels_advanced.html" TargetMode="External"/><Relationship Id="rId5" Type="http://schemas.openxmlformats.org/officeDocument/2006/relationships/hyperlink" Target="https://www.ncbi.nlm.nih.gov/books/NBK234059/" TargetMode="External"/><Relationship Id="rId10" Type="http://schemas.openxmlformats.org/officeDocument/2006/relationships/hyperlink" Target="https://www.osti.gov/biblio/6241408-user-manual-plume-visibility-model-pluvue-ii-revised-final-report" TargetMode="External"/><Relationship Id="rId4" Type="http://schemas.openxmlformats.org/officeDocument/2006/relationships/hyperlink" Target="https://www.apsi.tech/modeling_indoorairpoll_advanced.html" TargetMode="External"/><Relationship Id="rId9" Type="http://schemas.openxmlformats.org/officeDocument/2006/relationships/hyperlink" Target="https://www.apsi.tech/material/seigneur/Chapter5-AtmosphericRadiationandVisibility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urse%20Materials/6-Air%20Quality%20Modeling%20and%20Software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scra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viroware.com/" TargetMode="External"/><Relationship Id="rId2" Type="http://schemas.openxmlformats.org/officeDocument/2006/relationships/hyperlink" Target="https://www.aria.fr/index.ph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9C5E17-24D0-4696-A3C5-A2261FB45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29B58F-2358-44CC-ACE5-EF1BD3C6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rgbClr val="FFC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324360-7184-4455-8846-774F35CFD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0086" y="756980"/>
            <a:ext cx="5148649" cy="4371974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DAY 3</a:t>
            </a: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-   Short Course on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Introduction to </a:t>
            </a:r>
            <a:b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Air Pollution Modeling</a:t>
            </a:r>
            <a:br>
              <a:rPr lang="en-US" sz="4000" b="1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Online Program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All times UK BST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https://www.wessex.ac.uk/courses/short-course-on-introduction-to-air-pollution-modelling</a:t>
            </a:r>
            <a:r>
              <a:rPr lang="en-US" sz="20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27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© Paolo Zannetti &amp; Wessex Institute of Technology</a:t>
            </a:r>
            <a:br>
              <a:rPr lang="en-US" sz="36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A5303-A1AF-4830-806C-51FCD9618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97348" y="5285"/>
            <a:ext cx="7294653" cy="6858000"/>
            <a:chOff x="4897348" y="-5799"/>
            <a:chExt cx="7294653" cy="6858000"/>
          </a:xfrm>
          <a:solidFill>
            <a:srgbClr val="FFC000">
              <a:alpha val="0"/>
            </a:srgb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FAAA8C8-4EB7-45F1-BF24-3EF0F4DC44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897348" y="-5798"/>
              <a:ext cx="7294652" cy="6857999"/>
            </a:xfrm>
            <a:custGeom>
              <a:avLst/>
              <a:gdLst>
                <a:gd name="connsiteX0" fmla="*/ 7294652 w 7294652"/>
                <a:gd name="connsiteY0" fmla="*/ 6063030 h 6857999"/>
                <a:gd name="connsiteX1" fmla="*/ 7294652 w 7294652"/>
                <a:gd name="connsiteY1" fmla="*/ 6857999 h 6857999"/>
                <a:gd name="connsiteX2" fmla="*/ 6248575 w 7294652"/>
                <a:gd name="connsiteY2" fmla="*/ 6857999 h 6857999"/>
                <a:gd name="connsiteX3" fmla="*/ 6477898 w 7294652"/>
                <a:gd name="connsiteY3" fmla="*/ 6700973 h 6857999"/>
                <a:gd name="connsiteX4" fmla="*/ 6647884 w 7294652"/>
                <a:gd name="connsiteY4" fmla="*/ 6572752 h 6857999"/>
                <a:gd name="connsiteX5" fmla="*/ 6817698 w 7294652"/>
                <a:gd name="connsiteY5" fmla="*/ 6440235 h 6857999"/>
                <a:gd name="connsiteX6" fmla="*/ 7161451 w 7294652"/>
                <a:gd name="connsiteY6" fmla="*/ 6165232 h 6857999"/>
                <a:gd name="connsiteX7" fmla="*/ 1673436 w 7294652"/>
                <a:gd name="connsiteY7" fmla="*/ 0 h 6857999"/>
                <a:gd name="connsiteX8" fmla="*/ 2394951 w 7294652"/>
                <a:gd name="connsiteY8" fmla="*/ 0 h 6857999"/>
                <a:gd name="connsiteX9" fmla="*/ 2244659 w 7294652"/>
                <a:gd name="connsiteY9" fmla="*/ 100763 h 6857999"/>
                <a:gd name="connsiteX10" fmla="*/ 1743903 w 7294652"/>
                <a:gd name="connsiteY10" fmla="*/ 498975 h 6857999"/>
                <a:gd name="connsiteX11" fmla="*/ 1163821 w 7294652"/>
                <a:gd name="connsiteY11" fmla="*/ 1121514 h 6857999"/>
                <a:gd name="connsiteX12" fmla="*/ 704911 w 7294652"/>
                <a:gd name="connsiteY12" fmla="*/ 1837036 h 6857999"/>
                <a:gd name="connsiteX13" fmla="*/ 393472 w 7294652"/>
                <a:gd name="connsiteY13" fmla="*/ 2627669 h 6857999"/>
                <a:gd name="connsiteX14" fmla="*/ 280032 w 7294652"/>
                <a:gd name="connsiteY14" fmla="*/ 3472097 h 6857999"/>
                <a:gd name="connsiteX15" fmla="*/ 327813 w 7294652"/>
                <a:gd name="connsiteY15" fmla="*/ 3884602 h 6857999"/>
                <a:gd name="connsiteX16" fmla="*/ 469096 w 7294652"/>
                <a:gd name="connsiteY16" fmla="*/ 4270809 h 6857999"/>
                <a:gd name="connsiteX17" fmla="*/ 567581 w 7294652"/>
                <a:gd name="connsiteY17" fmla="*/ 4452482 h 6857999"/>
                <a:gd name="connsiteX18" fmla="*/ 680677 w 7294652"/>
                <a:gd name="connsiteY18" fmla="*/ 4628484 h 6857999"/>
                <a:gd name="connsiteX19" fmla="*/ 941928 w 7294652"/>
                <a:gd name="connsiteY19" fmla="*/ 4968628 h 6857999"/>
                <a:gd name="connsiteX20" fmla="*/ 1224665 w 7294652"/>
                <a:gd name="connsiteY20" fmla="*/ 5311349 h 6857999"/>
                <a:gd name="connsiteX21" fmla="*/ 1365259 w 7294652"/>
                <a:gd name="connsiteY21" fmla="*/ 5490273 h 6857999"/>
                <a:gd name="connsiteX22" fmla="*/ 1432808 w 7294652"/>
                <a:gd name="connsiteY22" fmla="*/ 5577931 h 6857999"/>
                <a:gd name="connsiteX23" fmla="*/ 1498980 w 7294652"/>
                <a:gd name="connsiteY23" fmla="*/ 5662148 h 6857999"/>
                <a:gd name="connsiteX24" fmla="*/ 2067548 w 7294652"/>
                <a:gd name="connsiteY24" fmla="*/ 6283312 h 6857999"/>
                <a:gd name="connsiteX25" fmla="*/ 2369879 w 7294652"/>
                <a:gd name="connsiteY25" fmla="*/ 6562782 h 6857999"/>
                <a:gd name="connsiteX26" fmla="*/ 2686645 w 7294652"/>
                <a:gd name="connsiteY26" fmla="*/ 6820598 h 6857999"/>
                <a:gd name="connsiteX27" fmla="*/ 2738907 w 7294652"/>
                <a:gd name="connsiteY27" fmla="*/ 6857999 h 6857999"/>
                <a:gd name="connsiteX28" fmla="*/ 1731787 w 7294652"/>
                <a:gd name="connsiteY28" fmla="*/ 6857999 h 6857999"/>
                <a:gd name="connsiteX29" fmla="*/ 1607949 w 7294652"/>
                <a:gd name="connsiteY29" fmla="*/ 6732770 h 6857999"/>
                <a:gd name="connsiteX30" fmla="*/ 1309057 w 7294652"/>
                <a:gd name="connsiteY30" fmla="*/ 6370109 h 6857999"/>
                <a:gd name="connsiteX31" fmla="*/ 1048147 w 7294652"/>
                <a:gd name="connsiteY31" fmla="*/ 5986138 h 6857999"/>
                <a:gd name="connsiteX32" fmla="*/ 987131 w 7294652"/>
                <a:gd name="connsiteY32" fmla="*/ 5888512 h 6857999"/>
                <a:gd name="connsiteX33" fmla="*/ 928866 w 7294652"/>
                <a:gd name="connsiteY33" fmla="*/ 5793463 h 6857999"/>
                <a:gd name="connsiteX34" fmla="*/ 813708 w 7294652"/>
                <a:gd name="connsiteY34" fmla="*/ 5609556 h 6857999"/>
                <a:gd name="connsiteX35" fmla="*/ 574972 w 7294652"/>
                <a:gd name="connsiteY35" fmla="*/ 5231598 h 6857999"/>
                <a:gd name="connsiteX36" fmla="*/ 342424 w 7294652"/>
                <a:gd name="connsiteY36" fmla="*/ 4834048 h 6857999"/>
                <a:gd name="connsiteX37" fmla="*/ 237579 w 7294652"/>
                <a:gd name="connsiteY37" fmla="*/ 4623500 h 6857999"/>
                <a:gd name="connsiteX38" fmla="*/ 148373 w 7294652"/>
                <a:gd name="connsiteY38" fmla="*/ 4404356 h 6857999"/>
                <a:gd name="connsiteX39" fmla="*/ 79623 w 7294652"/>
                <a:gd name="connsiteY39" fmla="*/ 4175762 h 6857999"/>
                <a:gd name="connsiteX40" fmla="*/ 54185 w 7294652"/>
                <a:gd name="connsiteY40" fmla="*/ 4059229 h 6857999"/>
                <a:gd name="connsiteX41" fmla="*/ 43013 w 7294652"/>
                <a:gd name="connsiteY41" fmla="*/ 4000790 h 6857999"/>
                <a:gd name="connsiteX42" fmla="*/ 33734 w 7294652"/>
                <a:gd name="connsiteY42" fmla="*/ 3942180 h 6857999"/>
                <a:gd name="connsiteX43" fmla="*/ 45 w 7294652"/>
                <a:gd name="connsiteY43" fmla="*/ 3472097 h 6857999"/>
                <a:gd name="connsiteX44" fmla="*/ 95436 w 7294652"/>
                <a:gd name="connsiteY44" fmla="*/ 2557372 h 6857999"/>
                <a:gd name="connsiteX45" fmla="*/ 382126 w 7294652"/>
                <a:gd name="connsiteY45" fmla="*/ 1680799 h 6857999"/>
                <a:gd name="connsiteX46" fmla="*/ 1457043 w 7294652"/>
                <a:gd name="connsiteY46" fmla="*/ 192176 h 6857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7294652" h="6857999">
                  <a:moveTo>
                    <a:pt x="7294652" y="6063030"/>
                  </a:moveTo>
                  <a:lnTo>
                    <a:pt x="7294652" y="6857999"/>
                  </a:lnTo>
                  <a:lnTo>
                    <a:pt x="6248575" y="6857999"/>
                  </a:lnTo>
                  <a:lnTo>
                    <a:pt x="6477898" y="6700973"/>
                  </a:lnTo>
                  <a:cubicBezTo>
                    <a:pt x="6534790" y="6659378"/>
                    <a:pt x="6591336" y="6616237"/>
                    <a:pt x="6647884" y="6572752"/>
                  </a:cubicBezTo>
                  <a:cubicBezTo>
                    <a:pt x="6704432" y="6529268"/>
                    <a:pt x="6761151" y="6485095"/>
                    <a:pt x="6817698" y="6440235"/>
                  </a:cubicBezTo>
                  <a:lnTo>
                    <a:pt x="7161451" y="6165232"/>
                  </a:lnTo>
                  <a:close/>
                  <a:moveTo>
                    <a:pt x="1673436" y="0"/>
                  </a:moveTo>
                  <a:lnTo>
                    <a:pt x="2394951" y="0"/>
                  </a:lnTo>
                  <a:lnTo>
                    <a:pt x="2244659" y="100763"/>
                  </a:lnTo>
                  <a:cubicBezTo>
                    <a:pt x="2071051" y="224086"/>
                    <a:pt x="1903860" y="356975"/>
                    <a:pt x="1743903" y="498975"/>
                  </a:cubicBezTo>
                  <a:cubicBezTo>
                    <a:pt x="1533218" y="689638"/>
                    <a:pt x="1339146" y="897902"/>
                    <a:pt x="1163821" y="1121514"/>
                  </a:cubicBezTo>
                  <a:cubicBezTo>
                    <a:pt x="988284" y="1344764"/>
                    <a:pt x="834608" y="1584376"/>
                    <a:pt x="704911" y="1837036"/>
                  </a:cubicBezTo>
                  <a:cubicBezTo>
                    <a:pt x="573950" y="2089059"/>
                    <a:pt x="469577" y="2354041"/>
                    <a:pt x="393472" y="2627669"/>
                  </a:cubicBezTo>
                  <a:cubicBezTo>
                    <a:pt x="318269" y="2902842"/>
                    <a:pt x="280119" y="3186833"/>
                    <a:pt x="280032" y="3472097"/>
                  </a:cubicBezTo>
                  <a:cubicBezTo>
                    <a:pt x="280349" y="3610956"/>
                    <a:pt x="296380" y="3749334"/>
                    <a:pt x="327813" y="3884602"/>
                  </a:cubicBezTo>
                  <a:cubicBezTo>
                    <a:pt x="360878" y="4018046"/>
                    <a:pt x="408244" y="4147540"/>
                    <a:pt x="469096" y="4270809"/>
                  </a:cubicBezTo>
                  <a:cubicBezTo>
                    <a:pt x="499175" y="4332511"/>
                    <a:pt x="532347" y="4393012"/>
                    <a:pt x="567581" y="4452482"/>
                  </a:cubicBezTo>
                  <a:cubicBezTo>
                    <a:pt x="602815" y="4511953"/>
                    <a:pt x="641144" y="4570562"/>
                    <a:pt x="680677" y="4628484"/>
                  </a:cubicBezTo>
                  <a:cubicBezTo>
                    <a:pt x="760771" y="4743985"/>
                    <a:pt x="849802" y="4856048"/>
                    <a:pt x="941928" y="4968628"/>
                  </a:cubicBezTo>
                  <a:cubicBezTo>
                    <a:pt x="1034055" y="5081206"/>
                    <a:pt x="1130994" y="5193958"/>
                    <a:pt x="1224665" y="5311349"/>
                  </a:cubicBezTo>
                  <a:cubicBezTo>
                    <a:pt x="1271987" y="5369787"/>
                    <a:pt x="1318853" y="5429429"/>
                    <a:pt x="1365259" y="5490273"/>
                  </a:cubicBezTo>
                  <a:lnTo>
                    <a:pt x="1432808" y="5577931"/>
                  </a:lnTo>
                  <a:cubicBezTo>
                    <a:pt x="1454979" y="5605947"/>
                    <a:pt x="1476121" y="5634821"/>
                    <a:pt x="1498980" y="5662148"/>
                  </a:cubicBezTo>
                  <a:cubicBezTo>
                    <a:pt x="1676323" y="5880038"/>
                    <a:pt x="1866158" y="6087441"/>
                    <a:pt x="2067548" y="6283312"/>
                  </a:cubicBezTo>
                  <a:cubicBezTo>
                    <a:pt x="2166203" y="6379907"/>
                    <a:pt x="2266974" y="6473064"/>
                    <a:pt x="2369879" y="6562782"/>
                  </a:cubicBezTo>
                  <a:cubicBezTo>
                    <a:pt x="2473005" y="6652331"/>
                    <a:pt x="2577677" y="6738957"/>
                    <a:pt x="2686645" y="6820598"/>
                  </a:cubicBezTo>
                  <a:lnTo>
                    <a:pt x="2738907" y="6857999"/>
                  </a:lnTo>
                  <a:lnTo>
                    <a:pt x="1731787" y="6857999"/>
                  </a:lnTo>
                  <a:lnTo>
                    <a:pt x="1607949" y="6732770"/>
                  </a:lnTo>
                  <a:cubicBezTo>
                    <a:pt x="1501232" y="6617903"/>
                    <a:pt x="1401421" y="6496799"/>
                    <a:pt x="1309057" y="6370109"/>
                  </a:cubicBezTo>
                  <a:cubicBezTo>
                    <a:pt x="1217103" y="6244469"/>
                    <a:pt x="1129618" y="6116590"/>
                    <a:pt x="1048147" y="5986138"/>
                  </a:cubicBezTo>
                  <a:cubicBezTo>
                    <a:pt x="1027179" y="5953825"/>
                    <a:pt x="1007414" y="5920996"/>
                    <a:pt x="987131" y="5888512"/>
                  </a:cubicBezTo>
                  <a:lnTo>
                    <a:pt x="928866" y="5793463"/>
                  </a:lnTo>
                  <a:cubicBezTo>
                    <a:pt x="891568" y="5732276"/>
                    <a:pt x="852725" y="5671260"/>
                    <a:pt x="813708" y="5609556"/>
                  </a:cubicBezTo>
                  <a:lnTo>
                    <a:pt x="574972" y="5231598"/>
                  </a:lnTo>
                  <a:cubicBezTo>
                    <a:pt x="495221" y="5103551"/>
                    <a:pt x="416158" y="4971549"/>
                    <a:pt x="342424" y="4834048"/>
                  </a:cubicBezTo>
                  <a:cubicBezTo>
                    <a:pt x="305641" y="4765298"/>
                    <a:pt x="270236" y="4695343"/>
                    <a:pt x="237579" y="4623500"/>
                  </a:cubicBezTo>
                  <a:cubicBezTo>
                    <a:pt x="204922" y="4551655"/>
                    <a:pt x="175187" y="4478607"/>
                    <a:pt x="148373" y="4404356"/>
                  </a:cubicBezTo>
                  <a:cubicBezTo>
                    <a:pt x="121561" y="4330107"/>
                    <a:pt x="99046" y="4252934"/>
                    <a:pt x="79623" y="4175762"/>
                  </a:cubicBezTo>
                  <a:cubicBezTo>
                    <a:pt x="70514" y="4136916"/>
                    <a:pt x="61577" y="4098245"/>
                    <a:pt x="54185" y="4059229"/>
                  </a:cubicBezTo>
                  <a:lnTo>
                    <a:pt x="43013" y="4000790"/>
                  </a:lnTo>
                  <a:lnTo>
                    <a:pt x="33734" y="3942180"/>
                  </a:lnTo>
                  <a:cubicBezTo>
                    <a:pt x="10461" y="3786581"/>
                    <a:pt x="-801" y="3629416"/>
                    <a:pt x="45" y="3472097"/>
                  </a:cubicBezTo>
                  <a:cubicBezTo>
                    <a:pt x="863" y="3164748"/>
                    <a:pt x="32824" y="2858275"/>
                    <a:pt x="95436" y="2557372"/>
                  </a:cubicBezTo>
                  <a:cubicBezTo>
                    <a:pt x="157549" y="2255281"/>
                    <a:pt x="253728" y="1961216"/>
                    <a:pt x="382126" y="1680799"/>
                  </a:cubicBezTo>
                  <a:cubicBezTo>
                    <a:pt x="639940" y="1120482"/>
                    <a:pt x="1015492" y="619117"/>
                    <a:pt x="1457043" y="19217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77FC097-E4F2-4A45-82E8-3808FA553C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00650" y="-5799"/>
              <a:ext cx="7291350" cy="6858000"/>
            </a:xfrm>
            <a:custGeom>
              <a:avLst/>
              <a:gdLst>
                <a:gd name="connsiteX0" fmla="*/ 7291350 w 7291350"/>
                <a:gd name="connsiteY0" fmla="*/ 5718699 h 6858000"/>
                <a:gd name="connsiteX1" fmla="*/ 7291350 w 7291350"/>
                <a:gd name="connsiteY1" fmla="*/ 6806115 h 6858000"/>
                <a:gd name="connsiteX2" fmla="*/ 7224124 w 7291350"/>
                <a:gd name="connsiteY2" fmla="*/ 6858000 h 6858000"/>
                <a:gd name="connsiteX3" fmla="*/ 5607142 w 7291350"/>
                <a:gd name="connsiteY3" fmla="*/ 6858000 h 6858000"/>
                <a:gd name="connsiteX4" fmla="*/ 5736072 w 7291350"/>
                <a:gd name="connsiteY4" fmla="*/ 6801170 h 6858000"/>
                <a:gd name="connsiteX5" fmla="*/ 6949826 w 7291350"/>
                <a:gd name="connsiteY5" fmla="*/ 5983707 h 6858000"/>
                <a:gd name="connsiteX6" fmla="*/ 7220703 w 7291350"/>
                <a:gd name="connsiteY6" fmla="*/ 5773675 h 6858000"/>
                <a:gd name="connsiteX7" fmla="*/ 7218419 w 7291350"/>
                <a:gd name="connsiteY7" fmla="*/ 0 h 6858000"/>
                <a:gd name="connsiteX8" fmla="*/ 7291350 w 7291350"/>
                <a:gd name="connsiteY8" fmla="*/ 0 h 6858000"/>
                <a:gd name="connsiteX9" fmla="*/ 7291350 w 7291350"/>
                <a:gd name="connsiteY9" fmla="*/ 50138 h 6858000"/>
                <a:gd name="connsiteX10" fmla="*/ 1797607 w 7291350"/>
                <a:gd name="connsiteY10" fmla="*/ 0 h 6858000"/>
                <a:gd name="connsiteX11" fmla="*/ 3385676 w 7291350"/>
                <a:gd name="connsiteY11" fmla="*/ 0 h 6858000"/>
                <a:gd name="connsiteX12" fmla="*/ 3360567 w 7291350"/>
                <a:gd name="connsiteY12" fmla="*/ 11552 h 6858000"/>
                <a:gd name="connsiteX13" fmla="*/ 2267395 w 7291350"/>
                <a:gd name="connsiteY13" fmla="*/ 725831 h 6858000"/>
                <a:gd name="connsiteX14" fmla="*/ 1234074 w 7291350"/>
                <a:gd name="connsiteY14" fmla="*/ 2007171 h 6858000"/>
                <a:gd name="connsiteX15" fmla="*/ 859383 w 7291350"/>
                <a:gd name="connsiteY15" fmla="*/ 3498372 h 6858000"/>
                <a:gd name="connsiteX16" fmla="*/ 1479513 w 7291350"/>
                <a:gd name="connsiteY16" fmla="*/ 4883182 h 6858000"/>
                <a:gd name="connsiteX17" fmla="*/ 1791985 w 7291350"/>
                <a:gd name="connsiteY17" fmla="*/ 5322671 h 6858000"/>
                <a:gd name="connsiteX18" fmla="*/ 3397295 w 7291350"/>
                <a:gd name="connsiteY18" fmla="*/ 6784567 h 6858000"/>
                <a:gd name="connsiteX19" fmla="*/ 3590446 w 7291350"/>
                <a:gd name="connsiteY19" fmla="*/ 6858000 h 6858000"/>
                <a:gd name="connsiteX20" fmla="*/ 1970757 w 7291350"/>
                <a:gd name="connsiteY20" fmla="*/ 6858000 h 6858000"/>
                <a:gd name="connsiteX21" fmla="*/ 1735872 w 7291350"/>
                <a:gd name="connsiteY21" fmla="*/ 6627685 h 6858000"/>
                <a:gd name="connsiteX22" fmla="*/ 1080932 w 7291350"/>
                <a:gd name="connsiteY22" fmla="*/ 5805127 h 6858000"/>
                <a:gd name="connsiteX23" fmla="*/ 0 w 7291350"/>
                <a:gd name="connsiteY23" fmla="*/ 3498372 h 6858000"/>
                <a:gd name="connsiteX24" fmla="*/ 1708174 w 7291350"/>
                <a:gd name="connsiteY24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91350" h="6858000">
                  <a:moveTo>
                    <a:pt x="7291350" y="5718699"/>
                  </a:moveTo>
                  <a:lnTo>
                    <a:pt x="7291350" y="6806115"/>
                  </a:lnTo>
                  <a:lnTo>
                    <a:pt x="7224124" y="6858000"/>
                  </a:lnTo>
                  <a:lnTo>
                    <a:pt x="5607142" y="6858000"/>
                  </a:lnTo>
                  <a:lnTo>
                    <a:pt x="5736072" y="6801170"/>
                  </a:lnTo>
                  <a:cubicBezTo>
                    <a:pt x="6122313" y="6616106"/>
                    <a:pt x="6503069" y="6332805"/>
                    <a:pt x="6949826" y="5983707"/>
                  </a:cubicBezTo>
                  <a:cubicBezTo>
                    <a:pt x="7041094" y="5912378"/>
                    <a:pt x="7132358" y="5842426"/>
                    <a:pt x="7220703" y="5773675"/>
                  </a:cubicBezTo>
                  <a:close/>
                  <a:moveTo>
                    <a:pt x="7218419" y="0"/>
                  </a:moveTo>
                  <a:lnTo>
                    <a:pt x="7291350" y="0"/>
                  </a:lnTo>
                  <a:lnTo>
                    <a:pt x="7291350" y="50138"/>
                  </a:lnTo>
                  <a:close/>
                  <a:moveTo>
                    <a:pt x="1797607" y="0"/>
                  </a:moveTo>
                  <a:lnTo>
                    <a:pt x="3385676" y="0"/>
                  </a:lnTo>
                  <a:lnTo>
                    <a:pt x="3360567" y="11552"/>
                  </a:lnTo>
                  <a:cubicBezTo>
                    <a:pt x="2968013" y="202286"/>
                    <a:pt x="2600620" y="442170"/>
                    <a:pt x="2267395" y="725831"/>
                  </a:cubicBezTo>
                  <a:cubicBezTo>
                    <a:pt x="1824986" y="1104820"/>
                    <a:pt x="1477279" y="1536057"/>
                    <a:pt x="1234074" y="2007171"/>
                  </a:cubicBezTo>
                  <a:cubicBezTo>
                    <a:pt x="985368" y="2488770"/>
                    <a:pt x="859383" y="2990476"/>
                    <a:pt x="859383" y="3498372"/>
                  </a:cubicBezTo>
                  <a:cubicBezTo>
                    <a:pt x="859383" y="4010222"/>
                    <a:pt x="1060651" y="4308942"/>
                    <a:pt x="1479513" y="4883182"/>
                  </a:cubicBezTo>
                  <a:cubicBezTo>
                    <a:pt x="1580577" y="5021714"/>
                    <a:pt x="1685078" y="5164888"/>
                    <a:pt x="1791985" y="5322671"/>
                  </a:cubicBezTo>
                  <a:cubicBezTo>
                    <a:pt x="2283419" y="6046950"/>
                    <a:pt x="2796809" y="6521439"/>
                    <a:pt x="3397295" y="6784567"/>
                  </a:cubicBezTo>
                  <a:lnTo>
                    <a:pt x="3590446" y="6858000"/>
                  </a:lnTo>
                  <a:lnTo>
                    <a:pt x="1970757" y="6858000"/>
                  </a:lnTo>
                  <a:lnTo>
                    <a:pt x="1735872" y="6627685"/>
                  </a:lnTo>
                  <a:cubicBezTo>
                    <a:pt x="1502484" y="6382823"/>
                    <a:pt x="1285774" y="6107254"/>
                    <a:pt x="1080932" y="5805127"/>
                  </a:cubicBezTo>
                  <a:cubicBezTo>
                    <a:pt x="556365" y="5032027"/>
                    <a:pt x="0" y="4501616"/>
                    <a:pt x="0" y="3498372"/>
                  </a:cubicBezTo>
                  <a:cubicBezTo>
                    <a:pt x="0" y="2160829"/>
                    <a:pt x="685186" y="949872"/>
                    <a:pt x="1708174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0DF88B0-FA8A-47F5-8EAC-1880B1A51B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2894" y="-5799"/>
              <a:ext cx="7269107" cy="6858000"/>
            </a:xfrm>
            <a:custGeom>
              <a:avLst/>
              <a:gdLst>
                <a:gd name="connsiteX0" fmla="*/ 7269107 w 7269107"/>
                <a:gd name="connsiteY0" fmla="*/ 5518449 h 6858000"/>
                <a:gd name="connsiteX1" fmla="*/ 7269107 w 7269107"/>
                <a:gd name="connsiteY1" fmla="*/ 6823281 h 6858000"/>
                <a:gd name="connsiteX2" fmla="*/ 7224122 w 7269107"/>
                <a:gd name="connsiteY2" fmla="*/ 6858000 h 6858000"/>
                <a:gd name="connsiteX3" fmla="*/ 4927054 w 7269107"/>
                <a:gd name="connsiteY3" fmla="*/ 6858000 h 6858000"/>
                <a:gd name="connsiteX4" fmla="*/ 4982167 w 7269107"/>
                <a:gd name="connsiteY4" fmla="*/ 6852876 h 6858000"/>
                <a:gd name="connsiteX5" fmla="*/ 5743768 w 7269107"/>
                <a:gd name="connsiteY5" fmla="*/ 6606245 h 6858000"/>
                <a:gd name="connsiteX6" fmla="*/ 6843778 w 7269107"/>
                <a:gd name="connsiteY6" fmla="*/ 5848440 h 6858000"/>
                <a:gd name="connsiteX7" fmla="*/ 7115515 w 7269107"/>
                <a:gd name="connsiteY7" fmla="*/ 5637891 h 6858000"/>
                <a:gd name="connsiteX8" fmla="*/ 6870111 w 7269107"/>
                <a:gd name="connsiteY8" fmla="*/ 0 h 6858000"/>
                <a:gd name="connsiteX9" fmla="*/ 7269107 w 7269107"/>
                <a:gd name="connsiteY9" fmla="*/ 0 h 6858000"/>
                <a:gd name="connsiteX10" fmla="*/ 7269107 w 7269107"/>
                <a:gd name="connsiteY10" fmla="*/ 243137 h 6858000"/>
                <a:gd name="connsiteX11" fmla="*/ 7089989 w 7269107"/>
                <a:gd name="connsiteY11" fmla="*/ 119955 h 6858000"/>
                <a:gd name="connsiteX12" fmla="*/ 6952948 w 7269107"/>
                <a:gd name="connsiteY12" fmla="*/ 41521 h 6858000"/>
                <a:gd name="connsiteX13" fmla="*/ 1797606 w 7269107"/>
                <a:gd name="connsiteY13" fmla="*/ 0 h 6858000"/>
                <a:gd name="connsiteX14" fmla="*/ 3815328 w 7269107"/>
                <a:gd name="connsiteY14" fmla="*/ 0 h 6858000"/>
                <a:gd name="connsiteX15" fmla="*/ 3627371 w 7269107"/>
                <a:gd name="connsiteY15" fmla="*/ 77142 h 6858000"/>
                <a:gd name="connsiteX16" fmla="*/ 2379115 w 7269107"/>
                <a:gd name="connsiteY16" fmla="*/ 856285 h 6858000"/>
                <a:gd name="connsiteX17" fmla="*/ 1386699 w 7269107"/>
                <a:gd name="connsiteY17" fmla="*/ 2086062 h 6858000"/>
                <a:gd name="connsiteX18" fmla="*/ 1031258 w 7269107"/>
                <a:gd name="connsiteY18" fmla="*/ 3498372 h 6858000"/>
                <a:gd name="connsiteX19" fmla="*/ 1618904 w 7269107"/>
                <a:gd name="connsiteY19" fmla="*/ 4781604 h 6858000"/>
                <a:gd name="connsiteX20" fmla="*/ 1934812 w 7269107"/>
                <a:gd name="connsiteY20" fmla="*/ 5225904 h 6858000"/>
                <a:gd name="connsiteX21" fmla="*/ 3140010 w 7269107"/>
                <a:gd name="connsiteY21" fmla="*/ 6456196 h 6858000"/>
                <a:gd name="connsiteX22" fmla="*/ 4281662 w 7269107"/>
                <a:gd name="connsiteY22" fmla="*/ 6843305 h 6858000"/>
                <a:gd name="connsiteX23" fmla="*/ 4449058 w 7269107"/>
                <a:gd name="connsiteY23" fmla="*/ 6858000 h 6858000"/>
                <a:gd name="connsiteX24" fmla="*/ 1970756 w 7269107"/>
                <a:gd name="connsiteY24" fmla="*/ 6858000 h 6858000"/>
                <a:gd name="connsiteX25" fmla="*/ 1735871 w 7269107"/>
                <a:gd name="connsiteY25" fmla="*/ 6627685 h 6858000"/>
                <a:gd name="connsiteX26" fmla="*/ 1080930 w 7269107"/>
                <a:gd name="connsiteY26" fmla="*/ 5805127 h 6858000"/>
                <a:gd name="connsiteX27" fmla="*/ 0 w 7269107"/>
                <a:gd name="connsiteY27" fmla="*/ 3498372 h 6858000"/>
                <a:gd name="connsiteX28" fmla="*/ 1708172 w 7269107"/>
                <a:gd name="connsiteY28" fmla="*/ 7330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269107" h="6858000">
                  <a:moveTo>
                    <a:pt x="7269107" y="5518449"/>
                  </a:moveTo>
                  <a:lnTo>
                    <a:pt x="7269107" y="6823281"/>
                  </a:lnTo>
                  <a:lnTo>
                    <a:pt x="7224122" y="6858000"/>
                  </a:lnTo>
                  <a:lnTo>
                    <a:pt x="4927054" y="6858000"/>
                  </a:lnTo>
                  <a:lnTo>
                    <a:pt x="4982167" y="6852876"/>
                  </a:lnTo>
                  <a:cubicBezTo>
                    <a:pt x="5236517" y="6821036"/>
                    <a:pt x="5483373" y="6740566"/>
                    <a:pt x="5743768" y="6606245"/>
                  </a:cubicBezTo>
                  <a:cubicBezTo>
                    <a:pt x="6099551" y="6422337"/>
                    <a:pt x="6452586" y="6154209"/>
                    <a:pt x="6843778" y="5848440"/>
                  </a:cubicBezTo>
                  <a:cubicBezTo>
                    <a:pt x="6935559" y="5776768"/>
                    <a:pt x="7026997" y="5706642"/>
                    <a:pt x="7115515" y="5637891"/>
                  </a:cubicBezTo>
                  <a:close/>
                  <a:moveTo>
                    <a:pt x="6870111" y="0"/>
                  </a:moveTo>
                  <a:lnTo>
                    <a:pt x="7269107" y="0"/>
                  </a:lnTo>
                  <a:lnTo>
                    <a:pt x="7269107" y="243137"/>
                  </a:lnTo>
                  <a:lnTo>
                    <a:pt x="7089989" y="119955"/>
                  </a:lnTo>
                  <a:cubicBezTo>
                    <a:pt x="7045081" y="92581"/>
                    <a:pt x="6999384" y="66425"/>
                    <a:pt x="6952948" y="41521"/>
                  </a:cubicBezTo>
                  <a:close/>
                  <a:moveTo>
                    <a:pt x="1797606" y="0"/>
                  </a:moveTo>
                  <a:lnTo>
                    <a:pt x="3815328" y="0"/>
                  </a:lnTo>
                  <a:lnTo>
                    <a:pt x="3627371" y="77142"/>
                  </a:lnTo>
                  <a:cubicBezTo>
                    <a:pt x="3175548" y="273822"/>
                    <a:pt x="2754868" y="536281"/>
                    <a:pt x="2379115" y="856285"/>
                  </a:cubicBezTo>
                  <a:cubicBezTo>
                    <a:pt x="1959736" y="1215679"/>
                    <a:pt x="1616497" y="1640901"/>
                    <a:pt x="1386699" y="2086062"/>
                  </a:cubicBezTo>
                  <a:cubicBezTo>
                    <a:pt x="1151572" y="2543083"/>
                    <a:pt x="1031258" y="3018150"/>
                    <a:pt x="1031258" y="3498372"/>
                  </a:cubicBezTo>
                  <a:cubicBezTo>
                    <a:pt x="1031258" y="3957455"/>
                    <a:pt x="1211213" y="4223692"/>
                    <a:pt x="1618904" y="4781604"/>
                  </a:cubicBezTo>
                  <a:cubicBezTo>
                    <a:pt x="1720826" y="4921339"/>
                    <a:pt x="1826186" y="5065887"/>
                    <a:pt x="1934812" y="5225904"/>
                  </a:cubicBezTo>
                  <a:cubicBezTo>
                    <a:pt x="2318957" y="5792064"/>
                    <a:pt x="2713069" y="6194600"/>
                    <a:pt x="3140010" y="6456196"/>
                  </a:cubicBezTo>
                  <a:cubicBezTo>
                    <a:pt x="3479423" y="6664512"/>
                    <a:pt x="3855769" y="6792387"/>
                    <a:pt x="4281662" y="6843305"/>
                  </a:cubicBezTo>
                  <a:lnTo>
                    <a:pt x="4449058" y="6858000"/>
                  </a:lnTo>
                  <a:lnTo>
                    <a:pt x="1970756" y="6858000"/>
                  </a:lnTo>
                  <a:lnTo>
                    <a:pt x="1735871" y="6627685"/>
                  </a:lnTo>
                  <a:cubicBezTo>
                    <a:pt x="1502482" y="6382823"/>
                    <a:pt x="1285773" y="6107254"/>
                    <a:pt x="1080930" y="5805127"/>
                  </a:cubicBezTo>
                  <a:cubicBezTo>
                    <a:pt x="556364" y="5032027"/>
                    <a:pt x="0" y="4501616"/>
                    <a:pt x="0" y="3498372"/>
                  </a:cubicBezTo>
                  <a:cubicBezTo>
                    <a:pt x="0" y="2160829"/>
                    <a:pt x="685185" y="949872"/>
                    <a:pt x="1708172" y="7330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657A127E-D1CD-43D3-BE6C-AC69FDBAA8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2920" y="1742606"/>
            <a:ext cx="6353540" cy="5120678"/>
          </a:xfrm>
          <a:solidFill>
            <a:srgbClr val="FFC000">
              <a:alpha val="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Lecturer: Dr. Paolo Zannetti, QEP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3"/>
              </a:rPr>
              <a:t>zannetti@envirocomp.org</a:t>
            </a:r>
            <a:r>
              <a:rPr lang="en-US" dirty="0">
                <a:solidFill>
                  <a:schemeClr val="tx2"/>
                </a:solidFill>
              </a:rPr>
              <a:t>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President, The EnviroComp Institute</a:t>
            </a:r>
          </a:p>
          <a:p>
            <a:pPr marL="228600" lvl="1" algn="l"/>
            <a:r>
              <a:rPr lang="en-US" sz="1800" dirty="0">
                <a:solidFill>
                  <a:schemeClr val="tx2"/>
                </a:solidFill>
              </a:rPr>
              <a:t>	</a:t>
            </a:r>
            <a:r>
              <a:rPr lang="en-US" sz="2400" dirty="0">
                <a:solidFill>
                  <a:schemeClr val="tx2"/>
                </a:solidFill>
                <a:hlinkClick r:id="rId4"/>
              </a:rPr>
              <a:t>www.envirocomp.org</a:t>
            </a:r>
            <a:endParaRPr lang="en-US" sz="2400" dirty="0">
              <a:solidFill>
                <a:schemeClr val="tx2"/>
              </a:solidFill>
            </a:endParaRP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                   EnviroComp Consulting, Inc.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</a:t>
            </a:r>
            <a:r>
              <a:rPr lang="en-US" dirty="0">
                <a:solidFill>
                  <a:schemeClr val="tx2"/>
                </a:solidFill>
                <a:hlinkClick r:id="rId5"/>
              </a:rPr>
              <a:t>www.envirocomp.com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     Director, Air Pollution Scientific Initiative (APSI)  </a:t>
            </a:r>
          </a:p>
          <a:p>
            <a:pPr algn="l"/>
            <a:r>
              <a:rPr lang="en-US" dirty="0">
                <a:solidFill>
                  <a:schemeClr val="tx2"/>
                </a:solidFill>
              </a:rPr>
              <a:t>	 </a:t>
            </a:r>
            <a:r>
              <a:rPr lang="en-US" dirty="0">
                <a:solidFill>
                  <a:schemeClr val="tx2"/>
                </a:solidFill>
                <a:hlinkClick r:id="rId6"/>
              </a:rPr>
              <a:t>www.apsi.tech</a:t>
            </a:r>
            <a:r>
              <a:rPr lang="en-US" dirty="0">
                <a:solidFill>
                  <a:schemeClr val="tx2"/>
                </a:solidFill>
              </a:rPr>
              <a:t> 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17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2554399"/>
            <a:ext cx="7414727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Case Studies (Part I)</a:t>
            </a:r>
            <a:br>
              <a:rPr lang="en-US" sz="49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Odor cases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3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6C9D9-1050-445E-94ED-FF11F0C8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Odor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269A8E-5A39-4E6F-B3CF-3AE20E261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Approach: </a:t>
            </a:r>
          </a:p>
          <a:p>
            <a:pPr lvl="1"/>
            <a:r>
              <a:rPr lang="en-US" dirty="0"/>
              <a:t>Dispersion modeling of “odorants” (e.g., </a:t>
            </a:r>
            <a:r>
              <a:rPr lang="en-US" dirty="0">
                <a:hlinkClick r:id="rId2"/>
              </a:rPr>
              <a:t>mercaptans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H</a:t>
            </a:r>
            <a:r>
              <a:rPr lang="en-US" baseline="-25000" dirty="0">
                <a:hlinkClick r:id="rId3"/>
              </a:rPr>
              <a:t>2</a:t>
            </a:r>
            <a:r>
              <a:rPr lang="en-US" dirty="0">
                <a:hlinkClick r:id="rId3"/>
              </a:rPr>
              <a:t>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Comparison with odor thresholds</a:t>
            </a:r>
          </a:p>
          <a:p>
            <a:pPr lvl="2"/>
            <a:r>
              <a:rPr lang="en-US" dirty="0"/>
              <a:t>E.g., </a:t>
            </a:r>
            <a:r>
              <a:rPr lang="en-US" dirty="0">
                <a:hlinkClick r:id="rId4"/>
              </a:rPr>
              <a:t>https://cfpub.epa.gov/ncea/risk/hhra/recordisplay.cfm?deid=40610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Results: contour lines of concentration/threshold</a:t>
            </a:r>
          </a:p>
          <a:p>
            <a:r>
              <a:rPr lang="en-US" dirty="0"/>
              <a:t>Problems</a:t>
            </a:r>
          </a:p>
          <a:p>
            <a:pPr lvl="1"/>
            <a:r>
              <a:rPr lang="en-US" dirty="0"/>
              <a:t>Sometimes emission rates are not known (e.g., H</a:t>
            </a:r>
            <a:r>
              <a:rPr lang="en-US" baseline="-25000" dirty="0"/>
              <a:t>2</a:t>
            </a:r>
            <a:r>
              <a:rPr lang="en-US" dirty="0"/>
              <a:t>S from landfills)</a:t>
            </a:r>
          </a:p>
          <a:p>
            <a:pPr lvl="1"/>
            <a:r>
              <a:rPr lang="en-US" dirty="0"/>
              <a:t>Sometimes odors are too complex (“chemical soup”), </a:t>
            </a:r>
            <a:r>
              <a:rPr lang="en-US" dirty="0" err="1"/>
              <a:t>e.g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Agriculture</a:t>
            </a:r>
          </a:p>
          <a:p>
            <a:pPr lvl="2"/>
            <a:r>
              <a:rPr lang="en-US" dirty="0"/>
              <a:t>Animal farms</a:t>
            </a:r>
          </a:p>
          <a:p>
            <a:pPr lvl="1"/>
            <a:r>
              <a:rPr lang="en-US" dirty="0"/>
              <a:t>Short-time impacts difficult to model</a:t>
            </a:r>
          </a:p>
          <a:p>
            <a:r>
              <a:rPr lang="en-US" dirty="0">
                <a:hlinkClick r:id="rId5" action="ppaction://hlinkpres?slideindex=1&amp;slidetitle="/>
              </a:rPr>
              <a:t>Odor Modeling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CA02F-F24D-440B-814C-706C0C703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57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947" y="3817142"/>
            <a:ext cx="9056862" cy="227885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Case Studies (Part I)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Acute Exposures to Air Pollution</a:t>
            </a:r>
            <a:br>
              <a:rPr lang="en-US" sz="5200" dirty="0">
                <a:solidFill>
                  <a:schemeClr val="tx2"/>
                </a:solidFill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3600" dirty="0">
                <a:solidFill>
                  <a:schemeClr val="tx2"/>
                </a:solidFill>
              </a:rPr>
              <a:t>Example: </a:t>
            </a:r>
            <a:r>
              <a:rPr lang="en-US" sz="3600" dirty="0">
                <a:solidFill>
                  <a:schemeClr val="tx2"/>
                </a:solidFill>
                <a:hlinkClick r:id="rId2"/>
              </a:rPr>
              <a:t>https://www.envirocomp.com/projects/tc/index.html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6981" y="3593207"/>
            <a:ext cx="8722048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2D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Case Studies (Part I)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Chronic Exposures to Air Pollution</a:t>
            </a:r>
            <a:br>
              <a:rPr lang="en-US" sz="5200" dirty="0">
                <a:solidFill>
                  <a:schemeClr val="tx2"/>
                </a:solidFill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3100" dirty="0">
                <a:solidFill>
                  <a:schemeClr val="tx2"/>
                </a:solidFill>
              </a:rPr>
              <a:t>Example: </a:t>
            </a:r>
            <a:br>
              <a:rPr lang="en-US" sz="3100" dirty="0">
                <a:solidFill>
                  <a:schemeClr val="tx2"/>
                </a:solidFill>
              </a:rPr>
            </a:br>
            <a:r>
              <a:rPr lang="en-US" sz="3100" dirty="0">
                <a:solidFill>
                  <a:schemeClr val="tx2"/>
                </a:solidFill>
                <a:hlinkClick r:id="rId2"/>
              </a:rPr>
              <a:t>https://www.envirocomp.com/projects/bevhills/index.html</a:t>
            </a:r>
            <a:r>
              <a:rPr lang="en-US" sz="3100" dirty="0">
                <a:solidFill>
                  <a:schemeClr val="tx2"/>
                </a:solidFill>
              </a:rPr>
              <a:t>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3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C77A2-932D-46AB-B635-44BE62A84F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9701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740" y="2763417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 Studies (Part II) 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36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5356" y="3460795"/>
            <a:ext cx="9040767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 Studies (Part II) 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Accidental Releases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Discussion: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hlinkClick r:id="rId2" action="ppaction://hlinkpres?slideindex=1&amp;slidetitle="/>
              </a:rPr>
              <a:t>Accident Reconstruction and Plume Modeling.pptx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01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2450" y="3909513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 Studies (Part II)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Accidental Releases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Short-Range Impacts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Example: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hlinkClick r:id="rId2" action="ppaction://hlinkfile"/>
              </a:rPr>
              <a:t>Lousiana_movie.wmv 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764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400" y="3791325"/>
            <a:ext cx="978489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 Studies (Part II)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Accidental Releases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Short-Range Impacts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9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Example:</a:t>
            </a:r>
            <a:br>
              <a:rPr lang="en-US" sz="4900" dirty="0">
                <a:solidFill>
                  <a:schemeClr val="tx2"/>
                </a:solidFill>
              </a:rPr>
            </a:br>
            <a:r>
              <a:rPr lang="en-US" sz="4000" dirty="0">
                <a:solidFill>
                  <a:schemeClr val="tx2"/>
                </a:solidFill>
              </a:rPr>
              <a:t>Traffic collision – Visibility Assessment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sz="3100" dirty="0">
                <a:solidFill>
                  <a:schemeClr val="tx2"/>
                </a:solidFill>
                <a:hlinkClick r:id="rId2"/>
              </a:rPr>
              <a:t>https://www.envirocomp.com/projects/traffic/index.html</a:t>
            </a:r>
            <a:r>
              <a:rPr lang="en-US" sz="3100" dirty="0">
                <a:solidFill>
                  <a:schemeClr val="tx2"/>
                </a:solidFill>
              </a:rPr>
              <a:t> 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3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740" y="3543444"/>
            <a:ext cx="7900213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3D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Case Studies (Part II) 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Accidental Releases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Long-Range Impacts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Example:</a:t>
            </a:r>
            <a:b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  <a:hlinkClick r:id="rId2"/>
              </a:rPr>
              <a:t>Herbicide Spray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3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6F48F-ABAC-46C9-989A-AC3662373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161" y="322944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Questions on Day 2 ??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47958-9E72-40E7-AB19-B6BF06CD3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07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C77A2-932D-46AB-B635-44BE62A84F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263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6A2BEF-9646-4C53-98D6-A8206BD9F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45" y="3460795"/>
            <a:ext cx="10302050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</a:t>
            </a:r>
            <a:r>
              <a:rPr lang="en-US" sz="5200" dirty="0">
                <a:solidFill>
                  <a:schemeClr val="tx2"/>
                </a:solidFill>
              </a:rPr>
              <a:t>4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1-to-1 ad-hoc support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048E3-9390-4CDE-B4C6-280F6DA4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993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DA827-24FB-4DC3-85CA-7EE365073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many topics, so little time 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10E0DA-6ED1-471E-B444-C6F4FDFEC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5811"/>
            <a:ext cx="10515600" cy="51318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Inverse Modeling</a:t>
            </a:r>
          </a:p>
          <a:p>
            <a:pPr lvl="1"/>
            <a:r>
              <a:rPr lang="en-US" dirty="0">
                <a:hlinkClick r:id="rId2"/>
              </a:rPr>
              <a:t>https://www.sciencedirect.com/science/article/abs/pii/135223109400245G</a:t>
            </a:r>
            <a:r>
              <a:rPr lang="en-US" dirty="0"/>
              <a:t>  </a:t>
            </a:r>
          </a:p>
          <a:p>
            <a:r>
              <a:rPr lang="en-US" dirty="0"/>
              <a:t>Modeling in Litigation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hlinkClick r:id="rId3"/>
              </a:rPr>
              <a:t>https://www.apsi.tech/modeling_useofmodels_legalcases_basic.html</a:t>
            </a:r>
            <a:r>
              <a:rPr lang="en-US" dirty="0"/>
              <a:t>  </a:t>
            </a:r>
          </a:p>
          <a:p>
            <a:r>
              <a:rPr lang="en-US" dirty="0"/>
              <a:t>Indoor Modeling</a:t>
            </a:r>
          </a:p>
          <a:p>
            <a:pPr lvl="1"/>
            <a:r>
              <a:rPr lang="en-US" dirty="0">
                <a:hlinkClick r:id="rId4"/>
              </a:rPr>
              <a:t>https://www.apsi.tech/modeling_indoorairpoll_advanced.html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5"/>
              </a:rPr>
              <a:t>https://www.ncbi.nlm.nih.gov/books/NBK234059/</a:t>
            </a:r>
            <a:r>
              <a:rPr lang="en-US" dirty="0"/>
              <a:t>  </a:t>
            </a:r>
          </a:p>
          <a:p>
            <a:r>
              <a:rPr lang="en-US" dirty="0"/>
              <a:t>COVID</a:t>
            </a:r>
          </a:p>
          <a:p>
            <a:pPr lvl="1"/>
            <a:r>
              <a:rPr lang="en-US" dirty="0">
                <a:hlinkClick r:id="rId6"/>
              </a:rPr>
              <a:t>https://www.apsi.tech/other_majorevents_covid19.html</a:t>
            </a:r>
            <a:r>
              <a:rPr lang="en-US" dirty="0"/>
              <a:t>  </a:t>
            </a:r>
          </a:p>
          <a:p>
            <a:r>
              <a:rPr lang="en-US" dirty="0"/>
              <a:t>Emergency Preparedness and Response</a:t>
            </a:r>
          </a:p>
          <a:p>
            <a:pPr lvl="1"/>
            <a:r>
              <a:rPr lang="en-US" sz="2000" dirty="0">
                <a:hlinkClick r:id="rId7"/>
              </a:rPr>
              <a:t>https://www.apsi.tech/modeling_useofmodels_preparednessresponse_intermediate.html</a:t>
            </a:r>
            <a:r>
              <a:rPr lang="en-US" sz="2000" dirty="0"/>
              <a:t> </a:t>
            </a:r>
          </a:p>
          <a:p>
            <a:r>
              <a:rPr lang="en-US" dirty="0"/>
              <a:t>Pesticide Application</a:t>
            </a:r>
          </a:p>
          <a:p>
            <a:pPr lvl="1"/>
            <a:r>
              <a:rPr lang="en-US" dirty="0">
                <a:hlinkClick r:id="rId8"/>
              </a:rPr>
              <a:t>https://www.apsi.tech/modeling_pesticideapplication_advanced.html</a:t>
            </a:r>
            <a:r>
              <a:rPr lang="en-US" dirty="0"/>
              <a:t> </a:t>
            </a:r>
          </a:p>
          <a:p>
            <a:r>
              <a:rPr lang="en-US" dirty="0"/>
              <a:t>Visibility modeling</a:t>
            </a:r>
          </a:p>
          <a:p>
            <a:pPr lvl="1"/>
            <a:r>
              <a:rPr lang="en-US" dirty="0">
                <a:hlinkClick r:id="rId9"/>
              </a:rPr>
              <a:t>https://www.apsi.tech/material/seigneur/Chapter5-AtmosphericRadiationandVisibility.pdf</a:t>
            </a:r>
            <a:r>
              <a:rPr lang="en-US" dirty="0"/>
              <a:t> </a:t>
            </a:r>
          </a:p>
          <a:p>
            <a:pPr lvl="1"/>
            <a:r>
              <a:rPr lang="en-US" dirty="0">
                <a:hlinkClick r:id="rId10"/>
              </a:rPr>
              <a:t>https://www.osti.gov/biblio/6241408-user-manual-plume-visibility-model-pluvue-ii-revised-final-report</a:t>
            </a:r>
            <a:r>
              <a:rPr lang="en-US" dirty="0"/>
              <a:t> </a:t>
            </a:r>
          </a:p>
          <a:p>
            <a:r>
              <a:rPr lang="en-US" dirty="0"/>
              <a:t>Receptor Models</a:t>
            </a:r>
          </a:p>
          <a:p>
            <a:pPr lvl="1"/>
            <a:r>
              <a:rPr lang="en-US" dirty="0">
                <a:hlinkClick r:id="rId11"/>
              </a:rPr>
              <a:t>https://www.apsi.tech/modeling_statmodel_receptormodels_advanced.html</a:t>
            </a:r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85C4B-7547-4334-9389-AB3864A8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107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8717E5B-2C1D-4094-9D25-6FF6FBD923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6E033A-DB2E-49B8-B600-B38E0C280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" y="1219200"/>
            <a:ext cx="4510838" cy="3804557"/>
          </a:xfrm>
          <a:custGeom>
            <a:avLst/>
            <a:gdLst>
              <a:gd name="connsiteX0" fmla="*/ 5462602 w 5470628"/>
              <a:gd name="connsiteY0" fmla="*/ 1413608 h 3193741"/>
              <a:gd name="connsiteX1" fmla="*/ 5465724 w 5470628"/>
              <a:gd name="connsiteY1" fmla="*/ 1421881 h 3193741"/>
              <a:gd name="connsiteX2" fmla="*/ 5465025 w 5470628"/>
              <a:gd name="connsiteY2" fmla="*/ 1466556 h 3193741"/>
              <a:gd name="connsiteX3" fmla="*/ 5463208 w 5470628"/>
              <a:gd name="connsiteY3" fmla="*/ 1466226 h 3193741"/>
              <a:gd name="connsiteX4" fmla="*/ 5463242 w 5470628"/>
              <a:gd name="connsiteY4" fmla="*/ 1451866 h 3193741"/>
              <a:gd name="connsiteX5" fmla="*/ 5462894 w 5470628"/>
              <a:gd name="connsiteY5" fmla="*/ 1423194 h 3193741"/>
              <a:gd name="connsiteX6" fmla="*/ 5461417 w 5470628"/>
              <a:gd name="connsiteY6" fmla="*/ 1391849 h 3193741"/>
              <a:gd name="connsiteX7" fmla="*/ 5462246 w 5470628"/>
              <a:gd name="connsiteY7" fmla="*/ 1401944 h 3193741"/>
              <a:gd name="connsiteX8" fmla="*/ 5462602 w 5470628"/>
              <a:gd name="connsiteY8" fmla="*/ 1413608 h 3193741"/>
              <a:gd name="connsiteX9" fmla="*/ 5459078 w 5470628"/>
              <a:gd name="connsiteY9" fmla="*/ 1404268 h 3193741"/>
              <a:gd name="connsiteX10" fmla="*/ 5460137 w 5470628"/>
              <a:gd name="connsiteY10" fmla="*/ 1393780 h 3193741"/>
              <a:gd name="connsiteX11" fmla="*/ 5461417 w 5470628"/>
              <a:gd name="connsiteY11" fmla="*/ 1391849 h 3193741"/>
              <a:gd name="connsiteX12" fmla="*/ 614271 w 5470628"/>
              <a:gd name="connsiteY12" fmla="*/ 1052206 h 3193741"/>
              <a:gd name="connsiteX13" fmla="*/ 611497 w 5470628"/>
              <a:gd name="connsiteY13" fmla="*/ 1055389 h 3193741"/>
              <a:gd name="connsiteX14" fmla="*/ 630277 w 5470628"/>
              <a:gd name="connsiteY14" fmla="*/ 1065215 h 3193741"/>
              <a:gd name="connsiteX15" fmla="*/ 651856 w 5470628"/>
              <a:gd name="connsiteY15" fmla="*/ 1067584 h 3193741"/>
              <a:gd name="connsiteX16" fmla="*/ 614271 w 5470628"/>
              <a:gd name="connsiteY16" fmla="*/ 1052206 h 3193741"/>
              <a:gd name="connsiteX17" fmla="*/ 810628 w 5470628"/>
              <a:gd name="connsiteY17" fmla="*/ 695550 h 3193741"/>
              <a:gd name="connsiteX18" fmla="*/ 1033084 w 5470628"/>
              <a:gd name="connsiteY18" fmla="*/ 791270 h 3193741"/>
              <a:gd name="connsiteX19" fmla="*/ 1036153 w 5470628"/>
              <a:gd name="connsiteY19" fmla="*/ 788050 h 3193741"/>
              <a:gd name="connsiteX20" fmla="*/ 810628 w 5470628"/>
              <a:gd name="connsiteY20" fmla="*/ 695550 h 3193741"/>
              <a:gd name="connsiteX21" fmla="*/ 4850908 w 5470628"/>
              <a:gd name="connsiteY21" fmla="*/ 727 h 3193741"/>
              <a:gd name="connsiteX22" fmla="*/ 4858584 w 5470628"/>
              <a:gd name="connsiteY22" fmla="*/ 13795 h 3193741"/>
              <a:gd name="connsiteX23" fmla="*/ 4843408 w 5470628"/>
              <a:gd name="connsiteY23" fmla="*/ 37224 h 3193741"/>
              <a:gd name="connsiteX24" fmla="*/ 4871062 w 5470628"/>
              <a:gd name="connsiteY24" fmla="*/ 78954 h 3193741"/>
              <a:gd name="connsiteX25" fmla="*/ 4989038 w 5470628"/>
              <a:gd name="connsiteY25" fmla="*/ 66799 h 3193741"/>
              <a:gd name="connsiteX26" fmla="*/ 5002636 w 5470628"/>
              <a:gd name="connsiteY26" fmla="*/ 79388 h 3193741"/>
              <a:gd name="connsiteX27" fmla="*/ 5008332 w 5470628"/>
              <a:gd name="connsiteY27" fmla="*/ 140859 h 3193741"/>
              <a:gd name="connsiteX28" fmla="*/ 5014326 w 5470628"/>
              <a:gd name="connsiteY28" fmla="*/ 155555 h 3193741"/>
              <a:gd name="connsiteX29" fmla="*/ 5030704 w 5470628"/>
              <a:gd name="connsiteY29" fmla="*/ 221190 h 3193741"/>
              <a:gd name="connsiteX30" fmla="*/ 5097262 w 5470628"/>
              <a:gd name="connsiteY30" fmla="*/ 317759 h 3193741"/>
              <a:gd name="connsiteX31" fmla="*/ 5165084 w 5470628"/>
              <a:gd name="connsiteY31" fmla="*/ 373367 h 3193741"/>
              <a:gd name="connsiteX32" fmla="*/ 5174137 w 5470628"/>
              <a:gd name="connsiteY32" fmla="*/ 389353 h 3193741"/>
              <a:gd name="connsiteX33" fmla="*/ 5192507 w 5470628"/>
              <a:gd name="connsiteY33" fmla="*/ 453561 h 3193741"/>
              <a:gd name="connsiteX34" fmla="*/ 5187160 w 5470628"/>
              <a:gd name="connsiteY34" fmla="*/ 467732 h 3193741"/>
              <a:gd name="connsiteX35" fmla="*/ 5160106 w 5470628"/>
              <a:gd name="connsiteY35" fmla="*/ 486904 h 3193741"/>
              <a:gd name="connsiteX36" fmla="*/ 5138948 w 5470628"/>
              <a:gd name="connsiteY36" fmla="*/ 528614 h 3193741"/>
              <a:gd name="connsiteX37" fmla="*/ 5097016 w 5470628"/>
              <a:gd name="connsiteY37" fmla="*/ 589923 h 3193741"/>
              <a:gd name="connsiteX38" fmla="*/ 5075869 w 5470628"/>
              <a:gd name="connsiteY38" fmla="*/ 608381 h 3193741"/>
              <a:gd name="connsiteX39" fmla="*/ 5093172 w 5470628"/>
              <a:gd name="connsiteY39" fmla="*/ 618385 h 3193741"/>
              <a:gd name="connsiteX40" fmla="*/ 5153518 w 5470628"/>
              <a:gd name="connsiteY40" fmla="*/ 687474 h 3193741"/>
              <a:gd name="connsiteX41" fmla="*/ 5074984 w 5470628"/>
              <a:gd name="connsiteY41" fmla="*/ 776941 h 3193741"/>
              <a:gd name="connsiteX42" fmla="*/ 5033348 w 5470628"/>
              <a:gd name="connsiteY42" fmla="*/ 805473 h 3193741"/>
              <a:gd name="connsiteX43" fmla="*/ 5116847 w 5470628"/>
              <a:gd name="connsiteY43" fmla="*/ 803426 h 3193741"/>
              <a:gd name="connsiteX44" fmla="*/ 5147902 w 5470628"/>
              <a:gd name="connsiteY44" fmla="*/ 833118 h 3193741"/>
              <a:gd name="connsiteX45" fmla="*/ 5161665 w 5470628"/>
              <a:gd name="connsiteY45" fmla="*/ 848297 h 3193741"/>
              <a:gd name="connsiteX46" fmla="*/ 5246520 w 5470628"/>
              <a:gd name="connsiteY46" fmla="*/ 942412 h 3193741"/>
              <a:gd name="connsiteX47" fmla="*/ 5235368 w 5470628"/>
              <a:gd name="connsiteY47" fmla="*/ 972946 h 3193741"/>
              <a:gd name="connsiteX48" fmla="*/ 5113739 w 5470628"/>
              <a:gd name="connsiteY48" fmla="*/ 1128845 h 3193741"/>
              <a:gd name="connsiteX49" fmla="*/ 5255034 w 5470628"/>
              <a:gd name="connsiteY49" fmla="*/ 1151117 h 3193741"/>
              <a:gd name="connsiteX50" fmla="*/ 5267513 w 5470628"/>
              <a:gd name="connsiteY50" fmla="*/ 1216275 h 3193741"/>
              <a:gd name="connsiteX51" fmla="*/ 5343113 w 5470628"/>
              <a:gd name="connsiteY51" fmla="*/ 1281854 h 3193741"/>
              <a:gd name="connsiteX52" fmla="*/ 5452014 w 5470628"/>
              <a:gd name="connsiteY52" fmla="*/ 1385543 h 3193741"/>
              <a:gd name="connsiteX53" fmla="*/ 5459078 w 5470628"/>
              <a:gd name="connsiteY53" fmla="*/ 1404268 h 3193741"/>
              <a:gd name="connsiteX54" fmla="*/ 5458838 w 5470628"/>
              <a:gd name="connsiteY54" fmla="*/ 1406644 h 3193741"/>
              <a:gd name="connsiteX55" fmla="*/ 5455752 w 5470628"/>
              <a:gd name="connsiteY55" fmla="*/ 1450751 h 3193741"/>
              <a:gd name="connsiteX56" fmla="*/ 5454594 w 5470628"/>
              <a:gd name="connsiteY56" fmla="*/ 1464662 h 3193741"/>
              <a:gd name="connsiteX57" fmla="*/ 5447215 w 5470628"/>
              <a:gd name="connsiteY57" fmla="*/ 1463321 h 3193741"/>
              <a:gd name="connsiteX58" fmla="*/ 5433934 w 5470628"/>
              <a:gd name="connsiteY58" fmla="*/ 1458428 h 3193741"/>
              <a:gd name="connsiteX59" fmla="*/ 5424276 w 5470628"/>
              <a:gd name="connsiteY59" fmla="*/ 1477014 h 3193741"/>
              <a:gd name="connsiteX60" fmla="*/ 5444628 w 5470628"/>
              <a:gd name="connsiteY60" fmla="*/ 1511562 h 3193741"/>
              <a:gd name="connsiteX61" fmla="*/ 5453752 w 5470628"/>
              <a:gd name="connsiteY61" fmla="*/ 1474786 h 3193741"/>
              <a:gd name="connsiteX62" fmla="*/ 5454594 w 5470628"/>
              <a:gd name="connsiteY62" fmla="*/ 1464662 h 3193741"/>
              <a:gd name="connsiteX63" fmla="*/ 5463208 w 5470628"/>
              <a:gd name="connsiteY63" fmla="*/ 1466226 h 3193741"/>
              <a:gd name="connsiteX64" fmla="*/ 5463164 w 5470628"/>
              <a:gd name="connsiteY64" fmla="*/ 1484226 h 3193741"/>
              <a:gd name="connsiteX65" fmla="*/ 5456160 w 5470628"/>
              <a:gd name="connsiteY65" fmla="*/ 1575885 h 3193741"/>
              <a:gd name="connsiteX66" fmla="*/ 5345636 w 5470628"/>
              <a:gd name="connsiteY66" fmla="*/ 1714543 h 3193741"/>
              <a:gd name="connsiteX67" fmla="*/ 5251319 w 5470628"/>
              <a:gd name="connsiteY67" fmla="*/ 1775792 h 3193741"/>
              <a:gd name="connsiteX68" fmla="*/ 5043512 w 5470628"/>
              <a:gd name="connsiteY68" fmla="*/ 2027305 h 3193741"/>
              <a:gd name="connsiteX69" fmla="*/ 4978144 w 5470628"/>
              <a:gd name="connsiteY69" fmla="*/ 2108535 h 3193741"/>
              <a:gd name="connsiteX70" fmla="*/ 5031476 w 5470628"/>
              <a:gd name="connsiteY70" fmla="*/ 2128173 h 3193741"/>
              <a:gd name="connsiteX71" fmla="*/ 4937389 w 5470628"/>
              <a:gd name="connsiteY71" fmla="*/ 2216441 h 3193741"/>
              <a:gd name="connsiteX72" fmla="*/ 4826122 w 5470628"/>
              <a:gd name="connsiteY72" fmla="*/ 2315331 h 3193741"/>
              <a:gd name="connsiteX73" fmla="*/ 2544647 w 5470628"/>
              <a:gd name="connsiteY73" fmla="*/ 3190975 h 3193741"/>
              <a:gd name="connsiteX74" fmla="*/ 1328257 w 5470628"/>
              <a:gd name="connsiteY74" fmla="*/ 3153006 h 3193741"/>
              <a:gd name="connsiteX75" fmla="*/ 977943 w 5470628"/>
              <a:gd name="connsiteY75" fmla="*/ 3082502 h 3193741"/>
              <a:gd name="connsiteX76" fmla="*/ 854473 w 5470628"/>
              <a:gd name="connsiteY76" fmla="*/ 2994250 h 3193741"/>
              <a:gd name="connsiteX77" fmla="*/ 811593 w 5470628"/>
              <a:gd name="connsiteY77" fmla="*/ 2970498 h 3193741"/>
              <a:gd name="connsiteX78" fmla="*/ 707024 w 5470628"/>
              <a:gd name="connsiteY78" fmla="*/ 2945439 h 3193741"/>
              <a:gd name="connsiteX79" fmla="*/ 523487 w 5470628"/>
              <a:gd name="connsiteY79" fmla="*/ 2886053 h 3193741"/>
              <a:gd name="connsiteX80" fmla="*/ 587884 w 5470628"/>
              <a:gd name="connsiteY80" fmla="*/ 2859746 h 3193741"/>
              <a:gd name="connsiteX81" fmla="*/ 779426 w 5470628"/>
              <a:gd name="connsiteY81" fmla="*/ 2885897 h 3193741"/>
              <a:gd name="connsiteX82" fmla="*/ 917288 w 5470628"/>
              <a:gd name="connsiteY82" fmla="*/ 2882248 h 3193741"/>
              <a:gd name="connsiteX83" fmla="*/ 718684 w 5470628"/>
              <a:gd name="connsiteY83" fmla="*/ 2819941 h 3193741"/>
              <a:gd name="connsiteX84" fmla="*/ 524650 w 5470628"/>
              <a:gd name="connsiteY84" fmla="*/ 2731220 h 3193741"/>
              <a:gd name="connsiteX85" fmla="*/ 670138 w 5470628"/>
              <a:gd name="connsiteY85" fmla="*/ 2735189 h 3193741"/>
              <a:gd name="connsiteX86" fmla="*/ 675382 w 5470628"/>
              <a:gd name="connsiteY86" fmla="*/ 2719369 h 3193741"/>
              <a:gd name="connsiteX87" fmla="*/ 542021 w 5470628"/>
              <a:gd name="connsiteY87" fmla="*/ 2601946 h 3193741"/>
              <a:gd name="connsiteX88" fmla="*/ 476895 w 5470628"/>
              <a:gd name="connsiteY88" fmla="*/ 2555976 h 3193741"/>
              <a:gd name="connsiteX89" fmla="*/ 188751 w 5470628"/>
              <a:gd name="connsiteY89" fmla="*/ 2428830 h 3193741"/>
              <a:gd name="connsiteX90" fmla="*/ 456762 w 5470628"/>
              <a:gd name="connsiteY90" fmla="*/ 2468731 h 3193741"/>
              <a:gd name="connsiteX91" fmla="*/ 174514 w 5470628"/>
              <a:gd name="connsiteY91" fmla="*/ 2345378 h 3193741"/>
              <a:gd name="connsiteX92" fmla="*/ 38827 w 5470628"/>
              <a:gd name="connsiteY92" fmla="*/ 2303685 h 3193741"/>
              <a:gd name="connsiteX93" fmla="*/ 3281 w 5470628"/>
              <a:gd name="connsiteY93" fmla="*/ 2273587 h 3193741"/>
              <a:gd name="connsiteX94" fmla="*/ 61590 w 5470628"/>
              <a:gd name="connsiteY94" fmla="*/ 2259170 h 3193741"/>
              <a:gd name="connsiteX95" fmla="*/ 242291 w 5470628"/>
              <a:gd name="connsiteY95" fmla="*/ 2250569 h 3193741"/>
              <a:gd name="connsiteX96" fmla="*/ 13205 w 5470628"/>
              <a:gd name="connsiteY96" fmla="*/ 2172263 h 3193741"/>
              <a:gd name="connsiteX97" fmla="*/ 180810 w 5470628"/>
              <a:gd name="connsiteY97" fmla="*/ 2168333 h 3193741"/>
              <a:gd name="connsiteX98" fmla="*/ 226020 w 5470628"/>
              <a:gd name="connsiteY98" fmla="*/ 2121100 h 3193741"/>
              <a:gd name="connsiteX99" fmla="*/ 299145 w 5470628"/>
              <a:gd name="connsiteY99" fmla="*/ 2044862 h 3193741"/>
              <a:gd name="connsiteX100" fmla="*/ 350236 w 5470628"/>
              <a:gd name="connsiteY100" fmla="*/ 2001187 h 3193741"/>
              <a:gd name="connsiteX101" fmla="*/ 365223 w 5470628"/>
              <a:gd name="connsiteY101" fmla="*/ 1881218 h 3193741"/>
              <a:gd name="connsiteX102" fmla="*/ 310707 w 5470628"/>
              <a:gd name="connsiteY102" fmla="*/ 1758752 h 3193741"/>
              <a:gd name="connsiteX103" fmla="*/ 181659 w 5470628"/>
              <a:gd name="connsiteY103" fmla="*/ 1709137 h 3193741"/>
              <a:gd name="connsiteX104" fmla="*/ 213063 w 5470628"/>
              <a:gd name="connsiteY104" fmla="*/ 1632021 h 3193741"/>
              <a:gd name="connsiteX105" fmla="*/ 481390 w 5470628"/>
              <a:gd name="connsiteY105" fmla="*/ 1644125 h 3193741"/>
              <a:gd name="connsiteX106" fmla="*/ 68930 w 5470628"/>
              <a:gd name="connsiteY106" fmla="*/ 1457537 h 3193741"/>
              <a:gd name="connsiteX107" fmla="*/ 135138 w 5470628"/>
              <a:gd name="connsiteY107" fmla="*/ 1440976 h 3193741"/>
              <a:gd name="connsiteX108" fmla="*/ 131611 w 5470628"/>
              <a:gd name="connsiteY108" fmla="*/ 1427642 h 3193741"/>
              <a:gd name="connsiteX109" fmla="*/ 130443 w 5470628"/>
              <a:gd name="connsiteY109" fmla="*/ 1343795 h 3193741"/>
              <a:gd name="connsiteX110" fmla="*/ 138930 w 5470628"/>
              <a:gd name="connsiteY110" fmla="*/ 1304094 h 3193741"/>
              <a:gd name="connsiteX111" fmla="*/ 118409 w 5470628"/>
              <a:gd name="connsiteY111" fmla="*/ 1262212 h 3193741"/>
              <a:gd name="connsiteX112" fmla="*/ 421410 w 5470628"/>
              <a:gd name="connsiteY112" fmla="*/ 1304757 h 3193741"/>
              <a:gd name="connsiteX113" fmla="*/ 655702 w 5470628"/>
              <a:gd name="connsiteY113" fmla="*/ 1291801 h 3193741"/>
              <a:gd name="connsiteX114" fmla="*/ 648299 w 5470628"/>
              <a:gd name="connsiteY114" fmla="*/ 1287715 h 3193741"/>
              <a:gd name="connsiteX115" fmla="*/ 531027 w 5470628"/>
              <a:gd name="connsiteY115" fmla="*/ 1193967 h 3193741"/>
              <a:gd name="connsiteX116" fmla="*/ 526433 w 5470628"/>
              <a:gd name="connsiteY116" fmla="*/ 1191913 h 3193741"/>
              <a:gd name="connsiteX117" fmla="*/ 504666 w 5470628"/>
              <a:gd name="connsiteY117" fmla="*/ 1177230 h 3193741"/>
              <a:gd name="connsiteX118" fmla="*/ 482307 w 5470628"/>
              <a:gd name="connsiteY118" fmla="*/ 1162618 h 3193741"/>
              <a:gd name="connsiteX119" fmla="*/ 479029 w 5470628"/>
              <a:gd name="connsiteY119" fmla="*/ 1162540 h 3193741"/>
              <a:gd name="connsiteX120" fmla="*/ 447663 w 5470628"/>
              <a:gd name="connsiteY120" fmla="*/ 1132649 h 3193741"/>
              <a:gd name="connsiteX121" fmla="*/ 438547 w 5470628"/>
              <a:gd name="connsiteY121" fmla="*/ 1110977 h 3193741"/>
              <a:gd name="connsiteX122" fmla="*/ 405343 w 5470628"/>
              <a:gd name="connsiteY122" fmla="*/ 1089612 h 3193741"/>
              <a:gd name="connsiteX123" fmla="*/ 371373 w 5470628"/>
              <a:gd name="connsiteY123" fmla="*/ 1070238 h 3193741"/>
              <a:gd name="connsiteX124" fmla="*/ 290358 w 5470628"/>
              <a:gd name="connsiteY124" fmla="*/ 1059884 h 3193741"/>
              <a:gd name="connsiteX125" fmla="*/ 235140 w 5470628"/>
              <a:gd name="connsiteY125" fmla="*/ 1029322 h 3193741"/>
              <a:gd name="connsiteX126" fmla="*/ 300494 w 5470628"/>
              <a:gd name="connsiteY126" fmla="*/ 1032083 h 3193741"/>
              <a:gd name="connsiteX127" fmla="*/ 239661 w 5470628"/>
              <a:gd name="connsiteY127" fmla="*/ 997457 h 3193741"/>
              <a:gd name="connsiteX128" fmla="*/ 204788 w 5470628"/>
              <a:gd name="connsiteY128" fmla="*/ 959211 h 3193741"/>
              <a:gd name="connsiteX129" fmla="*/ 207583 w 5470628"/>
              <a:gd name="connsiteY129" fmla="*/ 947009 h 3193741"/>
              <a:gd name="connsiteX130" fmla="*/ 223061 w 5470628"/>
              <a:gd name="connsiteY130" fmla="*/ 947033 h 3193741"/>
              <a:gd name="connsiteX131" fmla="*/ 280015 w 5470628"/>
              <a:gd name="connsiteY131" fmla="*/ 972164 h 3193741"/>
              <a:gd name="connsiteX132" fmla="*/ 353948 w 5470628"/>
              <a:gd name="connsiteY132" fmla="*/ 1006865 h 3193741"/>
              <a:gd name="connsiteX133" fmla="*/ 240466 w 5470628"/>
              <a:gd name="connsiteY133" fmla="*/ 939943 h 3193741"/>
              <a:gd name="connsiteX134" fmla="*/ 158812 w 5470628"/>
              <a:gd name="connsiteY134" fmla="*/ 891467 h 3193741"/>
              <a:gd name="connsiteX135" fmla="*/ 139551 w 5470628"/>
              <a:gd name="connsiteY135" fmla="*/ 855364 h 3193741"/>
              <a:gd name="connsiteX136" fmla="*/ 145731 w 5470628"/>
              <a:gd name="connsiteY136" fmla="*/ 844888 h 3193741"/>
              <a:gd name="connsiteX137" fmla="*/ 158154 w 5470628"/>
              <a:gd name="connsiteY137" fmla="*/ 848366 h 3193741"/>
              <a:gd name="connsiteX138" fmla="*/ 169370 w 5470628"/>
              <a:gd name="connsiteY138" fmla="*/ 856260 h 3193741"/>
              <a:gd name="connsiteX139" fmla="*/ 288295 w 5470628"/>
              <a:gd name="connsiteY139" fmla="*/ 915169 h 3193741"/>
              <a:gd name="connsiteX140" fmla="*/ 462694 w 5470628"/>
              <a:gd name="connsiteY140" fmla="*/ 994643 h 3193741"/>
              <a:gd name="connsiteX141" fmla="*/ 531910 w 5470628"/>
              <a:gd name="connsiteY141" fmla="*/ 1006664 h 3193741"/>
              <a:gd name="connsiteX142" fmla="*/ 333940 w 5470628"/>
              <a:gd name="connsiteY142" fmla="*/ 893507 h 3193741"/>
              <a:gd name="connsiteX143" fmla="*/ 181443 w 5470628"/>
              <a:gd name="connsiteY143" fmla="*/ 746608 h 3193741"/>
              <a:gd name="connsiteX144" fmla="*/ 162678 w 5470628"/>
              <a:gd name="connsiteY144" fmla="*/ 737018 h 3193741"/>
              <a:gd name="connsiteX145" fmla="*/ 156307 w 5470628"/>
              <a:gd name="connsiteY145" fmla="*/ 730435 h 3193741"/>
              <a:gd name="connsiteX146" fmla="*/ 117227 w 5470628"/>
              <a:gd name="connsiteY146" fmla="*/ 677515 h 3193741"/>
              <a:gd name="connsiteX147" fmla="*/ 113655 w 5470628"/>
              <a:gd name="connsiteY147" fmla="*/ 663474 h 3193741"/>
              <a:gd name="connsiteX148" fmla="*/ 115226 w 5470628"/>
              <a:gd name="connsiteY148" fmla="*/ 636712 h 3193741"/>
              <a:gd name="connsiteX149" fmla="*/ 105067 w 5470628"/>
              <a:gd name="connsiteY149" fmla="*/ 622046 h 3193741"/>
              <a:gd name="connsiteX150" fmla="*/ 104113 w 5470628"/>
              <a:gd name="connsiteY150" fmla="*/ 611722 h 3193741"/>
              <a:gd name="connsiteX151" fmla="*/ 118895 w 5470628"/>
              <a:gd name="connsiteY151" fmla="*/ 610169 h 3193741"/>
              <a:gd name="connsiteX152" fmla="*/ 163095 w 5470628"/>
              <a:gd name="connsiteY152" fmla="*/ 640642 h 3193741"/>
              <a:gd name="connsiteX153" fmla="*/ 185766 w 5470628"/>
              <a:gd name="connsiteY153" fmla="*/ 641454 h 3193741"/>
              <a:gd name="connsiteX154" fmla="*/ 212892 w 5470628"/>
              <a:gd name="connsiteY154" fmla="*/ 637457 h 3193741"/>
              <a:gd name="connsiteX155" fmla="*/ 223932 w 5470628"/>
              <a:gd name="connsiteY155" fmla="*/ 647271 h 3193741"/>
              <a:gd name="connsiteX156" fmla="*/ 287167 w 5470628"/>
              <a:gd name="connsiteY156" fmla="*/ 691571 h 3193741"/>
              <a:gd name="connsiteX157" fmla="*/ 330380 w 5470628"/>
              <a:gd name="connsiteY157" fmla="*/ 692506 h 3193741"/>
              <a:gd name="connsiteX158" fmla="*/ 296172 w 5470628"/>
              <a:gd name="connsiteY158" fmla="*/ 688108 h 3193741"/>
              <a:gd name="connsiteX159" fmla="*/ 286974 w 5470628"/>
              <a:gd name="connsiteY159" fmla="*/ 674512 h 3193741"/>
              <a:gd name="connsiteX160" fmla="*/ 286166 w 5470628"/>
              <a:gd name="connsiteY160" fmla="*/ 661798 h 3193741"/>
              <a:gd name="connsiteX161" fmla="*/ 236268 w 5470628"/>
              <a:gd name="connsiteY161" fmla="*/ 635338 h 3193741"/>
              <a:gd name="connsiteX162" fmla="*/ 231734 w 5470628"/>
              <a:gd name="connsiteY162" fmla="*/ 634225 h 3193741"/>
              <a:gd name="connsiteX163" fmla="*/ 221253 w 5470628"/>
              <a:gd name="connsiteY163" fmla="*/ 623870 h 3193741"/>
              <a:gd name="connsiteX164" fmla="*/ 237564 w 5470628"/>
              <a:gd name="connsiteY164" fmla="*/ 613590 h 3193741"/>
              <a:gd name="connsiteX165" fmla="*/ 282259 w 5470628"/>
              <a:gd name="connsiteY165" fmla="*/ 619091 h 3193741"/>
              <a:gd name="connsiteX166" fmla="*/ 370630 w 5470628"/>
              <a:gd name="connsiteY166" fmla="*/ 665566 h 3193741"/>
              <a:gd name="connsiteX167" fmla="*/ 498017 w 5470628"/>
              <a:gd name="connsiteY167" fmla="*/ 740532 h 3193741"/>
              <a:gd name="connsiteX168" fmla="*/ 918036 w 5470628"/>
              <a:gd name="connsiteY168" fmla="*/ 924307 h 3193741"/>
              <a:gd name="connsiteX169" fmla="*/ 1079304 w 5470628"/>
              <a:gd name="connsiteY169" fmla="*/ 984494 h 3193741"/>
              <a:gd name="connsiteX170" fmla="*/ 1079935 w 5470628"/>
              <a:gd name="connsiteY170" fmla="*/ 980383 h 3193741"/>
              <a:gd name="connsiteX171" fmla="*/ 1079695 w 5470628"/>
              <a:gd name="connsiteY171" fmla="*/ 976616 h 3193741"/>
              <a:gd name="connsiteX172" fmla="*/ 966178 w 5470628"/>
              <a:gd name="connsiteY172" fmla="*/ 937219 h 3193741"/>
              <a:gd name="connsiteX173" fmla="*/ 720106 w 5470628"/>
              <a:gd name="connsiteY173" fmla="*/ 807112 h 3193741"/>
              <a:gd name="connsiteX174" fmla="*/ 698823 w 5470628"/>
              <a:gd name="connsiteY174" fmla="*/ 804708 h 3193741"/>
              <a:gd name="connsiteX175" fmla="*/ 664513 w 5470628"/>
              <a:gd name="connsiteY175" fmla="*/ 784663 h 3193741"/>
              <a:gd name="connsiteX176" fmla="*/ 660380 w 5470628"/>
              <a:gd name="connsiteY176" fmla="*/ 771165 h 3193741"/>
              <a:gd name="connsiteX177" fmla="*/ 584959 w 5470628"/>
              <a:gd name="connsiteY177" fmla="*/ 722409 h 3193741"/>
              <a:gd name="connsiteX178" fmla="*/ 435649 w 5470628"/>
              <a:gd name="connsiteY178" fmla="*/ 639659 h 3193741"/>
              <a:gd name="connsiteX179" fmla="*/ 404944 w 5470628"/>
              <a:gd name="connsiteY179" fmla="*/ 606128 h 3193741"/>
              <a:gd name="connsiteX180" fmla="*/ 408476 w 5470628"/>
              <a:gd name="connsiteY180" fmla="*/ 591466 h 3193741"/>
              <a:gd name="connsiteX181" fmla="*/ 425225 w 5470628"/>
              <a:gd name="connsiteY181" fmla="*/ 592759 h 3193741"/>
              <a:gd name="connsiteX182" fmla="*/ 487115 w 5470628"/>
              <a:gd name="connsiteY182" fmla="*/ 620614 h 3193741"/>
              <a:gd name="connsiteX183" fmla="*/ 550277 w 5470628"/>
              <a:gd name="connsiteY183" fmla="*/ 649738 h 3193741"/>
              <a:gd name="connsiteX184" fmla="*/ 544421 w 5470628"/>
              <a:gd name="connsiteY184" fmla="*/ 641907 h 3193741"/>
              <a:gd name="connsiteX185" fmla="*/ 431905 w 5470628"/>
              <a:gd name="connsiteY185" fmla="*/ 580799 h 3193741"/>
              <a:gd name="connsiteX186" fmla="*/ 351177 w 5470628"/>
              <a:gd name="connsiteY186" fmla="*/ 528177 h 3193741"/>
              <a:gd name="connsiteX187" fmla="*/ 339749 w 5470628"/>
              <a:gd name="connsiteY187" fmla="*/ 498244 h 3193741"/>
              <a:gd name="connsiteX188" fmla="*/ 346313 w 5470628"/>
              <a:gd name="connsiteY188" fmla="*/ 489145 h 3193741"/>
              <a:gd name="connsiteX189" fmla="*/ 356579 w 5470628"/>
              <a:gd name="connsiteY189" fmla="*/ 491460 h 3193741"/>
              <a:gd name="connsiteX190" fmla="*/ 371505 w 5470628"/>
              <a:gd name="connsiteY190" fmla="*/ 501516 h 3193741"/>
              <a:gd name="connsiteX191" fmla="*/ 476275 w 5470628"/>
              <a:gd name="connsiteY191" fmla="*/ 553122 h 3193741"/>
              <a:gd name="connsiteX192" fmla="*/ 649952 w 5470628"/>
              <a:gd name="connsiteY192" fmla="*/ 635294 h 3193741"/>
              <a:gd name="connsiteX193" fmla="*/ 727161 w 5470628"/>
              <a:gd name="connsiteY193" fmla="*/ 651328 h 3193741"/>
              <a:gd name="connsiteX194" fmla="*/ 722417 w 5470628"/>
              <a:gd name="connsiteY194" fmla="*/ 646921 h 3193741"/>
              <a:gd name="connsiteX195" fmla="*/ 546079 w 5470628"/>
              <a:gd name="connsiteY195" fmla="*/ 546328 h 3193741"/>
              <a:gd name="connsiteX196" fmla="*/ 378182 w 5470628"/>
              <a:gd name="connsiteY196" fmla="*/ 386585 h 3193741"/>
              <a:gd name="connsiteX197" fmla="*/ 370158 w 5470628"/>
              <a:gd name="connsiteY197" fmla="*/ 382100 h 3193741"/>
              <a:gd name="connsiteX198" fmla="*/ 357861 w 5470628"/>
              <a:gd name="connsiteY198" fmla="*/ 371252 h 3193741"/>
              <a:gd name="connsiteX199" fmla="*/ 331313 w 5470628"/>
              <a:gd name="connsiteY199" fmla="*/ 328203 h 3193741"/>
              <a:gd name="connsiteX200" fmla="*/ 319354 w 5470628"/>
              <a:gd name="connsiteY200" fmla="*/ 299282 h 3193741"/>
              <a:gd name="connsiteX201" fmla="*/ 319682 w 5470628"/>
              <a:gd name="connsiteY201" fmla="*/ 285719 h 3193741"/>
              <a:gd name="connsiteX202" fmla="*/ 306391 w 5470628"/>
              <a:gd name="connsiteY202" fmla="*/ 268585 h 3193741"/>
              <a:gd name="connsiteX203" fmla="*/ 303294 w 5470628"/>
              <a:gd name="connsiteY203" fmla="*/ 257334 h 3193741"/>
              <a:gd name="connsiteX204" fmla="*/ 319242 w 5470628"/>
              <a:gd name="connsiteY204" fmla="*/ 255403 h 3193741"/>
              <a:gd name="connsiteX205" fmla="*/ 364093 w 5470628"/>
              <a:gd name="connsiteY205" fmla="*/ 286745 h 3193741"/>
              <a:gd name="connsiteX206" fmla="*/ 385301 w 5470628"/>
              <a:gd name="connsiteY206" fmla="*/ 287973 h 3193741"/>
              <a:gd name="connsiteX207" fmla="*/ 417598 w 5470628"/>
              <a:gd name="connsiteY207" fmla="*/ 285722 h 3193741"/>
              <a:gd name="connsiteX208" fmla="*/ 440155 w 5470628"/>
              <a:gd name="connsiteY208" fmla="*/ 308139 h 3193741"/>
              <a:gd name="connsiteX209" fmla="*/ 534406 w 5470628"/>
              <a:gd name="connsiteY209" fmla="*/ 339430 h 3193741"/>
              <a:gd name="connsiteX210" fmla="*/ 495633 w 5470628"/>
              <a:gd name="connsiteY210" fmla="*/ 333450 h 3193741"/>
              <a:gd name="connsiteX211" fmla="*/ 486289 w 5470628"/>
              <a:gd name="connsiteY211" fmla="*/ 322243 h 3193741"/>
              <a:gd name="connsiteX212" fmla="*/ 484000 w 5470628"/>
              <a:gd name="connsiteY212" fmla="*/ 304964 h 3193741"/>
              <a:gd name="connsiteX213" fmla="*/ 436911 w 5470628"/>
              <a:gd name="connsiteY213" fmla="*/ 280536 h 3193741"/>
              <a:gd name="connsiteX214" fmla="*/ 426865 w 5470628"/>
              <a:gd name="connsiteY214" fmla="*/ 277007 h 3193741"/>
              <a:gd name="connsiteX215" fmla="*/ 420654 w 5470628"/>
              <a:gd name="connsiteY215" fmla="*/ 268269 h 3193741"/>
              <a:gd name="connsiteX216" fmla="*/ 432329 w 5470628"/>
              <a:gd name="connsiteY216" fmla="*/ 259975 h 3193741"/>
              <a:gd name="connsiteX217" fmla="*/ 447672 w 5470628"/>
              <a:gd name="connsiteY217" fmla="*/ 257879 h 3193741"/>
              <a:gd name="connsiteX218" fmla="*/ 502242 w 5470628"/>
              <a:gd name="connsiteY218" fmla="*/ 273572 h 3193741"/>
              <a:gd name="connsiteX219" fmla="*/ 659874 w 5470628"/>
              <a:gd name="connsiteY219" fmla="*/ 365516 h 3193741"/>
              <a:gd name="connsiteX220" fmla="*/ 829177 w 5470628"/>
              <a:gd name="connsiteY220" fmla="*/ 444421 h 3193741"/>
              <a:gd name="connsiteX221" fmla="*/ 1231903 w 5470628"/>
              <a:gd name="connsiteY221" fmla="*/ 613682 h 3193741"/>
              <a:gd name="connsiteX222" fmla="*/ 1911736 w 5470628"/>
              <a:gd name="connsiteY222" fmla="*/ 685084 h 3193741"/>
              <a:gd name="connsiteX223" fmla="*/ 2564313 w 5470628"/>
              <a:gd name="connsiteY223" fmla="*/ 632143 h 3193741"/>
              <a:gd name="connsiteX224" fmla="*/ 2657304 w 5470628"/>
              <a:gd name="connsiteY224" fmla="*/ 624913 h 3193741"/>
              <a:gd name="connsiteX225" fmla="*/ 4235818 w 5470628"/>
              <a:gd name="connsiteY225" fmla="*/ 259339 h 3193741"/>
              <a:gd name="connsiteX226" fmla="*/ 4460331 w 5470628"/>
              <a:gd name="connsiteY226" fmla="*/ 176864 h 3193741"/>
              <a:gd name="connsiteX227" fmla="*/ 4499578 w 5470628"/>
              <a:gd name="connsiteY227" fmla="*/ 186791 h 3193741"/>
              <a:gd name="connsiteX228" fmla="*/ 4514640 w 5470628"/>
              <a:gd name="connsiteY228" fmla="*/ 188841 h 3193741"/>
              <a:gd name="connsiteX229" fmla="*/ 4516523 w 5470628"/>
              <a:gd name="connsiteY229" fmla="*/ 189988 h 3193741"/>
              <a:gd name="connsiteX230" fmla="*/ 4518126 w 5470628"/>
              <a:gd name="connsiteY230" fmla="*/ 189316 h 3193741"/>
              <a:gd name="connsiteX231" fmla="*/ 4514640 w 5470628"/>
              <a:gd name="connsiteY231" fmla="*/ 188841 h 3193741"/>
              <a:gd name="connsiteX232" fmla="*/ 4511569 w 5470628"/>
              <a:gd name="connsiteY232" fmla="*/ 186970 h 3193741"/>
              <a:gd name="connsiteX233" fmla="*/ 4510888 w 5470628"/>
              <a:gd name="connsiteY233" fmla="*/ 180943 h 3193741"/>
              <a:gd name="connsiteX234" fmla="*/ 4531865 w 5470628"/>
              <a:gd name="connsiteY234" fmla="*/ 155151 h 3193741"/>
              <a:gd name="connsiteX235" fmla="*/ 4573441 w 5470628"/>
              <a:gd name="connsiteY235" fmla="*/ 139676 h 3193741"/>
              <a:gd name="connsiteX236" fmla="*/ 4594964 w 5470628"/>
              <a:gd name="connsiteY236" fmla="*/ 145847 h 3193741"/>
              <a:gd name="connsiteX237" fmla="*/ 4623059 w 5470628"/>
              <a:gd name="connsiteY237" fmla="*/ 152410 h 3193741"/>
              <a:gd name="connsiteX238" fmla="*/ 4748356 w 5470628"/>
              <a:gd name="connsiteY238" fmla="*/ 68192 h 3193741"/>
              <a:gd name="connsiteX239" fmla="*/ 4833812 w 5470628"/>
              <a:gd name="connsiteY239" fmla="*/ 8017 h 3193741"/>
              <a:gd name="connsiteX240" fmla="*/ 4850908 w 5470628"/>
              <a:gd name="connsiteY240" fmla="*/ 727 h 319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</a:cxnLst>
            <a:rect l="l" t="t" r="r" b="b"/>
            <a:pathLst>
              <a:path w="5470628" h="3193741">
                <a:moveTo>
                  <a:pt x="5462602" y="1413608"/>
                </a:moveTo>
                <a:lnTo>
                  <a:pt x="5465724" y="1421881"/>
                </a:lnTo>
                <a:cubicBezTo>
                  <a:pt x="5472118" y="1444281"/>
                  <a:pt x="5472640" y="1461744"/>
                  <a:pt x="5465025" y="1466556"/>
                </a:cubicBezTo>
                <a:lnTo>
                  <a:pt x="5463208" y="1466226"/>
                </a:lnTo>
                <a:lnTo>
                  <a:pt x="5463242" y="1451866"/>
                </a:lnTo>
                <a:cubicBezTo>
                  <a:pt x="5463190" y="1441487"/>
                  <a:pt x="5463068" y="1431722"/>
                  <a:pt x="5462894" y="1423194"/>
                </a:cubicBezTo>
                <a:close/>
                <a:moveTo>
                  <a:pt x="5461417" y="1391849"/>
                </a:moveTo>
                <a:cubicBezTo>
                  <a:pt x="5461710" y="1392940"/>
                  <a:pt x="5461992" y="1396513"/>
                  <a:pt x="5462246" y="1401944"/>
                </a:cubicBezTo>
                <a:lnTo>
                  <a:pt x="5462602" y="1413608"/>
                </a:lnTo>
                <a:lnTo>
                  <a:pt x="5459078" y="1404268"/>
                </a:lnTo>
                <a:lnTo>
                  <a:pt x="5460137" y="1393780"/>
                </a:lnTo>
                <a:cubicBezTo>
                  <a:pt x="5460561" y="1391114"/>
                  <a:pt x="5460982" y="1390270"/>
                  <a:pt x="5461417" y="1391849"/>
                </a:cubicBezTo>
                <a:close/>
                <a:moveTo>
                  <a:pt x="614271" y="1052206"/>
                </a:moveTo>
                <a:cubicBezTo>
                  <a:pt x="613444" y="1053256"/>
                  <a:pt x="612323" y="1054339"/>
                  <a:pt x="611497" y="1055389"/>
                </a:cubicBezTo>
                <a:cubicBezTo>
                  <a:pt x="617673" y="1058912"/>
                  <a:pt x="624115" y="1061928"/>
                  <a:pt x="630277" y="1065215"/>
                </a:cubicBezTo>
                <a:cubicBezTo>
                  <a:pt x="637469" y="1066004"/>
                  <a:pt x="644958" y="1066759"/>
                  <a:pt x="651856" y="1067584"/>
                </a:cubicBezTo>
                <a:cubicBezTo>
                  <a:pt x="639327" y="1062458"/>
                  <a:pt x="626799" y="1057332"/>
                  <a:pt x="614271" y="1052206"/>
                </a:cubicBezTo>
                <a:close/>
                <a:moveTo>
                  <a:pt x="810628" y="695550"/>
                </a:moveTo>
                <a:cubicBezTo>
                  <a:pt x="873537" y="739416"/>
                  <a:pt x="951215" y="767494"/>
                  <a:pt x="1033084" y="791270"/>
                </a:cubicBezTo>
                <a:cubicBezTo>
                  <a:pt x="1034205" y="790184"/>
                  <a:pt x="1035031" y="789136"/>
                  <a:pt x="1036153" y="788050"/>
                </a:cubicBezTo>
                <a:cubicBezTo>
                  <a:pt x="960983" y="757296"/>
                  <a:pt x="885798" y="726306"/>
                  <a:pt x="810628" y="695550"/>
                </a:cubicBezTo>
                <a:close/>
                <a:moveTo>
                  <a:pt x="4850908" y="727"/>
                </a:moveTo>
                <a:cubicBezTo>
                  <a:pt x="4858191" y="2929"/>
                  <a:pt x="4860543" y="7152"/>
                  <a:pt x="4858584" y="13795"/>
                </a:cubicBezTo>
                <a:cubicBezTo>
                  <a:pt x="4855845" y="22194"/>
                  <a:pt x="4850092" y="30008"/>
                  <a:pt x="4843408" y="37224"/>
                </a:cubicBezTo>
                <a:cubicBezTo>
                  <a:pt x="4812232" y="71132"/>
                  <a:pt x="4827067" y="79774"/>
                  <a:pt x="4871062" y="78954"/>
                </a:cubicBezTo>
                <a:cubicBezTo>
                  <a:pt x="4910302" y="78234"/>
                  <a:pt x="4949507" y="72299"/>
                  <a:pt x="4989038" y="66799"/>
                </a:cubicBezTo>
                <a:cubicBezTo>
                  <a:pt x="5008500" y="63967"/>
                  <a:pt x="5009491" y="65509"/>
                  <a:pt x="5002636" y="79388"/>
                </a:cubicBezTo>
                <a:cubicBezTo>
                  <a:pt x="4991594" y="102315"/>
                  <a:pt x="4990844" y="123285"/>
                  <a:pt x="5008332" y="140859"/>
                </a:cubicBezTo>
                <a:cubicBezTo>
                  <a:pt x="5012456" y="144868"/>
                  <a:pt x="5015428" y="149491"/>
                  <a:pt x="5014326" y="155555"/>
                </a:cubicBezTo>
                <a:cubicBezTo>
                  <a:pt x="5009356" y="180357"/>
                  <a:pt x="5019874" y="200674"/>
                  <a:pt x="5030704" y="221190"/>
                </a:cubicBezTo>
                <a:cubicBezTo>
                  <a:pt x="5048958" y="255517"/>
                  <a:pt x="5072099" y="287116"/>
                  <a:pt x="5097262" y="317759"/>
                </a:cubicBezTo>
                <a:cubicBezTo>
                  <a:pt x="5115004" y="339336"/>
                  <a:pt x="5126222" y="365974"/>
                  <a:pt x="5165084" y="373367"/>
                </a:cubicBezTo>
                <a:cubicBezTo>
                  <a:pt x="5174420" y="375083"/>
                  <a:pt x="5177498" y="381353"/>
                  <a:pt x="5174137" y="389353"/>
                </a:cubicBezTo>
                <a:cubicBezTo>
                  <a:pt x="5163026" y="415847"/>
                  <a:pt x="5172067" y="436343"/>
                  <a:pt x="5192507" y="453561"/>
                </a:cubicBezTo>
                <a:cubicBezTo>
                  <a:pt x="5199734" y="459565"/>
                  <a:pt x="5197020" y="463690"/>
                  <a:pt x="5187160" y="467732"/>
                </a:cubicBezTo>
                <a:cubicBezTo>
                  <a:pt x="5175836" y="472188"/>
                  <a:pt x="5167025" y="478711"/>
                  <a:pt x="5160106" y="486904"/>
                </a:cubicBezTo>
                <a:cubicBezTo>
                  <a:pt x="5148744" y="500143"/>
                  <a:pt x="5143396" y="514315"/>
                  <a:pt x="5138948" y="528614"/>
                </a:cubicBezTo>
                <a:cubicBezTo>
                  <a:pt x="5132042" y="551041"/>
                  <a:pt x="5123894" y="572670"/>
                  <a:pt x="5097016" y="589923"/>
                </a:cubicBezTo>
                <a:cubicBezTo>
                  <a:pt x="5089016" y="595163"/>
                  <a:pt x="5082598" y="601872"/>
                  <a:pt x="5075869" y="608381"/>
                </a:cubicBezTo>
                <a:cubicBezTo>
                  <a:pt x="5078016" y="614052"/>
                  <a:pt x="5083322" y="617918"/>
                  <a:pt x="5093172" y="618385"/>
                </a:cubicBezTo>
                <a:cubicBezTo>
                  <a:pt x="5155867" y="621469"/>
                  <a:pt x="5153088" y="652648"/>
                  <a:pt x="5153518" y="687474"/>
                </a:cubicBezTo>
                <a:cubicBezTo>
                  <a:pt x="5154177" y="730575"/>
                  <a:pt x="5118812" y="754787"/>
                  <a:pt x="5074984" y="776941"/>
                </a:cubicBezTo>
                <a:cubicBezTo>
                  <a:pt x="5059986" y="784451"/>
                  <a:pt x="5038116" y="786863"/>
                  <a:pt x="5033348" y="805473"/>
                </a:cubicBezTo>
                <a:cubicBezTo>
                  <a:pt x="5059529" y="819384"/>
                  <a:pt x="5089376" y="802009"/>
                  <a:pt x="5116847" y="803426"/>
                </a:cubicBezTo>
                <a:cubicBezTo>
                  <a:pt x="5139548" y="804709"/>
                  <a:pt x="5176330" y="798120"/>
                  <a:pt x="5147902" y="833118"/>
                </a:cubicBezTo>
                <a:cubicBezTo>
                  <a:pt x="5139626" y="843373"/>
                  <a:pt x="5150382" y="848714"/>
                  <a:pt x="5161665" y="848297"/>
                </a:cubicBezTo>
                <a:cubicBezTo>
                  <a:pt x="5253064" y="844106"/>
                  <a:pt x="5215170" y="912756"/>
                  <a:pt x="5246520" y="942412"/>
                </a:cubicBezTo>
                <a:cubicBezTo>
                  <a:pt x="5255359" y="950358"/>
                  <a:pt x="5247812" y="967405"/>
                  <a:pt x="5235368" y="972946"/>
                </a:cubicBezTo>
                <a:cubicBezTo>
                  <a:pt x="5156387" y="1008610"/>
                  <a:pt x="5149354" y="1071149"/>
                  <a:pt x="5113739" y="1128845"/>
                </a:cubicBezTo>
                <a:cubicBezTo>
                  <a:pt x="5157305" y="1144685"/>
                  <a:pt x="5208388" y="1143005"/>
                  <a:pt x="5255034" y="1151117"/>
                </a:cubicBezTo>
                <a:cubicBezTo>
                  <a:pt x="5303482" y="1159484"/>
                  <a:pt x="5304156" y="1170079"/>
                  <a:pt x="5267513" y="1216275"/>
                </a:cubicBezTo>
                <a:cubicBezTo>
                  <a:pt x="5370269" y="1212844"/>
                  <a:pt x="5370269" y="1212844"/>
                  <a:pt x="5343113" y="1281854"/>
                </a:cubicBezTo>
                <a:cubicBezTo>
                  <a:pt x="5386272" y="1279593"/>
                  <a:pt x="5428618" y="1334726"/>
                  <a:pt x="5452014" y="1385543"/>
                </a:cubicBezTo>
                <a:lnTo>
                  <a:pt x="5459078" y="1404268"/>
                </a:lnTo>
                <a:lnTo>
                  <a:pt x="5458838" y="1406644"/>
                </a:lnTo>
                <a:cubicBezTo>
                  <a:pt x="5457942" y="1418063"/>
                  <a:pt x="5456960" y="1434367"/>
                  <a:pt x="5455752" y="1450751"/>
                </a:cubicBezTo>
                <a:lnTo>
                  <a:pt x="5454594" y="1464662"/>
                </a:lnTo>
                <a:lnTo>
                  <a:pt x="5447215" y="1463321"/>
                </a:lnTo>
                <a:cubicBezTo>
                  <a:pt x="5441256" y="1459714"/>
                  <a:pt x="5437002" y="1458345"/>
                  <a:pt x="5433934" y="1458428"/>
                </a:cubicBezTo>
                <a:cubicBezTo>
                  <a:pt x="5424728" y="1458676"/>
                  <a:pt x="5426188" y="1471978"/>
                  <a:pt x="5424276" y="1477014"/>
                </a:cubicBezTo>
                <a:cubicBezTo>
                  <a:pt x="5417851" y="1492977"/>
                  <a:pt x="5433852" y="1501241"/>
                  <a:pt x="5444628" y="1511562"/>
                </a:cubicBezTo>
                <a:cubicBezTo>
                  <a:pt x="5448663" y="1515344"/>
                  <a:pt x="5451544" y="1497678"/>
                  <a:pt x="5453752" y="1474786"/>
                </a:cubicBezTo>
                <a:lnTo>
                  <a:pt x="5454594" y="1464662"/>
                </a:lnTo>
                <a:lnTo>
                  <a:pt x="5463208" y="1466226"/>
                </a:lnTo>
                <a:lnTo>
                  <a:pt x="5463164" y="1484226"/>
                </a:lnTo>
                <a:cubicBezTo>
                  <a:pt x="5462722" y="1528173"/>
                  <a:pt x="5460824" y="1571999"/>
                  <a:pt x="5456160" y="1575885"/>
                </a:cubicBezTo>
                <a:cubicBezTo>
                  <a:pt x="5406708" y="1617226"/>
                  <a:pt x="5442751" y="1692579"/>
                  <a:pt x="5345636" y="1714543"/>
                </a:cubicBezTo>
                <a:cubicBezTo>
                  <a:pt x="5301930" y="1724583"/>
                  <a:pt x="5282493" y="1755882"/>
                  <a:pt x="5251319" y="1775792"/>
                </a:cubicBezTo>
                <a:cubicBezTo>
                  <a:pt x="5142610" y="1844714"/>
                  <a:pt x="5072132" y="1925140"/>
                  <a:pt x="5043512" y="2027305"/>
                </a:cubicBezTo>
                <a:cubicBezTo>
                  <a:pt x="5035488" y="2055562"/>
                  <a:pt x="5000258" y="2081893"/>
                  <a:pt x="4978144" y="2108535"/>
                </a:cubicBezTo>
                <a:cubicBezTo>
                  <a:pt x="4990785" y="2124798"/>
                  <a:pt x="5050411" y="2079615"/>
                  <a:pt x="5031476" y="2128173"/>
                </a:cubicBezTo>
                <a:cubicBezTo>
                  <a:pt x="5017138" y="2164787"/>
                  <a:pt x="4975973" y="2191363"/>
                  <a:pt x="4937389" y="2216441"/>
                </a:cubicBezTo>
                <a:cubicBezTo>
                  <a:pt x="4893079" y="2245058"/>
                  <a:pt x="4843760" y="2269776"/>
                  <a:pt x="4826122" y="2315331"/>
                </a:cubicBezTo>
                <a:cubicBezTo>
                  <a:pt x="4822276" y="2325050"/>
                  <a:pt x="3896510" y="3112888"/>
                  <a:pt x="2544647" y="3190975"/>
                </a:cubicBezTo>
                <a:cubicBezTo>
                  <a:pt x="2323734" y="3203734"/>
                  <a:pt x="1445947" y="3169121"/>
                  <a:pt x="1328257" y="3153006"/>
                </a:cubicBezTo>
                <a:cubicBezTo>
                  <a:pt x="1207258" y="3136344"/>
                  <a:pt x="1101756" y="3091943"/>
                  <a:pt x="977943" y="3082502"/>
                </a:cubicBezTo>
                <a:cubicBezTo>
                  <a:pt x="912454" y="3077622"/>
                  <a:pt x="848655" y="3061861"/>
                  <a:pt x="854473" y="2994250"/>
                </a:cubicBezTo>
                <a:cubicBezTo>
                  <a:pt x="856228" y="2975057"/>
                  <a:pt x="838125" y="2961827"/>
                  <a:pt x="811593" y="2970498"/>
                </a:cubicBezTo>
                <a:cubicBezTo>
                  <a:pt x="761454" y="2987010"/>
                  <a:pt x="736680" y="2962489"/>
                  <a:pt x="707024" y="2945439"/>
                </a:cubicBezTo>
                <a:cubicBezTo>
                  <a:pt x="654509" y="2915262"/>
                  <a:pt x="603913" y="2882480"/>
                  <a:pt x="523487" y="2886053"/>
                </a:cubicBezTo>
                <a:cubicBezTo>
                  <a:pt x="537017" y="2855468"/>
                  <a:pt x="563587" y="2856758"/>
                  <a:pt x="587884" y="2859746"/>
                </a:cubicBezTo>
                <a:cubicBezTo>
                  <a:pt x="652090" y="2867866"/>
                  <a:pt x="715235" y="2878012"/>
                  <a:pt x="779426" y="2885897"/>
                </a:cubicBezTo>
                <a:cubicBezTo>
                  <a:pt x="821123" y="2891048"/>
                  <a:pt x="863074" y="2900202"/>
                  <a:pt x="917288" y="2882248"/>
                </a:cubicBezTo>
                <a:cubicBezTo>
                  <a:pt x="866364" y="2830288"/>
                  <a:pt x="785092" y="2829930"/>
                  <a:pt x="718684" y="2819941"/>
                </a:cubicBezTo>
                <a:cubicBezTo>
                  <a:pt x="635747" y="2807447"/>
                  <a:pt x="584925" y="2771133"/>
                  <a:pt x="524650" y="2731220"/>
                </a:cubicBezTo>
                <a:cubicBezTo>
                  <a:pt x="584180" y="2712621"/>
                  <a:pt x="623299" y="2742760"/>
                  <a:pt x="670138" y="2735189"/>
                </a:cubicBezTo>
                <a:cubicBezTo>
                  <a:pt x="672406" y="2728745"/>
                  <a:pt x="675988" y="2719532"/>
                  <a:pt x="675382" y="2719369"/>
                </a:cubicBezTo>
                <a:cubicBezTo>
                  <a:pt x="596666" y="2703042"/>
                  <a:pt x="557844" y="2658869"/>
                  <a:pt x="542021" y="2601946"/>
                </a:cubicBezTo>
                <a:cubicBezTo>
                  <a:pt x="533902" y="2572560"/>
                  <a:pt x="505246" y="2566541"/>
                  <a:pt x="476895" y="2555976"/>
                </a:cubicBezTo>
                <a:cubicBezTo>
                  <a:pt x="377189" y="2518466"/>
                  <a:pt x="272496" y="2486779"/>
                  <a:pt x="188751" y="2428830"/>
                </a:cubicBezTo>
                <a:cubicBezTo>
                  <a:pt x="280875" y="2426687"/>
                  <a:pt x="357216" y="2461808"/>
                  <a:pt x="456762" y="2468731"/>
                </a:cubicBezTo>
                <a:cubicBezTo>
                  <a:pt x="373794" y="2404281"/>
                  <a:pt x="269816" y="2379152"/>
                  <a:pt x="174514" y="2345378"/>
                </a:cubicBezTo>
                <a:cubicBezTo>
                  <a:pt x="130977" y="2330009"/>
                  <a:pt x="90329" y="2308598"/>
                  <a:pt x="38827" y="2303685"/>
                </a:cubicBezTo>
                <a:cubicBezTo>
                  <a:pt x="20556" y="2301864"/>
                  <a:pt x="-10092" y="2297272"/>
                  <a:pt x="3281" y="2273587"/>
                </a:cubicBezTo>
                <a:cubicBezTo>
                  <a:pt x="14533" y="2253956"/>
                  <a:pt x="39095" y="2256437"/>
                  <a:pt x="61590" y="2259170"/>
                </a:cubicBezTo>
                <a:cubicBezTo>
                  <a:pt x="115591" y="2265916"/>
                  <a:pt x="170539" y="2259497"/>
                  <a:pt x="242291" y="2250569"/>
                </a:cubicBezTo>
                <a:cubicBezTo>
                  <a:pt x="178223" y="2197829"/>
                  <a:pt x="68904" y="2229102"/>
                  <a:pt x="13205" y="2172263"/>
                </a:cubicBezTo>
                <a:cubicBezTo>
                  <a:pt x="77196" y="2153598"/>
                  <a:pt x="128251" y="2170191"/>
                  <a:pt x="180810" y="2168333"/>
                </a:cubicBezTo>
                <a:cubicBezTo>
                  <a:pt x="228319" y="2166612"/>
                  <a:pt x="239444" y="2154350"/>
                  <a:pt x="226020" y="2121100"/>
                </a:cubicBezTo>
                <a:cubicBezTo>
                  <a:pt x="205165" y="2069293"/>
                  <a:pt x="229388" y="2038364"/>
                  <a:pt x="299145" y="2044862"/>
                </a:cubicBezTo>
                <a:cubicBezTo>
                  <a:pt x="363822" y="2051027"/>
                  <a:pt x="369032" y="2029991"/>
                  <a:pt x="350236" y="2001187"/>
                </a:cubicBezTo>
                <a:cubicBezTo>
                  <a:pt x="322862" y="1959187"/>
                  <a:pt x="348423" y="1921214"/>
                  <a:pt x="365223" y="1881218"/>
                </a:cubicBezTo>
                <a:cubicBezTo>
                  <a:pt x="390527" y="1820499"/>
                  <a:pt x="376326" y="1793748"/>
                  <a:pt x="310707" y="1758752"/>
                </a:cubicBezTo>
                <a:cubicBezTo>
                  <a:pt x="273754" y="1739265"/>
                  <a:pt x="234367" y="1723631"/>
                  <a:pt x="181659" y="1709137"/>
                </a:cubicBezTo>
                <a:cubicBezTo>
                  <a:pt x="299387" y="1683727"/>
                  <a:pt x="172918" y="1660608"/>
                  <a:pt x="213063" y="1632021"/>
                </a:cubicBezTo>
                <a:cubicBezTo>
                  <a:pt x="296030" y="1612244"/>
                  <a:pt x="369047" y="1679323"/>
                  <a:pt x="481390" y="1644125"/>
                </a:cubicBezTo>
                <a:cubicBezTo>
                  <a:pt x="336659" y="1595935"/>
                  <a:pt x="176348" y="1532074"/>
                  <a:pt x="68930" y="1457537"/>
                </a:cubicBezTo>
                <a:cubicBezTo>
                  <a:pt x="91299" y="1434897"/>
                  <a:pt x="115799" y="1450436"/>
                  <a:pt x="135138" y="1440976"/>
                </a:cubicBezTo>
                <a:cubicBezTo>
                  <a:pt x="133952" y="1436374"/>
                  <a:pt x="135290" y="1429332"/>
                  <a:pt x="131611" y="1427642"/>
                </a:cubicBezTo>
                <a:cubicBezTo>
                  <a:pt x="52402" y="1389548"/>
                  <a:pt x="51441" y="1388478"/>
                  <a:pt x="130443" y="1343795"/>
                </a:cubicBezTo>
                <a:cubicBezTo>
                  <a:pt x="158017" y="1328118"/>
                  <a:pt x="154966" y="1317573"/>
                  <a:pt x="138930" y="1304094"/>
                </a:cubicBezTo>
                <a:cubicBezTo>
                  <a:pt x="127608" y="1294551"/>
                  <a:pt x="113720" y="1286742"/>
                  <a:pt x="118409" y="1262212"/>
                </a:cubicBezTo>
                <a:cubicBezTo>
                  <a:pt x="164937" y="1287183"/>
                  <a:pt x="383505" y="1312432"/>
                  <a:pt x="421410" y="1304757"/>
                </a:cubicBezTo>
                <a:cubicBezTo>
                  <a:pt x="464009" y="1296037"/>
                  <a:pt x="610877" y="1288926"/>
                  <a:pt x="655702" y="1291801"/>
                </a:cubicBezTo>
                <a:cubicBezTo>
                  <a:pt x="653235" y="1290438"/>
                  <a:pt x="650767" y="1289077"/>
                  <a:pt x="648299" y="1287715"/>
                </a:cubicBezTo>
                <a:cubicBezTo>
                  <a:pt x="603999" y="1260339"/>
                  <a:pt x="559107" y="1233035"/>
                  <a:pt x="531027" y="1193967"/>
                </a:cubicBezTo>
                <a:cubicBezTo>
                  <a:pt x="529741" y="1192462"/>
                  <a:pt x="529061" y="1191120"/>
                  <a:pt x="526433" y="1191913"/>
                </a:cubicBezTo>
                <a:cubicBezTo>
                  <a:pt x="503415" y="1199684"/>
                  <a:pt x="505590" y="1187083"/>
                  <a:pt x="504666" y="1177230"/>
                </a:cubicBezTo>
                <a:cubicBezTo>
                  <a:pt x="503726" y="1167141"/>
                  <a:pt x="499378" y="1159602"/>
                  <a:pt x="482307" y="1162618"/>
                </a:cubicBezTo>
                <a:cubicBezTo>
                  <a:pt x="481421" y="1162726"/>
                  <a:pt x="480226" y="1162633"/>
                  <a:pt x="479029" y="1162540"/>
                </a:cubicBezTo>
                <a:cubicBezTo>
                  <a:pt x="470949" y="1161859"/>
                  <a:pt x="444139" y="1138059"/>
                  <a:pt x="447663" y="1132649"/>
                </a:cubicBezTo>
                <a:cubicBezTo>
                  <a:pt x="455539" y="1120781"/>
                  <a:pt x="446335" y="1116439"/>
                  <a:pt x="438547" y="1110977"/>
                </a:cubicBezTo>
                <a:cubicBezTo>
                  <a:pt x="427656" y="1103517"/>
                  <a:pt x="416795" y="1096529"/>
                  <a:pt x="405343" y="1089612"/>
                </a:cubicBezTo>
                <a:cubicBezTo>
                  <a:pt x="394202" y="1082895"/>
                  <a:pt x="382794" y="1076684"/>
                  <a:pt x="371373" y="1070238"/>
                </a:cubicBezTo>
                <a:cubicBezTo>
                  <a:pt x="344889" y="1065616"/>
                  <a:pt x="318169" y="1061972"/>
                  <a:pt x="290358" y="1059884"/>
                </a:cubicBezTo>
                <a:cubicBezTo>
                  <a:pt x="269709" y="1058114"/>
                  <a:pt x="246624" y="1055453"/>
                  <a:pt x="235140" y="1029322"/>
                </a:cubicBezTo>
                <a:cubicBezTo>
                  <a:pt x="256895" y="1029771"/>
                  <a:pt x="278695" y="1030927"/>
                  <a:pt x="300494" y="1032083"/>
                </a:cubicBezTo>
                <a:cubicBezTo>
                  <a:pt x="279542" y="1020860"/>
                  <a:pt x="259181" y="1009565"/>
                  <a:pt x="239661" y="997457"/>
                </a:cubicBezTo>
                <a:cubicBezTo>
                  <a:pt x="223540" y="987309"/>
                  <a:pt x="210281" y="975391"/>
                  <a:pt x="204788" y="959211"/>
                </a:cubicBezTo>
                <a:cubicBezTo>
                  <a:pt x="203337" y="955117"/>
                  <a:pt x="202166" y="950750"/>
                  <a:pt x="207583" y="947009"/>
                </a:cubicBezTo>
                <a:cubicBezTo>
                  <a:pt x="213561" y="942727"/>
                  <a:pt x="218466" y="944980"/>
                  <a:pt x="223061" y="947033"/>
                </a:cubicBezTo>
                <a:cubicBezTo>
                  <a:pt x="242046" y="955410"/>
                  <a:pt x="261311" y="963516"/>
                  <a:pt x="280015" y="972164"/>
                </a:cubicBezTo>
                <a:cubicBezTo>
                  <a:pt x="304852" y="983629"/>
                  <a:pt x="329408" y="995365"/>
                  <a:pt x="353948" y="1006865"/>
                </a:cubicBezTo>
                <a:cubicBezTo>
                  <a:pt x="319294" y="981405"/>
                  <a:pt x="281290" y="959435"/>
                  <a:pt x="240466" y="939943"/>
                </a:cubicBezTo>
                <a:cubicBezTo>
                  <a:pt x="210990" y="925718"/>
                  <a:pt x="181514" y="911494"/>
                  <a:pt x="158812" y="891467"/>
                </a:cubicBezTo>
                <a:cubicBezTo>
                  <a:pt x="147166" y="881489"/>
                  <a:pt x="141336" y="869384"/>
                  <a:pt x="139551" y="855364"/>
                </a:cubicBezTo>
                <a:cubicBezTo>
                  <a:pt x="139312" y="851597"/>
                  <a:pt x="139634" y="847287"/>
                  <a:pt x="145731" y="844888"/>
                </a:cubicBezTo>
                <a:cubicBezTo>
                  <a:pt x="151843" y="842724"/>
                  <a:pt x="155581" y="845356"/>
                  <a:pt x="158154" y="848366"/>
                </a:cubicBezTo>
                <a:cubicBezTo>
                  <a:pt x="161052" y="851811"/>
                  <a:pt x="164496" y="854479"/>
                  <a:pt x="169370" y="856260"/>
                </a:cubicBezTo>
                <a:cubicBezTo>
                  <a:pt x="212096" y="872913"/>
                  <a:pt x="249775" y="894448"/>
                  <a:pt x="288295" y="915169"/>
                </a:cubicBezTo>
                <a:cubicBezTo>
                  <a:pt x="343452" y="944788"/>
                  <a:pt x="397769" y="975222"/>
                  <a:pt x="462694" y="994643"/>
                </a:cubicBezTo>
                <a:cubicBezTo>
                  <a:pt x="487260" y="1001870"/>
                  <a:pt x="512622" y="1007575"/>
                  <a:pt x="531910" y="1006664"/>
                </a:cubicBezTo>
                <a:cubicBezTo>
                  <a:pt x="460990" y="972547"/>
                  <a:pt x="394087" y="936046"/>
                  <a:pt x="333940" y="893507"/>
                </a:cubicBezTo>
                <a:cubicBezTo>
                  <a:pt x="273173" y="850568"/>
                  <a:pt x="219876" y="803403"/>
                  <a:pt x="181443" y="746608"/>
                </a:cubicBezTo>
                <a:cubicBezTo>
                  <a:pt x="177494" y="740681"/>
                  <a:pt x="175038" y="734810"/>
                  <a:pt x="162678" y="737018"/>
                </a:cubicBezTo>
                <a:cubicBezTo>
                  <a:pt x="157082" y="737933"/>
                  <a:pt x="155070" y="734381"/>
                  <a:pt x="156307" y="730435"/>
                </a:cubicBezTo>
                <a:cubicBezTo>
                  <a:pt x="164051" y="702450"/>
                  <a:pt x="145532" y="687373"/>
                  <a:pt x="117227" y="677515"/>
                </a:cubicBezTo>
                <a:cubicBezTo>
                  <a:pt x="108392" y="674314"/>
                  <a:pt x="107546" y="670384"/>
                  <a:pt x="113655" y="663474"/>
                </a:cubicBezTo>
                <a:cubicBezTo>
                  <a:pt x="121976" y="653926"/>
                  <a:pt x="120506" y="644851"/>
                  <a:pt x="115226" y="636712"/>
                </a:cubicBezTo>
                <a:cubicBezTo>
                  <a:pt x="112224" y="631619"/>
                  <a:pt x="108350" y="626868"/>
                  <a:pt x="105067" y="622046"/>
                </a:cubicBezTo>
                <a:cubicBezTo>
                  <a:pt x="102790" y="619000"/>
                  <a:pt x="99022" y="615897"/>
                  <a:pt x="104113" y="611722"/>
                </a:cubicBezTo>
                <a:cubicBezTo>
                  <a:pt x="108939" y="608053"/>
                  <a:pt x="114081" y="609328"/>
                  <a:pt x="118895" y="610169"/>
                </a:cubicBezTo>
                <a:cubicBezTo>
                  <a:pt x="142040" y="613772"/>
                  <a:pt x="156094" y="624170"/>
                  <a:pt x="163095" y="640642"/>
                </a:cubicBezTo>
                <a:cubicBezTo>
                  <a:pt x="168334" y="652819"/>
                  <a:pt x="173104" y="652953"/>
                  <a:pt x="185766" y="641454"/>
                </a:cubicBezTo>
                <a:cubicBezTo>
                  <a:pt x="195327" y="632704"/>
                  <a:pt x="204232" y="632337"/>
                  <a:pt x="212892" y="637457"/>
                </a:cubicBezTo>
                <a:cubicBezTo>
                  <a:pt x="217516" y="639981"/>
                  <a:pt x="220444" y="643897"/>
                  <a:pt x="223932" y="647271"/>
                </a:cubicBezTo>
                <a:cubicBezTo>
                  <a:pt x="241420" y="664845"/>
                  <a:pt x="259762" y="681841"/>
                  <a:pt x="287167" y="691571"/>
                </a:cubicBezTo>
                <a:cubicBezTo>
                  <a:pt x="299355" y="696027"/>
                  <a:pt x="312354" y="699197"/>
                  <a:pt x="330380" y="692506"/>
                </a:cubicBezTo>
                <a:cubicBezTo>
                  <a:pt x="318517" y="688486"/>
                  <a:pt x="306954" y="689175"/>
                  <a:pt x="296172" y="688108"/>
                </a:cubicBezTo>
                <a:cubicBezTo>
                  <a:pt x="285390" y="687041"/>
                  <a:pt x="279539" y="683953"/>
                  <a:pt x="286974" y="674512"/>
                </a:cubicBezTo>
                <a:cubicBezTo>
                  <a:pt x="291105" y="669267"/>
                  <a:pt x="290555" y="665301"/>
                  <a:pt x="286166" y="661798"/>
                </a:cubicBezTo>
                <a:cubicBezTo>
                  <a:pt x="272052" y="650459"/>
                  <a:pt x="264416" y="633352"/>
                  <a:pt x="236268" y="635338"/>
                </a:cubicBezTo>
                <a:cubicBezTo>
                  <a:pt x="234792" y="635517"/>
                  <a:pt x="233255" y="634754"/>
                  <a:pt x="231734" y="634225"/>
                </a:cubicBezTo>
                <a:cubicBezTo>
                  <a:pt x="225957" y="632316"/>
                  <a:pt x="219575" y="630241"/>
                  <a:pt x="221253" y="623870"/>
                </a:cubicBezTo>
                <a:cubicBezTo>
                  <a:pt x="223227" y="617462"/>
                  <a:pt x="230816" y="615119"/>
                  <a:pt x="237564" y="613590"/>
                </a:cubicBezTo>
                <a:cubicBezTo>
                  <a:pt x="254884" y="609831"/>
                  <a:pt x="268844" y="614072"/>
                  <a:pt x="282259" y="619091"/>
                </a:cubicBezTo>
                <a:cubicBezTo>
                  <a:pt x="314893" y="631509"/>
                  <a:pt x="342201" y="649080"/>
                  <a:pt x="370630" y="665566"/>
                </a:cubicBezTo>
                <a:cubicBezTo>
                  <a:pt x="413275" y="690295"/>
                  <a:pt x="451153" y="719635"/>
                  <a:pt x="498017" y="740532"/>
                </a:cubicBezTo>
                <a:cubicBezTo>
                  <a:pt x="637369" y="802423"/>
                  <a:pt x="774774" y="866448"/>
                  <a:pt x="918036" y="924307"/>
                </a:cubicBezTo>
                <a:cubicBezTo>
                  <a:pt x="970882" y="945666"/>
                  <a:pt x="1024819" y="965469"/>
                  <a:pt x="1079304" y="984494"/>
                </a:cubicBezTo>
                <a:cubicBezTo>
                  <a:pt x="1079509" y="983045"/>
                  <a:pt x="1079744" y="982067"/>
                  <a:pt x="1079935" y="980383"/>
                </a:cubicBezTo>
                <a:cubicBezTo>
                  <a:pt x="1079860" y="979206"/>
                  <a:pt x="1079770" y="977793"/>
                  <a:pt x="1079695" y="976616"/>
                </a:cubicBezTo>
                <a:cubicBezTo>
                  <a:pt x="1041139" y="964679"/>
                  <a:pt x="1003098" y="951491"/>
                  <a:pt x="966178" y="937219"/>
                </a:cubicBezTo>
                <a:cubicBezTo>
                  <a:pt x="875541" y="901932"/>
                  <a:pt x="791930" y="860100"/>
                  <a:pt x="720106" y="807112"/>
                </a:cubicBezTo>
                <a:cubicBezTo>
                  <a:pt x="714181" y="802848"/>
                  <a:pt x="707904" y="802421"/>
                  <a:pt x="698823" y="804708"/>
                </a:cubicBezTo>
                <a:cubicBezTo>
                  <a:pt x="669544" y="812288"/>
                  <a:pt x="659939" y="806334"/>
                  <a:pt x="664513" y="784663"/>
                </a:cubicBezTo>
                <a:cubicBezTo>
                  <a:pt x="665660" y="779304"/>
                  <a:pt x="665686" y="775031"/>
                  <a:pt x="660380" y="771165"/>
                </a:cubicBezTo>
                <a:cubicBezTo>
                  <a:pt x="636661" y="753871"/>
                  <a:pt x="611807" y="737427"/>
                  <a:pt x="584959" y="722409"/>
                </a:cubicBezTo>
                <a:cubicBezTo>
                  <a:pt x="535282" y="694735"/>
                  <a:pt x="482226" y="670082"/>
                  <a:pt x="435649" y="639659"/>
                </a:cubicBezTo>
                <a:cubicBezTo>
                  <a:pt x="421965" y="630403"/>
                  <a:pt x="411440" y="619340"/>
                  <a:pt x="404944" y="606128"/>
                </a:cubicBezTo>
                <a:cubicBezTo>
                  <a:pt x="402872" y="601635"/>
                  <a:pt x="401613" y="595856"/>
                  <a:pt x="408476" y="591466"/>
                </a:cubicBezTo>
                <a:cubicBezTo>
                  <a:pt x="415044" y="587111"/>
                  <a:pt x="420320" y="590506"/>
                  <a:pt x="425225" y="592759"/>
                </a:cubicBezTo>
                <a:cubicBezTo>
                  <a:pt x="445746" y="601899"/>
                  <a:pt x="466578" y="611238"/>
                  <a:pt x="487115" y="620614"/>
                </a:cubicBezTo>
                <a:cubicBezTo>
                  <a:pt x="507947" y="629954"/>
                  <a:pt x="528514" y="639800"/>
                  <a:pt x="550277" y="649738"/>
                </a:cubicBezTo>
                <a:cubicBezTo>
                  <a:pt x="551408" y="644145"/>
                  <a:pt x="546904" y="643504"/>
                  <a:pt x="544421" y="641907"/>
                </a:cubicBezTo>
                <a:cubicBezTo>
                  <a:pt x="509355" y="619344"/>
                  <a:pt x="471190" y="599529"/>
                  <a:pt x="431905" y="580799"/>
                </a:cubicBezTo>
                <a:cubicBezTo>
                  <a:pt x="401512" y="566211"/>
                  <a:pt x="371947" y="550574"/>
                  <a:pt x="351177" y="528177"/>
                </a:cubicBezTo>
                <a:cubicBezTo>
                  <a:pt x="343180" y="519419"/>
                  <a:pt x="338696" y="509759"/>
                  <a:pt x="339749" y="498244"/>
                </a:cubicBezTo>
                <a:cubicBezTo>
                  <a:pt x="340115" y="494641"/>
                  <a:pt x="340481" y="491037"/>
                  <a:pt x="346313" y="489145"/>
                </a:cubicBezTo>
                <a:cubicBezTo>
                  <a:pt x="350979" y="487631"/>
                  <a:pt x="354067" y="489392"/>
                  <a:pt x="356579" y="491460"/>
                </a:cubicBezTo>
                <a:cubicBezTo>
                  <a:pt x="360984" y="495197"/>
                  <a:pt x="365388" y="498934"/>
                  <a:pt x="371505" y="501516"/>
                </a:cubicBezTo>
                <a:cubicBezTo>
                  <a:pt x="408203" y="517000"/>
                  <a:pt x="442659" y="534654"/>
                  <a:pt x="476275" y="553122"/>
                </a:cubicBezTo>
                <a:cubicBezTo>
                  <a:pt x="531461" y="583213"/>
                  <a:pt x="586103" y="614082"/>
                  <a:pt x="649952" y="635294"/>
                </a:cubicBezTo>
                <a:cubicBezTo>
                  <a:pt x="673972" y="643298"/>
                  <a:pt x="698805" y="650018"/>
                  <a:pt x="727161" y="651328"/>
                </a:cubicBezTo>
                <a:cubicBezTo>
                  <a:pt x="726126" y="649081"/>
                  <a:pt x="724263" y="647883"/>
                  <a:pt x="722417" y="646921"/>
                </a:cubicBezTo>
                <a:cubicBezTo>
                  <a:pt x="660627" y="615969"/>
                  <a:pt x="600830" y="583590"/>
                  <a:pt x="546079" y="546328"/>
                </a:cubicBezTo>
                <a:cubicBezTo>
                  <a:pt x="478576" y="500409"/>
                  <a:pt x="420223" y="448637"/>
                  <a:pt x="378182" y="386585"/>
                </a:cubicBezTo>
                <a:cubicBezTo>
                  <a:pt x="376229" y="383975"/>
                  <a:pt x="374884" y="381528"/>
                  <a:pt x="370158" y="382100"/>
                </a:cubicBezTo>
                <a:cubicBezTo>
                  <a:pt x="358064" y="383802"/>
                  <a:pt x="356583" y="379236"/>
                  <a:pt x="357861" y="371252"/>
                </a:cubicBezTo>
                <a:cubicBezTo>
                  <a:pt x="361373" y="351608"/>
                  <a:pt x="352380" y="336565"/>
                  <a:pt x="331313" y="328203"/>
                </a:cubicBezTo>
                <a:cubicBezTo>
                  <a:pt x="316037" y="321986"/>
                  <a:pt x="303183" y="316425"/>
                  <a:pt x="319354" y="299282"/>
                </a:cubicBezTo>
                <a:cubicBezTo>
                  <a:pt x="323265" y="295249"/>
                  <a:pt x="321459" y="290249"/>
                  <a:pt x="319682" y="285719"/>
                </a:cubicBezTo>
                <a:cubicBezTo>
                  <a:pt x="317166" y="278905"/>
                  <a:pt x="312080" y="273828"/>
                  <a:pt x="306391" y="268585"/>
                </a:cubicBezTo>
                <a:cubicBezTo>
                  <a:pt x="303227" y="265647"/>
                  <a:pt x="299399" y="261602"/>
                  <a:pt x="303294" y="257334"/>
                </a:cubicBezTo>
                <a:cubicBezTo>
                  <a:pt x="307735" y="252289"/>
                  <a:pt x="314131" y="254598"/>
                  <a:pt x="319242" y="255403"/>
                </a:cubicBezTo>
                <a:cubicBezTo>
                  <a:pt x="342683" y="258970"/>
                  <a:pt x="357062" y="269803"/>
                  <a:pt x="364093" y="286745"/>
                </a:cubicBezTo>
                <a:cubicBezTo>
                  <a:pt x="368651" y="297582"/>
                  <a:pt x="374307" y="297608"/>
                  <a:pt x="385301" y="287973"/>
                </a:cubicBezTo>
                <a:cubicBezTo>
                  <a:pt x="397712" y="277216"/>
                  <a:pt x="408079" y="276436"/>
                  <a:pt x="417598" y="285722"/>
                </a:cubicBezTo>
                <a:cubicBezTo>
                  <a:pt x="425226" y="293339"/>
                  <a:pt x="431406" y="301607"/>
                  <a:pt x="440155" y="308139"/>
                </a:cubicBezTo>
                <a:cubicBezTo>
                  <a:pt x="463623" y="326175"/>
                  <a:pt x="485720" y="346039"/>
                  <a:pt x="534406" y="339430"/>
                </a:cubicBezTo>
                <a:cubicBezTo>
                  <a:pt x="520872" y="332528"/>
                  <a:pt x="507316" y="334645"/>
                  <a:pt x="495633" y="333450"/>
                </a:cubicBezTo>
                <a:cubicBezTo>
                  <a:pt x="487244" y="332567"/>
                  <a:pt x="478750" y="330037"/>
                  <a:pt x="486289" y="322243"/>
                </a:cubicBezTo>
                <a:cubicBezTo>
                  <a:pt x="494951" y="313365"/>
                  <a:pt x="489365" y="309771"/>
                  <a:pt x="484000" y="304964"/>
                </a:cubicBezTo>
                <a:cubicBezTo>
                  <a:pt x="471673" y="293645"/>
                  <a:pt x="461604" y="280392"/>
                  <a:pt x="436911" y="280536"/>
                </a:cubicBezTo>
                <a:cubicBezTo>
                  <a:pt x="433041" y="280530"/>
                  <a:pt x="429923" y="278297"/>
                  <a:pt x="426865" y="277007"/>
                </a:cubicBezTo>
                <a:cubicBezTo>
                  <a:pt x="422581" y="275154"/>
                  <a:pt x="418872" y="272993"/>
                  <a:pt x="420654" y="268269"/>
                </a:cubicBezTo>
                <a:cubicBezTo>
                  <a:pt x="422468" y="264016"/>
                  <a:pt x="426748" y="261125"/>
                  <a:pt x="432329" y="259975"/>
                </a:cubicBezTo>
                <a:cubicBezTo>
                  <a:pt x="437320" y="258895"/>
                  <a:pt x="442621" y="258016"/>
                  <a:pt x="447672" y="257879"/>
                </a:cubicBezTo>
                <a:cubicBezTo>
                  <a:pt x="470223" y="256809"/>
                  <a:pt x="486254" y="265543"/>
                  <a:pt x="502242" y="273572"/>
                </a:cubicBezTo>
                <a:cubicBezTo>
                  <a:pt x="558179" y="301436"/>
                  <a:pt x="607891" y="334326"/>
                  <a:pt x="659874" y="365516"/>
                </a:cubicBezTo>
                <a:cubicBezTo>
                  <a:pt x="711842" y="396471"/>
                  <a:pt x="772192" y="418818"/>
                  <a:pt x="829177" y="444421"/>
                </a:cubicBezTo>
                <a:cubicBezTo>
                  <a:pt x="960626" y="503711"/>
                  <a:pt x="1092650" y="562693"/>
                  <a:pt x="1231903" y="613682"/>
                </a:cubicBezTo>
                <a:cubicBezTo>
                  <a:pt x="1368099" y="663381"/>
                  <a:pt x="1823141" y="686561"/>
                  <a:pt x="1911736" y="685084"/>
                </a:cubicBezTo>
                <a:cubicBezTo>
                  <a:pt x="2024994" y="682992"/>
                  <a:pt x="2291986" y="655399"/>
                  <a:pt x="2564313" y="632143"/>
                </a:cubicBezTo>
                <a:cubicBezTo>
                  <a:pt x="2595089" y="629364"/>
                  <a:pt x="2625288" y="626893"/>
                  <a:pt x="2657304" y="624913"/>
                </a:cubicBezTo>
                <a:cubicBezTo>
                  <a:pt x="3564401" y="568191"/>
                  <a:pt x="4203594" y="276765"/>
                  <a:pt x="4235818" y="259339"/>
                </a:cubicBezTo>
                <a:cubicBezTo>
                  <a:pt x="4287616" y="231474"/>
                  <a:pt x="4460006" y="176429"/>
                  <a:pt x="4460331" y="176864"/>
                </a:cubicBezTo>
                <a:cubicBezTo>
                  <a:pt x="4464175" y="181144"/>
                  <a:pt x="4483735" y="184529"/>
                  <a:pt x="4499578" y="186791"/>
                </a:cubicBezTo>
                <a:lnTo>
                  <a:pt x="4514640" y="188841"/>
                </a:lnTo>
                <a:lnTo>
                  <a:pt x="4516523" y="189988"/>
                </a:lnTo>
                <a:cubicBezTo>
                  <a:pt x="4522035" y="190091"/>
                  <a:pt x="4521760" y="189857"/>
                  <a:pt x="4518126" y="189316"/>
                </a:cubicBezTo>
                <a:lnTo>
                  <a:pt x="4514640" y="188841"/>
                </a:lnTo>
                <a:lnTo>
                  <a:pt x="4511569" y="186970"/>
                </a:lnTo>
                <a:cubicBezTo>
                  <a:pt x="4510788" y="185226"/>
                  <a:pt x="4510719" y="182981"/>
                  <a:pt x="4510888" y="180943"/>
                </a:cubicBezTo>
                <a:cubicBezTo>
                  <a:pt x="4511690" y="170169"/>
                  <a:pt x="4517648" y="160906"/>
                  <a:pt x="4531865" y="155151"/>
                </a:cubicBezTo>
                <a:cubicBezTo>
                  <a:pt x="4545507" y="149703"/>
                  <a:pt x="4559473" y="144689"/>
                  <a:pt x="4573441" y="139676"/>
                </a:cubicBezTo>
                <a:cubicBezTo>
                  <a:pt x="4585075" y="135420"/>
                  <a:pt x="4593048" y="134454"/>
                  <a:pt x="4594964" y="145847"/>
                </a:cubicBezTo>
                <a:cubicBezTo>
                  <a:pt x="4596879" y="157242"/>
                  <a:pt x="4613452" y="160454"/>
                  <a:pt x="4623059" y="152410"/>
                </a:cubicBezTo>
                <a:cubicBezTo>
                  <a:pt x="4660632" y="120811"/>
                  <a:pt x="4705757" y="95654"/>
                  <a:pt x="4748356" y="68192"/>
                </a:cubicBezTo>
                <a:cubicBezTo>
                  <a:pt x="4778098" y="49168"/>
                  <a:pt x="4809406" y="31378"/>
                  <a:pt x="4833812" y="8017"/>
                </a:cubicBezTo>
                <a:cubicBezTo>
                  <a:pt x="4838299" y="3678"/>
                  <a:pt x="4842399" y="-2039"/>
                  <a:pt x="4850908" y="727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B96939-4D4B-4FCA-9F94-64F2EC82C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3119" y="2485628"/>
            <a:ext cx="3101864" cy="202147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100" b="1" dirty="0"/>
              <a:t>DAY 3   -   Thursday 13 May 2021</a:t>
            </a:r>
            <a:br>
              <a:rPr lang="en-US" sz="4100" dirty="0"/>
            </a:br>
            <a:endParaRPr lang="en-US" sz="41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BCB85-F7A6-4DD1-9886-B107E1BE2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FD621207-BAB2-45BA-BB1A-5463F0AAA4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2240110"/>
              </p:ext>
            </p:extLst>
          </p:nvPr>
        </p:nvGraphicFramePr>
        <p:xfrm>
          <a:off x="4443413" y="2112963"/>
          <a:ext cx="7539037" cy="316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57333" imgH="2090409" progId="Word.Document.12">
                  <p:embed/>
                </p:oleObj>
              </mc:Choice>
              <mc:Fallback>
                <p:oleObj name="Document" r:id="rId2" imgW="5757333" imgH="209040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43413" y="2112963"/>
                        <a:ext cx="7539037" cy="316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070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B25BEDA-515B-4552-BBD6-E4C85AA3B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3848" y="3392533"/>
            <a:ext cx="7772400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Available/Recommended Software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/>
              <a:t>(</a:t>
            </a:r>
            <a:r>
              <a:rPr lang="en-US" sz="3600" dirty="0">
                <a:hlinkClick r:id="rId2" action="ppaction://hlinkpres?slideindex=1&amp;slidetitle="/>
              </a:rPr>
              <a:t>6-Air Quality Modeling and Software.pptx</a:t>
            </a:r>
            <a:r>
              <a:rPr lang="en-US" sz="3600" dirty="0"/>
              <a:t>)</a:t>
            </a:r>
            <a:br>
              <a:rPr lang="en-US" sz="3600" dirty="0"/>
            </a:b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7486B-45F4-4449-9E63-EE6B9592C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7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765" y="2734790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1B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3600" dirty="0">
                <a:solidFill>
                  <a:schemeClr val="tx2"/>
                </a:solidFill>
              </a:rPr>
              <a:t>Available/Recommended Software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US EPA Models</a:t>
            </a:r>
            <a:br>
              <a:rPr lang="en-US" sz="5200" dirty="0">
                <a:solidFill>
                  <a:schemeClr val="tx2"/>
                </a:solidFill>
              </a:rPr>
            </a:b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  <a:hlinkClick r:id="rId2"/>
              </a:rPr>
              <a:t>https://www.epa.gov/scram</a:t>
            </a:r>
            <a:r>
              <a:rPr lang="en-US" sz="5200" dirty="0">
                <a:solidFill>
                  <a:schemeClr val="tx2"/>
                </a:solidFill>
              </a:rPr>
              <a:t> 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57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671896-D5DF-402F-975E-2C5EF8BDB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172" y="1764407"/>
            <a:ext cx="8657252" cy="231031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1C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000" dirty="0">
                <a:solidFill>
                  <a:schemeClr val="tx2"/>
                </a:solidFill>
              </a:rPr>
              <a:t>Available/Recommended Software</a:t>
            </a:r>
            <a:br>
              <a:rPr lang="en-US" sz="5200" dirty="0">
                <a:solidFill>
                  <a:schemeClr val="tx2"/>
                </a:solidFill>
              </a:rPr>
            </a:br>
            <a:r>
              <a:rPr lang="en-US" sz="5200" dirty="0">
                <a:solidFill>
                  <a:schemeClr val="tx2"/>
                </a:solidFill>
              </a:rPr>
              <a:t>Other Models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C18F-D76C-44F3-9EED-DDD4EB69D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D1A30-939E-42F7-918A-3BBE2866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38526E-3225-4CE3-B604-70DF25A3AB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Suite of models developed by ARIA:</a:t>
            </a:r>
          </a:p>
          <a:p>
            <a:pPr lvl="1"/>
            <a:r>
              <a:rPr lang="en-US" dirty="0">
                <a:hlinkClick r:id="rId2"/>
              </a:rPr>
              <a:t>https://www.aria.fr/index.php</a:t>
            </a:r>
            <a:r>
              <a:rPr lang="en-US" dirty="0"/>
              <a:t> </a:t>
            </a:r>
          </a:p>
          <a:p>
            <a:r>
              <a:rPr lang="en-US" dirty="0"/>
              <a:t>Models and software developed by Enviroware</a:t>
            </a:r>
          </a:p>
          <a:p>
            <a:pPr lvl="1"/>
            <a:r>
              <a:rPr lang="en-US" dirty="0">
                <a:hlinkClick r:id="rId3"/>
              </a:rPr>
              <a:t>https://www.enviroware.com/</a:t>
            </a:r>
            <a:r>
              <a:rPr lang="en-US" dirty="0"/>
              <a:t> </a:t>
            </a:r>
          </a:p>
          <a:p>
            <a:r>
              <a:rPr lang="en-US" dirty="0"/>
              <a:t>Many other “research” prototypes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3DB62-9E21-4035-BCB2-31026EA6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C77A2-932D-46AB-B635-44BE62A84F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8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142A7-FD71-4EA0-8BE2-9551FABCC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C77A2-932D-46AB-B635-44BE62A84F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48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47D1743-7946-4DB5-A7CD-6240DB1D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43" y="2759672"/>
            <a:ext cx="6643396" cy="23103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Lesson 2A</a:t>
            </a: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br>
              <a:rPr lang="en-US" sz="52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5200" dirty="0">
                <a:solidFill>
                  <a:schemeClr val="tx2"/>
                </a:solidFill>
              </a:rPr>
              <a:t>Case Studies (Part I)</a:t>
            </a:r>
            <a:endParaRPr lang="en-US" sz="52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21EB59-24F2-4E49-B559-B8D8FFF8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F1CC77A2-932D-46AB-B635-44BE62A84F0E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4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570</TotalTime>
  <Words>742</Words>
  <Application>Microsoft Office PowerPoint</Application>
  <PresentationFormat>Widescreen</PresentationFormat>
  <Paragraphs>83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Document</vt:lpstr>
      <vt:lpstr>DAY 3   -   Short Course on   Introduction to  Air Pollution Modeling  Online Program  All times UK BST https://www.wessex.ac.uk/courses/short-course-on-introduction-to-air-pollution-modelling   © Paolo Zannetti &amp; Wessex Institute of Technology </vt:lpstr>
      <vt:lpstr>Questions on Day 2 ??   </vt:lpstr>
      <vt:lpstr>DAY 3   -   Thursday 13 May 2021 </vt:lpstr>
      <vt:lpstr>Lesson 1A  Available/Recommended Software  (6-Air Quality Modeling and Software.pptx) </vt:lpstr>
      <vt:lpstr>Lesson 1B  Available/Recommended Software US EPA Models  https://www.epa.gov/scram </vt:lpstr>
      <vt:lpstr>Lesson 1C  Available/Recommended Software Other Models</vt:lpstr>
      <vt:lpstr>Other Models</vt:lpstr>
      <vt:lpstr>PowerPoint Presentation</vt:lpstr>
      <vt:lpstr>Lesson 2A  Case Studies (Part I)</vt:lpstr>
      <vt:lpstr>Lesson 2B  Case Studies (Part I) Odor cases</vt:lpstr>
      <vt:lpstr>Odor Modeling</vt:lpstr>
      <vt:lpstr>Lesson 2C  Case Studies (Part I) Acute Exposures to Air Pollution  Example: https://www.envirocomp.com/projects/tc/index.html </vt:lpstr>
      <vt:lpstr>Lesson 2D  Case Studies (Part I) Chronic Exposures to Air Pollution  Example:  https://www.envirocomp.com/projects/bevhills/index.html </vt:lpstr>
      <vt:lpstr>PowerPoint Presentation</vt:lpstr>
      <vt:lpstr>Lesson 3A  Case Studies (Part II)  </vt:lpstr>
      <vt:lpstr>Lesson 3B  Case Studies (Part II)  Accidental Releases  Discussion: Accident Reconstruction and Plume Modeling.pptx </vt:lpstr>
      <vt:lpstr>Lesson 3C  Case Studies (Part II)  Accidental Releases Short-Range Impacts  Example: Lousiana_movie.wmv  </vt:lpstr>
      <vt:lpstr> Case Studies (Part II)  Accidental Releases Short-Range Impacts  Example: Traffic collision – Visibility Assessment https://www.envirocomp.com/projects/traffic/index.html  </vt:lpstr>
      <vt:lpstr>Lesson 3D  Case Studies (Part II)  Accidental Releases Long-Range Impacts  Example: Herbicide Spray</vt:lpstr>
      <vt:lpstr>PowerPoint Presentation</vt:lpstr>
      <vt:lpstr>Lesson 4  1-to-1 ad-hoc support  </vt:lpstr>
      <vt:lpstr>So many topics, so little time 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Course on  Introduction to Air Pollution Modelling Online Programme  All times UK BST </dc:title>
  <dc:creator>Paolo Zannetti</dc:creator>
  <cp:lastModifiedBy>Paolo Zannetti</cp:lastModifiedBy>
  <cp:revision>45</cp:revision>
  <dcterms:created xsi:type="dcterms:W3CDTF">2021-05-05T22:54:30Z</dcterms:created>
  <dcterms:modified xsi:type="dcterms:W3CDTF">2021-05-13T16:17:25Z</dcterms:modified>
</cp:coreProperties>
</file>