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45"/>
  </p:notesMasterIdLst>
  <p:sldIdLst>
    <p:sldId id="316" r:id="rId2"/>
    <p:sldId id="313" r:id="rId3"/>
    <p:sldId id="312" r:id="rId4"/>
    <p:sldId id="314" r:id="rId5"/>
    <p:sldId id="315" r:id="rId6"/>
    <p:sldId id="258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30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308" r:id="rId27"/>
    <p:sldId id="309" r:id="rId28"/>
    <p:sldId id="310" r:id="rId29"/>
    <p:sldId id="279" r:id="rId30"/>
    <p:sldId id="281" r:id="rId31"/>
    <p:sldId id="286" r:id="rId32"/>
    <p:sldId id="287" r:id="rId33"/>
    <p:sldId id="289" r:id="rId34"/>
    <p:sldId id="290" r:id="rId35"/>
    <p:sldId id="291" r:id="rId36"/>
    <p:sldId id="292" r:id="rId37"/>
    <p:sldId id="293" r:id="rId38"/>
    <p:sldId id="295" r:id="rId39"/>
    <p:sldId id="296" r:id="rId40"/>
    <p:sldId id="297" r:id="rId41"/>
    <p:sldId id="300" r:id="rId42"/>
    <p:sldId id="301" r:id="rId43"/>
    <p:sldId id="304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547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E3F1B-FFF9-40E4-9452-626ABFE4B89A}" type="datetimeFigureOut">
              <a:rPr lang="en-US" smtClean="0"/>
              <a:pPr/>
              <a:t>4/27/2015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9625-BED3-4474-A107-400C6AD56B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933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4DA508-B173-4AD8-BD63-D57EACB52C65}" type="slidenum">
              <a:rPr lang="en-US"/>
              <a:pPr/>
              <a:t>26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79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457263-4081-4F22-B4FC-8ECA4C303E71}" type="slidenum">
              <a:rPr lang="en-US"/>
              <a:pPr/>
              <a:t>27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775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4D57FF-DA7B-439B-8338-0BA5B689FC34}" type="slidenum">
              <a:rPr lang="en-US"/>
              <a:pPr/>
              <a:t>28</a:t>
            </a:fld>
            <a:endParaRPr lang="en-US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896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2609850"/>
          </a:xfrm>
        </p:spPr>
        <p:txBody>
          <a:bodyPr anchor="b" anchorCtr="0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  <a:contourClr>
                <a:srgbClr val="FFFFFF"/>
              </a:contourClr>
            </a:sp3d>
          </a:bodyPr>
          <a:lstStyle>
            <a:lvl1pPr algn="ctr">
              <a:defRPr lang="en-US" sz="5800" dirty="0" smtClean="0">
                <a:ln w="9525">
                  <a:noFill/>
                </a:ln>
                <a:effectLst>
                  <a:outerShdw blurRad="50800" dist="38100" dir="822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967089"/>
          </a:xfrm>
        </p:spPr>
        <p:txBody>
          <a:bodyPr>
            <a:normAutofit/>
          </a:bodyPr>
          <a:lstStyle>
            <a:lvl1pPr marL="0" indent="0" algn="ctr">
              <a:buNone/>
              <a:defRPr lang="en-US" sz="3000" b="0">
                <a:solidFill>
                  <a:schemeClr val="tx2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F3976EFA-52EF-40DA-B7B8-478118779C14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BD569-B416-4A25-8988-5D8876935B46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D6B1-32BF-4CD1-815C-0243928695D0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423DC-1E1B-4484-BFAE-FA738E0D1F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15A91-32CC-436F-89F5-6F1F6C13F8C5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22313" y="2685391"/>
            <a:ext cx="7772400" cy="3112843"/>
          </a:xfrm>
        </p:spPr>
        <p:txBody>
          <a:bodyPr anchor="t">
            <a:normAutofit/>
          </a:bodyPr>
          <a:lstStyle>
            <a:lvl1pPr algn="ctr">
              <a:buNone/>
              <a:defRPr lang="en-US" sz="6000" b="1" dirty="0">
                <a:solidFill>
                  <a:schemeClr val="tx2">
                    <a:shade val="85000"/>
                    <a:satMod val="1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22313" y="1128932"/>
            <a:ext cx="7772400" cy="1509712"/>
          </a:xfrm>
        </p:spPr>
        <p:txBody>
          <a:bodyPr anchor="b">
            <a:normAutofit/>
          </a:bodyPr>
          <a:lstStyle>
            <a:lvl1pPr algn="ctr">
              <a:buNone/>
              <a:defRPr lang="en-US" sz="24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0D2B-FB49-4F74-B6F7-3460AB9E28FF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F60D-C362-44C4-83D9-561F49C73027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DB7A-8849-4E5C-B24A-03FFDB98F66D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106C0-E375-4F16-B9E6-FE0A0695DEF6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E7449-2EE1-4AF9-AB1B-B937CFE266F4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BEF-6255-4895-8B5F-7F167040E28E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7729" y="1062637"/>
            <a:ext cx="4599432" cy="3977640"/>
          </a:xfrm>
          <a:prstGeom prst="rect">
            <a:avLst/>
          </a:prstGeom>
          <a:solidFill>
            <a:schemeClr val="tx2">
              <a:shade val="15000"/>
            </a:schemeClr>
          </a:solidFill>
          <a:ln w="63500">
            <a:noFill/>
            <a:miter lim="800000"/>
          </a:ln>
          <a:effectLst>
            <a:outerShdw blurRad="63500" dist="25400" dir="7200000" algn="t" rotWithShape="0">
              <a:prstClr val="black">
                <a:alpha val="45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5720" rIns="45720" rtlCol="0" anchor="ctr">
            <a:normAutofit/>
          </a:bodyPr>
          <a:lstStyle/>
          <a:p>
            <a:pPr marL="0" indent="-274320" algn="l"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sz="20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514536" y="4343400"/>
            <a:ext cx="3048000" cy="709858"/>
          </a:xfrm>
        </p:spPr>
        <p:txBody>
          <a:bodyPr anchor="t">
            <a:noAutofit/>
          </a:bodyPr>
          <a:lstStyle>
            <a:lvl1pPr algn="l">
              <a:buNone/>
              <a:defRPr sz="22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739645" y="1222657"/>
            <a:ext cx="4575601" cy="3657600"/>
          </a:xfrm>
          <a:solidFill>
            <a:schemeClr val="tx2">
              <a:shade val="75000"/>
            </a:schemeClr>
          </a:solidFill>
          <a:ln w="63500">
            <a:noFill/>
            <a:miter lim="800000"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/>
            </a:lvl1pPr>
          </a:lstStyle>
          <a:p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14536" y="1371600"/>
            <a:ext cx="3044952" cy="2930086"/>
          </a:xfrm>
        </p:spPr>
        <p:txBody>
          <a:bodyPr bIns="0" anchor="b">
            <a:normAutofit/>
          </a:bodyPr>
          <a:lstStyle>
            <a:lvl1pPr marL="0" marR="0" indent="0" algn="l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47B-BFEA-47E1-AC25-F7A247321E93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200" smtClean="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fld id="{145BCEC2-4330-408A-8CDD-EBE001202D91}" type="datetime1">
              <a:rPr lang="en-US" smtClean="0"/>
              <a:pPr/>
              <a:t>4/27/2015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200" smtClean="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 lang="en-US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200" smtClean="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fld id="{1664DD32-C967-4AB9-9580-13E616C1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hf hdr="0" ftr="0" dt="0"/>
  <p:txStyles>
    <p:titleStyle>
      <a:defPPr>
        <a:defRPr sz="4400">
          <a:solidFill>
            <a:schemeClr val="tx2">
              <a:shade val="85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48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>
            <a:outerShdw blurRad="63500" dist="38100" dir="8220000" algn="tl" rotWithShape="0">
              <a:srgbClr val="000000">
                <a:alpha val="30000"/>
              </a:srgbClr>
            </a:outerShdw>
          </a:effectLst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indent="-274320" algn="l" eaLnBrk="1" hangingPunct="1"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557784" indent="-228600" algn="l" eaLnBrk="1" hangingPunct="1">
        <a:buClr>
          <a:schemeClr val="tx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813816" indent="-228600" algn="l" eaLnBrk="1" hangingPunct="1">
        <a:buClr>
          <a:schemeClr val="accent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069848" indent="-228600" algn="l" eaLnBrk="1" hangingPunct="1"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316736" indent="-228600" algn="l" eaLnBrk="1" hangingPunct="1">
        <a:buClr>
          <a:schemeClr val="accent1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57276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1819656" indent="-228600" algn="l" eaLnBrk="1" hangingPunct="1">
        <a:buClr>
          <a:schemeClr val="accent1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066544" indent="-228600" algn="l" eaLnBrk="1" hangingPunct="1">
        <a:buClr>
          <a:schemeClr val="tx2"/>
        </a:buClr>
        <a:buFont typeface="Wingdings 2" pitchFamily="18" charset="2"/>
        <a:buChar char=""/>
        <a:defRPr sz="1600" baseline="0">
          <a:latin typeface="+mn-lt"/>
        </a:defRPr>
      </a:lvl8pPr>
      <a:lvl9pPr marL="2313432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Lombardy" TargetMode="External"/><Relationship Id="rId2" Type="http://schemas.openxmlformats.org/officeDocument/2006/relationships/hyperlink" Target="http://en.wikipedia.org/wiki/Mila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hyperlink" Target="http://en.wikipedia.org/wiki/2,3,7,8-tetrachlorodibenzo-p-dioxin" TargetMode="External"/><Relationship Id="rId4" Type="http://schemas.openxmlformats.org/officeDocument/2006/relationships/hyperlink" Target="http://en.wikipedia.org/wiki/Italy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onsanto_movie.wmv" TargetMode="External"/><Relationship Id="rId2" Type="http://schemas.openxmlformats.org/officeDocument/2006/relationships/hyperlink" Target="Cavalier%20-%20Zoomed.avi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bl.gov/ehs/chsp/html/OdorThresholds-3MRespiratorSelectionGuide.pdf" TargetMode="External"/><Relationship Id="rId2" Type="http://schemas.openxmlformats.org/officeDocument/2006/relationships/hyperlink" Target="http://orise.orau.gov/emi/scapa/chem-pacs-teels/aegls-erpgs-teels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Bhopal-Union_Carbide_1_crop_memorial.jpg" TargetMode="External"/><Relationship Id="rId2" Type="http://schemas.openxmlformats.org/officeDocument/2006/relationships/hyperlink" Target="http://en.wikipedia.org/wiki/Methyl_isocyanat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Plume.rise.loop.mpg" TargetMode="Externa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Chernobyl_Disaster.jpg" TargetMode="External"/><Relationship Id="rId3" Type="http://schemas.openxmlformats.org/officeDocument/2006/relationships/hyperlink" Target="http://en.wikipedia.org/wiki/Nuclear_accident" TargetMode="External"/><Relationship Id="rId7" Type="http://schemas.openxmlformats.org/officeDocument/2006/relationships/hyperlink" Target="http://en.wikipedia.org/wiki/Nuclear_power" TargetMode="External"/><Relationship Id="rId2" Type="http://schemas.openxmlformats.org/officeDocument/2006/relationships/hyperlink" Target="http://en.wikipedia.org/wiki/Catastrophic_failur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Soviet_Union" TargetMode="External"/><Relationship Id="rId5" Type="http://schemas.openxmlformats.org/officeDocument/2006/relationships/hyperlink" Target="http://en.wikipedia.org/wiki/Ukrainian_SSR" TargetMode="External"/><Relationship Id="rId4" Type="http://schemas.openxmlformats.org/officeDocument/2006/relationships/hyperlink" Target="http://en.wikipedia.org/wiki/Chernobyl_Nuclear_Power_Plant" TargetMode="External"/><Relationship Id="rId9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RubioIncident_906.ppt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Accident Reconstruction and Plume Modeling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433D7-118C-4577-9BAF-CD3B458B3F02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41" name="Picture 4" descr="052504chemfir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06244-783D-4739-9D75-A1934E37816D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5365" name="Picture 4" descr="inside-conyers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C5E81-94F0-495E-83A1-46E2DCED754D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Technical Tasks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609600" indent="-609600" eaLnBrk="1" hangingPunct="1">
              <a:buFontTx/>
              <a:buAutoNum type="arabicPeriod"/>
            </a:pPr>
            <a:r>
              <a:rPr lang="en-US" sz="3200" dirty="0" smtClean="0"/>
              <a:t>Accident Reconstruction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3200" dirty="0" smtClean="0"/>
              <a:t>Emission Characterization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3200" dirty="0" smtClean="0"/>
              <a:t>Meteorological Characterization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Plume/Puff Modeling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3200" dirty="0" smtClean="0"/>
              <a:t>GIS Visualization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3200" dirty="0" smtClean="0"/>
              <a:t>Adverse Effects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6D7418-C058-4D88-99CC-423A6193D4B6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1. Accident Reconstruction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z="3200" dirty="0" smtClean="0"/>
              <a:t>Review of industrial monitors</a:t>
            </a:r>
          </a:p>
          <a:p>
            <a:pPr lvl="1" eaLnBrk="1" hangingPunct="1"/>
            <a:r>
              <a:rPr lang="en-US" sz="3200" dirty="0" smtClean="0"/>
              <a:t>Timeline of events</a:t>
            </a:r>
          </a:p>
          <a:p>
            <a:pPr lvl="1" eaLnBrk="1" hangingPunct="1"/>
            <a:r>
              <a:rPr lang="en-US" sz="3200" dirty="0" smtClean="0"/>
              <a:t>Mass balance calculations</a:t>
            </a:r>
          </a:p>
          <a:p>
            <a:pPr lvl="1" eaLnBrk="1" hangingPunct="1"/>
            <a:r>
              <a:rPr lang="en-US" sz="3200" dirty="0" smtClean="0"/>
              <a:t>Review of testimony, pictures, videos</a:t>
            </a:r>
          </a:p>
          <a:p>
            <a:pPr lvl="1" eaLnBrk="1" hangingPunct="1"/>
            <a:r>
              <a:rPr lang="en-US" sz="3200" dirty="0" smtClean="0"/>
              <a:t>Uncertainty analysis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D55CE-99FE-4CD9-A3B2-612BC9986E91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2. Emission Characterization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Average release rate and parameters</a:t>
            </a:r>
          </a:p>
          <a:p>
            <a:pPr eaLnBrk="1" hangingPunct="1"/>
            <a:r>
              <a:rPr lang="en-US" sz="3600" dirty="0" smtClean="0"/>
              <a:t>Minute-by-minute estimates</a:t>
            </a:r>
          </a:p>
          <a:p>
            <a:pPr eaLnBrk="1" hangingPunct="1"/>
            <a:endParaRPr lang="en-US" sz="3600" dirty="0" smtClean="0"/>
          </a:p>
          <a:p>
            <a:pPr eaLnBrk="1" hangingPunct="1"/>
            <a:r>
              <a:rPr lang="en-US" sz="3600" dirty="0" smtClean="0"/>
              <a:t>E.g., a flaring incident (1990s)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26" name="Picture 2" descr="Picture of Gas Flare - Free Pictures - FreeFoto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6279B-20DB-49A6-82FB-4310EB5D733B}" type="slidenum">
              <a:rPr lang="en-US"/>
              <a:pPr>
                <a:defRPr/>
              </a:pPr>
              <a:t>16</a:t>
            </a:fld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868680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CD7075-91AD-4C6E-95D8-FE58BC443860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3. Meteorological Characterization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Collect available meteorological and weather data during the accident</a:t>
            </a:r>
          </a:p>
          <a:p>
            <a:pPr eaLnBrk="1" hangingPunct="1"/>
            <a:r>
              <a:rPr lang="en-US" sz="3600" dirty="0" smtClean="0"/>
              <a:t>Review and select relevant information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B34C3-764C-4AB5-82EF-CCE6DA6750C9}" type="slidenum">
              <a:rPr lang="en-US"/>
              <a:pPr>
                <a:defRPr/>
              </a:pPr>
              <a:t>18</a:t>
            </a:fld>
            <a:endParaRPr lang="en-US"/>
          </a:p>
        </p:txBody>
      </p:sp>
      <p:pic>
        <p:nvPicPr>
          <p:cNvPr id="20483" name="Picture 2" descr="WindSpeed-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51290-F5DF-4EFF-8277-62D181429914}" type="slidenum">
              <a:rPr lang="en-US"/>
              <a:pPr>
                <a:defRPr/>
              </a:pPr>
              <a:t>19</a:t>
            </a:fld>
            <a:endParaRPr lang="en-US"/>
          </a:p>
        </p:txBody>
      </p:sp>
      <p:pic>
        <p:nvPicPr>
          <p:cNvPr id="21507" name="Picture 2" descr="WindDir-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Seveso</a:t>
            </a:r>
            <a:r>
              <a:rPr lang="en-US" dirty="0" smtClean="0"/>
              <a:t> Accident, 1979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9800" y="1066800"/>
            <a:ext cx="3124200" cy="5486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</a:t>
            </a:r>
            <a:r>
              <a:rPr lang="en-US" b="1" dirty="0" err="1" smtClean="0"/>
              <a:t>Seveso</a:t>
            </a:r>
            <a:r>
              <a:rPr lang="en-US" b="1" dirty="0" smtClean="0"/>
              <a:t> disaster</a:t>
            </a:r>
            <a:r>
              <a:rPr lang="en-US" dirty="0" smtClean="0"/>
              <a:t> was an industrial accident that occurred around 12:37 pm July 10, 1976, in a small chemical manufacturing plant approximately 15 km (9.3 mi) north of </a:t>
            </a:r>
            <a:r>
              <a:rPr lang="en-US" dirty="0" smtClean="0">
                <a:hlinkClick r:id="rId2" action="ppaction://hlinkfile" tooltip="Milan"/>
              </a:rPr>
              <a:t>Milan</a:t>
            </a:r>
            <a:r>
              <a:rPr lang="en-US" dirty="0" smtClean="0"/>
              <a:t> in the </a:t>
            </a:r>
            <a:r>
              <a:rPr lang="en-US" dirty="0" smtClean="0">
                <a:hlinkClick r:id="rId3" action="ppaction://hlinkfile" tooltip="Lombardy"/>
              </a:rPr>
              <a:t>Lombardy</a:t>
            </a:r>
            <a:r>
              <a:rPr lang="en-US" dirty="0" smtClean="0"/>
              <a:t> region in </a:t>
            </a:r>
            <a:r>
              <a:rPr lang="en-US" dirty="0" smtClean="0">
                <a:hlinkClick r:id="rId4" action="ppaction://hlinkfile" tooltip="Italy"/>
              </a:rPr>
              <a:t>Italy</a:t>
            </a:r>
            <a:r>
              <a:rPr lang="en-US" dirty="0" smtClean="0"/>
              <a:t>. </a:t>
            </a:r>
          </a:p>
          <a:p>
            <a:r>
              <a:rPr lang="en-US" dirty="0" smtClean="0"/>
              <a:t>It resulted in the highest known exposure to </a:t>
            </a:r>
            <a:r>
              <a:rPr lang="en-US" dirty="0" smtClean="0">
                <a:hlinkClick r:id="rId5" action="ppaction://hlinkfile" tooltip="2,3,7,8-tetrachlorodibenzo-p-dioxin"/>
              </a:rPr>
              <a:t>2,3,7,8-tetrachlorodibenzo-p-dioxin</a:t>
            </a:r>
            <a:r>
              <a:rPr lang="en-US" dirty="0" smtClean="0"/>
              <a:t> (TCDD) in residential populations</a:t>
            </a:r>
            <a:r>
              <a:rPr lang="en-US" baseline="30000" dirty="0" smtClean="0"/>
              <a:t> </a:t>
            </a:r>
            <a:r>
              <a:rPr lang="en-US" dirty="0" smtClean="0"/>
              <a:t>which gave rise to numerous scientific studies and standardized industrial safety regulations.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0418" name="Picture 2" descr="http://s2.hubimg.com/u/3125277_f2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5892797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3810E-61B1-4DEC-963A-FBB952382232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4. </a:t>
            </a:r>
            <a:r>
              <a:rPr lang="en-US" dirty="0" smtClean="0">
                <a:solidFill>
                  <a:srgbClr val="FF0000"/>
                </a:solidFill>
              </a:rPr>
              <a:t>Plume/Puff Modeling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EPA models vs. other models</a:t>
            </a:r>
          </a:p>
          <a:p>
            <a:pPr eaLnBrk="1" hangingPunct="1"/>
            <a:r>
              <a:rPr lang="en-US" sz="3600" dirty="0" smtClean="0"/>
              <a:t>Simple models (e.g., a steady state Gaussian Plume model) vs. complex models (e.g., a dynamic puff model)</a:t>
            </a:r>
          </a:p>
          <a:p>
            <a:pPr eaLnBrk="1" hangingPunct="1"/>
            <a:r>
              <a:rPr lang="en-US" sz="3600" dirty="0" smtClean="0"/>
              <a:t>Example of application of </a:t>
            </a:r>
            <a:r>
              <a:rPr lang="en-US" sz="3600" dirty="0" smtClean="0">
                <a:hlinkClick r:id="rId2" action="ppaction://hlinkfile"/>
              </a:rPr>
              <a:t>MONTECARLO</a:t>
            </a:r>
            <a:r>
              <a:rPr lang="en-US" sz="3600" dirty="0" smtClean="0"/>
              <a:t> (</a:t>
            </a:r>
            <a:r>
              <a:rPr lang="en-US" sz="3600" dirty="0" smtClean="0"/>
              <a:t>25 </a:t>
            </a:r>
            <a:r>
              <a:rPr lang="en-US" sz="3600" dirty="0" smtClean="0"/>
              <a:t>y ago)</a:t>
            </a:r>
          </a:p>
          <a:p>
            <a:pPr eaLnBrk="1" hangingPunct="1"/>
            <a:r>
              <a:rPr lang="en-US" sz="3600" dirty="0" smtClean="0"/>
              <a:t>Today’s animation capabilities – </a:t>
            </a:r>
            <a:r>
              <a:rPr lang="en-US" sz="3600" dirty="0" smtClean="0">
                <a:hlinkClick r:id="rId3" action="ppaction://hlinkfile"/>
              </a:rPr>
              <a:t>M case</a:t>
            </a:r>
            <a:endParaRPr lang="en-US" sz="3600" dirty="0" smtClean="0"/>
          </a:p>
          <a:p>
            <a:pPr eaLnBrk="1" hangingPunct="1">
              <a:buNone/>
            </a:pPr>
            <a:endParaRPr lang="en-US" sz="3200" dirty="0" smtClean="0"/>
          </a:p>
          <a:p>
            <a:pPr eaLnBrk="1" hangingPunct="1"/>
            <a:endParaRPr lang="en-US" sz="3200" dirty="0" smtClean="0"/>
          </a:p>
          <a:p>
            <a:pPr eaLnBrk="1" hangingPunct="1"/>
            <a:endParaRPr lang="en-US" sz="3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BE15FC-E582-479B-8F60-DA99F7634678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5. GIS Visualization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Visualization of results:</a:t>
            </a:r>
          </a:p>
          <a:p>
            <a:pPr lvl="1" eaLnBrk="1" hangingPunct="1"/>
            <a:r>
              <a:rPr lang="en-US" sz="2800" dirty="0" smtClean="0"/>
              <a:t>Plume</a:t>
            </a:r>
          </a:p>
          <a:p>
            <a:pPr lvl="1" eaLnBrk="1" hangingPunct="1"/>
            <a:r>
              <a:rPr lang="en-US" sz="2800" dirty="0" smtClean="0"/>
              <a:t>Plaintiffs locations</a:t>
            </a:r>
          </a:p>
          <a:p>
            <a:pPr lvl="1" eaLnBrk="1" hangingPunct="1"/>
            <a:r>
              <a:rPr lang="en-US" sz="2800" dirty="0" smtClean="0"/>
              <a:t>Other geographic features</a:t>
            </a:r>
          </a:p>
          <a:p>
            <a:pPr eaLnBrk="1" hangingPunct="1"/>
            <a:r>
              <a:rPr lang="en-US" sz="3600" dirty="0" smtClean="0"/>
              <a:t>The use of a GIS is indispensable</a:t>
            </a:r>
          </a:p>
          <a:p>
            <a:pPr lvl="1" eaLnBrk="1" hangingPunct="1"/>
            <a:r>
              <a:rPr lang="en-US" sz="2800" dirty="0" smtClean="0"/>
              <a:t>Different layers of information</a:t>
            </a:r>
          </a:p>
          <a:p>
            <a:pPr lvl="1" eaLnBrk="1" hangingPunct="1"/>
            <a:r>
              <a:rPr lang="en-US" sz="2800" dirty="0" smtClean="0"/>
              <a:t>Easy to change </a:t>
            </a:r>
          </a:p>
          <a:p>
            <a:pPr lvl="1" eaLnBrk="1" hangingPunct="1"/>
            <a:r>
              <a:rPr lang="en-US" sz="2800" dirty="0" smtClean="0"/>
              <a:t>Automatic geocoding of addresses </a:t>
            </a:r>
            <a:br>
              <a:rPr lang="en-US" sz="2800" dirty="0" smtClean="0"/>
            </a:br>
            <a:r>
              <a:rPr lang="en-US" sz="2800" dirty="0" smtClean="0">
                <a:sym typeface="Wingdings" pitchFamily="2" charset="2"/>
              </a:rPr>
              <a:t> example (</a:t>
            </a:r>
            <a:r>
              <a:rPr lang="en-US" sz="2800" dirty="0" smtClean="0">
                <a:sym typeface="Wingdings" pitchFamily="2" charset="2"/>
              </a:rPr>
              <a:t>25 </a:t>
            </a:r>
            <a:r>
              <a:rPr lang="en-US" sz="2800" dirty="0" smtClean="0">
                <a:sym typeface="Wingdings" pitchFamily="2" charset="2"/>
              </a:rPr>
              <a:t>y ago)</a:t>
            </a: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664060-B982-45B8-A69A-A9667F50AFCF}" type="slidenum">
              <a:rPr lang="en-US"/>
              <a:pPr>
                <a:defRPr/>
              </a:pPr>
              <a:t>22</a:t>
            </a:fld>
            <a:endParaRPr lang="en-US"/>
          </a:p>
        </p:txBody>
      </p:sp>
      <p:pic>
        <p:nvPicPr>
          <p:cNvPr id="24579" name="Picture 2" descr="fil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163"/>
            <a:ext cx="9144000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6C100-BF0F-4AC2-8696-E65D554FAC63}" type="slidenum">
              <a:rPr lang="en-US"/>
              <a:pPr>
                <a:defRPr/>
              </a:pPr>
              <a:t>23</a:t>
            </a:fld>
            <a:endParaRPr lang="en-US"/>
          </a:p>
        </p:txBody>
      </p:sp>
      <p:pic>
        <p:nvPicPr>
          <p:cNvPr id="25603" name="Picture 2" descr="Claimants (Zoom)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02B786-FD30-4436-8A1A-01264AF35E75}" type="slidenum">
              <a:rPr lang="en-US"/>
              <a:pPr>
                <a:defRPr/>
              </a:pPr>
              <a:t>24</a:t>
            </a:fld>
            <a:endParaRPr lang="en-US"/>
          </a:p>
        </p:txBody>
      </p:sp>
      <p:pic>
        <p:nvPicPr>
          <p:cNvPr id="26627" name="Picture 2" descr="file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163"/>
            <a:ext cx="9144000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3C2540-4D48-4954-8131-8E0996DDB2A2}" type="slidenum">
              <a:rPr lang="en-US"/>
              <a:pPr>
                <a:defRPr/>
              </a:pPr>
              <a:t>25</a:t>
            </a:fld>
            <a:endParaRPr lang="en-US"/>
          </a:p>
        </p:txBody>
      </p:sp>
      <p:pic>
        <p:nvPicPr>
          <p:cNvPr id="27651" name="Picture 2" descr="file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GIS + </a:t>
            </a:r>
            <a:r>
              <a:rPr lang="en-US" dirty="0" err="1" smtClean="0"/>
              <a:t>Geocoding</a:t>
            </a:r>
            <a:r>
              <a:rPr lang="en-US" dirty="0" smtClean="0"/>
              <a:t> today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5227C-67FC-4B25-80CF-4BE8ABFC0C9C}" type="slidenum">
              <a:rPr lang="en-US"/>
              <a:pPr/>
              <a:t>26</a:t>
            </a:fld>
            <a:endParaRPr lang="en-US"/>
          </a:p>
        </p:txBody>
      </p:sp>
      <p:pic>
        <p:nvPicPr>
          <p:cNvPr id="62466" name="Picture 2" descr="Tosco2_Geocoding_Modeling_Page_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609600"/>
            <a:ext cx="8090385" cy="62484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676400" y="1905000"/>
            <a:ext cx="381000" cy="152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8DD5F-1CB3-4594-A330-3394FA8A89A3}" type="slidenum">
              <a:rPr lang="en-US"/>
              <a:pPr/>
              <a:t>27</a:t>
            </a:fld>
            <a:endParaRPr lang="en-US"/>
          </a:p>
        </p:txBody>
      </p:sp>
      <p:pic>
        <p:nvPicPr>
          <p:cNvPr id="69635" name="Picture 3" descr="Tosco2_Geocoding_Modeling_Page_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" y="0"/>
            <a:ext cx="8053387" cy="621982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524000" y="1828800"/>
            <a:ext cx="381000" cy="152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A19DB-F97C-4853-BFB7-F7A84D6C7CB2}" type="slidenum">
              <a:rPr lang="en-US"/>
              <a:pPr/>
              <a:t>28</a:t>
            </a:fld>
            <a:endParaRPr lang="en-US"/>
          </a:p>
        </p:txBody>
      </p:sp>
      <p:pic>
        <p:nvPicPr>
          <p:cNvPr id="71684" name="Picture 4" descr="Tosco2_Geocoding_Modeling_Page_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" y="0"/>
            <a:ext cx="8053387" cy="621982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600200" y="1828800"/>
            <a:ext cx="381000" cy="152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6. Adverse Effects</a:t>
            </a:r>
          </a:p>
        </p:txBody>
      </p:sp>
      <p:sp>
        <p:nvSpPr>
          <p:cNvPr id="29701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Human Health</a:t>
            </a:r>
          </a:p>
          <a:p>
            <a:pPr lvl="1" eaLnBrk="1" hangingPunct="1"/>
            <a:r>
              <a:rPr lang="en-US" sz="2400" dirty="0" smtClean="0"/>
              <a:t>Comparison of simulated concentrations with established Levels of Concern (LOCs)</a:t>
            </a:r>
            <a:br>
              <a:rPr lang="en-US" sz="2400" dirty="0" smtClean="0"/>
            </a:br>
            <a:r>
              <a:rPr lang="en-US" sz="2400" dirty="0" smtClean="0">
                <a:hlinkClick r:id="rId2"/>
              </a:rPr>
              <a:t>http://orise.orau.gov/emi/scapa/chem-pacs-teels/aegls-erpgs-teels.htm</a:t>
            </a:r>
            <a:r>
              <a:rPr lang="en-US" sz="2000" dirty="0" smtClean="0"/>
              <a:t>  </a:t>
            </a:r>
            <a:endParaRPr lang="en-US" sz="2400" dirty="0" smtClean="0"/>
          </a:p>
          <a:p>
            <a:pPr eaLnBrk="1" hangingPunct="1"/>
            <a:r>
              <a:rPr lang="en-US" sz="2800" dirty="0" smtClean="0"/>
              <a:t>Odor Nuisance</a:t>
            </a:r>
          </a:p>
          <a:p>
            <a:pPr lvl="1" eaLnBrk="1" hangingPunct="1"/>
            <a:r>
              <a:rPr lang="en-US" sz="2400" dirty="0" smtClean="0"/>
              <a:t>Comparison of simulated concentrations with odor thresholds</a:t>
            </a:r>
          </a:p>
          <a:p>
            <a:pPr lvl="1">
              <a:buNone/>
            </a:pPr>
            <a:r>
              <a:rPr lang="en-US" sz="2400" dirty="0" smtClean="0">
                <a:hlinkClick r:id="rId3"/>
              </a:rPr>
              <a:t>http://www.lbl.gov/ehs/chsp/html/OdorThresholds-3MRespiratorSelectionGuide.pdf</a:t>
            </a:r>
            <a:r>
              <a:rPr lang="en-US" sz="2400" dirty="0" smtClean="0"/>
              <a:t> </a:t>
            </a:r>
          </a:p>
          <a:p>
            <a:pPr eaLnBrk="1" hangingPunct="1"/>
            <a:r>
              <a:rPr lang="en-US" sz="2800" dirty="0" smtClean="0"/>
              <a:t>Damage to materials and surfaces (e.g., paint)</a:t>
            </a:r>
          </a:p>
          <a:p>
            <a:pPr eaLnBrk="1" hangingPunct="1"/>
            <a:r>
              <a:rPr lang="en-US" sz="2800" dirty="0" smtClean="0"/>
              <a:t>Reduction in property value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1C5E2-2426-428A-862A-AF5CB3E0FA1B}" type="slidenum">
              <a:rPr lang="en-US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3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Bhopal, 1984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410200" y="838200"/>
            <a:ext cx="3505200" cy="5638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 leak of </a:t>
            </a:r>
            <a:r>
              <a:rPr lang="en-US" dirty="0" smtClean="0">
                <a:hlinkClick r:id="rId2" action="ppaction://hlinkfile" tooltip="Methyl isocyanate"/>
              </a:rPr>
              <a:t>methyl </a:t>
            </a:r>
            <a:r>
              <a:rPr lang="en-US" dirty="0" err="1" smtClean="0">
                <a:hlinkClick r:id="rId2" action="ppaction://hlinkfile" tooltip="Methyl isocyanate"/>
              </a:rPr>
              <a:t>isocyanate</a:t>
            </a:r>
            <a:r>
              <a:rPr lang="en-US" dirty="0" smtClean="0"/>
              <a:t> gas and other chemicals from the plant resulted in the exposure of hundreds of thousands of people.</a:t>
            </a:r>
          </a:p>
          <a:p>
            <a:r>
              <a:rPr lang="en-US" dirty="0" smtClean="0"/>
              <a:t>The official immediate death toll was 2,259 and the government of Madhya Pradesh has confirmed a total of 3,787 deaths related to the gas release.</a:t>
            </a:r>
            <a:endParaRPr lang="en-US" baseline="30000" dirty="0" smtClean="0"/>
          </a:p>
          <a:p>
            <a:r>
              <a:rPr lang="en-US" dirty="0" smtClean="0"/>
              <a:t>Others estimate 3,000 died within weeks and another 8,000 have since died from gas-related diseases.</a:t>
            </a:r>
          </a:p>
          <a:p>
            <a:r>
              <a:rPr lang="en-US" dirty="0" smtClean="0"/>
              <a:t>A government affidavit in 2006 stated the leak caused 558,125 injuries including 38,478 temporary partial and approximately 3,900 severely and permanently disabling injuries.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 descr="http://upload.wikimedia.org/wikipedia/commons/thumb/3/37/Bhopal-Union_Carbide_1_crop_memorial.jpg/290px-Bhopal-Union_Carbide_1_crop_memorial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85800"/>
            <a:ext cx="4999825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0D2FEA-3088-4F60-B0A4-B02259BD97AC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Computer Tools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Visualization of Events</a:t>
            </a:r>
          </a:p>
          <a:p>
            <a:pPr eaLnBrk="1" hangingPunct="1"/>
            <a:r>
              <a:rPr lang="en-US" sz="3600" dirty="0" smtClean="0"/>
              <a:t>Accident Reconstruction</a:t>
            </a:r>
          </a:p>
          <a:p>
            <a:pPr lvl="1" eaLnBrk="1" hangingPunct="1"/>
            <a:r>
              <a:rPr lang="en-US" sz="2800" dirty="0" smtClean="0"/>
              <a:t>Short Term Releases</a:t>
            </a:r>
          </a:p>
          <a:p>
            <a:pPr lvl="1" eaLnBrk="1" hangingPunct="1"/>
            <a:r>
              <a:rPr lang="en-US" sz="2800" dirty="0" smtClean="0"/>
              <a:t>Long Term Emissions (unplanned)</a:t>
            </a:r>
          </a:p>
          <a:p>
            <a:pPr eaLnBrk="1" hangingPunct="1"/>
            <a:r>
              <a:rPr lang="en-US" sz="3600" dirty="0" smtClean="0"/>
              <a:t>Meteorological Characterization</a:t>
            </a:r>
          </a:p>
          <a:p>
            <a:pPr eaLnBrk="1" hangingPunct="1"/>
            <a:r>
              <a:rPr lang="en-US" sz="3600" dirty="0" smtClean="0"/>
              <a:t>Modeling of Transport and Fate of Chemicals</a:t>
            </a:r>
          </a:p>
          <a:p>
            <a:pPr eaLnBrk="1" hangingPunct="1"/>
            <a:r>
              <a:rPr lang="en-US" sz="3600" dirty="0" smtClean="0"/>
              <a:t>Modeling of Adverse Effects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43434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800" dirty="0" smtClean="0"/>
              <a:t> CASE STUDY</a:t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i="1" dirty="0" smtClean="0"/>
              <a:t>Fire at a facility in New Orleans, Louisiana</a:t>
            </a:r>
            <a:r>
              <a:rPr lang="en-US" sz="4800" dirty="0" smtClean="0"/>
              <a:t> </a:t>
            </a:r>
            <a:br>
              <a:rPr lang="en-US" sz="4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" action="ppaction://hlinkfile"/>
              </a:rPr>
              <a:t>Video</a:t>
            </a:r>
            <a:endParaRPr lang="en-US" sz="4800" dirty="0" smtClean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092F9C-32FC-468B-AD0A-D5A003A0004F}" type="slidenum">
              <a:rPr lang="en-US"/>
              <a:pPr>
                <a:defRPr/>
              </a:pPr>
              <a:t>31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32549-0C07-4C5F-90F7-D1F7D6354EE4}" type="slidenum">
              <a:rPr lang="en-US"/>
              <a:pPr>
                <a:defRPr/>
              </a:pPr>
              <a:t>32</a:t>
            </a:fld>
            <a:endParaRPr lang="en-US"/>
          </a:p>
        </p:txBody>
      </p:sp>
      <p:pic>
        <p:nvPicPr>
          <p:cNvPr id="37891" name="Picture 4" descr="fig1"/>
          <p:cNvPicPr>
            <a:picLocks noChangeAspect="1" noChangeArrowheads="1"/>
          </p:cNvPicPr>
          <p:nvPr/>
        </p:nvPicPr>
        <p:blipFill>
          <a:blip r:embed="rId2" cstate="print"/>
          <a:srcRect t="1823" b="1692"/>
          <a:stretch>
            <a:fillRect/>
          </a:stretch>
        </p:blipFill>
        <p:spPr bwMode="auto">
          <a:xfrm>
            <a:off x="1752601" y="0"/>
            <a:ext cx="54882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36592F-0A54-4224-98E1-76B6C5B0B106}" type="slidenum">
              <a:rPr lang="en-US"/>
              <a:pPr>
                <a:defRPr/>
              </a:pPr>
              <a:t>33</a:t>
            </a:fld>
            <a:endParaRPr lang="en-US"/>
          </a:p>
        </p:txBody>
      </p:sp>
      <p:pic>
        <p:nvPicPr>
          <p:cNvPr id="39939" name="Picture 4" descr="spe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0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9EE9A6-7AF8-4D39-8BC5-D6F98D6C3F63}" type="slidenum">
              <a:rPr lang="en-US"/>
              <a:pPr>
                <a:defRPr/>
              </a:pPr>
              <a:t>34</a:t>
            </a:fld>
            <a:endParaRPr lang="en-US"/>
          </a:p>
        </p:txBody>
      </p:sp>
      <p:pic>
        <p:nvPicPr>
          <p:cNvPr id="40963" name="Picture 4" descr="d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0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D5F3D9-97D3-473C-964C-C3377EBF8A0D}" type="slidenum">
              <a:rPr lang="en-US"/>
              <a:pPr>
                <a:defRPr/>
              </a:pPr>
              <a:t>35</a:t>
            </a:fld>
            <a:endParaRPr lang="en-US"/>
          </a:p>
        </p:txBody>
      </p:sp>
      <p:pic>
        <p:nvPicPr>
          <p:cNvPr id="41987" name="Picture 4" descr="diesel"/>
          <p:cNvPicPr>
            <a:picLocks noChangeAspect="1" noChangeArrowheads="1"/>
          </p:cNvPicPr>
          <p:nvPr/>
        </p:nvPicPr>
        <p:blipFill>
          <a:blip r:embed="rId2" cstate="print"/>
          <a:srcRect l="10223" r="8786"/>
          <a:stretch>
            <a:fillRect/>
          </a:stretch>
        </p:blipFill>
        <p:spPr bwMode="auto">
          <a:xfrm>
            <a:off x="0" y="1143000"/>
            <a:ext cx="9144000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181600" y="1371600"/>
            <a:ext cx="1981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10803E-A777-4A8C-A607-63D9428B0524}" type="slidenum">
              <a:rPr lang="en-US"/>
              <a:pPr>
                <a:defRPr/>
              </a:pPr>
              <a:t>36</a:t>
            </a:fld>
            <a:endParaRPr lang="en-US"/>
          </a:p>
        </p:txBody>
      </p:sp>
      <p:pic>
        <p:nvPicPr>
          <p:cNvPr id="43011" name="Picture 4" descr="ISC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00"/>
            <a:ext cx="9144000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724400" y="1981200"/>
            <a:ext cx="3048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9E1B54-371C-4576-80B2-7B2AC97D995E}" type="slidenum">
              <a:rPr lang="en-US"/>
              <a:pPr>
                <a:defRPr/>
              </a:pPr>
              <a:t>37</a:t>
            </a:fld>
            <a:endParaRPr lang="en-US"/>
          </a:p>
        </p:txBody>
      </p:sp>
      <p:pic>
        <p:nvPicPr>
          <p:cNvPr id="44035" name="Picture 4" descr="ISC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1" y="0"/>
            <a:ext cx="533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 smtClean="0"/>
              <a:t>CASE STUDY</a:t>
            </a:r>
            <a:br>
              <a:rPr lang="en-US" sz="4000" b="1" dirty="0" smtClean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Chlorine Release in</a:t>
            </a:r>
            <a:br>
              <a:rPr lang="en-US" sz="4000" b="1" dirty="0" smtClean="0"/>
            </a:br>
            <a:r>
              <a:rPr lang="en-US" sz="4000" b="1" dirty="0" smtClean="0"/>
              <a:t>Baton Rouge, </a:t>
            </a:r>
            <a:r>
              <a:rPr lang="en-US" sz="4000" b="1" dirty="0" err="1" smtClean="0"/>
              <a:t>Lousiana</a:t>
            </a:r>
            <a:endParaRPr lang="en-US" sz="4000" b="1" dirty="0" smtClean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40E4A-59CC-4AC9-8C1A-A51220AB4D4D}" type="slidenum">
              <a:rPr lang="en-US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2D51D-D923-4D98-97DA-E3986396CAFC}" type="slidenum">
              <a:rPr lang="en-US"/>
              <a:pPr>
                <a:defRPr/>
              </a:pPr>
              <a:t>39</a:t>
            </a:fld>
            <a:endParaRPr lang="en-US"/>
          </a:p>
        </p:txBody>
      </p:sp>
      <p:pic>
        <p:nvPicPr>
          <p:cNvPr id="47107" name="Picture 4" descr="location2"/>
          <p:cNvPicPr>
            <a:picLocks noChangeAspect="1" noChangeArrowheads="1"/>
          </p:cNvPicPr>
          <p:nvPr/>
        </p:nvPicPr>
        <p:blipFill>
          <a:blip r:embed="rId2" cstate="print"/>
          <a:srcRect t="6056"/>
          <a:stretch>
            <a:fillRect/>
          </a:stretch>
        </p:blipFill>
        <p:spPr bwMode="auto">
          <a:xfrm>
            <a:off x="0" y="0"/>
            <a:ext cx="8912449" cy="64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09600" y="304800"/>
            <a:ext cx="1219200" cy="3048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/>
              <a:t>Chernobyl </a:t>
            </a:r>
            <a:r>
              <a:rPr lang="en-US" dirty="0" smtClean="0"/>
              <a:t>disaster, 1986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1066800"/>
            <a:ext cx="3886200" cy="5334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Chernobyl disaster</a:t>
            </a:r>
            <a:r>
              <a:rPr lang="en-US" dirty="0" smtClean="0"/>
              <a:t> (was a </a:t>
            </a:r>
            <a:r>
              <a:rPr lang="en-US" dirty="0" smtClean="0">
                <a:hlinkClick r:id="rId2" action="ppaction://hlinkfile" tooltip="Catastrophic failure"/>
              </a:rPr>
              <a:t>catastrophic</a:t>
            </a:r>
            <a:r>
              <a:rPr lang="en-US" dirty="0" smtClean="0"/>
              <a:t> </a:t>
            </a:r>
            <a:r>
              <a:rPr lang="en-US" dirty="0" smtClean="0">
                <a:hlinkClick r:id="rId3" action="ppaction://hlinkfile" tooltip="Nuclear accident"/>
              </a:rPr>
              <a:t>nuclear accident</a:t>
            </a:r>
            <a:r>
              <a:rPr lang="en-US" dirty="0" smtClean="0"/>
              <a:t> that occurred on 26 April 1986 at the </a:t>
            </a:r>
            <a:r>
              <a:rPr lang="en-US" dirty="0" smtClean="0">
                <a:hlinkClick r:id="rId4" action="ppaction://hlinkfile" tooltip="Chernobyl Nuclear Power Plant"/>
              </a:rPr>
              <a:t>Chernobyl Nuclear Power Plant</a:t>
            </a:r>
            <a:r>
              <a:rPr lang="en-US" dirty="0" smtClean="0"/>
              <a:t> in Ukraine (then officially </a:t>
            </a:r>
            <a:r>
              <a:rPr lang="en-US" dirty="0" smtClean="0">
                <a:hlinkClick r:id="rId5" action="ppaction://hlinkfile" tooltip="Ukrainian SSR"/>
              </a:rPr>
              <a:t>Ukrainian SSR</a:t>
            </a:r>
            <a:r>
              <a:rPr lang="en-US" dirty="0" smtClean="0"/>
              <a:t>), which was under the direct jurisdiction of the central authorities of the </a:t>
            </a:r>
            <a:r>
              <a:rPr lang="en-US" dirty="0" smtClean="0">
                <a:hlinkClick r:id="rId6" action="ppaction://hlinkfile" tooltip="Soviet Union"/>
              </a:rPr>
              <a:t>Soviet Union</a:t>
            </a:r>
            <a:r>
              <a:rPr lang="en-US" dirty="0" smtClean="0"/>
              <a:t>. </a:t>
            </a:r>
          </a:p>
          <a:p>
            <a:r>
              <a:rPr lang="en-US" dirty="0" smtClean="0"/>
              <a:t>An explosion and fire released large quantities of radioactive contamination into the atmosphere, which spread over much of Western USSR and Europe. </a:t>
            </a:r>
          </a:p>
          <a:p>
            <a:r>
              <a:rPr lang="en-US" dirty="0" smtClean="0"/>
              <a:t>It is widely considered to have been the worst </a:t>
            </a:r>
            <a:r>
              <a:rPr lang="en-US" dirty="0" smtClean="0">
                <a:hlinkClick r:id="rId7" action="ppaction://hlinkfile" tooltip="Nuclear power"/>
              </a:rPr>
              <a:t>nuclear power</a:t>
            </a:r>
            <a:r>
              <a:rPr lang="en-US" dirty="0" smtClean="0"/>
              <a:t> plant accident in history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1442" name="Picture 2" descr="Chernobyl Disaster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838200"/>
            <a:ext cx="4666510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176455-E553-4D70-8E84-3E766C7390F4}" type="slidenum">
              <a:rPr lang="en-US"/>
              <a:pPr>
                <a:defRPr/>
              </a:pPr>
              <a:t>40</a:t>
            </a:fld>
            <a:endParaRPr lang="en-US"/>
          </a:p>
        </p:txBody>
      </p:sp>
      <p:pic>
        <p:nvPicPr>
          <p:cNvPr id="48131" name="Picture 4" descr="Honeywell_Buildings_Googl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7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56D2A3-C95F-448C-A4A9-743E2BD95FDA}" type="slidenum">
              <a:rPr lang="en-US"/>
              <a:pPr>
                <a:defRPr/>
              </a:pPr>
              <a:t>41</a:t>
            </a:fld>
            <a:endParaRPr lang="en-US"/>
          </a:p>
        </p:txBody>
      </p:sp>
      <p:pic>
        <p:nvPicPr>
          <p:cNvPr id="51203" name="Picture 4" descr="Figure_8_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39200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3400" y="5105400"/>
            <a:ext cx="19050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20E045-38FC-46A1-B13D-E9E7F7F80C62}" type="slidenum">
              <a:rPr lang="en-US"/>
              <a:pPr>
                <a:defRPr/>
              </a:pPr>
              <a:t>42</a:t>
            </a:fld>
            <a:endParaRPr lang="en-US"/>
          </a:p>
        </p:txBody>
      </p:sp>
      <p:pic>
        <p:nvPicPr>
          <p:cNvPr id="52227" name="Picture 4" descr="Figure_8_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39200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09600" y="5410200"/>
            <a:ext cx="1752600" cy="3048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800" dirty="0" smtClean="0"/>
              <a:t>CASE STUDY</a:t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>
                <a:hlinkClick r:id="rId2" action="ppaction://hlinkpres?slideindex=1&amp;slidetitle="/>
              </a:rPr>
              <a:t>Rubio Incident</a:t>
            </a:r>
            <a:endParaRPr lang="en-US" sz="4800" dirty="0" smtClean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B4483B-CD49-475C-9A06-5A45930D5222}" type="slidenum">
              <a:rPr lang="en-US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 Pollution Accidents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Accident will happen, mostly due to unexpected </a:t>
            </a:r>
            <a:r>
              <a:rPr lang="en-US" sz="3600" u="sng" dirty="0" smtClean="0"/>
              <a:t>multiple</a:t>
            </a:r>
            <a:r>
              <a:rPr lang="en-US" sz="3600" dirty="0" smtClean="0"/>
              <a:t> failures</a:t>
            </a:r>
          </a:p>
          <a:p>
            <a:r>
              <a:rPr lang="en-US" sz="3600" dirty="0" smtClean="0"/>
              <a:t>When accident happen, we need:</a:t>
            </a:r>
          </a:p>
          <a:p>
            <a:pPr lvl="1"/>
            <a:r>
              <a:rPr lang="en-US" sz="2800" dirty="0" smtClean="0"/>
              <a:t>Emergency preparedness (difficult)</a:t>
            </a:r>
          </a:p>
          <a:p>
            <a:pPr lvl="1"/>
            <a:r>
              <a:rPr lang="en-US" sz="2800" dirty="0" smtClean="0"/>
              <a:t>Emergency response (very difficult – timescale!)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Post-accident reconstruction and investigation </a:t>
            </a:r>
            <a:r>
              <a:rPr lang="en-US" sz="2800" dirty="0" smtClean="0"/>
              <a:t>(not easy)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DD32-C967-4AB9-9580-13E616C17C6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017121-0934-4F9E-B11E-12E13E2C236F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Accidents and Litigation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dirty="0" smtClean="0"/>
              <a:t>More and more often, especially in the US, accidental releases – even minor ones -  are litigated in court</a:t>
            </a:r>
          </a:p>
          <a:p>
            <a:pPr eaLnBrk="1" hangingPunct="1"/>
            <a:r>
              <a:rPr lang="en-US" sz="3200" dirty="0" smtClean="0"/>
              <a:t>Even with a good record of regulatory compliance, the industry can be sued</a:t>
            </a:r>
          </a:p>
          <a:p>
            <a:pPr eaLnBrk="1" hangingPunct="1"/>
            <a:r>
              <a:rPr lang="en-US" sz="3200" dirty="0" smtClean="0"/>
              <a:t>The cost of litigation (and the potential penalties if the case is lost in court) are very high – and growing…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A8801B-8047-473B-8463-DB3E874150D9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Cont.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Litigation requires technical experts and litigation support</a:t>
            </a:r>
          </a:p>
          <a:p>
            <a:pPr eaLnBrk="1" hangingPunct="1"/>
            <a:r>
              <a:rPr lang="en-US" sz="3600" dirty="0" smtClean="0"/>
              <a:t>The attorney and the scientist – an interesting interaction!</a:t>
            </a:r>
          </a:p>
          <a:p>
            <a:pPr lvl="1" eaLnBrk="1" hangingPunct="1"/>
            <a:r>
              <a:rPr lang="en-US" sz="3200" dirty="0" smtClean="0"/>
              <a:t>Different culture</a:t>
            </a:r>
          </a:p>
          <a:p>
            <a:pPr lvl="1" eaLnBrk="1" hangingPunct="1"/>
            <a:r>
              <a:rPr lang="en-US" sz="3200" dirty="0" smtClean="0"/>
              <a:t>Different skills</a:t>
            </a:r>
          </a:p>
          <a:p>
            <a:pPr lvl="1" eaLnBrk="1" hangingPunct="1"/>
            <a:r>
              <a:rPr lang="en-US" sz="3200" dirty="0" smtClean="0"/>
              <a:t>Different goals</a:t>
            </a:r>
          </a:p>
          <a:p>
            <a:pPr lvl="1" eaLnBrk="1" hangingPunct="1"/>
            <a:r>
              <a:rPr lang="en-US" sz="3200" dirty="0" smtClean="0"/>
              <a:t>Different language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3D1CA3-DCA9-4BAA-ADF8-518ADB429983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Post-Accident Investigations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3600" dirty="0" smtClean="0"/>
              <a:t>One of our major consulting activities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dirty="0" smtClean="0"/>
              <a:t>Multi-disciplinary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dirty="0" smtClean="0"/>
              <a:t>Industrial / chemical / combustion engineering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dirty="0" smtClean="0"/>
              <a:t>Atmospheric physics and chemistry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dirty="0" smtClean="0"/>
              <a:t>Computer modeling and GIS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dirty="0" smtClean="0"/>
              <a:t>Adverse Effects: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3200" dirty="0" smtClean="0"/>
              <a:t>Toxicology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3200" dirty="0" smtClean="0"/>
              <a:t>Environmental / Ecological / Material Damages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3200" dirty="0" smtClean="0"/>
              <a:t>Economic damage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86E3D-13F7-4736-9D95-4B303AEB953D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Post-Accident Technical Work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1"/>
            <a:ext cx="8229600" cy="4572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dirty="0" smtClean="0"/>
              <a:t>The Accident</a:t>
            </a:r>
          </a:p>
          <a:p>
            <a:pPr algn="ctr" eaLnBrk="1" hangingPunct="1">
              <a:buFontTx/>
              <a:buNone/>
            </a:pPr>
            <a:endParaRPr lang="en-US" dirty="0" smtClean="0"/>
          </a:p>
          <a:p>
            <a:pPr algn="ctr" eaLnBrk="1" hangingPunct="1">
              <a:buFontTx/>
              <a:buNone/>
            </a:pPr>
            <a:endParaRPr lang="en-US" dirty="0" smtClean="0"/>
          </a:p>
        </p:txBody>
      </p:sp>
      <p:pic>
        <p:nvPicPr>
          <p:cNvPr id="6" name="Picture 2" descr="040525fi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47750"/>
            <a:ext cx="7747000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man">
  <a:themeElements>
    <a:clrScheme name="Custom 3">
      <a:dk1>
        <a:sysClr val="windowText" lastClr="000000"/>
      </a:dk1>
      <a:lt1>
        <a:sysClr val="window" lastClr="FFFFFF"/>
      </a:lt1>
      <a:dk2>
        <a:srgbClr val="795339"/>
      </a:dk2>
      <a:lt2>
        <a:srgbClr val="F7EEDD"/>
      </a:lt2>
      <a:accent1>
        <a:srgbClr val="AD2E27"/>
      </a:accent1>
      <a:accent2>
        <a:srgbClr val="3F3D66"/>
      </a:accent2>
      <a:accent3>
        <a:srgbClr val="17517A"/>
      </a:accent3>
      <a:accent4>
        <a:srgbClr val="877E48"/>
      </a:accent4>
      <a:accent5>
        <a:srgbClr val="AF8B1E"/>
      </a:accent5>
      <a:accent6>
        <a:srgbClr val="A35E21"/>
      </a:accent6>
      <a:hlink>
        <a:srgbClr val="17517A"/>
      </a:hlink>
      <a:folHlink>
        <a:srgbClr val="0070C0"/>
      </a:folHlink>
    </a:clrScheme>
    <a:fontScheme name="Human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Human">
      <a:fillStyleLst>
        <a:solidFill>
          <a:schemeClr val="phClr"/>
        </a:solidFill>
        <a:gradFill>
          <a:gsLst>
            <a:gs pos="0">
              <a:schemeClr val="phClr">
                <a:tint val="30000"/>
                <a:satMod val="175000"/>
              </a:schemeClr>
            </a:gs>
            <a:gs pos="50000">
              <a:schemeClr val="phClr">
                <a:tint val="55000"/>
                <a:satMod val="200000"/>
              </a:schemeClr>
            </a:gs>
            <a:gs pos="70000">
              <a:schemeClr val="phClr">
                <a:tint val="70000"/>
                <a:satMod val="175000"/>
              </a:schemeClr>
            </a:gs>
            <a:gs pos="100000">
              <a:schemeClr val="phClr">
                <a:tint val="85000"/>
                <a:satMod val="175000"/>
              </a:schemeClr>
            </a:gs>
          </a:gsLst>
          <a:lin ang="8000000" scaled="1"/>
        </a:gradFill>
        <a:gradFill>
          <a:gsLst>
            <a:gs pos="0">
              <a:schemeClr val="phClr">
                <a:shade val="100000"/>
                <a:satMod val="140000"/>
              </a:schemeClr>
            </a:gs>
            <a:gs pos="40000">
              <a:schemeClr val="phClr">
                <a:shade val="65000"/>
                <a:satMod val="140000"/>
              </a:schemeClr>
            </a:gs>
            <a:gs pos="70000">
              <a:schemeClr val="phClr">
                <a:shade val="40000"/>
                <a:satMod val="115000"/>
              </a:schemeClr>
            </a:gs>
            <a:gs pos="100000">
              <a:schemeClr val="phClr">
                <a:shade val="20000"/>
                <a:satMod val="115000"/>
              </a:schemeClr>
            </a:gs>
          </a:gsLst>
          <a:lin ang="8000000" scaled="1"/>
        </a:gradFill>
      </a:fillStyleLst>
      <a:lnStyleLst>
        <a:ln w="500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2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9000000" rotWithShape="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400" dir="9000000" rotWithShape="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400" dir="90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rightRoom" dir="tr">
              <a:rot lat="0" lon="0" rev="3540000"/>
            </a:lightRig>
          </a:scene3d>
          <a:sp3d prstMaterial="matte">
            <a:bevelT w="190500" h="44450" prst="cross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275000"/>
              </a:schemeClr>
            </a:gs>
            <a:gs pos="3000">
              <a:schemeClr val="phClr">
                <a:tint val="87000"/>
                <a:satMod val="275000"/>
              </a:schemeClr>
            </a:gs>
            <a:gs pos="10000">
              <a:schemeClr val="phClr">
                <a:tint val="90000"/>
                <a:satMod val="275000"/>
              </a:schemeClr>
            </a:gs>
            <a:gs pos="70000">
              <a:schemeClr val="phClr">
                <a:shade val="38000"/>
                <a:satMod val="275000"/>
              </a:schemeClr>
            </a:gs>
            <a:gs pos="90000">
              <a:schemeClr val="phClr">
                <a:shade val="25000"/>
                <a:satMod val="300000"/>
              </a:schemeClr>
            </a:gs>
            <a:gs pos="100000">
              <a:schemeClr val="phClr">
                <a:shade val="22000"/>
                <a:satMod val="300000"/>
              </a:schemeClr>
            </a:gs>
          </a:gsLst>
          <a:path path="circle">
            <a:fillToRect l="60000" t="-3300" b="200000"/>
          </a:path>
        </a:gradFill>
        <a:gradFill rotWithShape="1">
          <a:gsLst>
            <a:gs pos="0">
              <a:schemeClr val="phClr">
                <a:tint val="57000"/>
                <a:satMod val="400000"/>
              </a:schemeClr>
            </a:gs>
            <a:gs pos="100000">
              <a:schemeClr val="phClr">
                <a:tint val="87000"/>
                <a:shade val="40000"/>
                <a:satMod val="5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Human</Template>
  <TotalTime>650</TotalTime>
  <Words>689</Words>
  <Application>Microsoft Office PowerPoint</Application>
  <PresentationFormat>On-screen Show (4:3)</PresentationFormat>
  <Paragraphs>147</Paragraphs>
  <Slides>43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Calibri</vt:lpstr>
      <vt:lpstr>Candara</vt:lpstr>
      <vt:lpstr>Wingdings</vt:lpstr>
      <vt:lpstr>Wingdings 2</vt:lpstr>
      <vt:lpstr>Human</vt:lpstr>
      <vt:lpstr>Accident Reconstruction and Plume Modeling</vt:lpstr>
      <vt:lpstr>Seveso Accident, 1979</vt:lpstr>
      <vt:lpstr>Bhopal, 1984</vt:lpstr>
      <vt:lpstr>Chernobyl disaster, 1986</vt:lpstr>
      <vt:lpstr>Air Pollution Accidents</vt:lpstr>
      <vt:lpstr>Accidents and Litigation</vt:lpstr>
      <vt:lpstr>Cont.</vt:lpstr>
      <vt:lpstr>Post-Accident Investigations</vt:lpstr>
      <vt:lpstr>Post-Accident Technical Work</vt:lpstr>
      <vt:lpstr>PowerPoint Presentation</vt:lpstr>
      <vt:lpstr>PowerPoint Presentation</vt:lpstr>
      <vt:lpstr>Technical Tasks</vt:lpstr>
      <vt:lpstr>1. Accident Reconstruction</vt:lpstr>
      <vt:lpstr>2. Emission Characterization</vt:lpstr>
      <vt:lpstr>PowerPoint Presentation</vt:lpstr>
      <vt:lpstr>PowerPoint Presentation</vt:lpstr>
      <vt:lpstr>3. Meteorological Characterization</vt:lpstr>
      <vt:lpstr>PowerPoint Presentation</vt:lpstr>
      <vt:lpstr>PowerPoint Presentation</vt:lpstr>
      <vt:lpstr>4. Plume/Puff Modeling</vt:lpstr>
      <vt:lpstr>5. GIS Visualization</vt:lpstr>
      <vt:lpstr>PowerPoint Presentation</vt:lpstr>
      <vt:lpstr>PowerPoint Presentation</vt:lpstr>
      <vt:lpstr>PowerPoint Presentation</vt:lpstr>
      <vt:lpstr>PowerPoint Presentation</vt:lpstr>
      <vt:lpstr>GIS + Geocoding today</vt:lpstr>
      <vt:lpstr>PowerPoint Presentation</vt:lpstr>
      <vt:lpstr>PowerPoint Presentation</vt:lpstr>
      <vt:lpstr>6. Adverse Effects</vt:lpstr>
      <vt:lpstr>Computer Tools</vt:lpstr>
      <vt:lpstr> CASE STUDY  Fire at a facility in New Orleans, Louisiana   Video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 STUDY  Chlorine Release in Baton Rouge, Lousiana</vt:lpstr>
      <vt:lpstr>PowerPoint Presentation</vt:lpstr>
      <vt:lpstr>PowerPoint Presentation</vt:lpstr>
      <vt:lpstr>PowerPoint Presentation</vt:lpstr>
      <vt:lpstr>PowerPoint Presentation</vt:lpstr>
      <vt:lpstr>CASE STUDY   Rubio Incident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Comments and Observations in relation to KISR’s Establishment of a Decision Support Center (DSC) for Sustainable Development (SD) and Environmental Crises  (P-KISR-06-02)</dc:title>
  <dc:creator>Paul Honda</dc:creator>
  <cp:lastModifiedBy>Paolo Zannetti</cp:lastModifiedBy>
  <cp:revision>34</cp:revision>
  <dcterms:created xsi:type="dcterms:W3CDTF">2012-05-11T19:10:04Z</dcterms:created>
  <dcterms:modified xsi:type="dcterms:W3CDTF">2015-04-28T05:34:06Z</dcterms:modified>
</cp:coreProperties>
</file>