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png" ContentType="image/png"/>
  <Override PartName="/ppt/slides/slide5.xml" ContentType="application/vnd.openxmlformats-officedocument.presentationml.slide+xml"/>
  <Default Extension="jpg" ContentType="image/jpg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</p:sldIdLst>
  <p:sldSz cx="7772400" cy="100584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www.envirocomp.org/" TargetMode="External"/><Relationship Id="rId3" Type="http://schemas.openxmlformats.org/officeDocument/2006/relationships/hyperlink" Target="http://www.awma.org/" TargetMode="External"/><Relationship Id="rId4" Type="http://schemas.openxmlformats.org/officeDocument/2006/relationships/hyperlink" Target="mailto:pdiosey@pirnie.com" TargetMode="Externa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0.xml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.xml"/><Relationship Id="rId3" Type="http://schemas.openxmlformats.org/officeDocument/2006/relationships/slide" Target="slide13.xml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3.xml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20.xml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www.info.gov.hk/edp" TargetMode="External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4.xml"/><Relationship Id="rId3" Type="http://schemas.openxmlformats.org/officeDocument/2006/relationships/image" Target="../media/image1.png"/><Relationship Id="rId4" Type="http://schemas.openxmlformats.org/officeDocument/2006/relationships/slide" Target="slide5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.xm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8.xm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9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730490" y="894074"/>
            <a:ext cx="3684270" cy="921385"/>
          </a:xfrm>
          <a:prstGeom prst="rect">
            <a:avLst/>
          </a:prstGeom>
        </p:spPr>
        <p:txBody>
          <a:bodyPr wrap="square" lIns="0" tIns="20955" rIns="0" bIns="0" rtlCol="0" vert="horz">
            <a:spAutoFit/>
          </a:bodyPr>
          <a:lstStyle/>
          <a:p>
            <a:pPr algn="just" marL="12700" marR="5080">
              <a:lnSpc>
                <a:spcPts val="1170"/>
              </a:lnSpc>
              <a:spcBef>
                <a:spcPts val="165"/>
              </a:spcBef>
            </a:pPr>
            <a:r>
              <a:rPr dirty="0" sz="1000" spc="-5">
                <a:latin typeface="Times New Roman"/>
                <a:cs typeface="Times New Roman"/>
              </a:rPr>
              <a:t>Diosey,</a:t>
            </a:r>
            <a:r>
              <a:rPr dirty="0" sz="1000">
                <a:latin typeface="Times New Roman"/>
                <a:cs typeface="Times New Roman"/>
              </a:rPr>
              <a:t> P.G. and </a:t>
            </a:r>
            <a:r>
              <a:rPr dirty="0" sz="1000" spc="-5">
                <a:latin typeface="Times New Roman"/>
                <a:cs typeface="Times New Roman"/>
              </a:rPr>
              <a:t>M.</a:t>
            </a:r>
            <a:r>
              <a:rPr dirty="0" sz="1000">
                <a:latin typeface="Times New Roman"/>
                <a:cs typeface="Times New Roman"/>
              </a:rPr>
              <a:t> Buono. 2008. </a:t>
            </a:r>
            <a:r>
              <a:rPr dirty="0" sz="1000" i="1">
                <a:latin typeface="Times New Roman"/>
                <a:cs typeface="Times New Roman"/>
              </a:rPr>
              <a:t>Odor </a:t>
            </a:r>
            <a:r>
              <a:rPr dirty="0" sz="1000" spc="-5" i="1">
                <a:latin typeface="Times New Roman"/>
                <a:cs typeface="Times New Roman"/>
              </a:rPr>
              <a:t>Modeling</a:t>
            </a:r>
            <a:r>
              <a:rPr dirty="0" sz="1000" spc="-5">
                <a:latin typeface="Times New Roman"/>
                <a:cs typeface="Times New Roman"/>
              </a:rPr>
              <a:t>.</a:t>
            </a:r>
            <a:r>
              <a:rPr dirty="0" sz="1000" spc="24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Chapter</a:t>
            </a:r>
            <a:r>
              <a:rPr dirty="0" sz="1000" spc="24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15B of 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AIR QUALITY MODELING - Theories, </a:t>
            </a:r>
            <a:r>
              <a:rPr dirty="0" sz="1000" spc="-5" i="1">
                <a:latin typeface="Times New Roman"/>
                <a:cs typeface="Times New Roman"/>
              </a:rPr>
              <a:t>Methodologies, Computational </a:t>
            </a:r>
            <a:r>
              <a:rPr dirty="0" sz="1000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Techniques, and </a:t>
            </a:r>
            <a:r>
              <a:rPr dirty="0" sz="1000" spc="-5" i="1">
                <a:latin typeface="Times New Roman"/>
                <a:cs typeface="Times New Roman"/>
              </a:rPr>
              <a:t>Available </a:t>
            </a:r>
            <a:r>
              <a:rPr dirty="0" sz="1000" i="1">
                <a:latin typeface="Times New Roman"/>
                <a:cs typeface="Times New Roman"/>
              </a:rPr>
              <a:t>Databases and </a:t>
            </a:r>
            <a:r>
              <a:rPr dirty="0" sz="1000" spc="-5" i="1">
                <a:latin typeface="Times New Roman"/>
                <a:cs typeface="Times New Roman"/>
              </a:rPr>
              <a:t>Software. Vol. </a:t>
            </a:r>
            <a:r>
              <a:rPr dirty="0" sz="1000" i="1">
                <a:latin typeface="Times New Roman"/>
                <a:cs typeface="Times New Roman"/>
              </a:rPr>
              <a:t>III – Special </a:t>
            </a:r>
            <a:r>
              <a:rPr dirty="0" sz="1000" spc="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Issues </a:t>
            </a:r>
            <a:r>
              <a:rPr dirty="0" sz="1000" spc="-5">
                <a:latin typeface="Times New Roman"/>
                <a:cs typeface="Times New Roman"/>
              </a:rPr>
              <a:t>(P. Zannetti, Editor). Published </a:t>
            </a:r>
            <a:r>
              <a:rPr dirty="0" sz="1000">
                <a:latin typeface="Times New Roman"/>
                <a:cs typeface="Times New Roman"/>
              </a:rPr>
              <a:t>by </a:t>
            </a:r>
            <a:r>
              <a:rPr dirty="0" sz="1000" spc="-5">
                <a:latin typeface="Times New Roman"/>
                <a:cs typeface="Times New Roman"/>
              </a:rPr>
              <a:t>The EnviroComp Institute </a:t>
            </a:r>
            <a:r>
              <a:rPr dirty="0" sz="1000">
                <a:latin typeface="Times New Roman"/>
                <a:cs typeface="Times New Roman"/>
              </a:rPr>
              <a:t> (</a:t>
            </a:r>
            <a:r>
              <a:rPr dirty="0" u="sng" sz="100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2"/>
              </a:rPr>
              <a:t>http://www.envirocomp.org/</a:t>
            </a:r>
            <a:r>
              <a:rPr dirty="0" sz="1000">
                <a:latin typeface="Times New Roman"/>
                <a:cs typeface="Times New Roman"/>
              </a:rPr>
              <a:t>)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and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the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Air</a:t>
            </a:r>
            <a:r>
              <a:rPr dirty="0" sz="1000">
                <a:latin typeface="Times New Roman"/>
                <a:cs typeface="Times New Roman"/>
              </a:rPr>
              <a:t> &amp;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Waste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Management </a:t>
            </a:r>
            <a:r>
              <a:rPr dirty="0" sz="1000">
                <a:latin typeface="Times New Roman"/>
                <a:cs typeface="Times New Roman"/>
              </a:rPr>
              <a:t> Association </a:t>
            </a:r>
            <a:r>
              <a:rPr dirty="0" sz="1000" spc="-5">
                <a:latin typeface="Times New Roman"/>
                <a:cs typeface="Times New Roman"/>
              </a:rPr>
              <a:t>(</a:t>
            </a:r>
            <a:r>
              <a:rPr dirty="0" u="sng" sz="1000" spc="-5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3"/>
              </a:rPr>
              <a:t>http://www.awma.org/</a:t>
            </a:r>
            <a:r>
              <a:rPr dirty="0" sz="1000" spc="-5">
                <a:latin typeface="Times New Roman"/>
                <a:cs typeface="Times New Roman"/>
              </a:rPr>
              <a:t>).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57300" y="2352555"/>
            <a:ext cx="5234940" cy="6719570"/>
          </a:xfrm>
          <a:prstGeom prst="rect">
            <a:avLst/>
          </a:prstGeom>
        </p:spPr>
        <p:txBody>
          <a:bodyPr wrap="square" lIns="0" tIns="146050" rIns="0" bIns="0" rtlCol="0" vert="horz">
            <a:spAutoFit/>
          </a:bodyPr>
          <a:lstStyle/>
          <a:p>
            <a:pPr marL="114300">
              <a:lnSpc>
                <a:spcPct val="100000"/>
              </a:lnSpc>
              <a:spcBef>
                <a:spcPts val="1150"/>
              </a:spcBef>
            </a:pPr>
            <a:r>
              <a:rPr dirty="0" sz="2000" spc="-10" b="1">
                <a:latin typeface="Times New Roman"/>
                <a:cs typeface="Times New Roman"/>
              </a:rPr>
              <a:t>Chapter</a:t>
            </a:r>
            <a:r>
              <a:rPr dirty="0" sz="2000" spc="-20" b="1">
                <a:latin typeface="Times New Roman"/>
                <a:cs typeface="Times New Roman"/>
              </a:rPr>
              <a:t> </a:t>
            </a:r>
            <a:r>
              <a:rPr dirty="0" sz="2000" spc="-5" b="1">
                <a:latin typeface="Times New Roman"/>
                <a:cs typeface="Times New Roman"/>
              </a:rPr>
              <a:t>15B</a:t>
            </a:r>
            <a:endParaRPr sz="2000">
              <a:latin typeface="Times New Roman"/>
              <a:cs typeface="Times New Roman"/>
            </a:endParaRPr>
          </a:p>
          <a:p>
            <a:pPr marL="114300">
              <a:lnSpc>
                <a:spcPct val="100000"/>
              </a:lnSpc>
              <a:spcBef>
                <a:spcPts val="1270"/>
              </a:spcBef>
            </a:pPr>
            <a:r>
              <a:rPr dirty="0" sz="2400" b="1">
                <a:latin typeface="Times New Roman"/>
                <a:cs typeface="Times New Roman"/>
              </a:rPr>
              <a:t>Odor</a:t>
            </a:r>
            <a:r>
              <a:rPr dirty="0" sz="2400" spc="-20" b="1">
                <a:latin typeface="Times New Roman"/>
                <a:cs typeface="Times New Roman"/>
              </a:rPr>
              <a:t> </a:t>
            </a:r>
            <a:r>
              <a:rPr dirty="0" sz="2400" b="1">
                <a:latin typeface="Times New Roman"/>
                <a:cs typeface="Times New Roman"/>
              </a:rPr>
              <a:t>Modeling</a:t>
            </a:r>
            <a:endParaRPr sz="2400">
              <a:latin typeface="Times New Roman"/>
              <a:cs typeface="Times New Roman"/>
            </a:endParaRPr>
          </a:p>
          <a:p>
            <a:pPr marL="114300">
              <a:lnSpc>
                <a:spcPct val="100000"/>
              </a:lnSpc>
              <a:spcBef>
                <a:spcPts val="1355"/>
              </a:spcBef>
            </a:pPr>
            <a:r>
              <a:rPr dirty="0" sz="1400" spc="-5">
                <a:latin typeface="Times New Roman"/>
                <a:cs typeface="Times New Roman"/>
              </a:rPr>
              <a:t>Phyllis G. Diosey</a:t>
            </a:r>
            <a:r>
              <a:rPr dirty="0" sz="1400" spc="15">
                <a:latin typeface="Times New Roman"/>
                <a:cs typeface="Times New Roman"/>
              </a:rPr>
              <a:t> </a:t>
            </a:r>
            <a:r>
              <a:rPr dirty="0" baseline="40123" sz="1350">
                <a:latin typeface="Times New Roman"/>
                <a:cs typeface="Times New Roman"/>
              </a:rPr>
              <a:t>(1)</a:t>
            </a:r>
            <a:r>
              <a:rPr dirty="0" baseline="40123" sz="1350" spc="179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and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Maureen E.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Times New Roman"/>
                <a:cs typeface="Times New Roman"/>
              </a:rPr>
              <a:t>Buono</a:t>
            </a:r>
            <a:r>
              <a:rPr dirty="0" sz="1400">
                <a:latin typeface="Times New Roman"/>
                <a:cs typeface="Times New Roman"/>
              </a:rPr>
              <a:t> </a:t>
            </a:r>
            <a:r>
              <a:rPr dirty="0" baseline="40123" sz="1350">
                <a:latin typeface="Times New Roman"/>
                <a:cs typeface="Times New Roman"/>
              </a:rPr>
              <a:t>(2)</a:t>
            </a:r>
            <a:endParaRPr baseline="40123" sz="1350">
              <a:latin typeface="Times New Roman"/>
              <a:cs typeface="Times New Roman"/>
            </a:endParaRPr>
          </a:p>
          <a:p>
            <a:pPr marL="114300" marR="2156460">
              <a:lnSpc>
                <a:spcPts val="1390"/>
              </a:lnSpc>
              <a:spcBef>
                <a:spcPts val="1450"/>
              </a:spcBef>
            </a:pPr>
            <a:r>
              <a:rPr dirty="0" baseline="38194" sz="1200" spc="-7">
                <a:latin typeface="Times New Roman"/>
                <a:cs typeface="Times New Roman"/>
              </a:rPr>
              <a:t>(1)</a:t>
            </a:r>
            <a:r>
              <a:rPr dirty="0" baseline="38194" sz="1200" spc="-22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Malcolm</a:t>
            </a:r>
            <a:r>
              <a:rPr dirty="0" sz="1200" spc="-1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Pirnie.</a:t>
            </a:r>
            <a:r>
              <a:rPr dirty="0" sz="1200" spc="-1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Inc.,</a:t>
            </a:r>
            <a:r>
              <a:rPr dirty="0" sz="1200" spc="-10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White</a:t>
            </a:r>
            <a:r>
              <a:rPr dirty="0" sz="1200" spc="-1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Plains,</a:t>
            </a:r>
            <a:r>
              <a:rPr dirty="0" sz="1200" spc="-1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NY</a:t>
            </a:r>
            <a:r>
              <a:rPr dirty="0" sz="1200" spc="-1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(USA) </a:t>
            </a:r>
            <a:r>
              <a:rPr dirty="0" sz="1200" spc="-285" i="1">
                <a:latin typeface="Times New Roman"/>
                <a:cs typeface="Times New Roman"/>
              </a:rPr>
              <a:t> </a:t>
            </a:r>
            <a:r>
              <a:rPr dirty="0" u="sng" sz="1200" i="1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4"/>
              </a:rPr>
              <a:t>pdiosey@pirnie.com</a:t>
            </a:r>
            <a:endParaRPr sz="1200">
              <a:latin typeface="Times New Roman"/>
              <a:cs typeface="Times New Roman"/>
            </a:endParaRPr>
          </a:p>
          <a:p>
            <a:pPr marL="114300">
              <a:lnSpc>
                <a:spcPts val="1355"/>
              </a:lnSpc>
            </a:pPr>
            <a:r>
              <a:rPr dirty="0" baseline="38194" sz="1200" spc="-7">
                <a:latin typeface="Times New Roman"/>
                <a:cs typeface="Times New Roman"/>
              </a:rPr>
              <a:t>(2)</a:t>
            </a:r>
            <a:r>
              <a:rPr dirty="0" baseline="38194" sz="1200" spc="-22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Malcolm</a:t>
            </a:r>
            <a:r>
              <a:rPr dirty="0" sz="1200" spc="-10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Pirnie.</a:t>
            </a:r>
            <a:r>
              <a:rPr dirty="0" sz="1200" spc="-10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Inc.,</a:t>
            </a:r>
            <a:r>
              <a:rPr dirty="0" sz="1200" spc="-10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White</a:t>
            </a:r>
            <a:r>
              <a:rPr dirty="0" sz="1200" spc="-10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Plains,</a:t>
            </a:r>
            <a:r>
              <a:rPr dirty="0" sz="1200" spc="-10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NY</a:t>
            </a:r>
            <a:r>
              <a:rPr dirty="0" sz="1200" spc="-10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(USA)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 algn="just" marL="114300" marR="81280">
              <a:lnSpc>
                <a:spcPts val="1170"/>
              </a:lnSpc>
              <a:spcBef>
                <a:spcPts val="1125"/>
              </a:spcBef>
            </a:pPr>
            <a:r>
              <a:rPr dirty="0" sz="1000" b="1">
                <a:latin typeface="Times New Roman"/>
                <a:cs typeface="Times New Roman"/>
              </a:rPr>
              <a:t>Abstract: </a:t>
            </a:r>
            <a:r>
              <a:rPr dirty="0" sz="1000" spc="-5">
                <a:latin typeface="Times New Roman"/>
                <a:cs typeface="Times New Roman"/>
              </a:rPr>
              <a:t>Atmospheric dispersion modeling is </a:t>
            </a:r>
            <a:r>
              <a:rPr dirty="0" sz="1000">
                <a:latin typeface="Times New Roman"/>
                <a:cs typeface="Times New Roman"/>
              </a:rPr>
              <a:t>an </a:t>
            </a:r>
            <a:r>
              <a:rPr dirty="0" sz="1000" spc="-5">
                <a:latin typeface="Times New Roman"/>
                <a:cs typeface="Times New Roman"/>
              </a:rPr>
              <a:t>invaluable tool in</a:t>
            </a:r>
            <a:r>
              <a:rPr dirty="0" sz="1000" spc="24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the</a:t>
            </a:r>
            <a:r>
              <a:rPr dirty="0" sz="1000" spc="24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control and </a:t>
            </a:r>
            <a:r>
              <a:rPr dirty="0" sz="1000" spc="-5">
                <a:latin typeface="Times New Roman"/>
                <a:cs typeface="Times New Roman"/>
              </a:rPr>
              <a:t>management </a:t>
            </a:r>
            <a:r>
              <a:rPr dirty="0" sz="1000">
                <a:latin typeface="Times New Roman"/>
                <a:cs typeface="Times New Roman"/>
              </a:rPr>
              <a:t> of </a:t>
            </a:r>
            <a:r>
              <a:rPr dirty="0" sz="1000" spc="-5">
                <a:latin typeface="Times New Roman"/>
                <a:cs typeface="Times New Roman"/>
              </a:rPr>
              <a:t>air pollution.</a:t>
            </a:r>
            <a:r>
              <a:rPr dirty="0" sz="1000" spc="24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It has been used for </a:t>
            </a:r>
            <a:r>
              <a:rPr dirty="0" sz="1000" spc="-5">
                <a:latin typeface="Times New Roman"/>
                <a:cs typeface="Times New Roman"/>
              </a:rPr>
              <a:t>many years </a:t>
            </a:r>
            <a:r>
              <a:rPr dirty="0" sz="1000">
                <a:latin typeface="Times New Roman"/>
                <a:cs typeface="Times New Roman"/>
              </a:rPr>
              <a:t>in the regulatory arena for the </a:t>
            </a:r>
            <a:r>
              <a:rPr dirty="0" sz="1000" spc="-5">
                <a:latin typeface="Times New Roman"/>
                <a:cs typeface="Times New Roman"/>
              </a:rPr>
              <a:t>assessment </a:t>
            </a:r>
            <a:r>
              <a:rPr dirty="0" sz="1000">
                <a:latin typeface="Times New Roman"/>
                <a:cs typeface="Times New Roman"/>
              </a:rPr>
              <a:t>of the 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air quality impacts from </a:t>
            </a:r>
            <a:r>
              <a:rPr dirty="0" sz="1000">
                <a:latin typeface="Times New Roman"/>
                <a:cs typeface="Times New Roman"/>
              </a:rPr>
              <a:t>a </a:t>
            </a:r>
            <a:r>
              <a:rPr dirty="0" sz="1000" spc="-5">
                <a:latin typeface="Times New Roman"/>
                <a:cs typeface="Times New Roman"/>
              </a:rPr>
              <a:t>wide variety </a:t>
            </a:r>
            <a:r>
              <a:rPr dirty="0" sz="1000">
                <a:latin typeface="Times New Roman"/>
                <a:cs typeface="Times New Roman"/>
              </a:rPr>
              <a:t>of </a:t>
            </a:r>
            <a:r>
              <a:rPr dirty="0" sz="1000" spc="-5">
                <a:latin typeface="Times New Roman"/>
                <a:cs typeface="Times New Roman"/>
              </a:rPr>
              <a:t>sources </a:t>
            </a:r>
            <a:r>
              <a:rPr dirty="0" sz="1000">
                <a:latin typeface="Times New Roman"/>
                <a:cs typeface="Times New Roman"/>
              </a:rPr>
              <a:t>of </a:t>
            </a:r>
            <a:r>
              <a:rPr dirty="0" sz="1000" spc="-5">
                <a:latin typeface="Times New Roman"/>
                <a:cs typeface="Times New Roman"/>
              </a:rPr>
              <a:t>air pollution, such as powerplant stacks, 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industrial chimneys, </a:t>
            </a:r>
            <a:r>
              <a:rPr dirty="0" sz="1000">
                <a:latin typeface="Times New Roman"/>
                <a:cs typeface="Times New Roman"/>
              </a:rPr>
              <a:t>and </a:t>
            </a:r>
            <a:r>
              <a:rPr dirty="0" sz="1000" spc="-5">
                <a:latin typeface="Times New Roman"/>
                <a:cs typeface="Times New Roman"/>
              </a:rPr>
              <a:t>mobile </a:t>
            </a:r>
            <a:r>
              <a:rPr dirty="0" sz="1000">
                <a:latin typeface="Times New Roman"/>
                <a:cs typeface="Times New Roman"/>
              </a:rPr>
              <a:t>sources.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Dispersion </a:t>
            </a:r>
            <a:r>
              <a:rPr dirty="0" sz="1000" spc="-5">
                <a:latin typeface="Times New Roman"/>
                <a:cs typeface="Times New Roman"/>
              </a:rPr>
              <a:t>models apply mathematical equations, often 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modified</a:t>
            </a:r>
            <a:r>
              <a:rPr dirty="0" sz="1000" spc="5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with</a:t>
            </a:r>
            <a:r>
              <a:rPr dirty="0" sz="1000" spc="5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empirical</a:t>
            </a:r>
            <a:r>
              <a:rPr dirty="0" sz="1000" spc="5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factors,</a:t>
            </a:r>
            <a:r>
              <a:rPr dirty="0" sz="1000" spc="5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to</a:t>
            </a:r>
            <a:r>
              <a:rPr dirty="0" sz="1000" spc="5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convert</a:t>
            </a:r>
            <a:r>
              <a:rPr dirty="0" sz="1000" spc="5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a</a:t>
            </a:r>
            <a:r>
              <a:rPr dirty="0" sz="1000" spc="6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mass</a:t>
            </a:r>
            <a:r>
              <a:rPr dirty="0" sz="1000" spc="6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emission</a:t>
            </a:r>
            <a:r>
              <a:rPr dirty="0" sz="1000" spc="6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rate</a:t>
            </a:r>
            <a:r>
              <a:rPr dirty="0" sz="1000" spc="6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from</a:t>
            </a:r>
            <a:r>
              <a:rPr dirty="0" sz="1000" spc="5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a</a:t>
            </a:r>
            <a:r>
              <a:rPr dirty="0" sz="1000" spc="6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source</a:t>
            </a:r>
            <a:r>
              <a:rPr dirty="0" sz="1000" spc="6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of</a:t>
            </a:r>
            <a:r>
              <a:rPr dirty="0" sz="1000" spc="6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air</a:t>
            </a:r>
            <a:r>
              <a:rPr dirty="0" sz="1000" spc="6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pollution</a:t>
            </a:r>
            <a:r>
              <a:rPr dirty="0" sz="1000" spc="6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to </a:t>
            </a:r>
            <a:r>
              <a:rPr dirty="0" sz="1000" spc="-24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an </a:t>
            </a:r>
            <a:r>
              <a:rPr dirty="0" sz="1000" spc="-5">
                <a:latin typeface="Times New Roman"/>
                <a:cs typeface="Times New Roman"/>
              </a:rPr>
              <a:t>ambient air concentration </a:t>
            </a:r>
            <a:r>
              <a:rPr dirty="0" sz="1000">
                <a:latin typeface="Times New Roman"/>
                <a:cs typeface="Times New Roman"/>
              </a:rPr>
              <a:t>at </a:t>
            </a:r>
            <a:r>
              <a:rPr dirty="0" sz="1000" spc="-5">
                <a:latin typeface="Times New Roman"/>
                <a:cs typeface="Times New Roman"/>
              </a:rPr>
              <a:t>some distance </a:t>
            </a:r>
            <a:r>
              <a:rPr dirty="0" sz="1000">
                <a:latin typeface="Times New Roman"/>
                <a:cs typeface="Times New Roman"/>
              </a:rPr>
              <a:t>downwind of </a:t>
            </a:r>
            <a:r>
              <a:rPr dirty="0" sz="1000" spc="-5">
                <a:latin typeface="Times New Roman"/>
                <a:cs typeface="Times New Roman"/>
              </a:rPr>
              <a:t>the </a:t>
            </a:r>
            <a:r>
              <a:rPr dirty="0" sz="1000">
                <a:latin typeface="Times New Roman"/>
                <a:cs typeface="Times New Roman"/>
              </a:rPr>
              <a:t>source.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It has been found </a:t>
            </a:r>
            <a:r>
              <a:rPr dirty="0" sz="1000" spc="-5">
                <a:latin typeface="Times New Roman"/>
                <a:cs typeface="Times New Roman"/>
              </a:rPr>
              <a:t>that 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atmospheric dispersion modeling </a:t>
            </a:r>
            <a:r>
              <a:rPr dirty="0" sz="1000">
                <a:latin typeface="Times New Roman"/>
                <a:cs typeface="Times New Roman"/>
              </a:rPr>
              <a:t>can </a:t>
            </a:r>
            <a:r>
              <a:rPr dirty="0" sz="1000" spc="-5">
                <a:latin typeface="Times New Roman"/>
                <a:cs typeface="Times New Roman"/>
              </a:rPr>
              <a:t>also </a:t>
            </a:r>
            <a:r>
              <a:rPr dirty="0" sz="1000">
                <a:latin typeface="Times New Roman"/>
                <a:cs typeface="Times New Roman"/>
              </a:rPr>
              <a:t>be an </a:t>
            </a:r>
            <a:r>
              <a:rPr dirty="0" sz="1000" spc="-5">
                <a:latin typeface="Times New Roman"/>
                <a:cs typeface="Times New Roman"/>
              </a:rPr>
              <a:t>extremely </a:t>
            </a:r>
            <a:r>
              <a:rPr dirty="0" sz="1000">
                <a:latin typeface="Times New Roman"/>
                <a:cs typeface="Times New Roman"/>
              </a:rPr>
              <a:t>useful tool in the </a:t>
            </a:r>
            <a:r>
              <a:rPr dirty="0" sz="1000" spc="-5">
                <a:latin typeface="Times New Roman"/>
                <a:cs typeface="Times New Roman"/>
              </a:rPr>
              <a:t>assessment </a:t>
            </a:r>
            <a:r>
              <a:rPr dirty="0" sz="1000">
                <a:latin typeface="Times New Roman"/>
                <a:cs typeface="Times New Roman"/>
              </a:rPr>
              <a:t>of offsite 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impact to evaluate </a:t>
            </a:r>
            <a:r>
              <a:rPr dirty="0" sz="1000">
                <a:latin typeface="Times New Roman"/>
                <a:cs typeface="Times New Roman"/>
              </a:rPr>
              <a:t>control and </a:t>
            </a:r>
            <a:r>
              <a:rPr dirty="0" sz="1000" spc="-5">
                <a:latin typeface="Times New Roman"/>
                <a:cs typeface="Times New Roman"/>
              </a:rPr>
              <a:t>better manage </a:t>
            </a:r>
            <a:r>
              <a:rPr dirty="0" sz="1000">
                <a:latin typeface="Times New Roman"/>
                <a:cs typeface="Times New Roman"/>
              </a:rPr>
              <a:t>odors.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However, there can be </a:t>
            </a:r>
            <a:r>
              <a:rPr dirty="0" sz="1000" spc="-5">
                <a:latin typeface="Times New Roman"/>
                <a:cs typeface="Times New Roman"/>
              </a:rPr>
              <a:t>significant </a:t>
            </a:r>
            <a:r>
              <a:rPr dirty="0" sz="1000">
                <a:latin typeface="Times New Roman"/>
                <a:cs typeface="Times New Roman"/>
              </a:rPr>
              <a:t>differences 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between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the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traditional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pollutant-specific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modeling</a:t>
            </a:r>
            <a:r>
              <a:rPr dirty="0" sz="1000">
                <a:latin typeface="Times New Roman"/>
                <a:cs typeface="Times New Roman"/>
              </a:rPr>
              <a:t> and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modeling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that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is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performed</a:t>
            </a:r>
            <a:r>
              <a:rPr dirty="0" sz="1000">
                <a:latin typeface="Times New Roman"/>
                <a:cs typeface="Times New Roman"/>
              </a:rPr>
              <a:t> for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odor 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assessment.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Modeling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used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for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air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quality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compliance</a:t>
            </a:r>
            <a:r>
              <a:rPr dirty="0" sz="1000" spc="24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purposes,</a:t>
            </a:r>
            <a:r>
              <a:rPr dirty="0" sz="1000" spc="24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for</a:t>
            </a:r>
            <a:r>
              <a:rPr dirty="0" sz="1000" spc="24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example,</a:t>
            </a:r>
            <a:r>
              <a:rPr dirty="0" sz="1000" spc="24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is</a:t>
            </a:r>
            <a:r>
              <a:rPr dirty="0" sz="1000" spc="24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usually 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concerned with fixed time-averaged concentrations for direct comparison to ambient air quality </a:t>
            </a:r>
            <a:r>
              <a:rPr dirty="0" sz="1000">
                <a:latin typeface="Times New Roman"/>
                <a:cs typeface="Times New Roman"/>
              </a:rPr>
              <a:t> standards and </a:t>
            </a:r>
            <a:r>
              <a:rPr dirty="0" sz="1000" spc="-5">
                <a:latin typeface="Times New Roman"/>
                <a:cs typeface="Times New Roman"/>
              </a:rPr>
              <a:t>criteria (generally </a:t>
            </a:r>
            <a:r>
              <a:rPr dirty="0" sz="1000">
                <a:latin typeface="Times New Roman"/>
                <a:cs typeface="Times New Roman"/>
              </a:rPr>
              <a:t>1 hour </a:t>
            </a:r>
            <a:r>
              <a:rPr dirty="0" sz="1000" spc="-5">
                <a:latin typeface="Times New Roman"/>
                <a:cs typeface="Times New Roman"/>
              </a:rPr>
              <a:t>to </a:t>
            </a:r>
            <a:r>
              <a:rPr dirty="0" sz="1000">
                <a:latin typeface="Times New Roman"/>
                <a:cs typeface="Times New Roman"/>
              </a:rPr>
              <a:t>1 </a:t>
            </a:r>
            <a:r>
              <a:rPr dirty="0" sz="1000" spc="-5">
                <a:latin typeface="Times New Roman"/>
                <a:cs typeface="Times New Roman"/>
              </a:rPr>
              <a:t>year).</a:t>
            </a:r>
            <a:r>
              <a:rPr dirty="0" sz="1000">
                <a:latin typeface="Times New Roman"/>
                <a:cs typeface="Times New Roman"/>
              </a:rPr>
              <a:t> Odors, on </a:t>
            </a:r>
            <a:r>
              <a:rPr dirty="0" sz="1000" spc="-5">
                <a:latin typeface="Times New Roman"/>
                <a:cs typeface="Times New Roman"/>
              </a:rPr>
              <a:t>the other </a:t>
            </a:r>
            <a:r>
              <a:rPr dirty="0" sz="1000">
                <a:latin typeface="Times New Roman"/>
                <a:cs typeface="Times New Roman"/>
              </a:rPr>
              <a:t>hand, can be recognized on 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the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order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of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seconds or </a:t>
            </a:r>
            <a:r>
              <a:rPr dirty="0" sz="1000" spc="-5">
                <a:latin typeface="Times New Roman"/>
                <a:cs typeface="Times New Roman"/>
              </a:rPr>
              <a:t>minutes.</a:t>
            </a:r>
            <a:r>
              <a:rPr dirty="0" sz="1000">
                <a:latin typeface="Times New Roman"/>
                <a:cs typeface="Times New Roman"/>
              </a:rPr>
              <a:t> In addition, unlike air quality standards which have been 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quantified </a:t>
            </a:r>
            <a:r>
              <a:rPr dirty="0" sz="1000">
                <a:latin typeface="Times New Roman"/>
                <a:cs typeface="Times New Roman"/>
              </a:rPr>
              <a:t>based upon exposure and </a:t>
            </a:r>
            <a:r>
              <a:rPr dirty="0" sz="1000" spc="-5">
                <a:latin typeface="Times New Roman"/>
                <a:cs typeface="Times New Roman"/>
              </a:rPr>
              <a:t>health related </a:t>
            </a:r>
            <a:r>
              <a:rPr dirty="0" sz="1000">
                <a:latin typeface="Times New Roman"/>
                <a:cs typeface="Times New Roman"/>
              </a:rPr>
              <a:t>responses, </a:t>
            </a:r>
            <a:r>
              <a:rPr dirty="0" sz="1000" spc="-5">
                <a:latin typeface="Times New Roman"/>
                <a:cs typeface="Times New Roman"/>
              </a:rPr>
              <a:t>the </a:t>
            </a:r>
            <a:r>
              <a:rPr dirty="0" sz="1000">
                <a:latin typeface="Times New Roman"/>
                <a:cs typeface="Times New Roman"/>
              </a:rPr>
              <a:t>response </a:t>
            </a:r>
            <a:r>
              <a:rPr dirty="0" sz="1000" spc="-5">
                <a:latin typeface="Times New Roman"/>
                <a:cs typeface="Times New Roman"/>
              </a:rPr>
              <a:t>to </a:t>
            </a:r>
            <a:r>
              <a:rPr dirty="0" sz="1000">
                <a:latin typeface="Times New Roman"/>
                <a:cs typeface="Times New Roman"/>
              </a:rPr>
              <a:t>odors can be very 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subjective </a:t>
            </a:r>
            <a:r>
              <a:rPr dirty="0" sz="1000">
                <a:latin typeface="Times New Roman"/>
                <a:cs typeface="Times New Roman"/>
              </a:rPr>
              <a:t>and are </a:t>
            </a:r>
            <a:r>
              <a:rPr dirty="0" sz="1000" spc="-5">
                <a:latin typeface="Times New Roman"/>
                <a:cs typeface="Times New Roman"/>
              </a:rPr>
              <a:t>historically </a:t>
            </a:r>
            <a:r>
              <a:rPr dirty="0" sz="1000">
                <a:latin typeface="Times New Roman"/>
                <a:cs typeface="Times New Roman"/>
              </a:rPr>
              <a:t>based on nuisance.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This chapter </a:t>
            </a:r>
            <a:r>
              <a:rPr dirty="0" sz="1000">
                <a:latin typeface="Times New Roman"/>
                <a:cs typeface="Times New Roman"/>
              </a:rPr>
              <a:t>discusses </a:t>
            </a:r>
            <a:r>
              <a:rPr dirty="0" sz="1000" spc="-5">
                <a:latin typeface="Times New Roman"/>
                <a:cs typeface="Times New Roman"/>
              </a:rPr>
              <a:t>the techniques </a:t>
            </a:r>
            <a:r>
              <a:rPr dirty="0" sz="1000">
                <a:latin typeface="Times New Roman"/>
                <a:cs typeface="Times New Roman"/>
              </a:rPr>
              <a:t>used </a:t>
            </a:r>
            <a:r>
              <a:rPr dirty="0" sz="1000" spc="-5">
                <a:latin typeface="Times New Roman"/>
                <a:cs typeface="Times New Roman"/>
              </a:rPr>
              <a:t>to 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model </a:t>
            </a:r>
            <a:r>
              <a:rPr dirty="0" sz="1000">
                <a:latin typeface="Times New Roman"/>
                <a:cs typeface="Times New Roman"/>
              </a:rPr>
              <a:t>odors, and </a:t>
            </a:r>
            <a:r>
              <a:rPr dirty="0" sz="1000" spc="-5">
                <a:latin typeface="Times New Roman"/>
                <a:cs typeface="Times New Roman"/>
              </a:rPr>
              <a:t>details the </a:t>
            </a:r>
            <a:r>
              <a:rPr dirty="0" sz="1000">
                <a:latin typeface="Times New Roman"/>
                <a:cs typeface="Times New Roman"/>
              </a:rPr>
              <a:t>differences </a:t>
            </a:r>
            <a:r>
              <a:rPr dirty="0" sz="1000" spc="-5">
                <a:latin typeface="Times New Roman"/>
                <a:cs typeface="Times New Roman"/>
              </a:rPr>
              <a:t>that must </a:t>
            </a:r>
            <a:r>
              <a:rPr dirty="0" sz="1000">
                <a:latin typeface="Times New Roman"/>
                <a:cs typeface="Times New Roman"/>
              </a:rPr>
              <a:t>be addressed from </a:t>
            </a:r>
            <a:r>
              <a:rPr dirty="0" sz="1000" spc="-5">
                <a:latin typeface="Times New Roman"/>
                <a:cs typeface="Times New Roman"/>
              </a:rPr>
              <a:t>both theoretical </a:t>
            </a:r>
            <a:r>
              <a:rPr dirty="0" sz="1000">
                <a:latin typeface="Times New Roman"/>
                <a:cs typeface="Times New Roman"/>
              </a:rPr>
              <a:t>and </a:t>
            </a:r>
            <a:r>
              <a:rPr dirty="0" sz="1000" spc="-5">
                <a:latin typeface="Times New Roman"/>
                <a:cs typeface="Times New Roman"/>
              </a:rPr>
              <a:t>practical 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points</a:t>
            </a:r>
            <a:r>
              <a:rPr dirty="0" sz="1000">
                <a:latin typeface="Times New Roman"/>
                <a:cs typeface="Times New Roman"/>
              </a:rPr>
              <a:t> of </a:t>
            </a:r>
            <a:r>
              <a:rPr dirty="0" sz="1000" spc="-5">
                <a:latin typeface="Times New Roman"/>
                <a:cs typeface="Times New Roman"/>
              </a:rPr>
              <a:t>view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when </a:t>
            </a:r>
            <a:r>
              <a:rPr dirty="0" sz="1000" spc="-5">
                <a:latin typeface="Times New Roman"/>
                <a:cs typeface="Times New Roman"/>
              </a:rPr>
              <a:t>applying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dispersion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models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to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odor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assessment.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200">
              <a:latin typeface="Times New Roman"/>
              <a:cs typeface="Times New Roman"/>
            </a:endParaRPr>
          </a:p>
          <a:p>
            <a:pPr algn="just" marL="114300" marR="82550">
              <a:lnSpc>
                <a:spcPts val="1170"/>
              </a:lnSpc>
              <a:spcBef>
                <a:spcPts val="5"/>
              </a:spcBef>
            </a:pPr>
            <a:r>
              <a:rPr dirty="0" sz="1000" b="1">
                <a:latin typeface="Times New Roman"/>
                <a:cs typeface="Times New Roman"/>
              </a:rPr>
              <a:t>Key</a:t>
            </a:r>
            <a:r>
              <a:rPr dirty="0" sz="1000" spc="5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Words:</a:t>
            </a:r>
            <a:r>
              <a:rPr dirty="0" sz="1000" spc="5" b="1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Odors,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odor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modeling,</a:t>
            </a:r>
            <a:r>
              <a:rPr dirty="0" sz="1000">
                <a:latin typeface="Times New Roman"/>
                <a:cs typeface="Times New Roman"/>
              </a:rPr>
              <a:t> odor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dispersion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modeling,</a:t>
            </a:r>
            <a:r>
              <a:rPr dirty="0" sz="1000">
                <a:latin typeface="Times New Roman"/>
                <a:cs typeface="Times New Roman"/>
              </a:rPr>
              <a:t> air</a:t>
            </a:r>
            <a:r>
              <a:rPr dirty="0" sz="1000" spc="25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quality</a:t>
            </a:r>
            <a:r>
              <a:rPr dirty="0" sz="1000" spc="25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modeling,</a:t>
            </a:r>
            <a:r>
              <a:rPr dirty="0" sz="1000" spc="24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odor 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10">
                <a:latin typeface="Times New Roman"/>
                <a:cs typeface="Times New Roman"/>
              </a:rPr>
              <a:t>impacts.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250">
              <a:latin typeface="Times New Roman"/>
              <a:cs typeface="Times New Roman"/>
            </a:endParaRPr>
          </a:p>
          <a:p>
            <a:pPr marL="114300">
              <a:lnSpc>
                <a:spcPct val="100000"/>
              </a:lnSpc>
              <a:spcBef>
                <a:spcPts val="5"/>
              </a:spcBef>
              <a:tabLst>
                <a:tab pos="570865" algn="l"/>
              </a:tabLst>
            </a:pPr>
            <a:r>
              <a:rPr dirty="0" sz="1400" spc="-5" b="1">
                <a:latin typeface="Times New Roman"/>
                <a:cs typeface="Times New Roman"/>
              </a:rPr>
              <a:t>1</a:t>
            </a:r>
            <a:r>
              <a:rPr dirty="0" sz="1400" spc="-5" b="1">
                <a:latin typeface="Times New Roman"/>
                <a:cs typeface="Times New Roman"/>
              </a:rPr>
              <a:t>	</a:t>
            </a:r>
            <a:r>
              <a:rPr dirty="0" sz="1400" spc="-5" b="1">
                <a:latin typeface="Times New Roman"/>
                <a:cs typeface="Times New Roman"/>
              </a:rPr>
              <a:t>Modeling</a:t>
            </a:r>
            <a:r>
              <a:rPr dirty="0" sz="1400" spc="-5" b="1">
                <a:latin typeface="Times New Roman"/>
                <a:cs typeface="Times New Roman"/>
              </a:rPr>
              <a:t> </a:t>
            </a:r>
            <a:r>
              <a:rPr dirty="0" sz="1400" spc="-5" b="1">
                <a:latin typeface="Times New Roman"/>
                <a:cs typeface="Times New Roman"/>
              </a:rPr>
              <a:t>for</a:t>
            </a:r>
            <a:r>
              <a:rPr dirty="0" sz="1400" spc="-35" b="1">
                <a:latin typeface="Times New Roman"/>
                <a:cs typeface="Times New Roman"/>
              </a:rPr>
              <a:t> </a:t>
            </a:r>
            <a:r>
              <a:rPr dirty="0" sz="1400" spc="-5" b="1">
                <a:latin typeface="Times New Roman"/>
                <a:cs typeface="Times New Roman"/>
              </a:rPr>
              <a:t>Odors</a:t>
            </a:r>
            <a:r>
              <a:rPr dirty="0" sz="1400" spc="-5" b="1">
                <a:latin typeface="Times New Roman"/>
                <a:cs typeface="Times New Roman"/>
              </a:rPr>
              <a:t> </a:t>
            </a:r>
            <a:r>
              <a:rPr dirty="0" sz="1400" spc="-5" b="1">
                <a:latin typeface="Times New Roman"/>
                <a:cs typeface="Times New Roman"/>
              </a:rPr>
              <a:t>in</a:t>
            </a:r>
            <a:r>
              <a:rPr dirty="0" sz="1400" spc="-5" b="1">
                <a:latin typeface="Times New Roman"/>
                <a:cs typeface="Times New Roman"/>
              </a:rPr>
              <a:t> </a:t>
            </a:r>
            <a:r>
              <a:rPr dirty="0" sz="1400" spc="-5" b="1">
                <a:latin typeface="Times New Roman"/>
                <a:cs typeface="Times New Roman"/>
              </a:rPr>
              <a:t>the</a:t>
            </a:r>
            <a:r>
              <a:rPr dirty="0" sz="1400" spc="-85" b="1">
                <a:latin typeface="Times New Roman"/>
                <a:cs typeface="Times New Roman"/>
              </a:rPr>
              <a:t> </a:t>
            </a:r>
            <a:r>
              <a:rPr dirty="0" sz="1400" spc="-5" b="1">
                <a:latin typeface="Times New Roman"/>
                <a:cs typeface="Times New Roman"/>
              </a:rPr>
              <a:t>Atmosphe</a:t>
            </a:r>
            <a:r>
              <a:rPr dirty="0" sz="1400" spc="-35" b="1">
                <a:latin typeface="Times New Roman"/>
                <a:cs typeface="Times New Roman"/>
              </a:rPr>
              <a:t>r</a:t>
            </a:r>
            <a:r>
              <a:rPr dirty="0" sz="1400" spc="-5" b="1">
                <a:latin typeface="Times New Roman"/>
                <a:cs typeface="Times New Roman"/>
              </a:rPr>
              <a:t>e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200">
              <a:latin typeface="Times New Roman"/>
              <a:cs typeface="Times New Roman"/>
            </a:endParaRPr>
          </a:p>
          <a:p>
            <a:pPr algn="just" marL="114300" marR="81280">
              <a:lnSpc>
                <a:spcPts val="1400"/>
              </a:lnSpc>
            </a:pPr>
            <a:r>
              <a:rPr dirty="0" sz="1200">
                <a:latin typeface="Times New Roman"/>
                <a:cs typeface="Times New Roman"/>
              </a:rPr>
              <a:t>The quality of the air we breathe has traditionally been based on levels of </a:t>
            </a:r>
            <a:r>
              <a:rPr dirty="0" sz="1200" spc="-5">
                <a:latin typeface="Times New Roman"/>
                <a:cs typeface="Times New Roman"/>
              </a:rPr>
              <a:t>ambient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air concentrations of pollutants known to </a:t>
            </a:r>
            <a:r>
              <a:rPr dirty="0" sz="1200" spc="-5">
                <a:latin typeface="Times New Roman"/>
                <a:cs typeface="Times New Roman"/>
              </a:rPr>
              <a:t>have </a:t>
            </a:r>
            <a:r>
              <a:rPr dirty="0" sz="1200">
                <a:latin typeface="Times New Roman"/>
                <a:cs typeface="Times New Roman"/>
              </a:rPr>
              <a:t>adverse health effects.   However,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as “quality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life”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emerges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as a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strong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public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concern,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 is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increasingly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linked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58900" y="9433814"/>
            <a:ext cx="425704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latin typeface="Symbol"/>
                <a:cs typeface="Symbol"/>
              </a:rPr>
              <a:t></a:t>
            </a:r>
            <a:r>
              <a:rPr dirty="0" sz="1000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2008</a:t>
            </a:r>
            <a:r>
              <a:rPr dirty="0" sz="1000" spc="-5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The</a:t>
            </a:r>
            <a:r>
              <a:rPr dirty="0" sz="1000" spc="-5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EnviroComp Institute</a:t>
            </a:r>
            <a:r>
              <a:rPr dirty="0" sz="1000" spc="-5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and Air</a:t>
            </a:r>
            <a:r>
              <a:rPr dirty="0" sz="1000" spc="-5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&amp; Waste</a:t>
            </a:r>
            <a:r>
              <a:rPr dirty="0" sz="1000" spc="-5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Management</a:t>
            </a:r>
            <a:r>
              <a:rPr dirty="0" sz="1000" spc="-5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Association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196074" y="9433814"/>
            <a:ext cx="217804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latin typeface="Times New Roman"/>
                <a:cs typeface="Times New Roman"/>
              </a:rPr>
              <a:t>329</a:t>
            </a:r>
            <a:endParaRPr sz="1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58900" y="439165"/>
            <a:ext cx="21717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latin typeface="Times New Roman"/>
                <a:cs typeface="Times New Roman"/>
              </a:rPr>
              <a:t>338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680808" y="439165"/>
            <a:ext cx="173355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-5" b="1">
                <a:latin typeface="Times New Roman"/>
                <a:cs typeface="Times New Roman"/>
              </a:rPr>
              <a:t>Air</a:t>
            </a:r>
            <a:r>
              <a:rPr dirty="0" sz="1000" b="1">
                <a:latin typeface="Times New Roman"/>
                <a:cs typeface="Times New Roman"/>
              </a:rPr>
              <a:t> </a:t>
            </a:r>
            <a:r>
              <a:rPr dirty="0" sz="1000" spc="-5" b="1">
                <a:latin typeface="Times New Roman"/>
                <a:cs typeface="Times New Roman"/>
              </a:rPr>
              <a:t>Quality</a:t>
            </a:r>
            <a:r>
              <a:rPr dirty="0" sz="1000" b="1">
                <a:latin typeface="Times New Roman"/>
                <a:cs typeface="Times New Roman"/>
              </a:rPr>
              <a:t> </a:t>
            </a:r>
            <a:r>
              <a:rPr dirty="0" sz="1000" spc="-5" b="1">
                <a:latin typeface="Times New Roman"/>
                <a:cs typeface="Times New Roman"/>
              </a:rPr>
              <a:t>Modeling</a:t>
            </a:r>
            <a:r>
              <a:rPr dirty="0" sz="1000" b="1">
                <a:latin typeface="Times New Roman"/>
                <a:cs typeface="Times New Roman"/>
              </a:rPr>
              <a:t> – </a:t>
            </a:r>
            <a:r>
              <a:rPr dirty="0" sz="1000" spc="-5" b="1">
                <a:latin typeface="Times New Roman"/>
                <a:cs typeface="Times New Roman"/>
              </a:rPr>
              <a:t>Vol.</a:t>
            </a:r>
            <a:r>
              <a:rPr dirty="0" sz="1000" b="1">
                <a:latin typeface="Times New Roman"/>
                <a:cs typeface="Times New Roman"/>
              </a:rPr>
              <a:t> III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58898" y="892555"/>
            <a:ext cx="5056505" cy="3941445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algn="just" marL="12700" marR="5080">
              <a:lnSpc>
                <a:spcPts val="1400"/>
              </a:lnSpc>
              <a:spcBef>
                <a:spcPts val="180"/>
              </a:spcBef>
            </a:pPr>
            <a:r>
              <a:rPr dirty="0" sz="1200">
                <a:latin typeface="Times New Roman"/>
                <a:cs typeface="Times New Roman"/>
              </a:rPr>
              <a:t>hour.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If the odor criterion for a particular odor </a:t>
            </a:r>
            <a:r>
              <a:rPr dirty="0" sz="1200" spc="-5">
                <a:latin typeface="Times New Roman"/>
                <a:cs typeface="Times New Roman"/>
              </a:rPr>
              <a:t>assessment </a:t>
            </a:r>
            <a:r>
              <a:rPr dirty="0" sz="1200">
                <a:latin typeface="Times New Roman"/>
                <a:cs typeface="Times New Roman"/>
              </a:rPr>
              <a:t>is on the order of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seconds,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time-averaged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formulas</a:t>
            </a:r>
            <a:r>
              <a:rPr dirty="0" sz="1200">
                <a:latin typeface="Times New Roman"/>
                <a:cs typeface="Times New Roman"/>
              </a:rPr>
              <a:t> could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conceivably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underestimate</a:t>
            </a:r>
            <a:r>
              <a:rPr dirty="0" sz="1200">
                <a:latin typeface="Times New Roman"/>
                <a:cs typeface="Times New Roman"/>
              </a:rPr>
              <a:t> a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shorter-term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peak odor </a:t>
            </a:r>
            <a:r>
              <a:rPr dirty="0" sz="1200" spc="-5">
                <a:latin typeface="Times New Roman"/>
                <a:cs typeface="Times New Roman"/>
              </a:rPr>
              <a:t>impact.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0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469265" algn="l"/>
              </a:tabLst>
            </a:pPr>
            <a:r>
              <a:rPr dirty="0" sz="1400" spc="-5" b="1">
                <a:latin typeface="Times New Roman"/>
                <a:cs typeface="Times New Roman"/>
              </a:rPr>
              <a:t>4	Odor</a:t>
            </a:r>
            <a:r>
              <a:rPr dirty="0" sz="1400" spc="-20" b="1">
                <a:latin typeface="Times New Roman"/>
                <a:cs typeface="Times New Roman"/>
              </a:rPr>
              <a:t> </a:t>
            </a:r>
            <a:r>
              <a:rPr dirty="0" sz="1400" spc="-5" b="1">
                <a:latin typeface="Times New Roman"/>
                <a:cs typeface="Times New Roman"/>
              </a:rPr>
              <a:t>Criteria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ts val="1400"/>
              </a:lnSpc>
            </a:pPr>
            <a:r>
              <a:rPr dirty="0" sz="1200">
                <a:latin typeface="Times New Roman"/>
                <a:cs typeface="Times New Roman"/>
              </a:rPr>
              <a:t>In the United States, there are currently no federal odor standards.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 </a:t>
            </a:r>
            <a:r>
              <a:rPr dirty="0" sz="1200" spc="-5">
                <a:latin typeface="Times New Roman"/>
                <a:cs typeface="Times New Roman"/>
              </a:rPr>
              <a:t>number </a:t>
            </a:r>
            <a:r>
              <a:rPr dirty="0" sz="1200">
                <a:latin typeface="Times New Roman"/>
                <a:cs typeface="Times New Roman"/>
              </a:rPr>
              <a:t>of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states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some</a:t>
            </a:r>
            <a:r>
              <a:rPr dirty="0" sz="1200">
                <a:latin typeface="Times New Roman"/>
                <a:cs typeface="Times New Roman"/>
              </a:rPr>
              <a:t> localities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have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regulations;</a:t>
            </a:r>
            <a:r>
              <a:rPr dirty="0" sz="1200">
                <a:latin typeface="Times New Roman"/>
                <a:cs typeface="Times New Roman"/>
              </a:rPr>
              <a:t> 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majority</a:t>
            </a:r>
            <a:r>
              <a:rPr dirty="0" sz="1200">
                <a:latin typeface="Times New Roman"/>
                <a:cs typeface="Times New Roman"/>
              </a:rPr>
              <a:t> of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these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are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nuisance laws.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However, growing concern over odors from sources such as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concentrated </a:t>
            </a:r>
            <a:r>
              <a:rPr dirty="0" sz="1200" spc="-5">
                <a:latin typeface="Times New Roman"/>
                <a:cs typeface="Times New Roman"/>
              </a:rPr>
              <a:t>animal feeding </a:t>
            </a:r>
            <a:r>
              <a:rPr dirty="0" sz="1200">
                <a:latin typeface="Times New Roman"/>
                <a:cs typeface="Times New Roman"/>
              </a:rPr>
              <a:t>operations (CAFOs), </a:t>
            </a:r>
            <a:r>
              <a:rPr dirty="0" sz="1200" spc="-5">
                <a:latin typeface="Times New Roman"/>
                <a:cs typeface="Times New Roman"/>
              </a:rPr>
              <a:t>composting facilities, </a:t>
            </a:r>
            <a:r>
              <a:rPr dirty="0" sz="1200">
                <a:latin typeface="Times New Roman"/>
                <a:cs typeface="Times New Roman"/>
              </a:rPr>
              <a:t>rendering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plants, </a:t>
            </a:r>
            <a:r>
              <a:rPr dirty="0" sz="1200" spc="-5">
                <a:latin typeface="Times New Roman"/>
                <a:cs typeface="Times New Roman"/>
              </a:rPr>
              <a:t>landfills, </a:t>
            </a:r>
            <a:r>
              <a:rPr dirty="0" sz="1200">
                <a:latin typeface="Times New Roman"/>
                <a:cs typeface="Times New Roman"/>
              </a:rPr>
              <a:t>wastewater </a:t>
            </a:r>
            <a:r>
              <a:rPr dirty="0" sz="1200" spc="-5">
                <a:latin typeface="Times New Roman"/>
                <a:cs typeface="Times New Roman"/>
              </a:rPr>
              <a:t>treatment </a:t>
            </a:r>
            <a:r>
              <a:rPr dirty="0" sz="1200">
                <a:latin typeface="Times New Roman"/>
                <a:cs typeface="Times New Roman"/>
              </a:rPr>
              <a:t>plants, and </a:t>
            </a:r>
            <a:r>
              <a:rPr dirty="0" sz="1200" spc="-5">
                <a:latin typeface="Times New Roman"/>
                <a:cs typeface="Times New Roman"/>
              </a:rPr>
              <a:t>geothermal </a:t>
            </a:r>
            <a:r>
              <a:rPr dirty="0" sz="1200">
                <a:latin typeface="Times New Roman"/>
                <a:cs typeface="Times New Roman"/>
              </a:rPr>
              <a:t>energy </a:t>
            </a:r>
            <a:r>
              <a:rPr dirty="0" sz="1200" spc="-5">
                <a:latin typeface="Times New Roman"/>
                <a:cs typeface="Times New Roman"/>
              </a:rPr>
              <a:t>facilities, </a:t>
            </a:r>
            <a:r>
              <a:rPr dirty="0" sz="1200">
                <a:latin typeface="Times New Roman"/>
                <a:cs typeface="Times New Roman"/>
              </a:rPr>
              <a:t> especially in an age of </a:t>
            </a:r>
            <a:r>
              <a:rPr dirty="0" sz="1200" spc="-5">
                <a:latin typeface="Times New Roman"/>
                <a:cs typeface="Times New Roman"/>
              </a:rPr>
              <a:t>development </a:t>
            </a:r>
            <a:r>
              <a:rPr dirty="0" sz="1200">
                <a:latin typeface="Times New Roman"/>
                <a:cs typeface="Times New Roman"/>
              </a:rPr>
              <a:t>where the traditional buffer zones between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such</a:t>
            </a:r>
            <a:r>
              <a:rPr dirty="0" sz="1200" spc="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facilities</a:t>
            </a:r>
            <a:r>
              <a:rPr dirty="0" sz="1200" spc="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</a:t>
            </a:r>
            <a:r>
              <a:rPr dirty="0" sz="1200" spc="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8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community</a:t>
            </a:r>
            <a:r>
              <a:rPr dirty="0" sz="1200" spc="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are</a:t>
            </a:r>
            <a:r>
              <a:rPr dirty="0" sz="1200" spc="8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shrinking</a:t>
            </a:r>
            <a:r>
              <a:rPr dirty="0" sz="1200" spc="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or</a:t>
            </a:r>
            <a:r>
              <a:rPr dirty="0" sz="1200" spc="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non-existent,</a:t>
            </a:r>
            <a:r>
              <a:rPr dirty="0" sz="1200" spc="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has</a:t>
            </a:r>
            <a:r>
              <a:rPr dirty="0" sz="1200" spc="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led</a:t>
            </a:r>
            <a:r>
              <a:rPr dirty="0" sz="1200" spc="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surge </a:t>
            </a:r>
            <a:r>
              <a:rPr dirty="0" sz="1200" spc="-2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 interest in </a:t>
            </a:r>
            <a:r>
              <a:rPr dirty="0" sz="1200" spc="-5">
                <a:latin typeface="Times New Roman"/>
                <a:cs typeface="Times New Roman"/>
              </a:rPr>
              <a:t>measuring </a:t>
            </a:r>
            <a:r>
              <a:rPr dirty="0" sz="1200">
                <a:latin typeface="Times New Roman"/>
                <a:cs typeface="Times New Roman"/>
              </a:rPr>
              <a:t>and </a:t>
            </a:r>
            <a:r>
              <a:rPr dirty="0" sz="1200" spc="-5">
                <a:latin typeface="Times New Roman"/>
                <a:cs typeface="Times New Roman"/>
              </a:rPr>
              <a:t>managing </a:t>
            </a:r>
            <a:r>
              <a:rPr dirty="0" sz="1200">
                <a:latin typeface="Times New Roman"/>
                <a:cs typeface="Times New Roman"/>
              </a:rPr>
              <a:t>odors.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Recent surveys of odor standards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 criteria used within the United States and in other countries around the world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(Mahin and Pope, 1999; Mahin, 1997; and Malcolm Pirnie, 2002) indicate that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there are a </a:t>
            </a:r>
            <a:r>
              <a:rPr dirty="0" sz="1200" spc="-5">
                <a:latin typeface="Times New Roman"/>
                <a:cs typeface="Times New Roman"/>
              </a:rPr>
              <a:t>number </a:t>
            </a:r>
            <a:r>
              <a:rPr dirty="0" sz="1200">
                <a:latin typeface="Times New Roman"/>
                <a:cs typeface="Times New Roman"/>
              </a:rPr>
              <a:t>of different odor levels currently being used to regulate odors,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including the </a:t>
            </a:r>
            <a:r>
              <a:rPr dirty="0" sz="1200" i="1">
                <a:latin typeface="Times New Roman"/>
                <a:cs typeface="Times New Roman"/>
              </a:rPr>
              <a:t>detection </a:t>
            </a:r>
            <a:r>
              <a:rPr dirty="0" sz="1200" spc="-5" i="1">
                <a:latin typeface="Times New Roman"/>
                <a:cs typeface="Times New Roman"/>
              </a:rPr>
              <a:t>threshold</a:t>
            </a:r>
            <a:r>
              <a:rPr dirty="0" sz="1200" spc="-5">
                <a:latin typeface="Times New Roman"/>
                <a:cs typeface="Times New Roman"/>
              </a:rPr>
              <a:t>,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i="1">
                <a:latin typeface="Times New Roman"/>
                <a:cs typeface="Times New Roman"/>
              </a:rPr>
              <a:t>recognition threshold, </a:t>
            </a:r>
            <a:r>
              <a:rPr dirty="0" sz="1200">
                <a:latin typeface="Times New Roman"/>
                <a:cs typeface="Times New Roman"/>
              </a:rPr>
              <a:t>and </a:t>
            </a:r>
            <a:r>
              <a:rPr dirty="0" sz="1200" i="1">
                <a:latin typeface="Times New Roman"/>
                <a:cs typeface="Times New Roman"/>
              </a:rPr>
              <a:t>odor threshold </a:t>
            </a:r>
            <a:r>
              <a:rPr dirty="0" sz="1200" spc="5" i="1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(See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  <a:hlinkClick r:id="rId2" action="ppaction://hlinksldjump"/>
              </a:rPr>
              <a:t>Table </a:t>
            </a:r>
            <a:r>
              <a:rPr dirty="0" sz="1200">
                <a:latin typeface="Times New Roman"/>
                <a:cs typeface="Times New Roman"/>
              </a:rPr>
              <a:t>2).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1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dirty="0" sz="1000" b="1">
                <a:latin typeface="Times New Roman"/>
                <a:cs typeface="Times New Roman"/>
              </a:rPr>
              <a:t>Table</a:t>
            </a:r>
            <a:r>
              <a:rPr dirty="0" sz="1000" spc="-15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2</a:t>
            </a:r>
            <a:r>
              <a:rPr dirty="0" sz="1000" spc="-10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-</a:t>
            </a:r>
            <a:r>
              <a:rPr dirty="0" sz="1000" spc="-10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Odor</a:t>
            </a:r>
            <a:r>
              <a:rPr dirty="0" sz="1000" spc="-15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Standards</a:t>
            </a:r>
            <a:r>
              <a:rPr dirty="0" sz="1000" spc="-10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and</a:t>
            </a:r>
            <a:r>
              <a:rPr dirty="0" sz="1000" spc="-10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Criteria.</a:t>
            </a:r>
            <a:endParaRPr sz="1000">
              <a:latin typeface="Times New Roman"/>
              <a:cs typeface="Times New Roman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1357122" y="4972050"/>
          <a:ext cx="5071745" cy="3987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43635"/>
                <a:gridCol w="1449705"/>
                <a:gridCol w="2437130"/>
              </a:tblGrid>
              <a:tr h="30327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dirty="0" sz="1200" b="1">
                          <a:latin typeface="Times New Roman"/>
                          <a:cs typeface="Times New Roman"/>
                        </a:rPr>
                        <a:t>Location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5880">
                    <a:lnL w="285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dirty="0" sz="1200" spc="-5" b="1">
                          <a:latin typeface="Times New Roman"/>
                          <a:cs typeface="Times New Roman"/>
                        </a:rPr>
                        <a:t>Compound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58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dirty="0" sz="1200" spc="-5" b="1">
                          <a:latin typeface="Times New Roman"/>
                          <a:cs typeface="Times New Roman"/>
                        </a:rPr>
                        <a:t>Standard/Criteria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5880">
                    <a:lnL w="635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222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California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3340">
                    <a:lnL w="285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Hydrogen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sulfide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334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270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30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ppbv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(1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hr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average)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3340">
                    <a:lnL w="635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04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Connecticut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285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Hydrogen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sulfide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03605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6.3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Symbol"/>
                          <a:cs typeface="Symbol"/>
                        </a:rPr>
                        <a:t>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g/m</a:t>
                      </a:r>
                      <a:r>
                        <a:rPr dirty="0" baseline="38194" sz="1200" spc="-7">
                          <a:latin typeface="Times New Roman"/>
                          <a:cs typeface="Times New Roman"/>
                        </a:rPr>
                        <a:t>3</a:t>
                      </a:r>
                      <a:endParaRPr baseline="38194"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6990">
                    <a:lnL w="635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04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"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285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Methyl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mercaptan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6305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2.2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Symbol"/>
                          <a:cs typeface="Symbol"/>
                        </a:rPr>
                        <a:t>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g/m</a:t>
                      </a:r>
                      <a:r>
                        <a:rPr dirty="0" baseline="38194" sz="1200" spc="-7">
                          <a:latin typeface="Times New Roman"/>
                          <a:cs typeface="Times New Roman"/>
                        </a:rPr>
                        <a:t>3</a:t>
                      </a:r>
                      <a:endParaRPr baseline="38194"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6990">
                    <a:lnL w="635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041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"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285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N/A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7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D/T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8005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1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Illinois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41605">
                    <a:lnL w="285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1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N/A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4160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97815" marR="290195" indent="95885">
                        <a:lnSpc>
                          <a:spcPts val="1400"/>
                        </a:lnSpc>
                        <a:spcBef>
                          <a:spcPts val="5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8 D/T (residential), 24 D/T 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(industrial),</a:t>
                      </a:r>
                      <a:r>
                        <a:rPr dirty="0" sz="1200" spc="-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16</a:t>
                      </a: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D/T</a:t>
                      </a: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elsewhere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63500">
                    <a:lnL w="635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041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Kentucky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285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N/A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7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D/T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(state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standard)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041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Michigan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285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Hydrogen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sulfide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Symbol"/>
                          <a:cs typeface="Symbol"/>
                        </a:rPr>
                        <a:t>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g/m</a:t>
                      </a:r>
                      <a:r>
                        <a:rPr dirty="0" baseline="38194" sz="1200" spc="-7"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dirty="0" baseline="38194" sz="1200" spc="1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(24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hr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average)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6990">
                    <a:lnL w="635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041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"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285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Methyl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mercaptan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7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10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Symbol"/>
                          <a:cs typeface="Symbol"/>
                        </a:rPr>
                        <a:t>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g/m</a:t>
                      </a:r>
                      <a:r>
                        <a:rPr dirty="0" baseline="38194" sz="1200" spc="-7"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dirty="0" baseline="38194" sz="1200" spc="1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(1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hr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average)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6990">
                    <a:lnL w="635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04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Minnesota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285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Hydrogen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sulfide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30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ppbv,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50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ppbv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(30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min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average)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041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Nebraska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285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Total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reduced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sulfur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ppbv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(30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min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average)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04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New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Jersey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285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N/A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D/T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(wastewater/solids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handling)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7109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New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York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7630">
                    <a:lnL w="285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Hydrogen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sulfide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763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34085" marR="328295" indent="-599440">
                        <a:lnSpc>
                          <a:spcPts val="1400"/>
                        </a:lnSpc>
                        <a:spcBef>
                          <a:spcPts val="2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14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Symbol"/>
                          <a:cs typeface="Symbol"/>
                        </a:rPr>
                        <a:t>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g/m</a:t>
                      </a:r>
                      <a:r>
                        <a:rPr dirty="0" baseline="38194" sz="1200" spc="-7"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dirty="0" baseline="38194" sz="1200" spc="1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(1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hr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average,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state </a:t>
                      </a:r>
                      <a:r>
                        <a:rPr dirty="0" sz="1200" spc="-28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standard)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2540">
                    <a:lnL w="635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58900" y="439165"/>
            <a:ext cx="117348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latin typeface="Times New Roman"/>
                <a:cs typeface="Times New Roman"/>
              </a:rPr>
              <a:t>15B</a:t>
            </a:r>
            <a:r>
              <a:rPr dirty="0" sz="1000" spc="220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Odor</a:t>
            </a:r>
            <a:r>
              <a:rPr dirty="0" sz="1000" spc="-15" b="1">
                <a:latin typeface="Times New Roman"/>
                <a:cs typeface="Times New Roman"/>
              </a:rPr>
              <a:t> </a:t>
            </a:r>
            <a:r>
              <a:rPr dirty="0" sz="1000" spc="-5" b="1">
                <a:latin typeface="Times New Roman"/>
                <a:cs typeface="Times New Roman"/>
              </a:rPr>
              <a:t>Modeling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96546" y="439165"/>
            <a:ext cx="21717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latin typeface="Times New Roman"/>
                <a:cs typeface="Times New Roman"/>
              </a:rPr>
              <a:t>339</a:t>
            </a:r>
            <a:endParaRPr sz="1000">
              <a:latin typeface="Times New Roman"/>
              <a:cs typeface="Times New Roman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1357122" y="914400"/>
          <a:ext cx="5071745" cy="69659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43635"/>
                <a:gridCol w="1449705"/>
                <a:gridCol w="2437130"/>
              </a:tblGrid>
              <a:tr h="3032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dirty="0" sz="1200" b="1">
                          <a:latin typeface="Times New Roman"/>
                          <a:cs typeface="Times New Roman"/>
                        </a:rPr>
                        <a:t>Location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5880">
                    <a:lnL w="285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dirty="0" sz="1200" spc="-5" b="1">
                          <a:latin typeface="Times New Roman"/>
                          <a:cs typeface="Times New Roman"/>
                        </a:rPr>
                        <a:t>Compound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588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dirty="0" sz="1200" spc="-5" b="1">
                          <a:latin typeface="Times New Roman"/>
                          <a:cs typeface="Times New Roman"/>
                        </a:rPr>
                        <a:t>Standard/Criteria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5880">
                    <a:lnL w="635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222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North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Dakota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3340">
                    <a:lnL w="285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Hydrogen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sulfide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334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dirty="0" sz="1200">
                          <a:latin typeface="Symbol"/>
                          <a:cs typeface="Symbol"/>
                        </a:rPr>
                        <a:t></a:t>
                      </a:r>
                      <a:r>
                        <a:rPr dirty="0" sz="1200" spc="-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50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ppb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9055">
                    <a:lnL w="635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041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"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285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N/A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7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D/T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non-H</a:t>
                      </a:r>
                      <a:r>
                        <a:rPr dirty="0" baseline="-10416" sz="1200" spc="-7"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S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04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Pennsylvania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285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Hydrogen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sulfide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100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ppbv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(1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hr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average)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041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"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285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“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ppbv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(24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hr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average)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118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Texas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1915">
                    <a:lnL w="285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Hydrogen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sulfide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191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47345" marR="338455" indent="89535">
                        <a:lnSpc>
                          <a:spcPts val="14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80 ppbv (30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min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average, 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residential/commercial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area)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041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"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285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“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120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ppbv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(industrial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or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vacant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lands)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041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Quebec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285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Hydrogen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sulfide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27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10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ppbv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(1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hr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average)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04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Alberta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285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Hydrogen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sulfide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27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10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ppbv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(1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hr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average)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041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"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285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Ammonia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2,000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ppbv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(1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hr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average)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04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Ontario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285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N/A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ou/m</a:t>
                      </a:r>
                      <a:r>
                        <a:rPr dirty="0" baseline="38194" sz="1200" spc="-7"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dirty="0" baseline="38194" sz="1200" spc="1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(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10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min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average)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04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WHO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(Europe)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285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Hydrogen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sulfide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1.3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ppbv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(30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min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average,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guideline)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041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Denmark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285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N/A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162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0.6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1.2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 ou/m</a:t>
                      </a:r>
                      <a:r>
                        <a:rPr dirty="0" baseline="38194" sz="1200" spc="-7"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dirty="0" baseline="38194" sz="1200" spc="1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(1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min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average)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0415">
                <a:tc>
                  <a:txBody>
                    <a:bodyPr/>
                    <a:lstStyle/>
                    <a:p>
                      <a:pPr algn="ctr" marL="63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Hong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Kong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285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90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NA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ou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(5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sec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average)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041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Japan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285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Hydrogen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sulfide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20-200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ppbv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(depending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on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location)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04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"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285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Dimethyl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disulfide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9-100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ppbv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04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"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285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Methyl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mercaptan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2-10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ppbv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041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"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285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Butyric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acid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1-6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ppbv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04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"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285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Ammonia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1,000-5,000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ppbv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041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Taiwan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285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N/A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50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 ou/m</a:t>
                      </a:r>
                      <a:r>
                        <a:rPr dirty="0" baseline="38194" sz="1200" spc="-7">
                          <a:latin typeface="Times New Roman"/>
                          <a:cs typeface="Times New Roman"/>
                        </a:rPr>
                        <a:t>3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(petrochemical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park)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1188">
                <a:tc>
                  <a:txBody>
                    <a:bodyPr/>
                    <a:lstStyle/>
                    <a:p>
                      <a:pPr marL="290830" marR="284480" indent="10160">
                        <a:lnSpc>
                          <a:spcPts val="14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Victoria,  Australia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285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Hydrogen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sulfide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191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1230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0.1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ppbv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1915">
                    <a:lnL w="635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04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"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285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Methyl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mercaptan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2494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0.42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ppbv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04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"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285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Ammonia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830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ppbv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146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"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28575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Chlorine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33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ppbv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41910">
                    <a:lnL w="635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1358900" y="8036304"/>
            <a:ext cx="5057775" cy="1096010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algn="just" marL="12700" marR="5080">
              <a:lnSpc>
                <a:spcPts val="1400"/>
              </a:lnSpc>
              <a:spcBef>
                <a:spcPts val="180"/>
              </a:spcBef>
            </a:pPr>
            <a:r>
              <a:rPr dirty="0" sz="1200">
                <a:latin typeface="Times New Roman"/>
                <a:cs typeface="Times New Roman"/>
              </a:rPr>
              <a:t>Due</a:t>
            </a:r>
            <a:r>
              <a:rPr dirty="0" sz="1200" spc="28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2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subjective</a:t>
            </a:r>
            <a:r>
              <a:rPr dirty="0" sz="1200" spc="28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nature</a:t>
            </a:r>
            <a:r>
              <a:rPr dirty="0" sz="1200" spc="28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</a:t>
            </a:r>
            <a:r>
              <a:rPr dirty="0" sz="1200" spc="28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perception,</a:t>
            </a:r>
            <a:r>
              <a:rPr dirty="0" sz="1200" spc="28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</a:t>
            </a:r>
            <a:r>
              <a:rPr dirty="0" sz="1200" spc="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criteria</a:t>
            </a:r>
            <a:r>
              <a:rPr dirty="0" sz="1200" spc="28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are</a:t>
            </a:r>
            <a:r>
              <a:rPr dirty="0" sz="1200" spc="28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often</a:t>
            </a:r>
            <a:r>
              <a:rPr dirty="0" sz="1200" spc="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site- </a:t>
            </a:r>
            <a:r>
              <a:rPr dirty="0" sz="1200" spc="-2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specific,</a:t>
            </a:r>
            <a:r>
              <a:rPr dirty="0" sz="1200" spc="2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</a:t>
            </a:r>
            <a:r>
              <a:rPr dirty="0" sz="1200" spc="229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developed</a:t>
            </a:r>
            <a:r>
              <a:rPr dirty="0" sz="1200" spc="229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from</a:t>
            </a:r>
            <a:r>
              <a:rPr dirty="0" sz="1200" spc="2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actual</a:t>
            </a:r>
            <a:r>
              <a:rPr dirty="0" sz="1200" spc="229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field</a:t>
            </a:r>
            <a:r>
              <a:rPr dirty="0" sz="1200" spc="2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sampling</a:t>
            </a:r>
            <a:r>
              <a:rPr dirty="0" sz="1200" spc="2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data</a:t>
            </a:r>
            <a:r>
              <a:rPr dirty="0" sz="1200" spc="2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</a:t>
            </a:r>
            <a:r>
              <a:rPr dirty="0" sz="1200" spc="2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community-based </a:t>
            </a:r>
            <a:r>
              <a:rPr dirty="0" sz="1200" spc="-2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 panel </a:t>
            </a:r>
            <a:r>
              <a:rPr dirty="0" sz="1200" spc="-5">
                <a:latin typeface="Times New Roman"/>
                <a:cs typeface="Times New Roman"/>
              </a:rPr>
              <a:t>assessment.</a:t>
            </a:r>
            <a:r>
              <a:rPr dirty="0" sz="1200" spc="5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Regulatory odor criteria are </a:t>
            </a:r>
            <a:r>
              <a:rPr dirty="0" sz="1200" spc="-5">
                <a:latin typeface="Times New Roman"/>
                <a:cs typeface="Times New Roman"/>
              </a:rPr>
              <a:t>sometimes </a:t>
            </a:r>
            <a:r>
              <a:rPr dirty="0" sz="1200">
                <a:latin typeface="Times New Roman"/>
                <a:cs typeface="Times New Roman"/>
              </a:rPr>
              <a:t>receptor-specific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as well.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Some </a:t>
            </a:r>
            <a:r>
              <a:rPr dirty="0" sz="1200">
                <a:latin typeface="Times New Roman"/>
                <a:cs typeface="Times New Roman"/>
              </a:rPr>
              <a:t>criteria are to be </a:t>
            </a:r>
            <a:r>
              <a:rPr dirty="0" sz="1200" spc="-5">
                <a:latin typeface="Times New Roman"/>
                <a:cs typeface="Times New Roman"/>
              </a:rPr>
              <a:t>met </a:t>
            </a:r>
            <a:r>
              <a:rPr dirty="0" sz="1200">
                <a:latin typeface="Times New Roman"/>
                <a:cs typeface="Times New Roman"/>
              </a:rPr>
              <a:t>at the </a:t>
            </a:r>
            <a:r>
              <a:rPr dirty="0" sz="1200" spc="-5">
                <a:latin typeface="Times New Roman"/>
                <a:cs typeface="Times New Roman"/>
              </a:rPr>
              <a:t>fenceline, </a:t>
            </a:r>
            <a:r>
              <a:rPr dirty="0" sz="1200">
                <a:latin typeface="Times New Roman"/>
                <a:cs typeface="Times New Roman"/>
              </a:rPr>
              <a:t>others at a residence, still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others at sensitive receptor locations including </a:t>
            </a:r>
            <a:r>
              <a:rPr dirty="0" sz="1200" spc="-5">
                <a:latin typeface="Times New Roman"/>
                <a:cs typeface="Times New Roman"/>
              </a:rPr>
              <a:t>homes, </a:t>
            </a:r>
            <a:r>
              <a:rPr dirty="0" sz="1200">
                <a:latin typeface="Times New Roman"/>
                <a:cs typeface="Times New Roman"/>
              </a:rPr>
              <a:t>schools, nursing </a:t>
            </a:r>
            <a:r>
              <a:rPr dirty="0" sz="1200" spc="-5">
                <a:latin typeface="Times New Roman"/>
                <a:cs typeface="Times New Roman"/>
              </a:rPr>
              <a:t>homes, </a:t>
            </a:r>
            <a:r>
              <a:rPr dirty="0" sz="1200">
                <a:latin typeface="Times New Roman"/>
                <a:cs typeface="Times New Roman"/>
              </a:rPr>
              <a:t> churches,</a:t>
            </a:r>
            <a:r>
              <a:rPr dirty="0" sz="1200" spc="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etc.</a:t>
            </a:r>
            <a:r>
              <a:rPr dirty="0" sz="1200" spc="1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Other</a:t>
            </a:r>
            <a:r>
              <a:rPr dirty="0" sz="1200" spc="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</a:t>
            </a:r>
            <a:r>
              <a:rPr dirty="0" sz="1200" spc="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criteria</a:t>
            </a:r>
            <a:r>
              <a:rPr dirty="0" sz="1200" spc="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are</a:t>
            </a:r>
            <a:r>
              <a:rPr dirty="0" sz="1200" spc="6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activated</a:t>
            </a:r>
            <a:r>
              <a:rPr dirty="0" sz="1200" spc="7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only</a:t>
            </a:r>
            <a:r>
              <a:rPr dirty="0" sz="1200" spc="6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upon</a:t>
            </a:r>
            <a:r>
              <a:rPr dirty="0" sz="1200" spc="6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receipt</a:t>
            </a:r>
            <a:r>
              <a:rPr dirty="0" sz="1200" spc="6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6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one</a:t>
            </a:r>
            <a:r>
              <a:rPr dirty="0" sz="1200" spc="6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or</a:t>
            </a:r>
            <a:r>
              <a:rPr dirty="0" sz="1200" spc="6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more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58900" y="439165"/>
            <a:ext cx="21717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latin typeface="Times New Roman"/>
                <a:cs typeface="Times New Roman"/>
              </a:rPr>
              <a:t>340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680808" y="439165"/>
            <a:ext cx="173355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-5" b="1">
                <a:latin typeface="Times New Roman"/>
                <a:cs typeface="Times New Roman"/>
              </a:rPr>
              <a:t>Air</a:t>
            </a:r>
            <a:r>
              <a:rPr dirty="0" sz="1000" b="1">
                <a:latin typeface="Times New Roman"/>
                <a:cs typeface="Times New Roman"/>
              </a:rPr>
              <a:t> </a:t>
            </a:r>
            <a:r>
              <a:rPr dirty="0" sz="1000" spc="-5" b="1">
                <a:latin typeface="Times New Roman"/>
                <a:cs typeface="Times New Roman"/>
              </a:rPr>
              <a:t>Quality</a:t>
            </a:r>
            <a:r>
              <a:rPr dirty="0" sz="1000" b="1">
                <a:latin typeface="Times New Roman"/>
                <a:cs typeface="Times New Roman"/>
              </a:rPr>
              <a:t> </a:t>
            </a:r>
            <a:r>
              <a:rPr dirty="0" sz="1000" spc="-5" b="1">
                <a:latin typeface="Times New Roman"/>
                <a:cs typeface="Times New Roman"/>
              </a:rPr>
              <a:t>Modeling</a:t>
            </a:r>
            <a:r>
              <a:rPr dirty="0" sz="1000" b="1">
                <a:latin typeface="Times New Roman"/>
                <a:cs typeface="Times New Roman"/>
              </a:rPr>
              <a:t> – </a:t>
            </a:r>
            <a:r>
              <a:rPr dirty="0" sz="1000" spc="-5" b="1">
                <a:latin typeface="Times New Roman"/>
                <a:cs typeface="Times New Roman"/>
              </a:rPr>
              <a:t>Vol.</a:t>
            </a:r>
            <a:r>
              <a:rPr dirty="0" sz="1000" b="1">
                <a:latin typeface="Times New Roman"/>
                <a:cs typeface="Times New Roman"/>
              </a:rPr>
              <a:t> III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58898" y="892555"/>
            <a:ext cx="5059045" cy="8228330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algn="just" marL="12700" marR="7620">
              <a:lnSpc>
                <a:spcPts val="1400"/>
              </a:lnSpc>
              <a:spcBef>
                <a:spcPts val="180"/>
              </a:spcBef>
            </a:pPr>
            <a:r>
              <a:rPr dirty="0" sz="1200">
                <a:latin typeface="Times New Roman"/>
                <a:cs typeface="Times New Roman"/>
              </a:rPr>
              <a:t>official </a:t>
            </a:r>
            <a:r>
              <a:rPr dirty="0" sz="1200" spc="-5">
                <a:latin typeface="Times New Roman"/>
                <a:cs typeface="Times New Roman"/>
              </a:rPr>
              <a:t>complaints.</a:t>
            </a:r>
            <a:r>
              <a:rPr dirty="0" sz="1200" spc="2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Consideration of what the target level should be and where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this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target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level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needs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met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must</a:t>
            </a:r>
            <a:r>
              <a:rPr dirty="0" sz="1200">
                <a:latin typeface="Times New Roman"/>
                <a:cs typeface="Times New Roman"/>
              </a:rPr>
              <a:t> be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included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modeling 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methodology,</a:t>
            </a:r>
            <a:r>
              <a:rPr dirty="0" sz="1200">
                <a:latin typeface="Times New Roman"/>
                <a:cs typeface="Times New Roman"/>
              </a:rPr>
              <a:t> since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criterion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will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set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threshold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often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timescale </a:t>
            </a:r>
            <a:r>
              <a:rPr dirty="0" sz="1200">
                <a:latin typeface="Times New Roman"/>
                <a:cs typeface="Times New Roman"/>
              </a:rPr>
              <a:t>of concern, while the receptor will </a:t>
            </a:r>
            <a:r>
              <a:rPr dirty="0" sz="1200" spc="-5">
                <a:latin typeface="Times New Roman"/>
                <a:cs typeface="Times New Roman"/>
              </a:rPr>
              <a:t>determine </a:t>
            </a:r>
            <a:r>
              <a:rPr dirty="0" sz="1200">
                <a:latin typeface="Times New Roman"/>
                <a:cs typeface="Times New Roman"/>
              </a:rPr>
              <a:t>the locations that </a:t>
            </a:r>
            <a:r>
              <a:rPr dirty="0" sz="1200" spc="-5">
                <a:latin typeface="Times New Roman"/>
                <a:cs typeface="Times New Roman"/>
              </a:rPr>
              <a:t>must </a:t>
            </a:r>
            <a:r>
              <a:rPr dirty="0" sz="1200">
                <a:latin typeface="Times New Roman"/>
                <a:cs typeface="Times New Roman"/>
              </a:rPr>
              <a:t>be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modeled </a:t>
            </a:r>
            <a:r>
              <a:rPr dirty="0" sz="1200">
                <a:latin typeface="Times New Roman"/>
                <a:cs typeface="Times New Roman"/>
              </a:rPr>
              <a:t>and range of the analysis.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ts val="1400"/>
              </a:lnSpc>
            </a:pPr>
            <a:r>
              <a:rPr dirty="0" sz="1200">
                <a:latin typeface="Times New Roman"/>
                <a:cs typeface="Times New Roman"/>
              </a:rPr>
              <a:t>Most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assessments</a:t>
            </a:r>
            <a:r>
              <a:rPr dirty="0" sz="1200">
                <a:latin typeface="Times New Roman"/>
                <a:cs typeface="Times New Roman"/>
              </a:rPr>
              <a:t> are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performed</a:t>
            </a:r>
            <a:r>
              <a:rPr dirty="0" sz="1200">
                <a:latin typeface="Times New Roman"/>
                <a:cs typeface="Times New Roman"/>
              </a:rPr>
              <a:t> to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either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prevent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mitigate</a:t>
            </a:r>
            <a:r>
              <a:rPr dirty="0" sz="1200">
                <a:latin typeface="Times New Roman"/>
                <a:cs typeface="Times New Roman"/>
              </a:rPr>
              <a:t> odor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complaints.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Willhite </a:t>
            </a:r>
            <a:r>
              <a:rPr dirty="0" sz="1200">
                <a:latin typeface="Times New Roman"/>
                <a:cs typeface="Times New Roman"/>
              </a:rPr>
              <a:t>and Dydek (1991) questioned whether the odor threshold is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same </a:t>
            </a:r>
            <a:r>
              <a:rPr dirty="0" sz="1200">
                <a:latin typeface="Times New Roman"/>
                <a:cs typeface="Times New Roman"/>
              </a:rPr>
              <a:t>as the nuisance level, which is a level that would generate </a:t>
            </a:r>
            <a:r>
              <a:rPr dirty="0" sz="1200" spc="-5">
                <a:latin typeface="Times New Roman"/>
                <a:cs typeface="Times New Roman"/>
              </a:rPr>
              <a:t>complaints. </a:t>
            </a:r>
            <a:r>
              <a:rPr dirty="0" sz="1200">
                <a:latin typeface="Times New Roman"/>
                <a:cs typeface="Times New Roman"/>
              </a:rPr>
              <a:t> They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noted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that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nuisance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level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appears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related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"odor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acceptability", which is based upon an </a:t>
            </a:r>
            <a:r>
              <a:rPr dirty="0" sz="1200" spc="-5">
                <a:latin typeface="Times New Roman"/>
                <a:cs typeface="Times New Roman"/>
              </a:rPr>
              <a:t>individual's</a:t>
            </a:r>
            <a:r>
              <a:rPr dirty="0" sz="1200">
                <a:latin typeface="Times New Roman"/>
                <a:cs typeface="Times New Roman"/>
              </a:rPr>
              <a:t> attitude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experience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with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odor.   The results of a field study </a:t>
            </a:r>
            <a:r>
              <a:rPr dirty="0" sz="1200" spc="-5">
                <a:latin typeface="Times New Roman"/>
                <a:cs typeface="Times New Roman"/>
              </a:rPr>
              <a:t>(Ontario </a:t>
            </a:r>
            <a:r>
              <a:rPr dirty="0" sz="1200">
                <a:latin typeface="Times New Roman"/>
                <a:cs typeface="Times New Roman"/>
              </a:rPr>
              <a:t>Ministry of </a:t>
            </a:r>
            <a:r>
              <a:rPr dirty="0" sz="1200" spc="-5">
                <a:latin typeface="Times New Roman"/>
                <a:cs typeface="Times New Roman"/>
              </a:rPr>
              <a:t>Environment, </a:t>
            </a:r>
            <a:r>
              <a:rPr dirty="0" sz="1200">
                <a:latin typeface="Times New Roman"/>
                <a:cs typeface="Times New Roman"/>
              </a:rPr>
              <a:t>1988)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that they reported </a:t>
            </a:r>
            <a:r>
              <a:rPr dirty="0" sz="1200" spc="-5">
                <a:latin typeface="Times New Roman"/>
                <a:cs typeface="Times New Roman"/>
              </a:rPr>
              <a:t>implied </a:t>
            </a:r>
            <a:r>
              <a:rPr dirty="0" sz="1200">
                <a:latin typeface="Times New Roman"/>
                <a:cs typeface="Times New Roman"/>
              </a:rPr>
              <a:t>that people </a:t>
            </a:r>
            <a:r>
              <a:rPr dirty="0" sz="1200" spc="-5">
                <a:latin typeface="Times New Roman"/>
                <a:cs typeface="Times New Roman"/>
              </a:rPr>
              <a:t>will complain, </a:t>
            </a:r>
            <a:r>
              <a:rPr dirty="0" sz="1200">
                <a:latin typeface="Times New Roman"/>
                <a:cs typeface="Times New Roman"/>
              </a:rPr>
              <a:t>in general, when the odor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reaches </a:t>
            </a:r>
            <a:r>
              <a:rPr dirty="0" sz="1200" spc="-5">
                <a:latin typeface="Times New Roman"/>
                <a:cs typeface="Times New Roman"/>
              </a:rPr>
              <a:t>approximately </a:t>
            </a:r>
            <a:r>
              <a:rPr dirty="0" sz="1200">
                <a:latin typeface="Times New Roman"/>
                <a:cs typeface="Times New Roman"/>
              </a:rPr>
              <a:t>four </a:t>
            </a:r>
            <a:r>
              <a:rPr dirty="0" sz="1200" spc="-5">
                <a:latin typeface="Times New Roman"/>
                <a:cs typeface="Times New Roman"/>
              </a:rPr>
              <a:t>times </a:t>
            </a:r>
            <a:r>
              <a:rPr dirty="0" sz="1200">
                <a:latin typeface="Times New Roman"/>
                <a:cs typeface="Times New Roman"/>
              </a:rPr>
              <a:t>the odor threshold.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They also noted that the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levels at which people </a:t>
            </a:r>
            <a:r>
              <a:rPr dirty="0" sz="1200" spc="-5">
                <a:latin typeface="Times New Roman"/>
                <a:cs typeface="Times New Roman"/>
              </a:rPr>
              <a:t>complain </a:t>
            </a:r>
            <a:r>
              <a:rPr dirty="0" sz="1200">
                <a:latin typeface="Times New Roman"/>
                <a:cs typeface="Times New Roman"/>
              </a:rPr>
              <a:t>differ </a:t>
            </a:r>
            <a:r>
              <a:rPr dirty="0" sz="1200" spc="-5">
                <a:latin typeface="Times New Roman"/>
                <a:cs typeface="Times New Roman"/>
              </a:rPr>
              <a:t>for </a:t>
            </a:r>
            <a:r>
              <a:rPr dirty="0" sz="1200">
                <a:latin typeface="Times New Roman"/>
                <a:cs typeface="Times New Roman"/>
              </a:rPr>
              <a:t>unpleasant and pleasant odors.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 this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case, those </a:t>
            </a:r>
            <a:r>
              <a:rPr dirty="0" sz="1200" spc="-5">
                <a:latin typeface="Times New Roman"/>
                <a:cs typeface="Times New Roman"/>
              </a:rPr>
              <a:t>chemicals </a:t>
            </a:r>
            <a:r>
              <a:rPr dirty="0" sz="1200">
                <a:latin typeface="Times New Roman"/>
                <a:cs typeface="Times New Roman"/>
              </a:rPr>
              <a:t>with unpleasant odors have a </a:t>
            </a:r>
            <a:r>
              <a:rPr dirty="0" sz="1200" spc="-5">
                <a:latin typeface="Times New Roman"/>
                <a:cs typeface="Times New Roman"/>
              </a:rPr>
              <a:t>complaint </a:t>
            </a:r>
            <a:r>
              <a:rPr dirty="0" sz="1200">
                <a:latin typeface="Times New Roman"/>
                <a:cs typeface="Times New Roman"/>
              </a:rPr>
              <a:t>level </a:t>
            </a:r>
            <a:r>
              <a:rPr dirty="0" sz="1200" spc="-5">
                <a:latin typeface="Times New Roman"/>
                <a:cs typeface="Times New Roman"/>
              </a:rPr>
              <a:t>approximately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three </a:t>
            </a:r>
            <a:r>
              <a:rPr dirty="0" sz="1200" spc="-5">
                <a:latin typeface="Times New Roman"/>
                <a:cs typeface="Times New Roman"/>
              </a:rPr>
              <a:t>times </a:t>
            </a:r>
            <a:r>
              <a:rPr dirty="0" sz="1200">
                <a:latin typeface="Times New Roman"/>
                <a:cs typeface="Times New Roman"/>
              </a:rPr>
              <a:t>the odor threshold, while pleasant odors will not be recognized as a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nuisance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until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ambient </a:t>
            </a:r>
            <a:r>
              <a:rPr dirty="0" sz="1200">
                <a:latin typeface="Times New Roman"/>
                <a:cs typeface="Times New Roman"/>
              </a:rPr>
              <a:t>odor levels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exceed five</a:t>
            </a:r>
            <a:r>
              <a:rPr dirty="0" sz="1200" spc="-5">
                <a:latin typeface="Times New Roman"/>
                <a:cs typeface="Times New Roman"/>
              </a:rPr>
              <a:t> times</a:t>
            </a:r>
            <a:r>
              <a:rPr dirty="0" sz="1200">
                <a:latin typeface="Times New Roman"/>
                <a:cs typeface="Times New Roman"/>
              </a:rPr>
              <a:t> the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 threshold.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469265" algn="l"/>
              </a:tabLst>
            </a:pPr>
            <a:r>
              <a:rPr dirty="0" sz="1400" spc="-5" b="1">
                <a:latin typeface="Times New Roman"/>
                <a:cs typeface="Times New Roman"/>
              </a:rPr>
              <a:t>5	Odor Models</a:t>
            </a:r>
            <a:r>
              <a:rPr dirty="0" sz="1400" b="1">
                <a:latin typeface="Times New Roman"/>
                <a:cs typeface="Times New Roman"/>
              </a:rPr>
              <a:t> </a:t>
            </a:r>
            <a:r>
              <a:rPr dirty="0" sz="1400" spc="-5" b="1">
                <a:latin typeface="Times New Roman"/>
                <a:cs typeface="Times New Roman"/>
              </a:rPr>
              <a:t>and Modeling</a:t>
            </a:r>
            <a:r>
              <a:rPr dirty="0" sz="1400" b="1">
                <a:latin typeface="Times New Roman"/>
                <a:cs typeface="Times New Roman"/>
              </a:rPr>
              <a:t> </a:t>
            </a:r>
            <a:r>
              <a:rPr dirty="0" sz="1400" spc="-5" b="1">
                <a:latin typeface="Times New Roman"/>
                <a:cs typeface="Times New Roman"/>
              </a:rPr>
              <a:t>Techniques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200">
              <a:latin typeface="Times New Roman"/>
              <a:cs typeface="Times New Roman"/>
            </a:endParaRPr>
          </a:p>
          <a:p>
            <a:pPr algn="just" marL="12700" marR="7620">
              <a:lnSpc>
                <a:spcPts val="1400"/>
              </a:lnSpc>
            </a:pPr>
            <a:r>
              <a:rPr dirty="0" sz="1200">
                <a:latin typeface="Times New Roman"/>
                <a:cs typeface="Times New Roman"/>
              </a:rPr>
              <a:t>As with other air pollutants, the </a:t>
            </a:r>
            <a:r>
              <a:rPr dirty="0" sz="1200" spc="-5">
                <a:latin typeface="Times New Roman"/>
                <a:cs typeface="Times New Roman"/>
              </a:rPr>
              <a:t>dispersion </a:t>
            </a:r>
            <a:r>
              <a:rPr dirty="0" sz="1200">
                <a:latin typeface="Times New Roman"/>
                <a:cs typeface="Times New Roman"/>
              </a:rPr>
              <a:t>of odors in the </a:t>
            </a:r>
            <a:r>
              <a:rPr dirty="0" sz="1200" spc="-5">
                <a:latin typeface="Times New Roman"/>
                <a:cs typeface="Times New Roman"/>
              </a:rPr>
              <a:t>atmosphere </a:t>
            </a:r>
            <a:r>
              <a:rPr dirty="0" sz="1200">
                <a:latin typeface="Times New Roman"/>
                <a:cs typeface="Times New Roman"/>
              </a:rPr>
              <a:t>is </a:t>
            </a:r>
            <a:r>
              <a:rPr dirty="0" sz="1200" spc="-5">
                <a:latin typeface="Times New Roman"/>
                <a:cs typeface="Times New Roman"/>
              </a:rPr>
              <a:t>primarily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 result of turbulence, or eddies in the </a:t>
            </a:r>
            <a:r>
              <a:rPr dirty="0" sz="1200" spc="-5">
                <a:latin typeface="Times New Roman"/>
                <a:cs typeface="Times New Roman"/>
              </a:rPr>
              <a:t>atmosphere.</a:t>
            </a:r>
            <a:r>
              <a:rPr dirty="0" sz="1200" spc="58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Atmospheric </a:t>
            </a:r>
            <a:r>
              <a:rPr dirty="0" sz="1200">
                <a:latin typeface="Times New Roman"/>
                <a:cs typeface="Times New Roman"/>
              </a:rPr>
              <a:t>eddies range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from </a:t>
            </a:r>
            <a:r>
              <a:rPr dirty="0" sz="1200" spc="-5">
                <a:latin typeface="Times New Roman"/>
                <a:cs typeface="Times New Roman"/>
              </a:rPr>
              <a:t>small-eddies </a:t>
            </a:r>
            <a:r>
              <a:rPr dirty="0" sz="1200">
                <a:latin typeface="Times New Roman"/>
                <a:cs typeface="Times New Roman"/>
              </a:rPr>
              <a:t>on the order of a </a:t>
            </a:r>
            <a:r>
              <a:rPr dirty="0" sz="1200" spc="-5">
                <a:latin typeface="Times New Roman"/>
                <a:cs typeface="Times New Roman"/>
              </a:rPr>
              <a:t>centimeter, </a:t>
            </a:r>
            <a:r>
              <a:rPr dirty="0" sz="1200">
                <a:latin typeface="Times New Roman"/>
                <a:cs typeface="Times New Roman"/>
              </a:rPr>
              <a:t>to very large scale eddies, tens of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meters </a:t>
            </a:r>
            <a:r>
              <a:rPr dirty="0" sz="1200">
                <a:latin typeface="Times New Roman"/>
                <a:cs typeface="Times New Roman"/>
              </a:rPr>
              <a:t>across.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When </a:t>
            </a:r>
            <a:r>
              <a:rPr dirty="0" sz="1200">
                <a:latin typeface="Times New Roman"/>
                <a:cs typeface="Times New Roman"/>
              </a:rPr>
              <a:t>there is a continuous </a:t>
            </a:r>
            <a:r>
              <a:rPr dirty="0" sz="1200" spc="-5">
                <a:latin typeface="Times New Roman"/>
                <a:cs typeface="Times New Roman"/>
              </a:rPr>
              <a:t>plume </a:t>
            </a:r>
            <a:r>
              <a:rPr dirty="0" sz="1200">
                <a:latin typeface="Times New Roman"/>
                <a:cs typeface="Times New Roman"/>
              </a:rPr>
              <a:t>from a source of odors or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pollutants, the </a:t>
            </a:r>
            <a:r>
              <a:rPr dirty="0" sz="1200" spc="-5">
                <a:latin typeface="Times New Roman"/>
                <a:cs typeface="Times New Roman"/>
              </a:rPr>
              <a:t>smaller </a:t>
            </a:r>
            <a:r>
              <a:rPr dirty="0" sz="1200">
                <a:latin typeface="Times New Roman"/>
                <a:cs typeface="Times New Roman"/>
              </a:rPr>
              <a:t>eddies in the </a:t>
            </a:r>
            <a:r>
              <a:rPr dirty="0" sz="1200" spc="-5">
                <a:latin typeface="Times New Roman"/>
                <a:cs typeface="Times New Roman"/>
              </a:rPr>
              <a:t>atmosphere </a:t>
            </a:r>
            <a:r>
              <a:rPr dirty="0" sz="1200">
                <a:latin typeface="Times New Roman"/>
                <a:cs typeface="Times New Roman"/>
              </a:rPr>
              <a:t>(i.e., </a:t>
            </a:r>
            <a:r>
              <a:rPr dirty="0" sz="1200" spc="-5">
                <a:latin typeface="Times New Roman"/>
                <a:cs typeface="Times New Roman"/>
              </a:rPr>
              <a:t>smaller </a:t>
            </a:r>
            <a:r>
              <a:rPr dirty="0" sz="1200">
                <a:latin typeface="Times New Roman"/>
                <a:cs typeface="Times New Roman"/>
              </a:rPr>
              <a:t>than the size of the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plume) </a:t>
            </a:r>
            <a:r>
              <a:rPr dirty="0" sz="1200">
                <a:latin typeface="Times New Roman"/>
                <a:cs typeface="Times New Roman"/>
              </a:rPr>
              <a:t>work to expand the </a:t>
            </a:r>
            <a:r>
              <a:rPr dirty="0" sz="1200" spc="-5">
                <a:latin typeface="Times New Roman"/>
                <a:cs typeface="Times New Roman"/>
              </a:rPr>
              <a:t>plume </a:t>
            </a:r>
            <a:r>
              <a:rPr dirty="0" sz="1200">
                <a:latin typeface="Times New Roman"/>
                <a:cs typeface="Times New Roman"/>
              </a:rPr>
              <a:t>around its center, diluting the </a:t>
            </a:r>
            <a:r>
              <a:rPr dirty="0" sz="1200" spc="-5">
                <a:latin typeface="Times New Roman"/>
                <a:cs typeface="Times New Roman"/>
              </a:rPr>
              <a:t>plume </a:t>
            </a:r>
            <a:r>
              <a:rPr dirty="0" sz="1200">
                <a:latin typeface="Times New Roman"/>
                <a:cs typeface="Times New Roman"/>
              </a:rPr>
              <a:t>internally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as it travels downwind.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Field observation of dispersion in the </a:t>
            </a:r>
            <a:r>
              <a:rPr dirty="0" sz="1200" spc="-5">
                <a:latin typeface="Times New Roman"/>
                <a:cs typeface="Times New Roman"/>
              </a:rPr>
              <a:t>atmosphere </a:t>
            </a:r>
            <a:r>
              <a:rPr dirty="0" sz="1200">
                <a:latin typeface="Times New Roman"/>
                <a:cs typeface="Times New Roman"/>
              </a:rPr>
              <a:t>also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indicates the presence of large-scale, </a:t>
            </a:r>
            <a:r>
              <a:rPr dirty="0" sz="1200" spc="-5">
                <a:latin typeface="Times New Roman"/>
                <a:cs typeface="Times New Roman"/>
              </a:rPr>
              <a:t>short-term </a:t>
            </a:r>
            <a:r>
              <a:rPr dirty="0" sz="1200">
                <a:latin typeface="Times New Roman"/>
                <a:cs typeface="Times New Roman"/>
              </a:rPr>
              <a:t>fluctuations in concentration,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which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characteristic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feature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atmospheric</a:t>
            </a:r>
            <a:r>
              <a:rPr dirty="0" sz="1200">
                <a:latin typeface="Times New Roman"/>
                <a:cs typeface="Times New Roman"/>
              </a:rPr>
              <a:t> dispersion.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Larger-scale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atmospheric </a:t>
            </a:r>
            <a:r>
              <a:rPr dirty="0" sz="1200">
                <a:latin typeface="Times New Roman"/>
                <a:cs typeface="Times New Roman"/>
              </a:rPr>
              <a:t>eddies work to transport </a:t>
            </a:r>
            <a:r>
              <a:rPr dirty="0" sz="1200" spc="-1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plume </a:t>
            </a:r>
            <a:r>
              <a:rPr dirty="0" sz="1200">
                <a:latin typeface="Times New Roman"/>
                <a:cs typeface="Times New Roman"/>
              </a:rPr>
              <a:t>bodily, </a:t>
            </a:r>
            <a:r>
              <a:rPr dirty="0" sz="1200" spc="-5">
                <a:latin typeface="Times New Roman"/>
                <a:cs typeface="Times New Roman"/>
              </a:rPr>
              <a:t>primarily </a:t>
            </a:r>
            <a:r>
              <a:rPr dirty="0" sz="1200">
                <a:latin typeface="Times New Roman"/>
                <a:cs typeface="Times New Roman"/>
              </a:rPr>
              <a:t>in the crosswind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 vertical directions </a:t>
            </a:r>
            <a:r>
              <a:rPr dirty="0" sz="1200" spc="-5">
                <a:latin typeface="Times New Roman"/>
                <a:cs typeface="Times New Roman"/>
              </a:rPr>
              <a:t>(meander), </a:t>
            </a:r>
            <a:r>
              <a:rPr dirty="0" sz="1200">
                <a:latin typeface="Times New Roman"/>
                <a:cs typeface="Times New Roman"/>
              </a:rPr>
              <a:t>while providing little in the way of dilution.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between the </a:t>
            </a:r>
            <a:r>
              <a:rPr dirty="0" sz="1200" spc="-5">
                <a:latin typeface="Times New Roman"/>
                <a:cs typeface="Times New Roman"/>
              </a:rPr>
              <a:t>smaller </a:t>
            </a:r>
            <a:r>
              <a:rPr dirty="0" sz="1200">
                <a:latin typeface="Times New Roman"/>
                <a:cs typeface="Times New Roman"/>
              </a:rPr>
              <a:t>and larger scale </a:t>
            </a:r>
            <a:r>
              <a:rPr dirty="0" sz="1200" spc="-5">
                <a:latin typeface="Times New Roman"/>
                <a:cs typeface="Times New Roman"/>
              </a:rPr>
              <a:t>eddies, </a:t>
            </a:r>
            <a:r>
              <a:rPr dirty="0" sz="1200">
                <a:latin typeface="Times New Roman"/>
                <a:cs typeface="Times New Roman"/>
              </a:rPr>
              <a:t>those equivalent to the size of the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plume </a:t>
            </a:r>
            <a:r>
              <a:rPr dirty="0" sz="1200">
                <a:latin typeface="Times New Roman"/>
                <a:cs typeface="Times New Roman"/>
              </a:rPr>
              <a:t>both dilute and transport the</a:t>
            </a:r>
            <a:r>
              <a:rPr dirty="0" sz="1200" spc="-5">
                <a:latin typeface="Times New Roman"/>
                <a:cs typeface="Times New Roman"/>
              </a:rPr>
              <a:t> plume.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150">
              <a:latin typeface="Times New Roman"/>
              <a:cs typeface="Times New Roman"/>
            </a:endParaRPr>
          </a:p>
          <a:p>
            <a:pPr algn="just" marL="12700" marR="7620">
              <a:lnSpc>
                <a:spcPts val="1400"/>
              </a:lnSpc>
            </a:pPr>
            <a:r>
              <a:rPr dirty="0" sz="1200">
                <a:latin typeface="Times New Roman"/>
                <a:cs typeface="Times New Roman"/>
              </a:rPr>
              <a:t>If</a:t>
            </a:r>
            <a:r>
              <a:rPr dirty="0" sz="1200" spc="204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204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effects</a:t>
            </a:r>
            <a:r>
              <a:rPr dirty="0" sz="1200" spc="204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204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plume</a:t>
            </a:r>
            <a:r>
              <a:rPr dirty="0" sz="1200" spc="2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spread</a:t>
            </a:r>
            <a:r>
              <a:rPr dirty="0" sz="1200" spc="204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</a:t>
            </a:r>
            <a:r>
              <a:rPr dirty="0" sz="1200" spc="204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meandering</a:t>
            </a:r>
            <a:r>
              <a:rPr dirty="0" sz="1200" spc="204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are</a:t>
            </a:r>
            <a:r>
              <a:rPr dirty="0" sz="1200" spc="2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viewed</a:t>
            </a:r>
            <a:r>
              <a:rPr dirty="0" sz="1200" spc="2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at</a:t>
            </a:r>
            <a:r>
              <a:rPr dirty="0" sz="1200" spc="204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204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fixed</a:t>
            </a:r>
            <a:r>
              <a:rPr dirty="0" sz="1200" spc="204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location, </a:t>
            </a:r>
            <a:r>
              <a:rPr dirty="0" sz="1200" spc="-2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(e.g., </a:t>
            </a:r>
            <a:r>
              <a:rPr dirty="0" sz="1200" spc="-5">
                <a:latin typeface="Times New Roman"/>
                <a:cs typeface="Times New Roman"/>
              </a:rPr>
              <a:t>sampling </a:t>
            </a:r>
            <a:r>
              <a:rPr dirty="0" sz="1200">
                <a:latin typeface="Times New Roman"/>
                <a:cs typeface="Times New Roman"/>
              </a:rPr>
              <a:t>location along the X-axis in </a:t>
            </a:r>
            <a:r>
              <a:rPr dirty="0" sz="1200">
                <a:latin typeface="Times New Roman"/>
                <a:cs typeface="Times New Roman"/>
                <a:hlinkClick r:id="rId2" action="ppaction://hlinksldjump"/>
              </a:rPr>
              <a:t>Figure </a:t>
            </a:r>
            <a:r>
              <a:rPr dirty="0" sz="1200">
                <a:latin typeface="Times New Roman"/>
                <a:cs typeface="Times New Roman"/>
              </a:rPr>
              <a:t>3), the </a:t>
            </a:r>
            <a:r>
              <a:rPr dirty="0" sz="1200" spc="-5">
                <a:latin typeface="Times New Roman"/>
                <a:cs typeface="Times New Roman"/>
              </a:rPr>
              <a:t>monitor </a:t>
            </a:r>
            <a:r>
              <a:rPr dirty="0" sz="1200">
                <a:latin typeface="Times New Roman"/>
                <a:cs typeface="Times New Roman"/>
              </a:rPr>
              <a:t>would “see”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periods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turbulent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concentration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fluctuations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plume</a:t>
            </a:r>
            <a:r>
              <a:rPr dirty="0" sz="1200">
                <a:latin typeface="Times New Roman"/>
                <a:cs typeface="Times New Roman"/>
              </a:rPr>
              <a:t> travels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past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monitor, </a:t>
            </a:r>
            <a:r>
              <a:rPr dirty="0" sz="1200">
                <a:latin typeface="Times New Roman"/>
                <a:cs typeface="Times New Roman"/>
              </a:rPr>
              <a:t>and periods of zero </a:t>
            </a:r>
            <a:r>
              <a:rPr dirty="0" sz="1200" spc="-5">
                <a:latin typeface="Times New Roman"/>
                <a:cs typeface="Times New Roman"/>
              </a:rPr>
              <a:t>concentration, </a:t>
            </a:r>
            <a:r>
              <a:rPr dirty="0" sz="1200">
                <a:latin typeface="Times New Roman"/>
                <a:cs typeface="Times New Roman"/>
              </a:rPr>
              <a:t>or </a:t>
            </a:r>
            <a:r>
              <a:rPr dirty="0" sz="1200" spc="-5">
                <a:latin typeface="Times New Roman"/>
                <a:cs typeface="Times New Roman"/>
              </a:rPr>
              <a:t>intermittency, </a:t>
            </a:r>
            <a:r>
              <a:rPr dirty="0" sz="1200">
                <a:latin typeface="Times New Roman"/>
                <a:cs typeface="Times New Roman"/>
              </a:rPr>
              <a:t>when the </a:t>
            </a:r>
            <a:r>
              <a:rPr dirty="0" sz="1200" spc="-5">
                <a:latin typeface="Times New Roman"/>
                <a:cs typeface="Times New Roman"/>
              </a:rPr>
              <a:t>plume 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meanders </a:t>
            </a:r>
            <a:r>
              <a:rPr dirty="0" sz="1200">
                <a:latin typeface="Times New Roman"/>
                <a:cs typeface="Times New Roman"/>
              </a:rPr>
              <a:t>away from the </a:t>
            </a:r>
            <a:r>
              <a:rPr dirty="0" sz="1200" spc="-5">
                <a:latin typeface="Times New Roman"/>
                <a:cs typeface="Times New Roman"/>
              </a:rPr>
              <a:t>monitor </a:t>
            </a:r>
            <a:r>
              <a:rPr dirty="0" sz="1200">
                <a:latin typeface="Times New Roman"/>
                <a:cs typeface="Times New Roman"/>
              </a:rPr>
              <a:t>(see </a:t>
            </a:r>
            <a:r>
              <a:rPr dirty="0" sz="1200">
                <a:latin typeface="Times New Roman"/>
                <a:cs typeface="Times New Roman"/>
                <a:hlinkClick r:id="rId3" action="ppaction://hlinksldjump"/>
              </a:rPr>
              <a:t>Figure </a:t>
            </a:r>
            <a:r>
              <a:rPr dirty="0" sz="1200">
                <a:latin typeface="Times New Roman"/>
                <a:cs typeface="Times New Roman"/>
              </a:rPr>
              <a:t>4).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Based upon these observations,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dispersion of the </a:t>
            </a:r>
            <a:r>
              <a:rPr dirty="0" sz="1200" spc="-5">
                <a:latin typeface="Times New Roman"/>
                <a:cs typeface="Times New Roman"/>
              </a:rPr>
              <a:t>plume </a:t>
            </a:r>
            <a:r>
              <a:rPr dirty="0" sz="1200">
                <a:latin typeface="Times New Roman"/>
                <a:cs typeface="Times New Roman"/>
              </a:rPr>
              <a:t>can be viewed as the result of two distinct processes: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instantaneous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spreading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out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plume</a:t>
            </a:r>
            <a:r>
              <a:rPr dirty="0" sz="1200">
                <a:latin typeface="Times New Roman"/>
                <a:cs typeface="Times New Roman"/>
              </a:rPr>
              <a:t> in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vertical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crosswind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directions (from the </a:t>
            </a:r>
            <a:r>
              <a:rPr dirty="0" sz="1200" spc="-5">
                <a:latin typeface="Times New Roman"/>
                <a:cs typeface="Times New Roman"/>
              </a:rPr>
              <a:t>small-eddy turbulence), </a:t>
            </a:r>
            <a:r>
              <a:rPr dirty="0" sz="1200">
                <a:latin typeface="Times New Roman"/>
                <a:cs typeface="Times New Roman"/>
              </a:rPr>
              <a:t>and the </a:t>
            </a:r>
            <a:r>
              <a:rPr dirty="0" sz="1200" spc="-5">
                <a:latin typeface="Times New Roman"/>
                <a:cs typeface="Times New Roman"/>
              </a:rPr>
              <a:t>meandering, </a:t>
            </a:r>
            <a:r>
              <a:rPr dirty="0" sz="1200">
                <a:latin typeface="Times New Roman"/>
                <a:cs typeface="Times New Roman"/>
              </a:rPr>
              <a:t>or fluctuation of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entire </a:t>
            </a:r>
            <a:r>
              <a:rPr dirty="0" sz="1200" spc="-5">
                <a:latin typeface="Times New Roman"/>
                <a:cs typeface="Times New Roman"/>
              </a:rPr>
              <a:t>plume </a:t>
            </a:r>
            <a:r>
              <a:rPr dirty="0" sz="1200">
                <a:latin typeface="Times New Roman"/>
                <a:cs typeface="Times New Roman"/>
              </a:rPr>
              <a:t>about its </a:t>
            </a:r>
            <a:r>
              <a:rPr dirty="0" sz="1200" spc="-5">
                <a:latin typeface="Times New Roman"/>
                <a:cs typeface="Times New Roman"/>
              </a:rPr>
              <a:t>mean </a:t>
            </a:r>
            <a:r>
              <a:rPr dirty="0" sz="1200">
                <a:latin typeface="Times New Roman"/>
                <a:cs typeface="Times New Roman"/>
              </a:rPr>
              <a:t>position as it travels </a:t>
            </a:r>
            <a:r>
              <a:rPr dirty="0" sz="1200" spc="-5">
                <a:latin typeface="Times New Roman"/>
                <a:cs typeface="Times New Roman"/>
              </a:rPr>
              <a:t>downwind </a:t>
            </a:r>
            <a:r>
              <a:rPr dirty="0" sz="1200">
                <a:latin typeface="Times New Roman"/>
                <a:cs typeface="Times New Roman"/>
              </a:rPr>
              <a:t>(from the large-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scale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eddy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turbulence).</a:t>
            </a:r>
            <a:r>
              <a:rPr dirty="0" sz="1200" spc="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“true”</a:t>
            </a:r>
            <a:r>
              <a:rPr dirty="0" sz="1200" spc="4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model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atmospheric</a:t>
            </a:r>
            <a:r>
              <a:rPr dirty="0" sz="1200" spc="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dispersion</a:t>
            </a:r>
            <a:r>
              <a:rPr dirty="0" sz="1200" spc="4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should</a:t>
            </a:r>
            <a:r>
              <a:rPr dirty="0" sz="1200" spc="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be</a:t>
            </a:r>
            <a:r>
              <a:rPr dirty="0" sz="1200" spc="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able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58900" y="439165"/>
            <a:ext cx="117348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latin typeface="Times New Roman"/>
                <a:cs typeface="Times New Roman"/>
              </a:rPr>
              <a:t>15B</a:t>
            </a:r>
            <a:r>
              <a:rPr dirty="0" sz="1000" spc="220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Odor</a:t>
            </a:r>
            <a:r>
              <a:rPr dirty="0" sz="1000" spc="-15" b="1">
                <a:latin typeface="Times New Roman"/>
                <a:cs typeface="Times New Roman"/>
              </a:rPr>
              <a:t> </a:t>
            </a:r>
            <a:r>
              <a:rPr dirty="0" sz="1000" spc="-5" b="1">
                <a:latin typeface="Times New Roman"/>
                <a:cs typeface="Times New Roman"/>
              </a:rPr>
              <a:t>Modeling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96546" y="439165"/>
            <a:ext cx="21717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latin typeface="Times New Roman"/>
                <a:cs typeface="Times New Roman"/>
              </a:rPr>
              <a:t>341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599747" y="1908105"/>
            <a:ext cx="250825" cy="1283335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850"/>
              </a:lnSpc>
            </a:pPr>
            <a:r>
              <a:rPr dirty="0" sz="1600" b="1">
                <a:solidFill>
                  <a:srgbClr val="000040"/>
                </a:solidFill>
                <a:latin typeface="Times New Roman"/>
                <a:cs typeface="Times New Roman"/>
              </a:rPr>
              <a:t>Concentration</a:t>
            </a:r>
            <a:endParaRPr sz="1600">
              <a:latin typeface="Times New Roman"/>
              <a:cs typeface="Times New Roman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876044" y="1674114"/>
            <a:ext cx="4381500" cy="1866900"/>
            <a:chOff x="1876044" y="1674114"/>
            <a:chExt cx="4381500" cy="1866900"/>
          </a:xfrm>
        </p:grpSpPr>
        <p:sp>
          <p:nvSpPr>
            <p:cNvPr id="6" name="object 6"/>
            <p:cNvSpPr/>
            <p:nvPr/>
          </p:nvSpPr>
          <p:spPr>
            <a:xfrm>
              <a:off x="1895094" y="1693164"/>
              <a:ext cx="4343400" cy="1828800"/>
            </a:xfrm>
            <a:custGeom>
              <a:avLst/>
              <a:gdLst/>
              <a:ahLst/>
              <a:cxnLst/>
              <a:rect l="l" t="t" r="r" b="b"/>
              <a:pathLst>
                <a:path w="4343400" h="1828800">
                  <a:moveTo>
                    <a:pt x="0" y="1828800"/>
                  </a:moveTo>
                  <a:lnTo>
                    <a:pt x="0" y="0"/>
                  </a:lnTo>
                </a:path>
                <a:path w="4343400" h="1828800">
                  <a:moveTo>
                    <a:pt x="0" y="1828800"/>
                  </a:moveTo>
                  <a:lnTo>
                    <a:pt x="4343400" y="1802130"/>
                  </a:lnTo>
                </a:path>
              </a:pathLst>
            </a:custGeom>
            <a:ln w="38100">
              <a:solidFill>
                <a:srgbClr val="0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2007870" y="2098547"/>
              <a:ext cx="3886200" cy="1422400"/>
            </a:xfrm>
            <a:custGeom>
              <a:avLst/>
              <a:gdLst/>
              <a:ahLst/>
              <a:cxnLst/>
              <a:rect l="l" t="t" r="r" b="b"/>
              <a:pathLst>
                <a:path w="3886200" h="1422400">
                  <a:moveTo>
                    <a:pt x="0" y="1421892"/>
                  </a:moveTo>
                  <a:lnTo>
                    <a:pt x="0" y="1372361"/>
                  </a:lnTo>
                  <a:lnTo>
                    <a:pt x="18287" y="1355598"/>
                  </a:lnTo>
                  <a:lnTo>
                    <a:pt x="18287" y="1338071"/>
                  </a:lnTo>
                  <a:lnTo>
                    <a:pt x="34289" y="1322070"/>
                  </a:lnTo>
                  <a:lnTo>
                    <a:pt x="34289" y="1289304"/>
                  </a:lnTo>
                  <a:lnTo>
                    <a:pt x="49529" y="1271016"/>
                  </a:lnTo>
                  <a:lnTo>
                    <a:pt x="49529" y="1254252"/>
                  </a:lnTo>
                  <a:lnTo>
                    <a:pt x="67055" y="1254252"/>
                  </a:lnTo>
                  <a:lnTo>
                    <a:pt x="83057" y="1238250"/>
                  </a:lnTo>
                  <a:lnTo>
                    <a:pt x="83057" y="1088898"/>
                  </a:lnTo>
                  <a:lnTo>
                    <a:pt x="99821" y="1070610"/>
                  </a:lnTo>
                  <a:lnTo>
                    <a:pt x="99821" y="954024"/>
                  </a:lnTo>
                  <a:lnTo>
                    <a:pt x="115823" y="938021"/>
                  </a:lnTo>
                  <a:lnTo>
                    <a:pt x="115823" y="803148"/>
                  </a:lnTo>
                  <a:lnTo>
                    <a:pt x="182879" y="803148"/>
                  </a:lnTo>
                  <a:lnTo>
                    <a:pt x="182879" y="819911"/>
                  </a:lnTo>
                  <a:lnTo>
                    <a:pt x="248411" y="819911"/>
                  </a:lnTo>
                  <a:lnTo>
                    <a:pt x="265175" y="786384"/>
                  </a:lnTo>
                  <a:lnTo>
                    <a:pt x="281177" y="770381"/>
                  </a:lnTo>
                  <a:lnTo>
                    <a:pt x="298703" y="720090"/>
                  </a:lnTo>
                  <a:lnTo>
                    <a:pt x="330707" y="653034"/>
                  </a:lnTo>
                  <a:lnTo>
                    <a:pt x="348233" y="603504"/>
                  </a:lnTo>
                  <a:lnTo>
                    <a:pt x="364235" y="586740"/>
                  </a:lnTo>
                  <a:lnTo>
                    <a:pt x="364235" y="552450"/>
                  </a:lnTo>
                  <a:lnTo>
                    <a:pt x="381000" y="552450"/>
                  </a:lnTo>
                  <a:lnTo>
                    <a:pt x="381000" y="570737"/>
                  </a:lnTo>
                  <a:lnTo>
                    <a:pt x="415289" y="603504"/>
                  </a:lnTo>
                  <a:lnTo>
                    <a:pt x="415289" y="618744"/>
                  </a:lnTo>
                  <a:lnTo>
                    <a:pt x="431291" y="618744"/>
                  </a:lnTo>
                  <a:lnTo>
                    <a:pt x="431291" y="653034"/>
                  </a:lnTo>
                  <a:lnTo>
                    <a:pt x="431291" y="603504"/>
                  </a:lnTo>
                  <a:lnTo>
                    <a:pt x="448055" y="552450"/>
                  </a:lnTo>
                  <a:lnTo>
                    <a:pt x="448055" y="519684"/>
                  </a:lnTo>
                  <a:lnTo>
                    <a:pt x="480060" y="452628"/>
                  </a:lnTo>
                  <a:lnTo>
                    <a:pt x="480060" y="386334"/>
                  </a:lnTo>
                  <a:lnTo>
                    <a:pt x="496823" y="352044"/>
                  </a:lnTo>
                  <a:lnTo>
                    <a:pt x="496823" y="217170"/>
                  </a:lnTo>
                  <a:lnTo>
                    <a:pt x="512825" y="185166"/>
                  </a:lnTo>
                  <a:lnTo>
                    <a:pt x="512825" y="0"/>
                  </a:lnTo>
                  <a:lnTo>
                    <a:pt x="530351" y="0"/>
                  </a:lnTo>
                  <a:lnTo>
                    <a:pt x="530351" y="51054"/>
                  </a:lnTo>
                  <a:lnTo>
                    <a:pt x="546353" y="85344"/>
                  </a:lnTo>
                  <a:lnTo>
                    <a:pt x="546353" y="268986"/>
                  </a:lnTo>
                  <a:lnTo>
                    <a:pt x="562355" y="285750"/>
                  </a:lnTo>
                  <a:lnTo>
                    <a:pt x="562355" y="618744"/>
                  </a:lnTo>
                  <a:lnTo>
                    <a:pt x="579119" y="636270"/>
                  </a:lnTo>
                  <a:lnTo>
                    <a:pt x="579119" y="653034"/>
                  </a:lnTo>
                  <a:lnTo>
                    <a:pt x="694943" y="653034"/>
                  </a:lnTo>
                  <a:lnTo>
                    <a:pt x="694943" y="586740"/>
                  </a:lnTo>
                  <a:lnTo>
                    <a:pt x="711707" y="586740"/>
                  </a:lnTo>
                  <a:lnTo>
                    <a:pt x="711707" y="618744"/>
                  </a:lnTo>
                  <a:lnTo>
                    <a:pt x="744473" y="636270"/>
                  </a:lnTo>
                  <a:lnTo>
                    <a:pt x="744473" y="687324"/>
                  </a:lnTo>
                  <a:lnTo>
                    <a:pt x="760475" y="704087"/>
                  </a:lnTo>
                  <a:lnTo>
                    <a:pt x="760475" y="803148"/>
                  </a:lnTo>
                  <a:lnTo>
                    <a:pt x="777239" y="819911"/>
                  </a:lnTo>
                  <a:lnTo>
                    <a:pt x="777239" y="854202"/>
                  </a:lnTo>
                  <a:lnTo>
                    <a:pt x="793241" y="870204"/>
                  </a:lnTo>
                  <a:lnTo>
                    <a:pt x="793241" y="887730"/>
                  </a:lnTo>
                  <a:lnTo>
                    <a:pt x="811529" y="903731"/>
                  </a:lnTo>
                  <a:lnTo>
                    <a:pt x="811529" y="954024"/>
                  </a:lnTo>
                  <a:lnTo>
                    <a:pt x="827531" y="954024"/>
                  </a:lnTo>
                  <a:lnTo>
                    <a:pt x="827531" y="1020318"/>
                  </a:lnTo>
                  <a:lnTo>
                    <a:pt x="843533" y="1037081"/>
                  </a:lnTo>
                  <a:lnTo>
                    <a:pt x="843533" y="1088898"/>
                  </a:lnTo>
                  <a:lnTo>
                    <a:pt x="876300" y="1120902"/>
                  </a:lnTo>
                  <a:lnTo>
                    <a:pt x="876300" y="1187958"/>
                  </a:lnTo>
                  <a:lnTo>
                    <a:pt x="892301" y="1204721"/>
                  </a:lnTo>
                  <a:lnTo>
                    <a:pt x="892301" y="1372361"/>
                  </a:lnTo>
                  <a:lnTo>
                    <a:pt x="909827" y="1372361"/>
                  </a:lnTo>
                  <a:lnTo>
                    <a:pt x="909827" y="1405890"/>
                  </a:lnTo>
                  <a:lnTo>
                    <a:pt x="925829" y="1405890"/>
                  </a:lnTo>
                </a:path>
                <a:path w="3886200" h="1422400">
                  <a:moveTo>
                    <a:pt x="2727959" y="1394460"/>
                  </a:moveTo>
                  <a:lnTo>
                    <a:pt x="2727959" y="1361694"/>
                  </a:lnTo>
                  <a:lnTo>
                    <a:pt x="2745485" y="1344930"/>
                  </a:lnTo>
                  <a:lnTo>
                    <a:pt x="2745485" y="1328928"/>
                  </a:lnTo>
                  <a:lnTo>
                    <a:pt x="2760725" y="1294637"/>
                  </a:lnTo>
                  <a:lnTo>
                    <a:pt x="2760725" y="1226820"/>
                  </a:lnTo>
                  <a:lnTo>
                    <a:pt x="2779013" y="1210818"/>
                  </a:lnTo>
                  <a:lnTo>
                    <a:pt x="2811017" y="1160526"/>
                  </a:lnTo>
                  <a:lnTo>
                    <a:pt x="2828543" y="1127760"/>
                  </a:lnTo>
                  <a:lnTo>
                    <a:pt x="2828543" y="1093470"/>
                  </a:lnTo>
                  <a:lnTo>
                    <a:pt x="2843783" y="1061466"/>
                  </a:lnTo>
                  <a:lnTo>
                    <a:pt x="2843783" y="992885"/>
                  </a:lnTo>
                  <a:lnTo>
                    <a:pt x="2861309" y="960120"/>
                  </a:lnTo>
                  <a:lnTo>
                    <a:pt x="2877311" y="943356"/>
                  </a:lnTo>
                  <a:lnTo>
                    <a:pt x="2877311" y="976884"/>
                  </a:lnTo>
                  <a:lnTo>
                    <a:pt x="2894837" y="976884"/>
                  </a:lnTo>
                  <a:lnTo>
                    <a:pt x="2894837" y="1026414"/>
                  </a:lnTo>
                  <a:lnTo>
                    <a:pt x="2910077" y="1043178"/>
                  </a:lnTo>
                  <a:lnTo>
                    <a:pt x="2960370" y="1043178"/>
                  </a:lnTo>
                  <a:lnTo>
                    <a:pt x="2960370" y="1026414"/>
                  </a:lnTo>
                  <a:lnTo>
                    <a:pt x="2977133" y="1009650"/>
                  </a:lnTo>
                  <a:lnTo>
                    <a:pt x="2977133" y="992885"/>
                  </a:lnTo>
                  <a:lnTo>
                    <a:pt x="3009137" y="976884"/>
                  </a:lnTo>
                  <a:lnTo>
                    <a:pt x="3009137" y="960120"/>
                  </a:lnTo>
                  <a:lnTo>
                    <a:pt x="3025901" y="943356"/>
                  </a:lnTo>
                  <a:lnTo>
                    <a:pt x="3025901" y="910590"/>
                  </a:lnTo>
                  <a:lnTo>
                    <a:pt x="3042665" y="876300"/>
                  </a:lnTo>
                  <a:lnTo>
                    <a:pt x="3076193" y="842771"/>
                  </a:lnTo>
                  <a:lnTo>
                    <a:pt x="3092957" y="842771"/>
                  </a:lnTo>
                  <a:lnTo>
                    <a:pt x="3092957" y="893826"/>
                  </a:lnTo>
                  <a:lnTo>
                    <a:pt x="3108959" y="910590"/>
                  </a:lnTo>
                  <a:lnTo>
                    <a:pt x="3108959" y="943356"/>
                  </a:lnTo>
                  <a:lnTo>
                    <a:pt x="3158490" y="943356"/>
                  </a:lnTo>
                  <a:lnTo>
                    <a:pt x="3192017" y="893826"/>
                  </a:lnTo>
                  <a:lnTo>
                    <a:pt x="3224783" y="861060"/>
                  </a:lnTo>
                  <a:lnTo>
                    <a:pt x="3224783" y="826770"/>
                  </a:lnTo>
                  <a:lnTo>
                    <a:pt x="3240023" y="792480"/>
                  </a:lnTo>
                  <a:lnTo>
                    <a:pt x="3257550" y="742950"/>
                  </a:lnTo>
                  <a:lnTo>
                    <a:pt x="3273551" y="726185"/>
                  </a:lnTo>
                  <a:lnTo>
                    <a:pt x="3291840" y="726185"/>
                  </a:lnTo>
                  <a:lnTo>
                    <a:pt x="3291840" y="742950"/>
                  </a:lnTo>
                  <a:lnTo>
                    <a:pt x="3307079" y="792480"/>
                  </a:lnTo>
                  <a:lnTo>
                    <a:pt x="3323843" y="826770"/>
                  </a:lnTo>
                  <a:lnTo>
                    <a:pt x="3357371" y="826770"/>
                  </a:lnTo>
                  <a:lnTo>
                    <a:pt x="3406901" y="758952"/>
                  </a:lnTo>
                  <a:lnTo>
                    <a:pt x="3439667" y="676656"/>
                  </a:lnTo>
                  <a:lnTo>
                    <a:pt x="3489197" y="608837"/>
                  </a:lnTo>
                  <a:lnTo>
                    <a:pt x="3505200" y="542544"/>
                  </a:lnTo>
                  <a:lnTo>
                    <a:pt x="3521963" y="509016"/>
                  </a:lnTo>
                  <a:lnTo>
                    <a:pt x="3537965" y="509016"/>
                  </a:lnTo>
                  <a:lnTo>
                    <a:pt x="3537965" y="576071"/>
                  </a:lnTo>
                  <a:lnTo>
                    <a:pt x="3556253" y="625602"/>
                  </a:lnTo>
                  <a:lnTo>
                    <a:pt x="3556253" y="758952"/>
                  </a:lnTo>
                  <a:lnTo>
                    <a:pt x="3572255" y="792480"/>
                  </a:lnTo>
                  <a:lnTo>
                    <a:pt x="3572255" y="910590"/>
                  </a:lnTo>
                  <a:lnTo>
                    <a:pt x="3589020" y="926592"/>
                  </a:lnTo>
                  <a:lnTo>
                    <a:pt x="3589020" y="943356"/>
                  </a:lnTo>
                  <a:lnTo>
                    <a:pt x="3604259" y="943356"/>
                  </a:lnTo>
                  <a:lnTo>
                    <a:pt x="3621023" y="976884"/>
                  </a:lnTo>
                  <a:lnTo>
                    <a:pt x="3621023" y="1026414"/>
                  </a:lnTo>
                  <a:lnTo>
                    <a:pt x="3638550" y="1043178"/>
                  </a:lnTo>
                  <a:lnTo>
                    <a:pt x="3654551" y="1043178"/>
                  </a:lnTo>
                  <a:lnTo>
                    <a:pt x="3688079" y="1026414"/>
                  </a:lnTo>
                  <a:lnTo>
                    <a:pt x="3704843" y="976884"/>
                  </a:lnTo>
                  <a:lnTo>
                    <a:pt x="3753611" y="926592"/>
                  </a:lnTo>
                  <a:lnTo>
                    <a:pt x="3770375" y="893826"/>
                  </a:lnTo>
                  <a:lnTo>
                    <a:pt x="3770375" y="876300"/>
                  </a:lnTo>
                  <a:lnTo>
                    <a:pt x="3787140" y="876300"/>
                  </a:lnTo>
                  <a:lnTo>
                    <a:pt x="3803141" y="861060"/>
                  </a:lnTo>
                  <a:lnTo>
                    <a:pt x="3803141" y="842771"/>
                  </a:lnTo>
                  <a:lnTo>
                    <a:pt x="3803141" y="861060"/>
                  </a:lnTo>
                  <a:lnTo>
                    <a:pt x="3819143" y="910590"/>
                  </a:lnTo>
                  <a:lnTo>
                    <a:pt x="3819143" y="1043178"/>
                  </a:lnTo>
                  <a:lnTo>
                    <a:pt x="3836670" y="1061466"/>
                  </a:lnTo>
                  <a:lnTo>
                    <a:pt x="3836670" y="1110234"/>
                  </a:lnTo>
                  <a:lnTo>
                    <a:pt x="3854195" y="1127760"/>
                  </a:lnTo>
                  <a:lnTo>
                    <a:pt x="3854195" y="1194054"/>
                  </a:lnTo>
                  <a:lnTo>
                    <a:pt x="3870197" y="1194054"/>
                  </a:lnTo>
                  <a:lnTo>
                    <a:pt x="3870197" y="1378458"/>
                  </a:lnTo>
                  <a:lnTo>
                    <a:pt x="3886200" y="1378458"/>
                  </a:lnTo>
                </a:path>
              </a:pathLst>
            </a:custGeom>
            <a:ln w="381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895094" y="2950464"/>
              <a:ext cx="3886200" cy="0"/>
            </a:xfrm>
            <a:custGeom>
              <a:avLst/>
              <a:gdLst/>
              <a:ahLst/>
              <a:cxnLst/>
              <a:rect l="l" t="t" r="r" b="b"/>
              <a:pathLst>
                <a:path w="3886200" h="0">
                  <a:moveTo>
                    <a:pt x="0" y="0"/>
                  </a:moveTo>
                  <a:lnTo>
                    <a:pt x="3886200" y="0"/>
                  </a:lnTo>
                </a:path>
              </a:pathLst>
            </a:custGeom>
            <a:ln w="38100">
              <a:solidFill>
                <a:srgbClr val="00CC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895094" y="2493264"/>
              <a:ext cx="3886200" cy="0"/>
            </a:xfrm>
            <a:custGeom>
              <a:avLst/>
              <a:gdLst/>
              <a:ahLst/>
              <a:cxnLst/>
              <a:rect l="l" t="t" r="r" b="b"/>
              <a:pathLst>
                <a:path w="3886200" h="0">
                  <a:moveTo>
                    <a:pt x="0" y="0"/>
                  </a:moveTo>
                  <a:lnTo>
                    <a:pt x="3886200" y="0"/>
                  </a:lnTo>
                </a:path>
              </a:pathLst>
            </a:custGeom>
            <a:ln w="381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3048761" y="1921764"/>
              <a:ext cx="104139" cy="1454785"/>
            </a:xfrm>
            <a:custGeom>
              <a:avLst/>
              <a:gdLst/>
              <a:ahLst/>
              <a:cxnLst/>
              <a:rect l="l" t="t" r="r" b="b"/>
              <a:pathLst>
                <a:path w="104139" h="1454785">
                  <a:moveTo>
                    <a:pt x="103631" y="0"/>
                  </a:moveTo>
                  <a:lnTo>
                    <a:pt x="0" y="1454657"/>
                  </a:lnTo>
                </a:path>
              </a:pathLst>
            </a:custGeom>
            <a:ln w="2819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975610" y="3369564"/>
              <a:ext cx="147320" cy="152400"/>
            </a:xfrm>
            <a:custGeom>
              <a:avLst/>
              <a:gdLst/>
              <a:ahLst/>
              <a:cxnLst/>
              <a:rect l="l" t="t" r="r" b="b"/>
              <a:pathLst>
                <a:path w="147319" h="152400">
                  <a:moveTo>
                    <a:pt x="0" y="0"/>
                  </a:moveTo>
                  <a:lnTo>
                    <a:pt x="63245" y="152400"/>
                  </a:lnTo>
                  <a:lnTo>
                    <a:pt x="147065" y="10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466594" y="1693164"/>
              <a:ext cx="1714500" cy="342900"/>
            </a:xfrm>
            <a:custGeom>
              <a:avLst/>
              <a:gdLst/>
              <a:ahLst/>
              <a:cxnLst/>
              <a:rect l="l" t="t" r="r" b="b"/>
              <a:pathLst>
                <a:path w="1714500" h="342900">
                  <a:moveTo>
                    <a:pt x="1714500" y="0"/>
                  </a:moveTo>
                  <a:lnTo>
                    <a:pt x="0" y="0"/>
                  </a:lnTo>
                  <a:lnTo>
                    <a:pt x="0" y="342900"/>
                  </a:lnTo>
                  <a:lnTo>
                    <a:pt x="1714500" y="342900"/>
                  </a:lnTo>
                  <a:lnTo>
                    <a:pt x="17145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1358898" y="892555"/>
            <a:ext cx="5055870" cy="2004060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algn="just" marL="12700" marR="5080">
              <a:lnSpc>
                <a:spcPts val="1400"/>
              </a:lnSpc>
              <a:spcBef>
                <a:spcPts val="180"/>
              </a:spcBef>
            </a:pP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correctly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simulate</a:t>
            </a:r>
            <a:r>
              <a:rPr dirty="0" sz="1200">
                <a:latin typeface="Times New Roman"/>
                <a:cs typeface="Times New Roman"/>
              </a:rPr>
              <a:t> both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these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processes.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30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mean,</a:t>
            </a:r>
            <a:r>
              <a:rPr dirty="0" sz="1200" spc="2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or</a:t>
            </a:r>
            <a:r>
              <a:rPr dirty="0" sz="1200" spc="30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average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concentration, can be significantly less than the peak concentrations </a:t>
            </a:r>
            <a:r>
              <a:rPr dirty="0" sz="1200" spc="-5">
                <a:latin typeface="Times New Roman"/>
                <a:cs typeface="Times New Roman"/>
              </a:rPr>
              <a:t>measured </a:t>
            </a:r>
            <a:r>
              <a:rPr dirty="0" sz="1200">
                <a:latin typeface="Times New Roman"/>
                <a:cs typeface="Times New Roman"/>
              </a:rPr>
              <a:t>by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5">
                <a:latin typeface="Times New Roman"/>
                <a:cs typeface="Times New Roman"/>
              </a:rPr>
              <a:t> monitor.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850">
              <a:latin typeface="Times New Roman"/>
              <a:cs typeface="Times New Roman"/>
            </a:endParaRPr>
          </a:p>
          <a:p>
            <a:pPr marL="1198880">
              <a:lnSpc>
                <a:spcPct val="100000"/>
              </a:lnSpc>
            </a:pPr>
            <a:r>
              <a:rPr dirty="0" sz="1600" b="1">
                <a:latin typeface="Times New Roman"/>
                <a:cs typeface="Times New Roman"/>
              </a:rPr>
              <a:t>intermittency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450">
              <a:latin typeface="Times New Roman"/>
              <a:cs typeface="Times New Roman"/>
            </a:endParaRPr>
          </a:p>
          <a:p>
            <a:pPr marL="3256279">
              <a:lnSpc>
                <a:spcPct val="100000"/>
              </a:lnSpc>
            </a:pPr>
            <a:r>
              <a:rPr dirty="0" sz="1600" b="1">
                <a:latin typeface="Times New Roman"/>
                <a:cs typeface="Times New Roman"/>
              </a:rPr>
              <a:t>target</a:t>
            </a:r>
            <a:r>
              <a:rPr dirty="0" sz="1600" spc="-20" b="1">
                <a:latin typeface="Times New Roman"/>
                <a:cs typeface="Times New Roman"/>
              </a:rPr>
              <a:t> </a:t>
            </a:r>
            <a:r>
              <a:rPr dirty="0" sz="1600" b="1">
                <a:latin typeface="Times New Roman"/>
                <a:cs typeface="Times New Roman"/>
              </a:rPr>
              <a:t>level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450">
              <a:latin typeface="Times New Roman"/>
              <a:cs typeface="Times New Roman"/>
            </a:endParaRPr>
          </a:p>
          <a:p>
            <a:pPr algn="ctr" marL="103505">
              <a:lnSpc>
                <a:spcPct val="100000"/>
              </a:lnSpc>
            </a:pPr>
            <a:r>
              <a:rPr dirty="0" sz="1600" b="1">
                <a:latin typeface="Times New Roman"/>
                <a:cs typeface="Times New Roman"/>
              </a:rPr>
              <a:t>mean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3169920" y="1693164"/>
            <a:ext cx="1451610" cy="1807210"/>
          </a:xfrm>
          <a:custGeom>
            <a:avLst/>
            <a:gdLst/>
            <a:ahLst/>
            <a:cxnLst/>
            <a:rect l="l" t="t" r="r" b="b"/>
            <a:pathLst>
              <a:path w="1451610" h="1807210">
                <a:moveTo>
                  <a:pt x="0" y="1806702"/>
                </a:moveTo>
                <a:lnTo>
                  <a:pt x="0" y="1773173"/>
                </a:lnTo>
                <a:lnTo>
                  <a:pt x="16001" y="1740407"/>
                </a:lnTo>
                <a:lnTo>
                  <a:pt x="34289" y="1722882"/>
                </a:lnTo>
                <a:lnTo>
                  <a:pt x="34289" y="1623059"/>
                </a:lnTo>
                <a:lnTo>
                  <a:pt x="51053" y="1591055"/>
                </a:lnTo>
                <a:lnTo>
                  <a:pt x="51053" y="1325118"/>
                </a:lnTo>
                <a:lnTo>
                  <a:pt x="67817" y="1309115"/>
                </a:lnTo>
                <a:lnTo>
                  <a:pt x="67817" y="1226057"/>
                </a:lnTo>
                <a:lnTo>
                  <a:pt x="85344" y="1192530"/>
                </a:lnTo>
                <a:lnTo>
                  <a:pt x="100583" y="1144523"/>
                </a:lnTo>
                <a:lnTo>
                  <a:pt x="116585" y="1110233"/>
                </a:lnTo>
                <a:lnTo>
                  <a:pt x="116585" y="977645"/>
                </a:lnTo>
                <a:lnTo>
                  <a:pt x="134873" y="944880"/>
                </a:lnTo>
                <a:lnTo>
                  <a:pt x="134873" y="911352"/>
                </a:lnTo>
                <a:lnTo>
                  <a:pt x="167640" y="911352"/>
                </a:lnTo>
                <a:lnTo>
                  <a:pt x="167640" y="928115"/>
                </a:lnTo>
                <a:lnTo>
                  <a:pt x="183641" y="944880"/>
                </a:lnTo>
                <a:lnTo>
                  <a:pt x="183641" y="977645"/>
                </a:lnTo>
                <a:lnTo>
                  <a:pt x="201167" y="977645"/>
                </a:lnTo>
                <a:lnTo>
                  <a:pt x="232409" y="960882"/>
                </a:lnTo>
                <a:lnTo>
                  <a:pt x="268223" y="812292"/>
                </a:lnTo>
                <a:lnTo>
                  <a:pt x="318515" y="712470"/>
                </a:lnTo>
                <a:lnTo>
                  <a:pt x="318515" y="646176"/>
                </a:lnTo>
                <a:lnTo>
                  <a:pt x="335279" y="563880"/>
                </a:lnTo>
                <a:lnTo>
                  <a:pt x="367283" y="514350"/>
                </a:lnTo>
                <a:lnTo>
                  <a:pt x="367283" y="464057"/>
                </a:lnTo>
                <a:lnTo>
                  <a:pt x="385571" y="464057"/>
                </a:lnTo>
                <a:lnTo>
                  <a:pt x="385571" y="546354"/>
                </a:lnTo>
                <a:lnTo>
                  <a:pt x="451865" y="744473"/>
                </a:lnTo>
                <a:lnTo>
                  <a:pt x="451865" y="861821"/>
                </a:lnTo>
                <a:lnTo>
                  <a:pt x="467105" y="861821"/>
                </a:lnTo>
                <a:lnTo>
                  <a:pt x="500633" y="812292"/>
                </a:lnTo>
                <a:lnTo>
                  <a:pt x="516635" y="729233"/>
                </a:lnTo>
                <a:lnTo>
                  <a:pt x="567690" y="646176"/>
                </a:lnTo>
                <a:lnTo>
                  <a:pt x="584453" y="529590"/>
                </a:lnTo>
                <a:lnTo>
                  <a:pt x="616457" y="430530"/>
                </a:lnTo>
                <a:lnTo>
                  <a:pt x="651509" y="348233"/>
                </a:lnTo>
                <a:lnTo>
                  <a:pt x="651509" y="298704"/>
                </a:lnTo>
                <a:lnTo>
                  <a:pt x="668273" y="248411"/>
                </a:lnTo>
                <a:lnTo>
                  <a:pt x="668273" y="199644"/>
                </a:lnTo>
                <a:lnTo>
                  <a:pt x="700277" y="131825"/>
                </a:lnTo>
                <a:lnTo>
                  <a:pt x="717041" y="67055"/>
                </a:lnTo>
                <a:lnTo>
                  <a:pt x="717041" y="0"/>
                </a:lnTo>
                <a:lnTo>
                  <a:pt x="733805" y="0"/>
                </a:lnTo>
                <a:lnTo>
                  <a:pt x="733805" y="16002"/>
                </a:lnTo>
                <a:lnTo>
                  <a:pt x="767333" y="67055"/>
                </a:lnTo>
                <a:lnTo>
                  <a:pt x="784859" y="115823"/>
                </a:lnTo>
                <a:lnTo>
                  <a:pt x="784859" y="182880"/>
                </a:lnTo>
                <a:lnTo>
                  <a:pt x="834390" y="281940"/>
                </a:lnTo>
                <a:lnTo>
                  <a:pt x="867917" y="281940"/>
                </a:lnTo>
                <a:lnTo>
                  <a:pt x="968501" y="214883"/>
                </a:lnTo>
                <a:lnTo>
                  <a:pt x="1034033" y="115823"/>
                </a:lnTo>
                <a:lnTo>
                  <a:pt x="1050797" y="115823"/>
                </a:lnTo>
                <a:lnTo>
                  <a:pt x="1050797" y="364997"/>
                </a:lnTo>
                <a:lnTo>
                  <a:pt x="1117853" y="364997"/>
                </a:lnTo>
                <a:lnTo>
                  <a:pt x="1184909" y="314705"/>
                </a:lnTo>
                <a:lnTo>
                  <a:pt x="1234440" y="265937"/>
                </a:lnTo>
                <a:lnTo>
                  <a:pt x="1251203" y="214883"/>
                </a:lnTo>
                <a:lnTo>
                  <a:pt x="1267967" y="199644"/>
                </a:lnTo>
                <a:lnTo>
                  <a:pt x="1284731" y="199644"/>
                </a:lnTo>
                <a:lnTo>
                  <a:pt x="1300733" y="214883"/>
                </a:lnTo>
                <a:lnTo>
                  <a:pt x="1318259" y="281940"/>
                </a:lnTo>
                <a:lnTo>
                  <a:pt x="1318259" y="446532"/>
                </a:lnTo>
                <a:lnTo>
                  <a:pt x="1334261" y="529590"/>
                </a:lnTo>
                <a:lnTo>
                  <a:pt x="1334261" y="944880"/>
                </a:lnTo>
                <a:lnTo>
                  <a:pt x="1367790" y="1027176"/>
                </a:lnTo>
                <a:lnTo>
                  <a:pt x="1367790" y="1144523"/>
                </a:lnTo>
                <a:lnTo>
                  <a:pt x="1383791" y="1192530"/>
                </a:lnTo>
                <a:lnTo>
                  <a:pt x="1383791" y="1674113"/>
                </a:lnTo>
                <a:lnTo>
                  <a:pt x="1402079" y="1674113"/>
                </a:lnTo>
                <a:lnTo>
                  <a:pt x="1402079" y="1789937"/>
                </a:lnTo>
                <a:lnTo>
                  <a:pt x="1451609" y="1789937"/>
                </a:lnTo>
              </a:path>
            </a:pathLst>
          </a:custGeom>
          <a:ln w="38100">
            <a:solidFill>
              <a:srgbClr val="0000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1358900" y="3483923"/>
            <a:ext cx="5056505" cy="5550535"/>
          </a:xfrm>
          <a:prstGeom prst="rect">
            <a:avLst/>
          </a:prstGeom>
        </p:spPr>
        <p:txBody>
          <a:bodyPr wrap="square" lIns="0" tIns="109855" rIns="0" bIns="0" rtlCol="0" vert="horz">
            <a:spAutoFit/>
          </a:bodyPr>
          <a:lstStyle/>
          <a:p>
            <a:pPr algn="ctr" marR="553085">
              <a:lnSpc>
                <a:spcPct val="100000"/>
              </a:lnSpc>
              <a:spcBef>
                <a:spcPts val="865"/>
              </a:spcBef>
            </a:pPr>
            <a:r>
              <a:rPr dirty="0" sz="1600" spc="-5" b="1">
                <a:solidFill>
                  <a:srgbClr val="000040"/>
                </a:solidFill>
                <a:latin typeface="Times New Roman"/>
                <a:cs typeface="Times New Roman"/>
              </a:rPr>
              <a:t>Time</a:t>
            </a:r>
            <a:endParaRPr sz="16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480"/>
              </a:spcBef>
            </a:pPr>
            <a:r>
              <a:rPr dirty="0" sz="1000" b="1">
                <a:latin typeface="Times New Roman"/>
                <a:cs typeface="Times New Roman"/>
              </a:rPr>
              <a:t>Figure</a:t>
            </a:r>
            <a:r>
              <a:rPr dirty="0" sz="1000" spc="-10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4.</a:t>
            </a:r>
            <a:r>
              <a:rPr dirty="0" sz="1000" spc="-5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Concentration</a:t>
            </a:r>
            <a:r>
              <a:rPr dirty="0" sz="1000" spc="-5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Timeline</a:t>
            </a:r>
            <a:r>
              <a:rPr dirty="0" sz="1000" spc="-5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(at</a:t>
            </a:r>
            <a:r>
              <a:rPr dirty="0" sz="1000" spc="-5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a</a:t>
            </a:r>
            <a:r>
              <a:rPr dirty="0" sz="1000" spc="-5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fixed</a:t>
            </a:r>
            <a:r>
              <a:rPr dirty="0" sz="1000" spc="-5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monitor).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ts val="1400"/>
              </a:lnSpc>
            </a:pP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ultimate</a:t>
            </a:r>
            <a:r>
              <a:rPr dirty="0" sz="1200">
                <a:latin typeface="Times New Roman"/>
                <a:cs typeface="Times New Roman"/>
              </a:rPr>
              <a:t> goal of a dispersion </a:t>
            </a:r>
            <a:r>
              <a:rPr dirty="0" sz="1200" spc="-5">
                <a:latin typeface="Times New Roman"/>
                <a:cs typeface="Times New Roman"/>
              </a:rPr>
              <a:t>model</a:t>
            </a:r>
            <a:r>
              <a:rPr dirty="0" sz="1200">
                <a:latin typeface="Times New Roman"/>
                <a:cs typeface="Times New Roman"/>
              </a:rPr>
              <a:t> is to accurately predict the odor or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concentration of a </a:t>
            </a:r>
            <a:r>
              <a:rPr dirty="0" sz="1200" spc="-5">
                <a:latin typeface="Times New Roman"/>
                <a:cs typeface="Times New Roman"/>
              </a:rPr>
              <a:t>contaminant </a:t>
            </a:r>
            <a:r>
              <a:rPr dirty="0" sz="1200">
                <a:latin typeface="Times New Roman"/>
                <a:cs typeface="Times New Roman"/>
              </a:rPr>
              <a:t>as it </a:t>
            </a:r>
            <a:r>
              <a:rPr dirty="0" sz="1200" spc="-5">
                <a:latin typeface="Times New Roman"/>
                <a:cs typeface="Times New Roman"/>
              </a:rPr>
              <a:t>travels </a:t>
            </a:r>
            <a:r>
              <a:rPr dirty="0" sz="1200">
                <a:latin typeface="Times New Roman"/>
                <a:cs typeface="Times New Roman"/>
              </a:rPr>
              <a:t>downwind of a source (or sources)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under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any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all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atmospheric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conditions.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While</a:t>
            </a:r>
            <a:r>
              <a:rPr dirty="0" sz="1200">
                <a:latin typeface="Times New Roman"/>
                <a:cs typeface="Times New Roman"/>
              </a:rPr>
              <a:t> our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understanding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atmospheric </a:t>
            </a:r>
            <a:r>
              <a:rPr dirty="0" sz="1200">
                <a:latin typeface="Times New Roman"/>
                <a:cs typeface="Times New Roman"/>
              </a:rPr>
              <a:t>processes is increasing rapidly, the </a:t>
            </a:r>
            <a:r>
              <a:rPr dirty="0" sz="1200" spc="-5">
                <a:latin typeface="Times New Roman"/>
                <a:cs typeface="Times New Roman"/>
              </a:rPr>
              <a:t>complexities </a:t>
            </a:r>
            <a:r>
              <a:rPr dirty="0" sz="1200">
                <a:latin typeface="Times New Roman"/>
                <a:cs typeface="Times New Roman"/>
              </a:rPr>
              <a:t>are so great that all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currently-used </a:t>
            </a:r>
            <a:r>
              <a:rPr dirty="0" sz="1200" spc="-5">
                <a:latin typeface="Times New Roman"/>
                <a:cs typeface="Times New Roman"/>
              </a:rPr>
              <a:t>models </a:t>
            </a:r>
            <a:r>
              <a:rPr dirty="0" sz="1200">
                <a:latin typeface="Times New Roman"/>
                <a:cs typeface="Times New Roman"/>
              </a:rPr>
              <a:t>have </a:t>
            </a:r>
            <a:r>
              <a:rPr dirty="0" sz="1200" spc="-5">
                <a:latin typeface="Times New Roman"/>
                <a:cs typeface="Times New Roman"/>
              </a:rPr>
              <a:t>limitations </a:t>
            </a:r>
            <a:r>
              <a:rPr dirty="0" sz="1200">
                <a:latin typeface="Times New Roman"/>
                <a:cs typeface="Times New Roman"/>
              </a:rPr>
              <a:t>on their applicability.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Models have been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developed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evaluate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different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source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types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(point,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area,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volume),</a:t>
            </a:r>
            <a:r>
              <a:rPr dirty="0" sz="1200" spc="2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different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terrain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(simple</a:t>
            </a:r>
            <a:r>
              <a:rPr dirty="0" sz="1200">
                <a:latin typeface="Times New Roman"/>
                <a:cs typeface="Times New Roman"/>
              </a:rPr>
              <a:t> or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complex),</a:t>
            </a:r>
            <a:r>
              <a:rPr dirty="0" sz="1200">
                <a:latin typeface="Times New Roman"/>
                <a:cs typeface="Times New Roman"/>
              </a:rPr>
              <a:t> different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locales</a:t>
            </a:r>
            <a:r>
              <a:rPr dirty="0" sz="1200">
                <a:latin typeface="Times New Roman"/>
                <a:cs typeface="Times New Roman"/>
              </a:rPr>
              <a:t> (urban,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rural,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coastal),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different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release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rates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(plume,</a:t>
            </a:r>
            <a:r>
              <a:rPr dirty="0" sz="1200">
                <a:latin typeface="Times New Roman"/>
                <a:cs typeface="Times New Roman"/>
              </a:rPr>
              <a:t> puff),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different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meteorological</a:t>
            </a:r>
            <a:r>
              <a:rPr dirty="0" sz="1200">
                <a:latin typeface="Times New Roman"/>
                <a:cs typeface="Times New Roman"/>
              </a:rPr>
              <a:t> conditions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(stable,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convective), and different ranges (short-range and long-range transport).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As with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other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forms</a:t>
            </a:r>
            <a:r>
              <a:rPr dirty="0" sz="1200">
                <a:latin typeface="Times New Roman"/>
                <a:cs typeface="Times New Roman"/>
              </a:rPr>
              <a:t> of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modeling,</a:t>
            </a:r>
            <a:r>
              <a:rPr dirty="0" sz="1200">
                <a:latin typeface="Times New Roman"/>
                <a:cs typeface="Times New Roman"/>
              </a:rPr>
              <a:t> 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model(s)</a:t>
            </a:r>
            <a:r>
              <a:rPr dirty="0" sz="1200">
                <a:latin typeface="Times New Roman"/>
                <a:cs typeface="Times New Roman"/>
              </a:rPr>
              <a:t> that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most</a:t>
            </a:r>
            <a:r>
              <a:rPr dirty="0" sz="1200">
                <a:latin typeface="Times New Roman"/>
                <a:cs typeface="Times New Roman"/>
              </a:rPr>
              <a:t> closely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approximates</a:t>
            </a:r>
            <a:r>
              <a:rPr dirty="0" sz="1200">
                <a:latin typeface="Times New Roman"/>
                <a:cs typeface="Times New Roman"/>
              </a:rPr>
              <a:t> the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parameters </a:t>
            </a:r>
            <a:r>
              <a:rPr dirty="0" sz="1200">
                <a:latin typeface="Times New Roman"/>
                <a:cs typeface="Times New Roman"/>
              </a:rPr>
              <a:t>of the odor source and the characteristics of the dispersion process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under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analysis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should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selected,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limitations</a:t>
            </a:r>
            <a:r>
              <a:rPr dirty="0" sz="1200">
                <a:latin typeface="Times New Roman"/>
                <a:cs typeface="Times New Roman"/>
              </a:rPr>
              <a:t> should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clearly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recognized.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469900" algn="l"/>
              </a:tabLst>
            </a:pPr>
            <a:r>
              <a:rPr dirty="0" sz="1200" b="1">
                <a:latin typeface="Times New Roman"/>
                <a:cs typeface="Times New Roman"/>
              </a:rPr>
              <a:t>5.1	Odor</a:t>
            </a:r>
            <a:r>
              <a:rPr dirty="0" sz="1200" spc="-25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Models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200">
              <a:latin typeface="Times New Roman"/>
              <a:cs typeface="Times New Roman"/>
            </a:endParaRPr>
          </a:p>
          <a:p>
            <a:pPr algn="just" marL="12700" marR="5715">
              <a:lnSpc>
                <a:spcPts val="1400"/>
              </a:lnSpc>
            </a:pPr>
            <a:r>
              <a:rPr dirty="0" sz="1200" spc="-5">
                <a:latin typeface="Times New Roman"/>
                <a:cs typeface="Times New Roman"/>
              </a:rPr>
              <a:t>Similar </a:t>
            </a:r>
            <a:r>
              <a:rPr dirty="0" sz="1200">
                <a:latin typeface="Times New Roman"/>
                <a:cs typeface="Times New Roman"/>
              </a:rPr>
              <a:t>to the decision process used to select the appropriate </a:t>
            </a:r>
            <a:r>
              <a:rPr dirty="0" sz="1200" spc="-5">
                <a:latin typeface="Times New Roman"/>
                <a:cs typeface="Times New Roman"/>
              </a:rPr>
              <a:t>model </a:t>
            </a:r>
            <a:r>
              <a:rPr dirty="0" sz="1200">
                <a:latin typeface="Times New Roman"/>
                <a:cs typeface="Times New Roman"/>
              </a:rPr>
              <a:t>for regulatory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air quality </a:t>
            </a:r>
            <a:r>
              <a:rPr dirty="0" sz="1200" spc="-5">
                <a:latin typeface="Times New Roman"/>
                <a:cs typeface="Times New Roman"/>
              </a:rPr>
              <a:t>modeling, </a:t>
            </a:r>
            <a:r>
              <a:rPr dirty="0" sz="1200">
                <a:latin typeface="Times New Roman"/>
                <a:cs typeface="Times New Roman"/>
              </a:rPr>
              <a:t>the selection of </a:t>
            </a:r>
            <a:r>
              <a:rPr dirty="0" sz="1200" spc="-5">
                <a:latin typeface="Times New Roman"/>
                <a:cs typeface="Times New Roman"/>
              </a:rPr>
              <a:t>the </a:t>
            </a:r>
            <a:r>
              <a:rPr dirty="0" sz="1200">
                <a:latin typeface="Times New Roman"/>
                <a:cs typeface="Times New Roman"/>
              </a:rPr>
              <a:t>appropriate dispersion </a:t>
            </a:r>
            <a:r>
              <a:rPr dirty="0" sz="1200" spc="-5">
                <a:latin typeface="Times New Roman"/>
                <a:cs typeface="Times New Roman"/>
              </a:rPr>
              <a:t>model </a:t>
            </a:r>
            <a:r>
              <a:rPr dirty="0" sz="1200">
                <a:latin typeface="Times New Roman"/>
                <a:cs typeface="Times New Roman"/>
              </a:rPr>
              <a:t>for odor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assessment </a:t>
            </a:r>
            <a:r>
              <a:rPr dirty="0" sz="1200">
                <a:latin typeface="Times New Roman"/>
                <a:cs typeface="Times New Roman"/>
              </a:rPr>
              <a:t>starts with the source type and release scenario.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 general, </a:t>
            </a:r>
            <a:r>
              <a:rPr dirty="0" sz="1200" spc="-5">
                <a:latin typeface="Times New Roman"/>
                <a:cs typeface="Times New Roman"/>
              </a:rPr>
              <a:t>most </a:t>
            </a:r>
            <a:r>
              <a:rPr dirty="0" sz="1200">
                <a:latin typeface="Times New Roman"/>
                <a:cs typeface="Times New Roman"/>
              </a:rPr>
              <a:t> sources can be categorized using the </a:t>
            </a:r>
            <a:r>
              <a:rPr dirty="0" sz="1200" spc="-5">
                <a:latin typeface="Times New Roman"/>
                <a:cs typeface="Times New Roman"/>
              </a:rPr>
              <a:t>traditional </a:t>
            </a:r>
            <a:r>
              <a:rPr dirty="0" sz="1200">
                <a:latin typeface="Times New Roman"/>
                <a:cs typeface="Times New Roman"/>
              </a:rPr>
              <a:t>designations of point, area, or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volume </a:t>
            </a:r>
            <a:r>
              <a:rPr dirty="0" sz="1200">
                <a:latin typeface="Times New Roman"/>
                <a:cs typeface="Times New Roman"/>
              </a:rPr>
              <a:t>sources.   The sources responsible for </a:t>
            </a:r>
            <a:r>
              <a:rPr dirty="0" sz="1200" spc="-5">
                <a:latin typeface="Times New Roman"/>
                <a:cs typeface="Times New Roman"/>
              </a:rPr>
              <a:t>most </a:t>
            </a:r>
            <a:r>
              <a:rPr dirty="0" sz="1200">
                <a:latin typeface="Times New Roman"/>
                <a:cs typeface="Times New Roman"/>
              </a:rPr>
              <a:t>odor </a:t>
            </a:r>
            <a:r>
              <a:rPr dirty="0" sz="1200" spc="-5">
                <a:latin typeface="Times New Roman"/>
                <a:cs typeface="Times New Roman"/>
              </a:rPr>
              <a:t>complaints </a:t>
            </a:r>
            <a:r>
              <a:rPr dirty="0" sz="1200">
                <a:latin typeface="Times New Roman"/>
                <a:cs typeface="Times New Roman"/>
              </a:rPr>
              <a:t>tend to be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from continuous sources (e.g., stacks, scrubbers, or basins); although routine but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instantaneous or very short-term releases (e.g., from digester release valves) can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also pose </a:t>
            </a:r>
            <a:r>
              <a:rPr dirty="0" sz="1200" spc="-5">
                <a:latin typeface="Times New Roman"/>
                <a:cs typeface="Times New Roman"/>
              </a:rPr>
              <a:t>problems</a:t>
            </a:r>
            <a:r>
              <a:rPr dirty="0" sz="1200">
                <a:latin typeface="Times New Roman"/>
                <a:cs typeface="Times New Roman"/>
              </a:rPr>
              <a:t> at nearby </a:t>
            </a:r>
            <a:r>
              <a:rPr dirty="0" sz="1200" spc="-5">
                <a:latin typeface="Times New Roman"/>
                <a:cs typeface="Times New Roman"/>
              </a:rPr>
              <a:t>receptors.</a:t>
            </a:r>
            <a:r>
              <a:rPr dirty="0" sz="1200" spc="2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Depending upon the rate of release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relative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perception's</a:t>
            </a:r>
            <a:r>
              <a:rPr dirty="0" sz="1200">
                <a:latin typeface="Times New Roman"/>
                <a:cs typeface="Times New Roman"/>
              </a:rPr>
              <a:t> short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time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frame,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intermittent</a:t>
            </a:r>
            <a:r>
              <a:rPr dirty="0" sz="1200">
                <a:latin typeface="Times New Roman"/>
                <a:cs typeface="Times New Roman"/>
              </a:rPr>
              <a:t> sources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can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classified as either continuous sources (release rate on the order of </a:t>
            </a:r>
            <a:r>
              <a:rPr dirty="0" sz="1200" spc="-5">
                <a:latin typeface="Times New Roman"/>
                <a:cs typeface="Times New Roman"/>
              </a:rPr>
              <a:t>minutes </a:t>
            </a:r>
            <a:r>
              <a:rPr dirty="0" sz="1200">
                <a:latin typeface="Times New Roman"/>
                <a:cs typeface="Times New Roman"/>
              </a:rPr>
              <a:t>or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longer),</a:t>
            </a:r>
            <a:r>
              <a:rPr dirty="0" sz="1200" spc="1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or</a:t>
            </a:r>
            <a:r>
              <a:rPr dirty="0" sz="1200" spc="1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instantaneous</a:t>
            </a:r>
            <a:r>
              <a:rPr dirty="0" sz="1200" spc="16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sources</a:t>
            </a:r>
            <a:r>
              <a:rPr dirty="0" sz="1200" spc="1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(release</a:t>
            </a:r>
            <a:r>
              <a:rPr dirty="0" sz="1200" spc="15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rate</a:t>
            </a:r>
            <a:r>
              <a:rPr dirty="0" sz="1200" spc="16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on</a:t>
            </a:r>
            <a:r>
              <a:rPr dirty="0" sz="1200" spc="1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16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order</a:t>
            </a:r>
            <a:r>
              <a:rPr dirty="0" sz="1200" spc="16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1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seconds).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Other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58900" y="439165"/>
            <a:ext cx="21717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latin typeface="Times New Roman"/>
                <a:cs typeface="Times New Roman"/>
              </a:rPr>
              <a:t>342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680808" y="439165"/>
            <a:ext cx="173355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-5" b="1">
                <a:latin typeface="Times New Roman"/>
                <a:cs typeface="Times New Roman"/>
              </a:rPr>
              <a:t>Air</a:t>
            </a:r>
            <a:r>
              <a:rPr dirty="0" sz="1000" b="1">
                <a:latin typeface="Times New Roman"/>
                <a:cs typeface="Times New Roman"/>
              </a:rPr>
              <a:t> </a:t>
            </a:r>
            <a:r>
              <a:rPr dirty="0" sz="1000" spc="-5" b="1">
                <a:latin typeface="Times New Roman"/>
                <a:cs typeface="Times New Roman"/>
              </a:rPr>
              <a:t>Quality</a:t>
            </a:r>
            <a:r>
              <a:rPr dirty="0" sz="1000" b="1">
                <a:latin typeface="Times New Roman"/>
                <a:cs typeface="Times New Roman"/>
              </a:rPr>
              <a:t> </a:t>
            </a:r>
            <a:r>
              <a:rPr dirty="0" sz="1000" spc="-5" b="1">
                <a:latin typeface="Times New Roman"/>
                <a:cs typeface="Times New Roman"/>
              </a:rPr>
              <a:t>Modeling</a:t>
            </a:r>
            <a:r>
              <a:rPr dirty="0" sz="1000" b="1">
                <a:latin typeface="Times New Roman"/>
                <a:cs typeface="Times New Roman"/>
              </a:rPr>
              <a:t> – </a:t>
            </a:r>
            <a:r>
              <a:rPr dirty="0" sz="1000" spc="-5" b="1">
                <a:latin typeface="Times New Roman"/>
                <a:cs typeface="Times New Roman"/>
              </a:rPr>
              <a:t>Vol.</a:t>
            </a:r>
            <a:r>
              <a:rPr dirty="0" sz="1000" b="1">
                <a:latin typeface="Times New Roman"/>
                <a:cs typeface="Times New Roman"/>
              </a:rPr>
              <a:t> III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20798" y="892555"/>
            <a:ext cx="5132705" cy="4280535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algn="just" marL="50800" marR="43180">
              <a:lnSpc>
                <a:spcPts val="1400"/>
              </a:lnSpc>
              <a:spcBef>
                <a:spcPts val="180"/>
              </a:spcBef>
            </a:pPr>
            <a:r>
              <a:rPr dirty="0" sz="1200">
                <a:latin typeface="Times New Roman"/>
                <a:cs typeface="Times New Roman"/>
              </a:rPr>
              <a:t>practical considerations </a:t>
            </a:r>
            <a:r>
              <a:rPr dirty="0" sz="1200" spc="-5">
                <a:latin typeface="Times New Roman"/>
                <a:cs typeface="Times New Roman"/>
              </a:rPr>
              <a:t>may </a:t>
            </a:r>
            <a:r>
              <a:rPr dirty="0" sz="1200">
                <a:latin typeface="Times New Roman"/>
                <a:cs typeface="Times New Roman"/>
              </a:rPr>
              <a:t>also </a:t>
            </a:r>
            <a:r>
              <a:rPr dirty="0" sz="1200" spc="-5">
                <a:latin typeface="Times New Roman"/>
                <a:cs typeface="Times New Roman"/>
              </a:rPr>
              <a:t>come </a:t>
            </a:r>
            <a:r>
              <a:rPr dirty="0" sz="1200">
                <a:latin typeface="Times New Roman"/>
                <a:cs typeface="Times New Roman"/>
              </a:rPr>
              <a:t>into play, such as </a:t>
            </a:r>
            <a:r>
              <a:rPr dirty="0" sz="1200" spc="-5">
                <a:latin typeface="Times New Roman"/>
                <a:cs typeface="Times New Roman"/>
              </a:rPr>
              <a:t>matching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model </a:t>
            </a:r>
            <a:r>
              <a:rPr dirty="0" sz="1200">
                <a:latin typeface="Times New Roman"/>
                <a:cs typeface="Times New Roman"/>
              </a:rPr>
              <a:t>to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objective of the analysis.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use of very conservative </a:t>
            </a:r>
            <a:r>
              <a:rPr dirty="0" sz="1200" spc="-5">
                <a:latin typeface="Times New Roman"/>
                <a:cs typeface="Times New Roman"/>
              </a:rPr>
              <a:t>models </a:t>
            </a:r>
            <a:r>
              <a:rPr dirty="0" sz="1200">
                <a:latin typeface="Times New Roman"/>
                <a:cs typeface="Times New Roman"/>
              </a:rPr>
              <a:t>and </a:t>
            </a:r>
            <a:r>
              <a:rPr dirty="0" sz="1200" spc="-5">
                <a:latin typeface="Times New Roman"/>
                <a:cs typeface="Times New Roman"/>
              </a:rPr>
              <a:t>modeling </a:t>
            </a:r>
            <a:r>
              <a:rPr dirty="0" sz="1200">
                <a:latin typeface="Times New Roman"/>
                <a:cs typeface="Times New Roman"/>
              </a:rPr>
              <a:t> techniques provide a level of safety </a:t>
            </a:r>
            <a:r>
              <a:rPr dirty="0" sz="1200" spc="-5">
                <a:latin typeface="Times New Roman"/>
                <a:cs typeface="Times New Roman"/>
              </a:rPr>
              <a:t>for </a:t>
            </a:r>
            <a:r>
              <a:rPr dirty="0" sz="1200">
                <a:latin typeface="Times New Roman"/>
                <a:cs typeface="Times New Roman"/>
              </a:rPr>
              <a:t>regulatory </a:t>
            </a:r>
            <a:r>
              <a:rPr dirty="0" sz="1200" spc="-5">
                <a:latin typeface="Times New Roman"/>
                <a:cs typeface="Times New Roman"/>
              </a:rPr>
              <a:t>compliance </a:t>
            </a:r>
            <a:r>
              <a:rPr dirty="0" sz="1200">
                <a:latin typeface="Times New Roman"/>
                <a:cs typeface="Times New Roman"/>
              </a:rPr>
              <a:t>analyses, but </a:t>
            </a:r>
            <a:r>
              <a:rPr dirty="0" sz="1200" spc="-5">
                <a:latin typeface="Times New Roman"/>
                <a:cs typeface="Times New Roman"/>
              </a:rPr>
              <a:t>may </a:t>
            </a:r>
            <a:r>
              <a:rPr dirty="0" sz="1200">
                <a:latin typeface="Times New Roman"/>
                <a:cs typeface="Times New Roman"/>
              </a:rPr>
              <a:t> result</a:t>
            </a:r>
            <a:r>
              <a:rPr dirty="0" sz="1200" spc="27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</a:t>
            </a:r>
            <a:r>
              <a:rPr dirty="0" sz="1200" spc="27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costly</a:t>
            </a:r>
            <a:r>
              <a:rPr dirty="0" sz="1200" spc="27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over-design</a:t>
            </a:r>
            <a:r>
              <a:rPr dirty="0" sz="1200" spc="27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if</a:t>
            </a:r>
            <a:r>
              <a:rPr dirty="0" sz="1200" spc="26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27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model</a:t>
            </a:r>
            <a:r>
              <a:rPr dirty="0" sz="1200" spc="26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is</a:t>
            </a:r>
            <a:r>
              <a:rPr dirty="0" sz="1200" spc="27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being</a:t>
            </a:r>
            <a:r>
              <a:rPr dirty="0" sz="1200" spc="27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used</a:t>
            </a:r>
            <a:r>
              <a:rPr dirty="0" sz="1200" spc="27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as</a:t>
            </a:r>
            <a:r>
              <a:rPr dirty="0" sz="1200" spc="26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part</a:t>
            </a:r>
            <a:r>
              <a:rPr dirty="0" sz="1200" spc="27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27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27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design </a:t>
            </a:r>
            <a:r>
              <a:rPr dirty="0" sz="1200" spc="-2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process.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Similarly,</a:t>
            </a:r>
            <a:r>
              <a:rPr dirty="0" sz="1200">
                <a:latin typeface="Times New Roman"/>
                <a:cs typeface="Times New Roman"/>
              </a:rPr>
              <a:t> 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model</a:t>
            </a:r>
            <a:r>
              <a:rPr dirty="0" sz="1200">
                <a:latin typeface="Times New Roman"/>
                <a:cs typeface="Times New Roman"/>
              </a:rPr>
              <a:t> output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must</a:t>
            </a:r>
            <a:r>
              <a:rPr dirty="0" sz="1200">
                <a:latin typeface="Times New Roman"/>
                <a:cs typeface="Times New Roman"/>
              </a:rPr>
              <a:t> be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able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match</a:t>
            </a:r>
            <a:r>
              <a:rPr dirty="0" sz="1200" spc="2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criteria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concern.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150">
              <a:latin typeface="Times New Roman"/>
              <a:cs typeface="Times New Roman"/>
            </a:endParaRPr>
          </a:p>
          <a:p>
            <a:pPr marL="50800">
              <a:lnSpc>
                <a:spcPct val="100000"/>
              </a:lnSpc>
              <a:tabLst>
                <a:tab pos="508000" algn="l"/>
              </a:tabLst>
            </a:pPr>
            <a:r>
              <a:rPr dirty="0" sz="1200" b="1">
                <a:latin typeface="Times New Roman"/>
                <a:cs typeface="Times New Roman"/>
              </a:rPr>
              <a:t>5.1.1	Puff</a:t>
            </a:r>
            <a:r>
              <a:rPr dirty="0" sz="1200" spc="-25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Models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150">
              <a:latin typeface="Times New Roman"/>
              <a:cs typeface="Times New Roman"/>
            </a:endParaRPr>
          </a:p>
          <a:p>
            <a:pPr algn="just" marL="50800" marR="43180">
              <a:lnSpc>
                <a:spcPct val="98900"/>
              </a:lnSpc>
            </a:pPr>
            <a:r>
              <a:rPr dirty="0" sz="1200">
                <a:latin typeface="Times New Roman"/>
                <a:cs typeface="Times New Roman"/>
              </a:rPr>
              <a:t>Quasi-instantaneous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short-term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releases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are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frequently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viewed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"puff"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releases.   A puff release scenario </a:t>
            </a:r>
            <a:r>
              <a:rPr dirty="0" sz="1200" spc="-5">
                <a:latin typeface="Times New Roman"/>
                <a:cs typeface="Times New Roman"/>
              </a:rPr>
              <a:t>assumes </a:t>
            </a:r>
            <a:r>
              <a:rPr dirty="0" sz="1200">
                <a:latin typeface="Times New Roman"/>
                <a:cs typeface="Times New Roman"/>
              </a:rPr>
              <a:t>that the release </a:t>
            </a:r>
            <a:r>
              <a:rPr dirty="0" sz="1200" spc="-5">
                <a:latin typeface="Times New Roman"/>
                <a:cs typeface="Times New Roman"/>
              </a:rPr>
              <a:t>time</a:t>
            </a:r>
            <a:r>
              <a:rPr dirty="0" sz="1200" spc="2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 </a:t>
            </a:r>
            <a:r>
              <a:rPr dirty="0" sz="1200" spc="-5">
                <a:latin typeface="Times New Roman"/>
                <a:cs typeface="Times New Roman"/>
              </a:rPr>
              <a:t>sampling 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times </a:t>
            </a:r>
            <a:r>
              <a:rPr dirty="0" sz="1200">
                <a:latin typeface="Times New Roman"/>
                <a:cs typeface="Times New Roman"/>
              </a:rPr>
              <a:t>are very short </a:t>
            </a:r>
            <a:r>
              <a:rPr dirty="0" sz="1200" spc="-5">
                <a:latin typeface="Times New Roman"/>
                <a:cs typeface="Times New Roman"/>
              </a:rPr>
              <a:t>compared </a:t>
            </a:r>
            <a:r>
              <a:rPr dirty="0" sz="1200">
                <a:latin typeface="Times New Roman"/>
                <a:cs typeface="Times New Roman"/>
              </a:rPr>
              <a:t>to the </a:t>
            </a:r>
            <a:r>
              <a:rPr dirty="0" sz="1200" spc="-5">
                <a:latin typeface="Times New Roman"/>
                <a:cs typeface="Times New Roman"/>
              </a:rPr>
              <a:t>travel time </a:t>
            </a:r>
            <a:r>
              <a:rPr dirty="0" sz="1200">
                <a:latin typeface="Times New Roman"/>
                <a:cs typeface="Times New Roman"/>
              </a:rPr>
              <a:t>from the source to the receptor.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Högström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(1972)</a:t>
            </a:r>
            <a:r>
              <a:rPr dirty="0" sz="1200" spc="-10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considered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total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spread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(sig</a:t>
            </a:r>
            <a:r>
              <a:rPr dirty="0" sz="1200" spc="-15">
                <a:latin typeface="Times New Roman"/>
                <a:cs typeface="Times New Roman"/>
              </a:rPr>
              <a:t>m</a:t>
            </a:r>
            <a:r>
              <a:rPr dirty="0" sz="1200">
                <a:latin typeface="Times New Roman"/>
                <a:cs typeface="Times New Roman"/>
              </a:rPr>
              <a:t>a,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400" spc="-5">
                <a:latin typeface="Symbol"/>
                <a:cs typeface="Symbol"/>
              </a:rPr>
              <a:t></a:t>
            </a:r>
            <a:r>
              <a:rPr dirty="0" sz="1400" spc="-5">
                <a:latin typeface="Times New Roman"/>
                <a:cs typeface="Times New Roman"/>
              </a:rPr>
              <a:t>,</a:t>
            </a:r>
            <a:r>
              <a:rPr dirty="0" sz="1400" spc="-5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</a:t>
            </a:r>
            <a:r>
              <a:rPr dirty="0" sz="1200" spc="-10">
                <a:latin typeface="Times New Roman"/>
                <a:cs typeface="Times New Roman"/>
              </a:rPr>
              <a:t>m</a:t>
            </a:r>
            <a:r>
              <a:rPr dirty="0" sz="1200">
                <a:latin typeface="Times New Roman"/>
                <a:cs typeface="Times New Roman"/>
              </a:rPr>
              <a:t>binati</a:t>
            </a:r>
            <a:r>
              <a:rPr dirty="0" sz="1200" spc="-10">
                <a:latin typeface="Times New Roman"/>
                <a:cs typeface="Times New Roman"/>
              </a:rPr>
              <a:t>o</a:t>
            </a:r>
            <a:r>
              <a:rPr dirty="0" sz="1200">
                <a:latin typeface="Times New Roman"/>
                <a:cs typeface="Times New Roman"/>
              </a:rPr>
              <a:t>n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o</a:t>
            </a:r>
            <a:r>
              <a:rPr dirty="0" sz="1200">
                <a:latin typeface="Times New Roman"/>
                <a:cs typeface="Times New Roman"/>
              </a:rPr>
              <a:t>f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</a:t>
            </a:r>
            <a:r>
              <a:rPr dirty="0" sz="1200" spc="-10">
                <a:latin typeface="Times New Roman"/>
                <a:cs typeface="Times New Roman"/>
              </a:rPr>
              <a:t>h</a:t>
            </a:r>
            <a:r>
              <a:rPr dirty="0" sz="1200">
                <a:latin typeface="Times New Roman"/>
                <a:cs typeface="Times New Roman"/>
              </a:rPr>
              <a:t>e  </a:t>
            </a:r>
            <a:r>
              <a:rPr dirty="0" sz="1200" spc="-5">
                <a:latin typeface="Times New Roman"/>
                <a:cs typeface="Times New Roman"/>
              </a:rPr>
              <a:t>meandering </a:t>
            </a:r>
            <a:r>
              <a:rPr dirty="0" sz="1200">
                <a:latin typeface="Times New Roman"/>
                <a:cs typeface="Times New Roman"/>
              </a:rPr>
              <a:t>of the puffs </a:t>
            </a:r>
            <a:r>
              <a:rPr dirty="0" sz="1400" spc="-5">
                <a:latin typeface="Times New Roman"/>
                <a:cs typeface="Times New Roman"/>
              </a:rPr>
              <a:t>(</a:t>
            </a:r>
            <a:r>
              <a:rPr dirty="0" sz="1400" spc="-5">
                <a:latin typeface="Symbol"/>
                <a:cs typeface="Symbol"/>
              </a:rPr>
              <a:t></a:t>
            </a:r>
            <a:r>
              <a:rPr dirty="0" baseline="-12345" sz="1350" spc="-7">
                <a:latin typeface="Times New Roman"/>
                <a:cs typeface="Times New Roman"/>
              </a:rPr>
              <a:t>r</a:t>
            </a:r>
            <a:r>
              <a:rPr dirty="0" sz="1200" spc="-5">
                <a:latin typeface="Times New Roman"/>
                <a:cs typeface="Times New Roman"/>
              </a:rPr>
              <a:t>) </a:t>
            </a:r>
            <a:r>
              <a:rPr dirty="0" sz="1200">
                <a:latin typeface="Times New Roman"/>
                <a:cs typeface="Times New Roman"/>
              </a:rPr>
              <a:t>about a relative axis and the spread relative to the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puff centroid </a:t>
            </a:r>
            <a:r>
              <a:rPr dirty="0" sz="1400" spc="-5">
                <a:latin typeface="Times New Roman"/>
                <a:cs typeface="Times New Roman"/>
              </a:rPr>
              <a:t>(</a:t>
            </a:r>
            <a:r>
              <a:rPr dirty="0" sz="1400" spc="-5">
                <a:latin typeface="Symbol"/>
                <a:cs typeface="Symbol"/>
              </a:rPr>
              <a:t></a:t>
            </a:r>
            <a:r>
              <a:rPr dirty="0" baseline="-12345" sz="1350" spc="-7">
                <a:latin typeface="Times New Roman"/>
                <a:cs typeface="Times New Roman"/>
              </a:rPr>
              <a:t>c</a:t>
            </a:r>
            <a:r>
              <a:rPr dirty="0" sz="1200" spc="-5">
                <a:latin typeface="Times New Roman"/>
                <a:cs typeface="Times New Roman"/>
              </a:rPr>
              <a:t>).</a:t>
            </a:r>
            <a:r>
              <a:rPr dirty="0" sz="1200" spc="29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He performed </a:t>
            </a:r>
            <a:r>
              <a:rPr dirty="0" sz="1200">
                <a:latin typeface="Times New Roman"/>
                <a:cs typeface="Times New Roman"/>
              </a:rPr>
              <a:t>a </a:t>
            </a:r>
            <a:r>
              <a:rPr dirty="0" sz="1200" spc="-5">
                <a:latin typeface="Times New Roman"/>
                <a:cs typeface="Times New Roman"/>
              </a:rPr>
              <a:t>series </a:t>
            </a:r>
            <a:r>
              <a:rPr dirty="0" sz="1200">
                <a:latin typeface="Times New Roman"/>
                <a:cs typeface="Times New Roman"/>
              </a:rPr>
              <a:t>of field </a:t>
            </a:r>
            <a:r>
              <a:rPr dirty="0" sz="1200" spc="-5">
                <a:latin typeface="Times New Roman"/>
                <a:cs typeface="Times New Roman"/>
              </a:rPr>
              <a:t>experiments </a:t>
            </a:r>
            <a:r>
              <a:rPr dirty="0" sz="1200">
                <a:latin typeface="Times New Roman"/>
                <a:cs typeface="Times New Roman"/>
              </a:rPr>
              <a:t>and was able to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give </a:t>
            </a:r>
            <a:r>
              <a:rPr dirty="0" sz="1200" spc="-5">
                <a:latin typeface="Times New Roman"/>
                <a:cs typeface="Times New Roman"/>
              </a:rPr>
              <a:t>estimates </a:t>
            </a:r>
            <a:r>
              <a:rPr dirty="0" sz="1200">
                <a:latin typeface="Times New Roman"/>
                <a:cs typeface="Times New Roman"/>
              </a:rPr>
              <a:t>of </a:t>
            </a:r>
            <a:r>
              <a:rPr dirty="0" sz="1400" spc="-5">
                <a:latin typeface="Symbol"/>
                <a:cs typeface="Symbol"/>
              </a:rPr>
              <a:t></a:t>
            </a:r>
            <a:r>
              <a:rPr dirty="0" baseline="-12345" sz="1350" spc="-7">
                <a:latin typeface="Times New Roman"/>
                <a:cs typeface="Times New Roman"/>
              </a:rPr>
              <a:t>r </a:t>
            </a:r>
            <a:r>
              <a:rPr dirty="0" sz="1200">
                <a:latin typeface="Times New Roman"/>
                <a:cs typeface="Times New Roman"/>
              </a:rPr>
              <a:t>and </a:t>
            </a:r>
            <a:r>
              <a:rPr dirty="0" sz="1400" spc="-5">
                <a:latin typeface="Symbol"/>
                <a:cs typeface="Symbol"/>
              </a:rPr>
              <a:t></a:t>
            </a:r>
            <a:r>
              <a:rPr dirty="0" baseline="-12345" sz="1350" spc="-7">
                <a:latin typeface="Times New Roman"/>
                <a:cs typeface="Times New Roman"/>
              </a:rPr>
              <a:t>c </a:t>
            </a:r>
            <a:r>
              <a:rPr dirty="0" sz="1200">
                <a:latin typeface="Times New Roman"/>
                <a:cs typeface="Times New Roman"/>
              </a:rPr>
              <a:t>in the downwind, crosswind and vertical </a:t>
            </a:r>
            <a:r>
              <a:rPr dirty="0" sz="1200" spc="-5">
                <a:latin typeface="Times New Roman"/>
                <a:cs typeface="Times New Roman"/>
              </a:rPr>
              <a:t>dimensions </a:t>
            </a:r>
            <a:r>
              <a:rPr dirty="0" sz="1200">
                <a:latin typeface="Times New Roman"/>
                <a:cs typeface="Times New Roman"/>
              </a:rPr>
              <a:t> for a </a:t>
            </a:r>
            <a:r>
              <a:rPr dirty="0" sz="1200" spc="-5">
                <a:latin typeface="Times New Roman"/>
                <a:cs typeface="Times New Roman"/>
              </a:rPr>
              <a:t>sampling time </a:t>
            </a:r>
            <a:r>
              <a:rPr dirty="0" sz="1200">
                <a:latin typeface="Times New Roman"/>
                <a:cs typeface="Times New Roman"/>
              </a:rPr>
              <a:t>of 30 seconds.   In light of the </a:t>
            </a:r>
            <a:r>
              <a:rPr dirty="0" sz="1200" spc="-5">
                <a:latin typeface="Times New Roman"/>
                <a:cs typeface="Times New Roman"/>
              </a:rPr>
              <a:t>limited </a:t>
            </a:r>
            <a:r>
              <a:rPr dirty="0" sz="1200">
                <a:latin typeface="Times New Roman"/>
                <a:cs typeface="Times New Roman"/>
              </a:rPr>
              <a:t>data available to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estimate </a:t>
            </a:r>
            <a:r>
              <a:rPr dirty="0" sz="1200">
                <a:latin typeface="Times New Roman"/>
                <a:cs typeface="Times New Roman"/>
              </a:rPr>
              <a:t>the diffusion coefficients for </a:t>
            </a:r>
            <a:r>
              <a:rPr dirty="0" sz="1200" spc="-5">
                <a:latin typeface="Times New Roman"/>
                <a:cs typeface="Times New Roman"/>
              </a:rPr>
              <a:t>puff </a:t>
            </a:r>
            <a:r>
              <a:rPr dirty="0" sz="1200">
                <a:latin typeface="Times New Roman"/>
                <a:cs typeface="Times New Roman"/>
              </a:rPr>
              <a:t>diffusion, a </a:t>
            </a:r>
            <a:r>
              <a:rPr dirty="0" sz="1200" spc="-5">
                <a:latin typeface="Times New Roman"/>
                <a:cs typeface="Times New Roman"/>
              </a:rPr>
              <a:t>number </a:t>
            </a:r>
            <a:r>
              <a:rPr dirty="0" sz="1200">
                <a:latin typeface="Times New Roman"/>
                <a:cs typeface="Times New Roman"/>
              </a:rPr>
              <a:t>of </a:t>
            </a:r>
            <a:r>
              <a:rPr dirty="0" sz="1200" spc="-5">
                <a:latin typeface="Times New Roman"/>
                <a:cs typeface="Times New Roman"/>
              </a:rPr>
              <a:t>models </a:t>
            </a:r>
            <a:r>
              <a:rPr dirty="0" sz="1200">
                <a:latin typeface="Times New Roman"/>
                <a:cs typeface="Times New Roman"/>
              </a:rPr>
              <a:t>use the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Pasquill-Gifford </a:t>
            </a:r>
            <a:r>
              <a:rPr dirty="0" sz="1200">
                <a:latin typeface="Times New Roman"/>
                <a:cs typeface="Times New Roman"/>
              </a:rPr>
              <a:t>values.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Since these </a:t>
            </a:r>
            <a:r>
              <a:rPr dirty="0" sz="1200" spc="-5">
                <a:latin typeface="Times New Roman"/>
                <a:cs typeface="Times New Roman"/>
              </a:rPr>
              <a:t>coefficients </a:t>
            </a:r>
            <a:r>
              <a:rPr dirty="0" sz="1200">
                <a:latin typeface="Times New Roman"/>
                <a:cs typeface="Times New Roman"/>
              </a:rPr>
              <a:t>were developed </a:t>
            </a:r>
            <a:r>
              <a:rPr dirty="0" sz="1200" spc="-5">
                <a:latin typeface="Times New Roman"/>
                <a:cs typeface="Times New Roman"/>
              </a:rPr>
              <a:t>specifically for 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plumes, </a:t>
            </a:r>
            <a:r>
              <a:rPr dirty="0" sz="1200">
                <a:latin typeface="Times New Roman"/>
                <a:cs typeface="Times New Roman"/>
              </a:rPr>
              <a:t>their use in puff </a:t>
            </a:r>
            <a:r>
              <a:rPr dirty="0" sz="1200" spc="-5">
                <a:latin typeface="Times New Roman"/>
                <a:cs typeface="Times New Roman"/>
              </a:rPr>
              <a:t>models </a:t>
            </a:r>
            <a:r>
              <a:rPr dirty="0" sz="1200">
                <a:latin typeface="Times New Roman"/>
                <a:cs typeface="Times New Roman"/>
              </a:rPr>
              <a:t>is questionable.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 addition, </a:t>
            </a:r>
            <a:r>
              <a:rPr dirty="0" sz="1200" spc="-5">
                <a:latin typeface="Times New Roman"/>
                <a:cs typeface="Times New Roman"/>
              </a:rPr>
              <a:t>most </a:t>
            </a:r>
            <a:r>
              <a:rPr dirty="0" sz="1200">
                <a:latin typeface="Times New Roman"/>
                <a:cs typeface="Times New Roman"/>
              </a:rPr>
              <a:t>puff </a:t>
            </a:r>
            <a:r>
              <a:rPr dirty="0" sz="1200" spc="-5">
                <a:latin typeface="Times New Roman"/>
                <a:cs typeface="Times New Roman"/>
              </a:rPr>
              <a:t>models 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assume </a:t>
            </a:r>
            <a:r>
              <a:rPr dirty="0" sz="1200">
                <a:latin typeface="Times New Roman"/>
                <a:cs typeface="Times New Roman"/>
              </a:rPr>
              <a:t>a </a:t>
            </a:r>
            <a:r>
              <a:rPr dirty="0" sz="1200" spc="-5">
                <a:latin typeface="Times New Roman"/>
                <a:cs typeface="Times New Roman"/>
              </a:rPr>
              <a:t>normal, </a:t>
            </a:r>
            <a:r>
              <a:rPr dirty="0" sz="1200">
                <a:latin typeface="Times New Roman"/>
                <a:cs typeface="Times New Roman"/>
              </a:rPr>
              <a:t>or Gaussian </a:t>
            </a:r>
            <a:r>
              <a:rPr dirty="0" sz="1200" spc="-5">
                <a:latin typeface="Times New Roman"/>
                <a:cs typeface="Times New Roman"/>
              </a:rPr>
              <a:t>concentration </a:t>
            </a:r>
            <a:r>
              <a:rPr dirty="0" sz="1200">
                <a:latin typeface="Times New Roman"/>
                <a:cs typeface="Times New Roman"/>
              </a:rPr>
              <a:t>distribution within the </a:t>
            </a:r>
            <a:r>
              <a:rPr dirty="0" sz="1200" spc="-5">
                <a:latin typeface="Times New Roman"/>
                <a:cs typeface="Times New Roman"/>
              </a:rPr>
              <a:t>plume.</a:t>
            </a:r>
            <a:r>
              <a:rPr dirty="0" sz="1200">
                <a:latin typeface="Times New Roman"/>
                <a:cs typeface="Times New Roman"/>
              </a:rPr>
              <a:t> This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assumption </a:t>
            </a:r>
            <a:r>
              <a:rPr dirty="0" sz="1200">
                <a:latin typeface="Times New Roman"/>
                <a:cs typeface="Times New Roman"/>
              </a:rPr>
              <a:t>overlooks fluctuations within </a:t>
            </a:r>
            <a:r>
              <a:rPr dirty="0" sz="1200" spc="-5">
                <a:latin typeface="Times New Roman"/>
                <a:cs typeface="Times New Roman"/>
              </a:rPr>
              <a:t>the puff.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CALPUFF and AUSPUFF are 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examples </a:t>
            </a:r>
            <a:r>
              <a:rPr dirty="0" sz="1200">
                <a:latin typeface="Times New Roman"/>
                <a:cs typeface="Times New Roman"/>
              </a:rPr>
              <a:t>of two currently used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non-steady-state puff </a:t>
            </a:r>
            <a:r>
              <a:rPr dirty="0" sz="1200" spc="-5">
                <a:latin typeface="Times New Roman"/>
                <a:cs typeface="Times New Roman"/>
              </a:rPr>
              <a:t>models.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564640" y="6084060"/>
            <a:ext cx="47434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latin typeface="Times New Roman"/>
                <a:cs typeface="Times New Roman"/>
              </a:rPr>
              <a:t>Source</a:t>
            </a:r>
            <a:endParaRPr sz="1200">
              <a:latin typeface="Times New Roman"/>
              <a:cs typeface="Times New Roman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65579" y="5391530"/>
            <a:ext cx="4327398" cy="2341625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507740" y="7112761"/>
            <a:ext cx="61849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latin typeface="Times New Roman"/>
                <a:cs typeface="Times New Roman"/>
              </a:rPr>
              <a:t>Receptor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58900" y="7966195"/>
            <a:ext cx="5055870" cy="10655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latin typeface="Times New Roman"/>
                <a:cs typeface="Times New Roman"/>
              </a:rPr>
              <a:t>Figure</a:t>
            </a:r>
            <a:r>
              <a:rPr dirty="0" sz="1000" spc="-10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5.</a:t>
            </a:r>
            <a:r>
              <a:rPr dirty="0" sz="1000" spc="-10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Schematic</a:t>
            </a:r>
            <a:r>
              <a:rPr dirty="0" sz="1000" spc="-5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of</a:t>
            </a:r>
            <a:r>
              <a:rPr dirty="0" sz="1000" spc="-10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Puff</a:t>
            </a:r>
            <a:r>
              <a:rPr dirty="0" sz="1000" spc="-5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Dispersion.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1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  <a:tabLst>
                <a:tab pos="469900" algn="l"/>
              </a:tabLst>
            </a:pPr>
            <a:r>
              <a:rPr dirty="0" sz="1200" b="1">
                <a:latin typeface="Times New Roman"/>
                <a:cs typeface="Times New Roman"/>
              </a:rPr>
              <a:t>5.1.2	Plume</a:t>
            </a:r>
            <a:r>
              <a:rPr dirty="0" sz="1200" spc="-25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Models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200">
              <a:latin typeface="Times New Roman"/>
              <a:cs typeface="Times New Roman"/>
            </a:endParaRPr>
          </a:p>
          <a:p>
            <a:pPr algn="ctr" marL="12700" marR="5080" indent="-1270">
              <a:lnSpc>
                <a:spcPts val="1400"/>
              </a:lnSpc>
              <a:spcBef>
                <a:spcPts val="5"/>
              </a:spcBef>
            </a:pPr>
            <a:r>
              <a:rPr dirty="0" sz="1200">
                <a:latin typeface="Times New Roman"/>
                <a:cs typeface="Times New Roman"/>
              </a:rPr>
              <a:t>Continuous</a:t>
            </a:r>
            <a:r>
              <a:rPr dirty="0" sz="1200" spc="1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releases</a:t>
            </a:r>
            <a:r>
              <a:rPr dirty="0" sz="1200" spc="1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are</a:t>
            </a:r>
            <a:r>
              <a:rPr dirty="0" sz="1200" spc="1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generally</a:t>
            </a:r>
            <a:r>
              <a:rPr dirty="0" sz="1200" spc="1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modeled</a:t>
            </a:r>
            <a:r>
              <a:rPr dirty="0" sz="1200" spc="1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as</a:t>
            </a:r>
            <a:r>
              <a:rPr dirty="0" sz="1200" spc="1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1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plume.</a:t>
            </a:r>
            <a:r>
              <a:rPr dirty="0" sz="1200" spc="27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13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assumption</a:t>
            </a:r>
            <a:r>
              <a:rPr dirty="0" sz="1200" spc="1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here</a:t>
            </a:r>
            <a:r>
              <a:rPr dirty="0" sz="1200" spc="1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is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that</a:t>
            </a:r>
            <a:r>
              <a:rPr dirty="0" sz="1200" spc="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release</a:t>
            </a:r>
            <a:r>
              <a:rPr dirty="0" sz="1200" spc="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time</a:t>
            </a:r>
            <a:r>
              <a:rPr dirty="0" sz="1200" spc="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is</a:t>
            </a:r>
            <a:r>
              <a:rPr dirty="0" sz="1200" spc="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much</a:t>
            </a:r>
            <a:r>
              <a:rPr dirty="0" sz="1200" spc="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greater</a:t>
            </a:r>
            <a:r>
              <a:rPr dirty="0" sz="1200" spc="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than</a:t>
            </a:r>
            <a:r>
              <a:rPr dirty="0" sz="1200" spc="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time</a:t>
            </a:r>
            <a:r>
              <a:rPr dirty="0" sz="1200" spc="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travel</a:t>
            </a:r>
            <a:r>
              <a:rPr dirty="0" sz="1200" spc="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from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source</a:t>
            </a:r>
            <a:r>
              <a:rPr dirty="0" sz="1200" spc="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58900" y="439165"/>
            <a:ext cx="117348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latin typeface="Times New Roman"/>
                <a:cs typeface="Times New Roman"/>
              </a:rPr>
              <a:t>15B</a:t>
            </a:r>
            <a:r>
              <a:rPr dirty="0" sz="1000" spc="220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Odor</a:t>
            </a:r>
            <a:r>
              <a:rPr dirty="0" sz="1000" spc="-15" b="1">
                <a:latin typeface="Times New Roman"/>
                <a:cs typeface="Times New Roman"/>
              </a:rPr>
              <a:t> </a:t>
            </a:r>
            <a:r>
              <a:rPr dirty="0" sz="1000" spc="-5" b="1">
                <a:latin typeface="Times New Roman"/>
                <a:cs typeface="Times New Roman"/>
              </a:rPr>
              <a:t>Modeling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96546" y="439165"/>
            <a:ext cx="21717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latin typeface="Times New Roman"/>
                <a:cs typeface="Times New Roman"/>
              </a:rPr>
              <a:t>343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20799" y="892555"/>
            <a:ext cx="5132705" cy="7410450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algn="just" marL="50165" marR="43180">
              <a:lnSpc>
                <a:spcPts val="1400"/>
              </a:lnSpc>
              <a:spcBef>
                <a:spcPts val="180"/>
              </a:spcBef>
            </a:pPr>
            <a:r>
              <a:rPr dirty="0" sz="1200">
                <a:latin typeface="Times New Roman"/>
                <a:cs typeface="Times New Roman"/>
              </a:rPr>
              <a:t>receptor.   There are a </a:t>
            </a:r>
            <a:r>
              <a:rPr dirty="0" sz="1200" spc="-5">
                <a:latin typeface="Times New Roman"/>
                <a:cs typeface="Times New Roman"/>
              </a:rPr>
              <a:t>number </a:t>
            </a:r>
            <a:r>
              <a:rPr dirty="0" sz="1200">
                <a:latin typeface="Times New Roman"/>
                <a:cs typeface="Times New Roman"/>
              </a:rPr>
              <a:t>of </a:t>
            </a:r>
            <a:r>
              <a:rPr dirty="0" sz="1200" spc="-5">
                <a:latin typeface="Times New Roman"/>
                <a:cs typeface="Times New Roman"/>
              </a:rPr>
              <a:t>approaches </a:t>
            </a:r>
            <a:r>
              <a:rPr dirty="0" sz="1200">
                <a:latin typeface="Times New Roman"/>
                <a:cs typeface="Times New Roman"/>
              </a:rPr>
              <a:t>to </a:t>
            </a:r>
            <a:r>
              <a:rPr dirty="0" sz="1200" spc="-5">
                <a:latin typeface="Times New Roman"/>
                <a:cs typeface="Times New Roman"/>
              </a:rPr>
              <a:t>modeling plumes, </a:t>
            </a:r>
            <a:r>
              <a:rPr dirty="0" sz="1200">
                <a:latin typeface="Times New Roman"/>
                <a:cs typeface="Times New Roman"/>
              </a:rPr>
              <a:t>each with its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own focus, </a:t>
            </a:r>
            <a:r>
              <a:rPr dirty="0" sz="1200" spc="-5">
                <a:latin typeface="Times New Roman"/>
                <a:cs typeface="Times New Roman"/>
              </a:rPr>
              <a:t>assumptions, </a:t>
            </a:r>
            <a:r>
              <a:rPr dirty="0" sz="1200">
                <a:latin typeface="Times New Roman"/>
                <a:cs typeface="Times New Roman"/>
              </a:rPr>
              <a:t>and </a:t>
            </a:r>
            <a:r>
              <a:rPr dirty="0" sz="1200" spc="-5">
                <a:latin typeface="Times New Roman"/>
                <a:cs typeface="Times New Roman"/>
              </a:rPr>
              <a:t>limitations.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These </a:t>
            </a:r>
            <a:r>
              <a:rPr dirty="0" sz="1200">
                <a:latin typeface="Times New Roman"/>
                <a:cs typeface="Times New Roman"/>
              </a:rPr>
              <a:t>approaches can be categorized as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(Hanna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et al., 1982):</a:t>
            </a:r>
            <a:endParaRPr sz="1200">
              <a:latin typeface="Times New Roman"/>
              <a:cs typeface="Times New Roman"/>
            </a:endParaRPr>
          </a:p>
          <a:p>
            <a:pPr marL="508000" indent="-229235">
              <a:lnSpc>
                <a:spcPts val="1430"/>
              </a:lnSpc>
              <a:buFont typeface="Symbol"/>
              <a:buChar char=""/>
              <a:tabLst>
                <a:tab pos="507365" algn="l"/>
                <a:tab pos="508000" algn="l"/>
              </a:tabLst>
            </a:pPr>
            <a:r>
              <a:rPr dirty="0" sz="1200">
                <a:latin typeface="Times New Roman"/>
                <a:cs typeface="Times New Roman"/>
              </a:rPr>
              <a:t>Meandering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(fluctuating)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plume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models</a:t>
            </a:r>
            <a:endParaRPr sz="1200">
              <a:latin typeface="Times New Roman"/>
              <a:cs typeface="Times New Roman"/>
            </a:endParaRPr>
          </a:p>
          <a:p>
            <a:pPr marL="508000" indent="-229235">
              <a:lnSpc>
                <a:spcPct val="100000"/>
              </a:lnSpc>
              <a:spcBef>
                <a:spcPts val="35"/>
              </a:spcBef>
              <a:buFont typeface="Symbol"/>
              <a:buChar char=""/>
              <a:tabLst>
                <a:tab pos="507365" algn="l"/>
                <a:tab pos="508000" algn="l"/>
              </a:tabLst>
            </a:pPr>
            <a:r>
              <a:rPr dirty="0" sz="1200">
                <a:latin typeface="Times New Roman"/>
                <a:cs typeface="Times New Roman"/>
              </a:rPr>
              <a:t>Gaussian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plume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models</a:t>
            </a:r>
            <a:endParaRPr sz="1200">
              <a:latin typeface="Times New Roman"/>
              <a:cs typeface="Times New Roman"/>
            </a:endParaRPr>
          </a:p>
          <a:p>
            <a:pPr marL="508000" indent="-229235">
              <a:lnSpc>
                <a:spcPct val="100000"/>
              </a:lnSpc>
              <a:spcBef>
                <a:spcPts val="35"/>
              </a:spcBef>
              <a:buFont typeface="Symbol"/>
              <a:buChar char=""/>
              <a:tabLst>
                <a:tab pos="507365" algn="l"/>
                <a:tab pos="508000" algn="l"/>
              </a:tabLst>
            </a:pPr>
            <a:r>
              <a:rPr dirty="0" sz="1200">
                <a:latin typeface="Times New Roman"/>
                <a:cs typeface="Times New Roman"/>
              </a:rPr>
              <a:t>Probability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distribution</a:t>
            </a:r>
            <a:r>
              <a:rPr dirty="0" sz="1200" spc="-5">
                <a:latin typeface="Times New Roman"/>
                <a:cs typeface="Times New Roman"/>
              </a:rPr>
              <a:t> function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(pdf) models</a:t>
            </a:r>
            <a:endParaRPr sz="1200">
              <a:latin typeface="Times New Roman"/>
              <a:cs typeface="Times New Roman"/>
            </a:endParaRPr>
          </a:p>
          <a:p>
            <a:pPr marL="508000" indent="-229235">
              <a:lnSpc>
                <a:spcPct val="100000"/>
              </a:lnSpc>
              <a:spcBef>
                <a:spcPts val="35"/>
              </a:spcBef>
              <a:buFont typeface="Symbol"/>
              <a:buChar char=""/>
              <a:tabLst>
                <a:tab pos="507365" algn="l"/>
                <a:tab pos="508000" algn="l"/>
              </a:tabLst>
            </a:pPr>
            <a:r>
              <a:rPr dirty="0" sz="1200">
                <a:latin typeface="Times New Roman"/>
                <a:cs typeface="Times New Roman"/>
              </a:rPr>
              <a:t>K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models</a:t>
            </a:r>
            <a:endParaRPr sz="1200">
              <a:latin typeface="Times New Roman"/>
              <a:cs typeface="Times New Roman"/>
            </a:endParaRPr>
          </a:p>
          <a:p>
            <a:pPr marL="508000" indent="-229235">
              <a:lnSpc>
                <a:spcPct val="100000"/>
              </a:lnSpc>
              <a:spcBef>
                <a:spcPts val="35"/>
              </a:spcBef>
              <a:buFont typeface="Symbol"/>
              <a:buChar char=""/>
              <a:tabLst>
                <a:tab pos="507365" algn="l"/>
                <a:tab pos="508000" algn="l"/>
              </a:tabLst>
            </a:pPr>
            <a:r>
              <a:rPr dirty="0" sz="1200">
                <a:latin typeface="Times New Roman"/>
                <a:cs typeface="Times New Roman"/>
              </a:rPr>
              <a:t>Statistical </a:t>
            </a:r>
            <a:r>
              <a:rPr dirty="0" sz="1200" spc="-10">
                <a:latin typeface="Times New Roman"/>
                <a:cs typeface="Times New Roman"/>
              </a:rPr>
              <a:t>m</a:t>
            </a:r>
            <a:r>
              <a:rPr dirty="0" sz="1200">
                <a:latin typeface="Times New Roman"/>
                <a:cs typeface="Times New Roman"/>
              </a:rPr>
              <a:t>odels</a:t>
            </a:r>
            <a:endParaRPr sz="1200">
              <a:latin typeface="Times New Roman"/>
              <a:cs typeface="Times New Roman"/>
            </a:endParaRPr>
          </a:p>
          <a:p>
            <a:pPr marL="508000" indent="-229235">
              <a:lnSpc>
                <a:spcPct val="100000"/>
              </a:lnSpc>
              <a:spcBef>
                <a:spcPts val="40"/>
              </a:spcBef>
              <a:buFont typeface="Symbol"/>
              <a:buChar char=""/>
              <a:tabLst>
                <a:tab pos="507365" algn="l"/>
                <a:tab pos="508000" algn="l"/>
              </a:tabLst>
            </a:pPr>
            <a:r>
              <a:rPr dirty="0" sz="1200" spc="-5">
                <a:latin typeface="Times New Roman"/>
                <a:cs typeface="Times New Roman"/>
              </a:rPr>
              <a:t>Similarity</a:t>
            </a:r>
            <a:r>
              <a:rPr dirty="0" sz="1200" spc="-4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models</a:t>
            </a:r>
            <a:endParaRPr sz="1200">
              <a:latin typeface="Times New Roman"/>
              <a:cs typeface="Times New Roman"/>
            </a:endParaRPr>
          </a:p>
          <a:p>
            <a:pPr marL="508000" indent="-229235">
              <a:lnSpc>
                <a:spcPct val="100000"/>
              </a:lnSpc>
              <a:spcBef>
                <a:spcPts val="35"/>
              </a:spcBef>
              <a:buFont typeface="Symbol"/>
              <a:buChar char=""/>
              <a:tabLst>
                <a:tab pos="507365" algn="l"/>
                <a:tab pos="508000" algn="l"/>
              </a:tabLst>
            </a:pPr>
            <a:r>
              <a:rPr dirty="0" sz="1200">
                <a:latin typeface="Times New Roman"/>
                <a:cs typeface="Times New Roman"/>
              </a:rPr>
              <a:t>Second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order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closure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eddy</a:t>
            </a:r>
            <a:r>
              <a:rPr dirty="0" sz="1200" spc="-5">
                <a:latin typeface="Times New Roman"/>
                <a:cs typeface="Times New Roman"/>
              </a:rPr>
              <a:t> simulation models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200">
              <a:latin typeface="Times New Roman"/>
              <a:cs typeface="Times New Roman"/>
            </a:endParaRPr>
          </a:p>
          <a:p>
            <a:pPr algn="just" marL="50165" marR="43180">
              <a:lnSpc>
                <a:spcPts val="1400"/>
              </a:lnSpc>
            </a:pPr>
            <a:r>
              <a:rPr dirty="0" sz="1200" spc="-5">
                <a:latin typeface="Times New Roman"/>
                <a:cs typeface="Times New Roman"/>
              </a:rPr>
              <a:t>Within </a:t>
            </a:r>
            <a:r>
              <a:rPr dirty="0" sz="1200">
                <a:latin typeface="Times New Roman"/>
                <a:cs typeface="Times New Roman"/>
              </a:rPr>
              <a:t>these categories are a </a:t>
            </a:r>
            <a:r>
              <a:rPr dirty="0" sz="1200" spc="-5">
                <a:latin typeface="Times New Roman"/>
                <a:cs typeface="Times New Roman"/>
              </a:rPr>
              <a:t>number </a:t>
            </a:r>
            <a:r>
              <a:rPr dirty="0" sz="1200">
                <a:latin typeface="Times New Roman"/>
                <a:cs typeface="Times New Roman"/>
              </a:rPr>
              <a:t>of different </a:t>
            </a:r>
            <a:r>
              <a:rPr dirty="0" sz="1200" spc="-5">
                <a:latin typeface="Times New Roman"/>
                <a:cs typeface="Times New Roman"/>
              </a:rPr>
              <a:t>models.</a:t>
            </a:r>
            <a:r>
              <a:rPr dirty="0" sz="1200">
                <a:latin typeface="Times New Roman"/>
                <a:cs typeface="Times New Roman"/>
              </a:rPr>
              <a:t> However, not all of the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models </a:t>
            </a:r>
            <a:r>
              <a:rPr dirty="0" sz="1200">
                <a:latin typeface="Times New Roman"/>
                <a:cs typeface="Times New Roman"/>
              </a:rPr>
              <a:t>using these approaches are at a </a:t>
            </a:r>
            <a:r>
              <a:rPr dirty="0" sz="1200" spc="-5">
                <a:latin typeface="Times New Roman"/>
                <a:cs typeface="Times New Roman"/>
              </a:rPr>
              <a:t>developmental </a:t>
            </a:r>
            <a:r>
              <a:rPr dirty="0" sz="1200">
                <a:latin typeface="Times New Roman"/>
                <a:cs typeface="Times New Roman"/>
              </a:rPr>
              <a:t>stage where they can be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practically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applied.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Some,</a:t>
            </a:r>
            <a:r>
              <a:rPr dirty="0" sz="1200">
                <a:latin typeface="Times New Roman"/>
                <a:cs typeface="Times New Roman"/>
              </a:rPr>
              <a:t> like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statistical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</a:t>
            </a:r>
            <a:r>
              <a:rPr dirty="0" sz="1200" spc="30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second-order</a:t>
            </a:r>
            <a:r>
              <a:rPr dirty="0" sz="1200" spc="30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closure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approaches, are too </a:t>
            </a:r>
            <a:r>
              <a:rPr dirty="0" sz="1200" spc="-5">
                <a:latin typeface="Times New Roman"/>
                <a:cs typeface="Times New Roman"/>
              </a:rPr>
              <a:t>computer-intensive </a:t>
            </a:r>
            <a:r>
              <a:rPr dirty="0" sz="1200">
                <a:latin typeface="Times New Roman"/>
                <a:cs typeface="Times New Roman"/>
              </a:rPr>
              <a:t>for routine use.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Many of the other </a:t>
            </a:r>
            <a:r>
              <a:rPr dirty="0" sz="1200" spc="-5">
                <a:latin typeface="Times New Roman"/>
                <a:cs typeface="Times New Roman"/>
              </a:rPr>
              <a:t>model </a:t>
            </a:r>
            <a:r>
              <a:rPr dirty="0" sz="1200">
                <a:latin typeface="Times New Roman"/>
                <a:cs typeface="Times New Roman"/>
              </a:rPr>
              <a:t> types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have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little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way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field</a:t>
            </a:r>
            <a:r>
              <a:rPr dirty="0" sz="1200">
                <a:latin typeface="Times New Roman"/>
                <a:cs typeface="Times New Roman"/>
              </a:rPr>
              <a:t> validation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needed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order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confidently </a:t>
            </a:r>
            <a:r>
              <a:rPr dirty="0" sz="1200">
                <a:latin typeface="Times New Roman"/>
                <a:cs typeface="Times New Roman"/>
              </a:rPr>
              <a:t>applied to real-world situations.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most </a:t>
            </a:r>
            <a:r>
              <a:rPr dirty="0" sz="1200">
                <a:latin typeface="Times New Roman"/>
                <a:cs typeface="Times New Roman"/>
              </a:rPr>
              <a:t>frequently used types for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dispersion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model</a:t>
            </a:r>
            <a:r>
              <a:rPr dirty="0" sz="1200">
                <a:latin typeface="Times New Roman"/>
                <a:cs typeface="Times New Roman"/>
              </a:rPr>
              <a:t> used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for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modeling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among</a:t>
            </a:r>
            <a:r>
              <a:rPr dirty="0" sz="1200">
                <a:latin typeface="Times New Roman"/>
                <a:cs typeface="Times New Roman"/>
              </a:rPr>
              <a:t> 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list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are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fluctuating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plume-puff model</a:t>
            </a:r>
            <a:r>
              <a:rPr dirty="0" sz="1200">
                <a:latin typeface="Times New Roman"/>
                <a:cs typeface="Times New Roman"/>
              </a:rPr>
              <a:t> and the Gaussian </a:t>
            </a:r>
            <a:r>
              <a:rPr dirty="0" sz="1200" spc="-5">
                <a:latin typeface="Times New Roman"/>
                <a:cs typeface="Times New Roman"/>
              </a:rPr>
              <a:t>model.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100">
              <a:latin typeface="Times New Roman"/>
              <a:cs typeface="Times New Roman"/>
            </a:endParaRPr>
          </a:p>
          <a:p>
            <a:pPr marL="50165">
              <a:lnSpc>
                <a:spcPct val="100000"/>
              </a:lnSpc>
            </a:pPr>
            <a:r>
              <a:rPr dirty="0" sz="1200" b="1">
                <a:latin typeface="Times New Roman"/>
                <a:cs typeface="Times New Roman"/>
              </a:rPr>
              <a:t>5.1.2.1</a:t>
            </a:r>
            <a:r>
              <a:rPr dirty="0" sz="1200" spc="-15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Fluctuating</a:t>
            </a:r>
            <a:r>
              <a:rPr dirty="0" sz="1200" spc="-15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Plume-Puff</a:t>
            </a:r>
            <a:r>
              <a:rPr dirty="0" sz="1200" spc="-15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Model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200">
              <a:latin typeface="Times New Roman"/>
              <a:cs typeface="Times New Roman"/>
            </a:endParaRPr>
          </a:p>
          <a:p>
            <a:pPr algn="just" marL="50800" marR="43180">
              <a:lnSpc>
                <a:spcPts val="1400"/>
              </a:lnSpc>
            </a:pPr>
            <a:r>
              <a:rPr dirty="0" sz="1200">
                <a:latin typeface="Times New Roman"/>
                <a:cs typeface="Times New Roman"/>
              </a:rPr>
              <a:t>The fluctuating </a:t>
            </a:r>
            <a:r>
              <a:rPr dirty="0" sz="1200" spc="-5">
                <a:latin typeface="Times New Roman"/>
                <a:cs typeface="Times New Roman"/>
              </a:rPr>
              <a:t>plume-puff model, </a:t>
            </a:r>
            <a:r>
              <a:rPr dirty="0" sz="1200">
                <a:latin typeface="Times New Roman"/>
                <a:cs typeface="Times New Roman"/>
              </a:rPr>
              <a:t>first developed by Gifford (1960), is a hybrid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model </a:t>
            </a:r>
            <a:r>
              <a:rPr dirty="0" sz="1200">
                <a:latin typeface="Times New Roman"/>
                <a:cs typeface="Times New Roman"/>
              </a:rPr>
              <a:t>that </a:t>
            </a:r>
            <a:r>
              <a:rPr dirty="0" sz="1200" spc="-5">
                <a:latin typeface="Times New Roman"/>
                <a:cs typeface="Times New Roman"/>
              </a:rPr>
              <a:t>simulates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emissions </a:t>
            </a:r>
            <a:r>
              <a:rPr dirty="0" sz="1200">
                <a:latin typeface="Times New Roman"/>
                <a:cs typeface="Times New Roman"/>
              </a:rPr>
              <a:t>from a source as a series of continuously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emitting puffs.</a:t>
            </a:r>
            <a:r>
              <a:rPr dirty="0" sz="1200">
                <a:latin typeface="Times New Roman"/>
                <a:cs typeface="Times New Roman"/>
              </a:rPr>
              <a:t> The </a:t>
            </a:r>
            <a:r>
              <a:rPr dirty="0" sz="1200" spc="-5">
                <a:latin typeface="Times New Roman"/>
                <a:cs typeface="Times New Roman"/>
              </a:rPr>
              <a:t>model assumes </a:t>
            </a:r>
            <a:r>
              <a:rPr dirty="0" sz="1200">
                <a:latin typeface="Times New Roman"/>
                <a:cs typeface="Times New Roman"/>
              </a:rPr>
              <a:t>that the dispersion is separated into two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separate</a:t>
            </a:r>
            <a:r>
              <a:rPr dirty="0" sz="1200" spc="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parts:</a:t>
            </a:r>
            <a:r>
              <a:rPr dirty="0" sz="1200" spc="6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one</a:t>
            </a:r>
            <a:r>
              <a:rPr dirty="0" sz="1200" spc="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due</a:t>
            </a:r>
            <a:r>
              <a:rPr dirty="0" sz="1200" spc="6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6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instantaneous</a:t>
            </a:r>
            <a:r>
              <a:rPr dirty="0" sz="1200" spc="7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spreading</a:t>
            </a:r>
            <a:r>
              <a:rPr dirty="0" sz="1200" spc="6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out</a:t>
            </a:r>
            <a:r>
              <a:rPr dirty="0" sz="1200" spc="7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7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6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Gaussian</a:t>
            </a:r>
            <a:r>
              <a:rPr dirty="0" sz="1200" spc="7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plume </a:t>
            </a:r>
            <a:r>
              <a:rPr dirty="0" sz="1200" spc="-2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 the crosswind and vertical </a:t>
            </a:r>
            <a:r>
              <a:rPr dirty="0" sz="1200" spc="-5">
                <a:latin typeface="Times New Roman"/>
                <a:cs typeface="Times New Roman"/>
              </a:rPr>
              <a:t>directions, </a:t>
            </a:r>
            <a:r>
              <a:rPr dirty="0" sz="1200">
                <a:latin typeface="Times New Roman"/>
                <a:cs typeface="Times New Roman"/>
              </a:rPr>
              <a:t>and another due to the </a:t>
            </a:r>
            <a:r>
              <a:rPr dirty="0" sz="1200" spc="-5">
                <a:latin typeface="Times New Roman"/>
                <a:cs typeface="Times New Roman"/>
              </a:rPr>
              <a:t>meandering, </a:t>
            </a:r>
            <a:r>
              <a:rPr dirty="0" sz="1200">
                <a:latin typeface="Times New Roman"/>
                <a:cs typeface="Times New Roman"/>
              </a:rPr>
              <a:t>or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fluctuation of the entire </a:t>
            </a:r>
            <a:r>
              <a:rPr dirty="0" sz="1200" spc="-5">
                <a:latin typeface="Times New Roman"/>
                <a:cs typeface="Times New Roman"/>
              </a:rPr>
              <a:t>plume </a:t>
            </a:r>
            <a:r>
              <a:rPr dirty="0" sz="1200">
                <a:latin typeface="Times New Roman"/>
                <a:cs typeface="Times New Roman"/>
              </a:rPr>
              <a:t>around its </a:t>
            </a:r>
            <a:r>
              <a:rPr dirty="0" sz="1200" spc="-5">
                <a:latin typeface="Times New Roman"/>
                <a:cs typeface="Times New Roman"/>
              </a:rPr>
              <a:t>mean </a:t>
            </a:r>
            <a:r>
              <a:rPr dirty="0" sz="1200">
                <a:latin typeface="Times New Roman"/>
                <a:cs typeface="Times New Roman"/>
              </a:rPr>
              <a:t>position.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Gifford visualized the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fluctuating </a:t>
            </a:r>
            <a:r>
              <a:rPr dirty="0" sz="1200" spc="-5">
                <a:latin typeface="Times New Roman"/>
                <a:cs typeface="Times New Roman"/>
              </a:rPr>
              <a:t>plume </a:t>
            </a:r>
            <a:r>
              <a:rPr dirty="0" sz="1200">
                <a:latin typeface="Times New Roman"/>
                <a:cs typeface="Times New Roman"/>
              </a:rPr>
              <a:t>as an infinite series of overlapping disks.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model </a:t>
            </a:r>
            <a:r>
              <a:rPr dirty="0" sz="1200">
                <a:latin typeface="Times New Roman"/>
                <a:cs typeface="Times New Roman"/>
              </a:rPr>
              <a:t>tries to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follow the path of the puffs (or disks) of </a:t>
            </a:r>
            <a:r>
              <a:rPr dirty="0" sz="1200" spc="-5">
                <a:latin typeface="Times New Roman"/>
                <a:cs typeface="Times New Roman"/>
              </a:rPr>
              <a:t>contaminant </a:t>
            </a:r>
            <a:r>
              <a:rPr dirty="0" sz="1200">
                <a:latin typeface="Times New Roman"/>
                <a:cs typeface="Times New Roman"/>
              </a:rPr>
              <a:t>under the influence of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varying wind fields and stability conditions, and </a:t>
            </a:r>
            <a:r>
              <a:rPr dirty="0" sz="1200" spc="-5">
                <a:latin typeface="Times New Roman"/>
                <a:cs typeface="Times New Roman"/>
              </a:rPr>
              <a:t>attempts </a:t>
            </a:r>
            <a:r>
              <a:rPr dirty="0" sz="1200">
                <a:latin typeface="Times New Roman"/>
                <a:cs typeface="Times New Roman"/>
              </a:rPr>
              <a:t>to predict the peak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concentration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as a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discrete puff passes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 given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receptor.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100">
              <a:latin typeface="Times New Roman"/>
              <a:cs typeface="Times New Roman"/>
            </a:endParaRPr>
          </a:p>
          <a:p>
            <a:pPr algn="just" marL="50800" marR="43180">
              <a:lnSpc>
                <a:spcPct val="101099"/>
              </a:lnSpc>
            </a:pPr>
            <a:r>
              <a:rPr dirty="0" sz="1200">
                <a:latin typeface="Times New Roman"/>
                <a:cs typeface="Times New Roman"/>
              </a:rPr>
              <a:t>One problem with this type of </a:t>
            </a:r>
            <a:r>
              <a:rPr dirty="0" sz="1200" spc="-5">
                <a:latin typeface="Times New Roman"/>
                <a:cs typeface="Times New Roman"/>
              </a:rPr>
              <a:t>model </a:t>
            </a:r>
            <a:r>
              <a:rPr dirty="0" sz="1200">
                <a:latin typeface="Times New Roman"/>
                <a:cs typeface="Times New Roman"/>
              </a:rPr>
              <a:t>is </a:t>
            </a:r>
            <a:r>
              <a:rPr dirty="0" sz="1200" spc="-5">
                <a:latin typeface="Times New Roman"/>
                <a:cs typeface="Times New Roman"/>
              </a:rPr>
              <a:t>that limited </a:t>
            </a:r>
            <a:r>
              <a:rPr dirty="0" sz="1200">
                <a:latin typeface="Times New Roman"/>
                <a:cs typeface="Times New Roman"/>
              </a:rPr>
              <a:t>data are available to help in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determining </a:t>
            </a:r>
            <a:r>
              <a:rPr dirty="0" sz="1200">
                <a:latin typeface="Times New Roman"/>
                <a:cs typeface="Times New Roman"/>
              </a:rPr>
              <a:t>the diffusion coefficients, </a:t>
            </a:r>
            <a:r>
              <a:rPr dirty="0" sz="1200">
                <a:latin typeface="Symbol"/>
                <a:cs typeface="Symbol"/>
              </a:rPr>
              <a:t></a:t>
            </a:r>
            <a:r>
              <a:rPr dirty="0" baseline="-12345" sz="1350">
                <a:latin typeface="Times New Roman"/>
                <a:cs typeface="Times New Roman"/>
              </a:rPr>
              <a:t>y </a:t>
            </a:r>
            <a:r>
              <a:rPr dirty="0" sz="1200">
                <a:latin typeface="Times New Roman"/>
                <a:cs typeface="Times New Roman"/>
              </a:rPr>
              <a:t>and </a:t>
            </a:r>
            <a:r>
              <a:rPr dirty="0" sz="1200">
                <a:latin typeface="Symbol"/>
                <a:cs typeface="Symbol"/>
              </a:rPr>
              <a:t></a:t>
            </a:r>
            <a:r>
              <a:rPr dirty="0" baseline="-12345" sz="1350">
                <a:latin typeface="Times New Roman"/>
                <a:cs typeface="Times New Roman"/>
              </a:rPr>
              <a:t>z</a:t>
            </a:r>
            <a:r>
              <a:rPr dirty="0" sz="1200">
                <a:latin typeface="Times New Roman"/>
                <a:cs typeface="Times New Roman"/>
              </a:rPr>
              <a:t>, needed to </a:t>
            </a:r>
            <a:r>
              <a:rPr dirty="0" sz="1200" spc="-5">
                <a:latin typeface="Times New Roman"/>
                <a:cs typeface="Times New Roman"/>
              </a:rPr>
              <a:t>estimate </a:t>
            </a:r>
            <a:r>
              <a:rPr dirty="0" sz="1200">
                <a:latin typeface="Times New Roman"/>
                <a:cs typeface="Times New Roman"/>
              </a:rPr>
              <a:t>the spread of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disks.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Högström (1972)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developed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form of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fluctuating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plume-puff 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model </a:t>
            </a:r>
            <a:r>
              <a:rPr dirty="0" sz="1200">
                <a:latin typeface="Times New Roman"/>
                <a:cs typeface="Times New Roman"/>
              </a:rPr>
              <a:t>from his field </a:t>
            </a:r>
            <a:r>
              <a:rPr dirty="0" sz="1200" spc="-5">
                <a:latin typeface="Times New Roman"/>
                <a:cs typeface="Times New Roman"/>
              </a:rPr>
              <a:t>experiments </a:t>
            </a:r>
            <a:r>
              <a:rPr dirty="0" sz="1200">
                <a:latin typeface="Times New Roman"/>
                <a:cs typeface="Times New Roman"/>
              </a:rPr>
              <a:t>(noted above) to </a:t>
            </a:r>
            <a:r>
              <a:rPr dirty="0" sz="1200" spc="-5">
                <a:latin typeface="Times New Roman"/>
                <a:cs typeface="Times New Roman"/>
              </a:rPr>
              <a:t>determine </a:t>
            </a:r>
            <a:r>
              <a:rPr dirty="0" sz="1200">
                <a:latin typeface="Times New Roman"/>
                <a:cs typeface="Times New Roman"/>
              </a:rPr>
              <a:t>the values of the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diffusion coefficients.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As with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most</a:t>
            </a:r>
            <a:r>
              <a:rPr dirty="0" sz="1200">
                <a:latin typeface="Times New Roman"/>
                <a:cs typeface="Times New Roman"/>
              </a:rPr>
              <a:t> of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these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types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models,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was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assumed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that</a:t>
            </a:r>
            <a:endParaRPr sz="1200">
              <a:latin typeface="Times New Roman"/>
              <a:cs typeface="Times New Roman"/>
            </a:endParaRPr>
          </a:p>
          <a:p>
            <a:pPr algn="just" marL="50800" marR="43180">
              <a:lnSpc>
                <a:spcPts val="1400"/>
              </a:lnSpc>
              <a:spcBef>
                <a:spcPts val="40"/>
              </a:spcBef>
            </a:pP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concentration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distribution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within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instantaneous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plume</a:t>
            </a:r>
            <a:r>
              <a:rPr dirty="0" sz="1200">
                <a:latin typeface="Times New Roman"/>
                <a:cs typeface="Times New Roman"/>
              </a:rPr>
              <a:t> relative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centerline to be constant and Gaussian </a:t>
            </a:r>
            <a:r>
              <a:rPr dirty="0" sz="1200" spc="-5">
                <a:latin typeface="Times New Roman"/>
                <a:cs typeface="Times New Roman"/>
              </a:rPr>
              <a:t>(i.e., </a:t>
            </a:r>
            <a:r>
              <a:rPr dirty="0" sz="1200">
                <a:latin typeface="Times New Roman"/>
                <a:cs typeface="Times New Roman"/>
              </a:rPr>
              <a:t>fluctuations within the instantaneous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plume </a:t>
            </a:r>
            <a:r>
              <a:rPr dirty="0" sz="1200">
                <a:latin typeface="Times New Roman"/>
                <a:cs typeface="Times New Roman"/>
              </a:rPr>
              <a:t>are not considered).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58900" y="439165"/>
            <a:ext cx="21717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latin typeface="Times New Roman"/>
                <a:cs typeface="Times New Roman"/>
              </a:rPr>
              <a:t>344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680808" y="439165"/>
            <a:ext cx="173355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-5" b="1">
                <a:latin typeface="Times New Roman"/>
                <a:cs typeface="Times New Roman"/>
              </a:rPr>
              <a:t>Air</a:t>
            </a:r>
            <a:r>
              <a:rPr dirty="0" sz="1000" b="1">
                <a:latin typeface="Times New Roman"/>
                <a:cs typeface="Times New Roman"/>
              </a:rPr>
              <a:t> </a:t>
            </a:r>
            <a:r>
              <a:rPr dirty="0" sz="1000" spc="-5" b="1">
                <a:latin typeface="Times New Roman"/>
                <a:cs typeface="Times New Roman"/>
              </a:rPr>
              <a:t>Quality</a:t>
            </a:r>
            <a:r>
              <a:rPr dirty="0" sz="1000" b="1">
                <a:latin typeface="Times New Roman"/>
                <a:cs typeface="Times New Roman"/>
              </a:rPr>
              <a:t> </a:t>
            </a:r>
            <a:r>
              <a:rPr dirty="0" sz="1000" spc="-5" b="1">
                <a:latin typeface="Times New Roman"/>
                <a:cs typeface="Times New Roman"/>
              </a:rPr>
              <a:t>Modeling</a:t>
            </a:r>
            <a:r>
              <a:rPr dirty="0" sz="1000" b="1">
                <a:latin typeface="Times New Roman"/>
                <a:cs typeface="Times New Roman"/>
              </a:rPr>
              <a:t> – </a:t>
            </a:r>
            <a:r>
              <a:rPr dirty="0" sz="1000" spc="-5" b="1">
                <a:latin typeface="Times New Roman"/>
                <a:cs typeface="Times New Roman"/>
              </a:rPr>
              <a:t>Vol.</a:t>
            </a:r>
            <a:r>
              <a:rPr dirty="0" sz="1000" b="1">
                <a:latin typeface="Times New Roman"/>
                <a:cs typeface="Times New Roman"/>
              </a:rPr>
              <a:t> III</a:t>
            </a:r>
            <a:endParaRPr sz="1000">
              <a:latin typeface="Times New Roman"/>
              <a:cs typeface="Times New Roman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990344" y="1151382"/>
            <a:ext cx="3710940" cy="1577340"/>
            <a:chOff x="1990344" y="1151382"/>
            <a:chExt cx="3710940" cy="1577340"/>
          </a:xfrm>
        </p:grpSpPr>
        <p:sp>
          <p:nvSpPr>
            <p:cNvPr id="5" name="object 5"/>
            <p:cNvSpPr/>
            <p:nvPr/>
          </p:nvSpPr>
          <p:spPr>
            <a:xfrm>
              <a:off x="3989832" y="1514094"/>
              <a:ext cx="151765" cy="0"/>
            </a:xfrm>
            <a:custGeom>
              <a:avLst/>
              <a:gdLst/>
              <a:ahLst/>
              <a:cxnLst/>
              <a:rect l="l" t="t" r="r" b="b"/>
              <a:pathLst>
                <a:path w="151764" h="0">
                  <a:moveTo>
                    <a:pt x="0" y="0"/>
                  </a:moveTo>
                  <a:lnTo>
                    <a:pt x="151638" y="0"/>
                  </a:lnTo>
                </a:path>
              </a:pathLst>
            </a:custGeom>
            <a:ln w="31242">
              <a:solidFill>
                <a:srgbClr val="7F7F7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4088129" y="1579625"/>
              <a:ext cx="491490" cy="612140"/>
            </a:xfrm>
            <a:custGeom>
              <a:avLst/>
              <a:gdLst/>
              <a:ahLst/>
              <a:cxnLst/>
              <a:rect l="l" t="t" r="r" b="b"/>
              <a:pathLst>
                <a:path w="491489" h="612139">
                  <a:moveTo>
                    <a:pt x="268986" y="0"/>
                  </a:moveTo>
                  <a:lnTo>
                    <a:pt x="259841" y="0"/>
                  </a:lnTo>
                  <a:lnTo>
                    <a:pt x="249936" y="13716"/>
                  </a:lnTo>
                  <a:lnTo>
                    <a:pt x="240030" y="25145"/>
                  </a:lnTo>
                  <a:lnTo>
                    <a:pt x="208026" y="52578"/>
                  </a:lnTo>
                  <a:lnTo>
                    <a:pt x="172974" y="72390"/>
                  </a:lnTo>
                  <a:lnTo>
                    <a:pt x="161544" y="81533"/>
                  </a:lnTo>
                  <a:lnTo>
                    <a:pt x="150114" y="88392"/>
                  </a:lnTo>
                  <a:lnTo>
                    <a:pt x="138684" y="96012"/>
                  </a:lnTo>
                  <a:lnTo>
                    <a:pt x="128777" y="103632"/>
                  </a:lnTo>
                  <a:lnTo>
                    <a:pt x="120396" y="113538"/>
                  </a:lnTo>
                  <a:lnTo>
                    <a:pt x="111252" y="123443"/>
                  </a:lnTo>
                  <a:lnTo>
                    <a:pt x="104394" y="136398"/>
                  </a:lnTo>
                  <a:lnTo>
                    <a:pt x="99821" y="150114"/>
                  </a:lnTo>
                  <a:lnTo>
                    <a:pt x="57912" y="183642"/>
                  </a:lnTo>
                  <a:lnTo>
                    <a:pt x="87630" y="208788"/>
                  </a:lnTo>
                  <a:lnTo>
                    <a:pt x="102870" y="249935"/>
                  </a:lnTo>
                  <a:lnTo>
                    <a:pt x="103632" y="260603"/>
                  </a:lnTo>
                  <a:lnTo>
                    <a:pt x="102870" y="274320"/>
                  </a:lnTo>
                  <a:lnTo>
                    <a:pt x="102870" y="285750"/>
                  </a:lnTo>
                  <a:lnTo>
                    <a:pt x="100584" y="297180"/>
                  </a:lnTo>
                  <a:lnTo>
                    <a:pt x="100584" y="309371"/>
                  </a:lnTo>
                  <a:lnTo>
                    <a:pt x="99060" y="322326"/>
                  </a:lnTo>
                  <a:lnTo>
                    <a:pt x="99060" y="345948"/>
                  </a:lnTo>
                  <a:lnTo>
                    <a:pt x="99821" y="357378"/>
                  </a:lnTo>
                  <a:lnTo>
                    <a:pt x="89153" y="368808"/>
                  </a:lnTo>
                  <a:lnTo>
                    <a:pt x="56388" y="422909"/>
                  </a:lnTo>
                  <a:lnTo>
                    <a:pt x="47244" y="445008"/>
                  </a:lnTo>
                  <a:lnTo>
                    <a:pt x="41910" y="457200"/>
                  </a:lnTo>
                  <a:lnTo>
                    <a:pt x="38862" y="468630"/>
                  </a:lnTo>
                  <a:lnTo>
                    <a:pt x="28955" y="491490"/>
                  </a:lnTo>
                  <a:lnTo>
                    <a:pt x="22097" y="503682"/>
                  </a:lnTo>
                  <a:lnTo>
                    <a:pt x="16002" y="515874"/>
                  </a:lnTo>
                  <a:lnTo>
                    <a:pt x="0" y="537971"/>
                  </a:lnTo>
                  <a:lnTo>
                    <a:pt x="4571" y="553212"/>
                  </a:lnTo>
                  <a:lnTo>
                    <a:pt x="9905" y="564642"/>
                  </a:lnTo>
                  <a:lnTo>
                    <a:pt x="16002" y="573785"/>
                  </a:lnTo>
                  <a:lnTo>
                    <a:pt x="29717" y="581406"/>
                  </a:lnTo>
                  <a:lnTo>
                    <a:pt x="38862" y="582168"/>
                  </a:lnTo>
                  <a:lnTo>
                    <a:pt x="48005" y="582168"/>
                  </a:lnTo>
                  <a:lnTo>
                    <a:pt x="58674" y="581406"/>
                  </a:lnTo>
                  <a:lnTo>
                    <a:pt x="68580" y="581406"/>
                  </a:lnTo>
                  <a:lnTo>
                    <a:pt x="79247" y="579882"/>
                  </a:lnTo>
                  <a:lnTo>
                    <a:pt x="90677" y="581406"/>
                  </a:lnTo>
                  <a:lnTo>
                    <a:pt x="102870" y="582168"/>
                  </a:lnTo>
                  <a:lnTo>
                    <a:pt x="127253" y="592074"/>
                  </a:lnTo>
                  <a:lnTo>
                    <a:pt x="140208" y="600456"/>
                  </a:lnTo>
                  <a:lnTo>
                    <a:pt x="153162" y="611885"/>
                  </a:lnTo>
                  <a:lnTo>
                    <a:pt x="179070" y="611885"/>
                  </a:lnTo>
                  <a:lnTo>
                    <a:pt x="221741" y="598932"/>
                  </a:lnTo>
                  <a:lnTo>
                    <a:pt x="259841" y="570738"/>
                  </a:lnTo>
                  <a:lnTo>
                    <a:pt x="278130" y="537209"/>
                  </a:lnTo>
                  <a:lnTo>
                    <a:pt x="279653" y="529590"/>
                  </a:lnTo>
                  <a:lnTo>
                    <a:pt x="279653" y="512826"/>
                  </a:lnTo>
                  <a:lnTo>
                    <a:pt x="278891" y="505968"/>
                  </a:lnTo>
                  <a:lnTo>
                    <a:pt x="276605" y="496824"/>
                  </a:lnTo>
                  <a:lnTo>
                    <a:pt x="278891" y="482345"/>
                  </a:lnTo>
                  <a:lnTo>
                    <a:pt x="308610" y="449580"/>
                  </a:lnTo>
                  <a:lnTo>
                    <a:pt x="342900" y="438912"/>
                  </a:lnTo>
                  <a:lnTo>
                    <a:pt x="355091" y="435864"/>
                  </a:lnTo>
                  <a:lnTo>
                    <a:pt x="368808" y="433578"/>
                  </a:lnTo>
                  <a:lnTo>
                    <a:pt x="379476" y="430530"/>
                  </a:lnTo>
                  <a:lnTo>
                    <a:pt x="393191" y="427482"/>
                  </a:lnTo>
                  <a:lnTo>
                    <a:pt x="404621" y="422148"/>
                  </a:lnTo>
                  <a:lnTo>
                    <a:pt x="416052" y="415290"/>
                  </a:lnTo>
                  <a:lnTo>
                    <a:pt x="425958" y="406908"/>
                  </a:lnTo>
                  <a:lnTo>
                    <a:pt x="435864" y="395478"/>
                  </a:lnTo>
                  <a:lnTo>
                    <a:pt x="448055" y="391668"/>
                  </a:lnTo>
                  <a:lnTo>
                    <a:pt x="477012" y="362712"/>
                  </a:lnTo>
                  <a:lnTo>
                    <a:pt x="477774" y="354330"/>
                  </a:lnTo>
                  <a:lnTo>
                    <a:pt x="477774" y="344424"/>
                  </a:lnTo>
                  <a:lnTo>
                    <a:pt x="476250" y="336042"/>
                  </a:lnTo>
                  <a:lnTo>
                    <a:pt x="476250" y="325374"/>
                  </a:lnTo>
                  <a:lnTo>
                    <a:pt x="474726" y="315468"/>
                  </a:lnTo>
                  <a:lnTo>
                    <a:pt x="474726" y="291083"/>
                  </a:lnTo>
                  <a:lnTo>
                    <a:pt x="476250" y="278130"/>
                  </a:lnTo>
                  <a:lnTo>
                    <a:pt x="480060" y="265938"/>
                  </a:lnTo>
                  <a:lnTo>
                    <a:pt x="483870" y="252221"/>
                  </a:lnTo>
                  <a:lnTo>
                    <a:pt x="483870" y="246126"/>
                  </a:lnTo>
                  <a:lnTo>
                    <a:pt x="486155" y="242316"/>
                  </a:lnTo>
                  <a:lnTo>
                    <a:pt x="486155" y="240030"/>
                  </a:lnTo>
                  <a:lnTo>
                    <a:pt x="487680" y="236220"/>
                  </a:lnTo>
                  <a:lnTo>
                    <a:pt x="487680" y="232409"/>
                  </a:lnTo>
                  <a:lnTo>
                    <a:pt x="488441" y="228600"/>
                  </a:lnTo>
                  <a:lnTo>
                    <a:pt x="488441" y="226314"/>
                  </a:lnTo>
                  <a:lnTo>
                    <a:pt x="489203" y="223266"/>
                  </a:lnTo>
                  <a:lnTo>
                    <a:pt x="489203" y="220218"/>
                  </a:lnTo>
                  <a:lnTo>
                    <a:pt x="491490" y="217170"/>
                  </a:lnTo>
                  <a:lnTo>
                    <a:pt x="491490" y="136398"/>
                  </a:lnTo>
                  <a:lnTo>
                    <a:pt x="471677" y="105918"/>
                  </a:lnTo>
                  <a:lnTo>
                    <a:pt x="464820" y="99059"/>
                  </a:lnTo>
                  <a:lnTo>
                    <a:pt x="456438" y="92964"/>
                  </a:lnTo>
                  <a:lnTo>
                    <a:pt x="447294" y="85343"/>
                  </a:lnTo>
                  <a:lnTo>
                    <a:pt x="436626" y="80009"/>
                  </a:lnTo>
                  <a:lnTo>
                    <a:pt x="425958" y="73914"/>
                  </a:lnTo>
                  <a:lnTo>
                    <a:pt x="415290" y="67056"/>
                  </a:lnTo>
                  <a:lnTo>
                    <a:pt x="405384" y="60198"/>
                  </a:lnTo>
                  <a:lnTo>
                    <a:pt x="393191" y="54864"/>
                  </a:lnTo>
                  <a:lnTo>
                    <a:pt x="383286" y="48006"/>
                  </a:lnTo>
                  <a:lnTo>
                    <a:pt x="372617" y="41909"/>
                  </a:lnTo>
                  <a:lnTo>
                    <a:pt x="364236" y="34290"/>
                  </a:lnTo>
                  <a:lnTo>
                    <a:pt x="358902" y="32766"/>
                  </a:lnTo>
                  <a:lnTo>
                    <a:pt x="354330" y="30480"/>
                  </a:lnTo>
                  <a:lnTo>
                    <a:pt x="347471" y="27432"/>
                  </a:lnTo>
                  <a:lnTo>
                    <a:pt x="342138" y="24383"/>
                  </a:lnTo>
                  <a:lnTo>
                    <a:pt x="332994" y="21335"/>
                  </a:lnTo>
                  <a:lnTo>
                    <a:pt x="326897" y="17526"/>
                  </a:lnTo>
                  <a:lnTo>
                    <a:pt x="319277" y="14478"/>
                  </a:lnTo>
                  <a:lnTo>
                    <a:pt x="312420" y="10668"/>
                  </a:lnTo>
                  <a:lnTo>
                    <a:pt x="303276" y="9143"/>
                  </a:lnTo>
                  <a:lnTo>
                    <a:pt x="297180" y="5333"/>
                  </a:lnTo>
                  <a:lnTo>
                    <a:pt x="288797" y="4571"/>
                  </a:lnTo>
                  <a:lnTo>
                    <a:pt x="282702" y="2285"/>
                  </a:lnTo>
                  <a:lnTo>
                    <a:pt x="275082" y="762"/>
                  </a:lnTo>
                  <a:lnTo>
                    <a:pt x="268986" y="0"/>
                  </a:lnTo>
                  <a:close/>
                </a:path>
              </a:pathLst>
            </a:custGeom>
            <a:solidFill>
              <a:srgbClr val="9ACC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4088129" y="1579625"/>
              <a:ext cx="491490" cy="612140"/>
            </a:xfrm>
            <a:custGeom>
              <a:avLst/>
              <a:gdLst/>
              <a:ahLst/>
              <a:cxnLst/>
              <a:rect l="l" t="t" r="r" b="b"/>
              <a:pathLst>
                <a:path w="491489" h="612139">
                  <a:moveTo>
                    <a:pt x="364236" y="34290"/>
                  </a:moveTo>
                  <a:lnTo>
                    <a:pt x="372617" y="41909"/>
                  </a:lnTo>
                  <a:lnTo>
                    <a:pt x="383286" y="48006"/>
                  </a:lnTo>
                  <a:lnTo>
                    <a:pt x="393191" y="54864"/>
                  </a:lnTo>
                  <a:lnTo>
                    <a:pt x="405384" y="60198"/>
                  </a:lnTo>
                  <a:lnTo>
                    <a:pt x="415290" y="67056"/>
                  </a:lnTo>
                  <a:lnTo>
                    <a:pt x="425958" y="73914"/>
                  </a:lnTo>
                  <a:lnTo>
                    <a:pt x="436626" y="80009"/>
                  </a:lnTo>
                  <a:lnTo>
                    <a:pt x="447294" y="85343"/>
                  </a:lnTo>
                  <a:lnTo>
                    <a:pt x="456438" y="92964"/>
                  </a:lnTo>
                  <a:lnTo>
                    <a:pt x="464820" y="99059"/>
                  </a:lnTo>
                  <a:lnTo>
                    <a:pt x="471677" y="105918"/>
                  </a:lnTo>
                  <a:lnTo>
                    <a:pt x="480060" y="111252"/>
                  </a:lnTo>
                  <a:lnTo>
                    <a:pt x="483870" y="117348"/>
                  </a:lnTo>
                  <a:lnTo>
                    <a:pt x="487680" y="124206"/>
                  </a:lnTo>
                  <a:lnTo>
                    <a:pt x="490727" y="131064"/>
                  </a:lnTo>
                  <a:lnTo>
                    <a:pt x="491490" y="136398"/>
                  </a:lnTo>
                  <a:lnTo>
                    <a:pt x="491490" y="217170"/>
                  </a:lnTo>
                  <a:lnTo>
                    <a:pt x="489203" y="220218"/>
                  </a:lnTo>
                  <a:lnTo>
                    <a:pt x="489203" y="223266"/>
                  </a:lnTo>
                  <a:lnTo>
                    <a:pt x="488441" y="226314"/>
                  </a:lnTo>
                  <a:lnTo>
                    <a:pt x="488441" y="228600"/>
                  </a:lnTo>
                  <a:lnTo>
                    <a:pt x="487680" y="232409"/>
                  </a:lnTo>
                  <a:lnTo>
                    <a:pt x="487680" y="236220"/>
                  </a:lnTo>
                  <a:lnTo>
                    <a:pt x="486155" y="240030"/>
                  </a:lnTo>
                  <a:lnTo>
                    <a:pt x="486155" y="242316"/>
                  </a:lnTo>
                  <a:lnTo>
                    <a:pt x="483870" y="246126"/>
                  </a:lnTo>
                  <a:lnTo>
                    <a:pt x="483870" y="252221"/>
                  </a:lnTo>
                  <a:lnTo>
                    <a:pt x="480060" y="265938"/>
                  </a:lnTo>
                  <a:lnTo>
                    <a:pt x="476250" y="278130"/>
                  </a:lnTo>
                  <a:lnTo>
                    <a:pt x="474726" y="291083"/>
                  </a:lnTo>
                  <a:lnTo>
                    <a:pt x="474726" y="315468"/>
                  </a:lnTo>
                  <a:lnTo>
                    <a:pt x="476250" y="325374"/>
                  </a:lnTo>
                  <a:lnTo>
                    <a:pt x="476250" y="336042"/>
                  </a:lnTo>
                  <a:lnTo>
                    <a:pt x="477774" y="344424"/>
                  </a:lnTo>
                  <a:lnTo>
                    <a:pt x="477774" y="354330"/>
                  </a:lnTo>
                  <a:lnTo>
                    <a:pt x="458724" y="387858"/>
                  </a:lnTo>
                  <a:lnTo>
                    <a:pt x="435864" y="395478"/>
                  </a:lnTo>
                  <a:lnTo>
                    <a:pt x="425958" y="406908"/>
                  </a:lnTo>
                  <a:lnTo>
                    <a:pt x="416052" y="415290"/>
                  </a:lnTo>
                  <a:lnTo>
                    <a:pt x="404621" y="422148"/>
                  </a:lnTo>
                  <a:lnTo>
                    <a:pt x="393191" y="427482"/>
                  </a:lnTo>
                  <a:lnTo>
                    <a:pt x="379476" y="430530"/>
                  </a:lnTo>
                  <a:lnTo>
                    <a:pt x="368808" y="433578"/>
                  </a:lnTo>
                  <a:lnTo>
                    <a:pt x="355091" y="435864"/>
                  </a:lnTo>
                  <a:lnTo>
                    <a:pt x="342900" y="438912"/>
                  </a:lnTo>
                  <a:lnTo>
                    <a:pt x="330708" y="441198"/>
                  </a:lnTo>
                  <a:lnTo>
                    <a:pt x="291084" y="461771"/>
                  </a:lnTo>
                  <a:lnTo>
                    <a:pt x="276605" y="496824"/>
                  </a:lnTo>
                  <a:lnTo>
                    <a:pt x="278891" y="505968"/>
                  </a:lnTo>
                  <a:lnTo>
                    <a:pt x="279653" y="512826"/>
                  </a:lnTo>
                  <a:lnTo>
                    <a:pt x="279653" y="529590"/>
                  </a:lnTo>
                  <a:lnTo>
                    <a:pt x="278130" y="537209"/>
                  </a:lnTo>
                  <a:lnTo>
                    <a:pt x="259841" y="570738"/>
                  </a:lnTo>
                  <a:lnTo>
                    <a:pt x="221741" y="598932"/>
                  </a:lnTo>
                  <a:lnTo>
                    <a:pt x="179070" y="611885"/>
                  </a:lnTo>
                  <a:lnTo>
                    <a:pt x="153162" y="611885"/>
                  </a:lnTo>
                  <a:lnTo>
                    <a:pt x="140208" y="600456"/>
                  </a:lnTo>
                  <a:lnTo>
                    <a:pt x="127253" y="592074"/>
                  </a:lnTo>
                  <a:lnTo>
                    <a:pt x="114300" y="586740"/>
                  </a:lnTo>
                  <a:lnTo>
                    <a:pt x="102870" y="582168"/>
                  </a:lnTo>
                  <a:lnTo>
                    <a:pt x="90677" y="581406"/>
                  </a:lnTo>
                  <a:lnTo>
                    <a:pt x="79247" y="579882"/>
                  </a:lnTo>
                  <a:lnTo>
                    <a:pt x="68580" y="581406"/>
                  </a:lnTo>
                  <a:lnTo>
                    <a:pt x="58674" y="581406"/>
                  </a:lnTo>
                  <a:lnTo>
                    <a:pt x="48005" y="582168"/>
                  </a:lnTo>
                  <a:lnTo>
                    <a:pt x="38862" y="582168"/>
                  </a:lnTo>
                  <a:lnTo>
                    <a:pt x="29717" y="581406"/>
                  </a:lnTo>
                  <a:lnTo>
                    <a:pt x="16002" y="573785"/>
                  </a:lnTo>
                  <a:lnTo>
                    <a:pt x="9905" y="564642"/>
                  </a:lnTo>
                  <a:lnTo>
                    <a:pt x="4571" y="553212"/>
                  </a:lnTo>
                  <a:lnTo>
                    <a:pt x="0" y="537971"/>
                  </a:lnTo>
                  <a:lnTo>
                    <a:pt x="7620" y="527303"/>
                  </a:lnTo>
                  <a:lnTo>
                    <a:pt x="16002" y="515874"/>
                  </a:lnTo>
                  <a:lnTo>
                    <a:pt x="22097" y="503682"/>
                  </a:lnTo>
                  <a:lnTo>
                    <a:pt x="28955" y="491490"/>
                  </a:lnTo>
                  <a:lnTo>
                    <a:pt x="33527" y="480821"/>
                  </a:lnTo>
                  <a:lnTo>
                    <a:pt x="38862" y="468630"/>
                  </a:lnTo>
                  <a:lnTo>
                    <a:pt x="41910" y="457200"/>
                  </a:lnTo>
                  <a:lnTo>
                    <a:pt x="47244" y="445008"/>
                  </a:lnTo>
                  <a:lnTo>
                    <a:pt x="51053" y="434340"/>
                  </a:lnTo>
                  <a:lnTo>
                    <a:pt x="67817" y="400050"/>
                  </a:lnTo>
                  <a:lnTo>
                    <a:pt x="99821" y="357378"/>
                  </a:lnTo>
                  <a:lnTo>
                    <a:pt x="99060" y="345948"/>
                  </a:lnTo>
                  <a:lnTo>
                    <a:pt x="99060" y="322326"/>
                  </a:lnTo>
                  <a:lnTo>
                    <a:pt x="100584" y="309371"/>
                  </a:lnTo>
                  <a:lnTo>
                    <a:pt x="100584" y="297180"/>
                  </a:lnTo>
                  <a:lnTo>
                    <a:pt x="102870" y="285750"/>
                  </a:lnTo>
                  <a:lnTo>
                    <a:pt x="102870" y="274320"/>
                  </a:lnTo>
                  <a:lnTo>
                    <a:pt x="103632" y="260603"/>
                  </a:lnTo>
                  <a:lnTo>
                    <a:pt x="93726" y="217932"/>
                  </a:lnTo>
                  <a:lnTo>
                    <a:pt x="57912" y="183642"/>
                  </a:lnTo>
                  <a:lnTo>
                    <a:pt x="99821" y="150114"/>
                  </a:lnTo>
                  <a:lnTo>
                    <a:pt x="104394" y="136398"/>
                  </a:lnTo>
                  <a:lnTo>
                    <a:pt x="111252" y="123443"/>
                  </a:lnTo>
                  <a:lnTo>
                    <a:pt x="120396" y="113538"/>
                  </a:lnTo>
                  <a:lnTo>
                    <a:pt x="128777" y="103632"/>
                  </a:lnTo>
                  <a:lnTo>
                    <a:pt x="138684" y="96012"/>
                  </a:lnTo>
                  <a:lnTo>
                    <a:pt x="150114" y="88392"/>
                  </a:lnTo>
                  <a:lnTo>
                    <a:pt x="161544" y="81533"/>
                  </a:lnTo>
                  <a:lnTo>
                    <a:pt x="172974" y="72390"/>
                  </a:lnTo>
                  <a:lnTo>
                    <a:pt x="208026" y="52578"/>
                  </a:lnTo>
                  <a:lnTo>
                    <a:pt x="240030" y="25145"/>
                  </a:lnTo>
                  <a:lnTo>
                    <a:pt x="259841" y="0"/>
                  </a:lnTo>
                  <a:lnTo>
                    <a:pt x="268986" y="0"/>
                  </a:lnTo>
                  <a:lnTo>
                    <a:pt x="275082" y="762"/>
                  </a:lnTo>
                  <a:lnTo>
                    <a:pt x="282702" y="2285"/>
                  </a:lnTo>
                  <a:lnTo>
                    <a:pt x="288797" y="4571"/>
                  </a:lnTo>
                  <a:lnTo>
                    <a:pt x="297180" y="5333"/>
                  </a:lnTo>
                  <a:lnTo>
                    <a:pt x="303276" y="9143"/>
                  </a:lnTo>
                  <a:lnTo>
                    <a:pt x="312420" y="10668"/>
                  </a:lnTo>
                  <a:lnTo>
                    <a:pt x="319277" y="14478"/>
                  </a:lnTo>
                  <a:lnTo>
                    <a:pt x="326897" y="17526"/>
                  </a:lnTo>
                  <a:lnTo>
                    <a:pt x="332994" y="21335"/>
                  </a:lnTo>
                  <a:lnTo>
                    <a:pt x="342138" y="24383"/>
                  </a:lnTo>
                  <a:lnTo>
                    <a:pt x="347471" y="27432"/>
                  </a:lnTo>
                  <a:lnTo>
                    <a:pt x="354330" y="30480"/>
                  </a:lnTo>
                  <a:lnTo>
                    <a:pt x="358902" y="32766"/>
                  </a:lnTo>
                  <a:lnTo>
                    <a:pt x="364236" y="34290"/>
                  </a:lnTo>
                </a:path>
              </a:pathLst>
            </a:custGeom>
            <a:ln w="19050">
              <a:solidFill>
                <a:srgbClr val="659A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4472177" y="1646682"/>
              <a:ext cx="470534" cy="669290"/>
            </a:xfrm>
            <a:custGeom>
              <a:avLst/>
              <a:gdLst/>
              <a:ahLst/>
              <a:cxnLst/>
              <a:rect l="l" t="t" r="r" b="b"/>
              <a:pathLst>
                <a:path w="470535" h="669289">
                  <a:moveTo>
                    <a:pt x="357378" y="0"/>
                  </a:moveTo>
                  <a:lnTo>
                    <a:pt x="207264" y="0"/>
                  </a:lnTo>
                  <a:lnTo>
                    <a:pt x="201930" y="12953"/>
                  </a:lnTo>
                  <a:lnTo>
                    <a:pt x="199644" y="27431"/>
                  </a:lnTo>
                  <a:lnTo>
                    <a:pt x="195834" y="41147"/>
                  </a:lnTo>
                  <a:lnTo>
                    <a:pt x="194310" y="55626"/>
                  </a:lnTo>
                  <a:lnTo>
                    <a:pt x="191262" y="70103"/>
                  </a:lnTo>
                  <a:lnTo>
                    <a:pt x="189738" y="84581"/>
                  </a:lnTo>
                  <a:lnTo>
                    <a:pt x="185928" y="99059"/>
                  </a:lnTo>
                  <a:lnTo>
                    <a:pt x="184404" y="112776"/>
                  </a:lnTo>
                  <a:lnTo>
                    <a:pt x="173736" y="140207"/>
                  </a:lnTo>
                  <a:lnTo>
                    <a:pt x="147828" y="170687"/>
                  </a:lnTo>
                  <a:lnTo>
                    <a:pt x="100584" y="184403"/>
                  </a:lnTo>
                  <a:lnTo>
                    <a:pt x="95250" y="184403"/>
                  </a:lnTo>
                  <a:lnTo>
                    <a:pt x="89916" y="182879"/>
                  </a:lnTo>
                  <a:lnTo>
                    <a:pt x="84582" y="182879"/>
                  </a:lnTo>
                  <a:lnTo>
                    <a:pt x="79248" y="182117"/>
                  </a:lnTo>
                  <a:lnTo>
                    <a:pt x="72390" y="182879"/>
                  </a:lnTo>
                  <a:lnTo>
                    <a:pt x="67056" y="182879"/>
                  </a:lnTo>
                  <a:lnTo>
                    <a:pt x="60198" y="183641"/>
                  </a:lnTo>
                  <a:lnTo>
                    <a:pt x="54864" y="183641"/>
                  </a:lnTo>
                  <a:lnTo>
                    <a:pt x="48768" y="185927"/>
                  </a:lnTo>
                  <a:lnTo>
                    <a:pt x="41910" y="187452"/>
                  </a:lnTo>
                  <a:lnTo>
                    <a:pt x="35052" y="189737"/>
                  </a:lnTo>
                  <a:lnTo>
                    <a:pt x="24384" y="195071"/>
                  </a:lnTo>
                  <a:lnTo>
                    <a:pt x="15240" y="202691"/>
                  </a:lnTo>
                  <a:lnTo>
                    <a:pt x="10668" y="205739"/>
                  </a:lnTo>
                  <a:lnTo>
                    <a:pt x="0" y="251459"/>
                  </a:lnTo>
                  <a:lnTo>
                    <a:pt x="51816" y="328421"/>
                  </a:lnTo>
                  <a:lnTo>
                    <a:pt x="28956" y="429767"/>
                  </a:lnTo>
                  <a:lnTo>
                    <a:pt x="3048" y="465581"/>
                  </a:lnTo>
                  <a:lnTo>
                    <a:pt x="0" y="488441"/>
                  </a:lnTo>
                  <a:lnTo>
                    <a:pt x="762" y="498347"/>
                  </a:lnTo>
                  <a:lnTo>
                    <a:pt x="4572" y="509777"/>
                  </a:lnTo>
                  <a:lnTo>
                    <a:pt x="9144" y="518921"/>
                  </a:lnTo>
                  <a:lnTo>
                    <a:pt x="14478" y="530352"/>
                  </a:lnTo>
                  <a:lnTo>
                    <a:pt x="20574" y="540257"/>
                  </a:lnTo>
                  <a:lnTo>
                    <a:pt x="34290" y="561593"/>
                  </a:lnTo>
                  <a:lnTo>
                    <a:pt x="40386" y="572261"/>
                  </a:lnTo>
                  <a:lnTo>
                    <a:pt x="47244" y="581405"/>
                  </a:lnTo>
                  <a:lnTo>
                    <a:pt x="52578" y="592074"/>
                  </a:lnTo>
                  <a:lnTo>
                    <a:pt x="57150" y="601979"/>
                  </a:lnTo>
                  <a:lnTo>
                    <a:pt x="100584" y="641603"/>
                  </a:lnTo>
                  <a:lnTo>
                    <a:pt x="133350" y="653033"/>
                  </a:lnTo>
                  <a:lnTo>
                    <a:pt x="138684" y="652271"/>
                  </a:lnTo>
                  <a:lnTo>
                    <a:pt x="145542" y="650747"/>
                  </a:lnTo>
                  <a:lnTo>
                    <a:pt x="150876" y="649224"/>
                  </a:lnTo>
                  <a:lnTo>
                    <a:pt x="158496" y="647700"/>
                  </a:lnTo>
                  <a:lnTo>
                    <a:pt x="163068" y="647700"/>
                  </a:lnTo>
                  <a:lnTo>
                    <a:pt x="169926" y="646937"/>
                  </a:lnTo>
                  <a:lnTo>
                    <a:pt x="176784" y="647700"/>
                  </a:lnTo>
                  <a:lnTo>
                    <a:pt x="183642" y="647700"/>
                  </a:lnTo>
                  <a:lnTo>
                    <a:pt x="195834" y="650747"/>
                  </a:lnTo>
                  <a:lnTo>
                    <a:pt x="202692" y="653033"/>
                  </a:lnTo>
                  <a:lnTo>
                    <a:pt x="210312" y="654557"/>
                  </a:lnTo>
                  <a:lnTo>
                    <a:pt x="217170" y="657605"/>
                  </a:lnTo>
                  <a:lnTo>
                    <a:pt x="224028" y="659891"/>
                  </a:lnTo>
                  <a:lnTo>
                    <a:pt x="230886" y="663702"/>
                  </a:lnTo>
                  <a:lnTo>
                    <a:pt x="239268" y="665987"/>
                  </a:lnTo>
                  <a:lnTo>
                    <a:pt x="246888" y="669035"/>
                  </a:lnTo>
                  <a:lnTo>
                    <a:pt x="254508" y="668274"/>
                  </a:lnTo>
                  <a:lnTo>
                    <a:pt x="284226" y="642365"/>
                  </a:lnTo>
                  <a:lnTo>
                    <a:pt x="294894" y="605027"/>
                  </a:lnTo>
                  <a:lnTo>
                    <a:pt x="297180" y="595883"/>
                  </a:lnTo>
                  <a:lnTo>
                    <a:pt x="297180" y="588264"/>
                  </a:lnTo>
                  <a:lnTo>
                    <a:pt x="298704" y="579881"/>
                  </a:lnTo>
                  <a:lnTo>
                    <a:pt x="294132" y="566165"/>
                  </a:lnTo>
                  <a:lnTo>
                    <a:pt x="294132" y="552450"/>
                  </a:lnTo>
                  <a:lnTo>
                    <a:pt x="297942" y="541019"/>
                  </a:lnTo>
                  <a:lnTo>
                    <a:pt x="305562" y="530352"/>
                  </a:lnTo>
                  <a:lnTo>
                    <a:pt x="314706" y="521207"/>
                  </a:lnTo>
                  <a:lnTo>
                    <a:pt x="326136" y="511302"/>
                  </a:lnTo>
                  <a:lnTo>
                    <a:pt x="339090" y="503681"/>
                  </a:lnTo>
                  <a:lnTo>
                    <a:pt x="352044" y="493776"/>
                  </a:lnTo>
                  <a:lnTo>
                    <a:pt x="364998" y="484631"/>
                  </a:lnTo>
                  <a:lnTo>
                    <a:pt x="378714" y="475487"/>
                  </a:lnTo>
                  <a:lnTo>
                    <a:pt x="390144" y="464819"/>
                  </a:lnTo>
                  <a:lnTo>
                    <a:pt x="400812" y="453389"/>
                  </a:lnTo>
                  <a:lnTo>
                    <a:pt x="407670" y="441197"/>
                  </a:lnTo>
                  <a:lnTo>
                    <a:pt x="413004" y="425195"/>
                  </a:lnTo>
                  <a:lnTo>
                    <a:pt x="413766" y="408431"/>
                  </a:lnTo>
                  <a:lnTo>
                    <a:pt x="411480" y="387857"/>
                  </a:lnTo>
                  <a:lnTo>
                    <a:pt x="424434" y="378714"/>
                  </a:lnTo>
                  <a:lnTo>
                    <a:pt x="451866" y="341376"/>
                  </a:lnTo>
                  <a:lnTo>
                    <a:pt x="467106" y="296417"/>
                  </a:lnTo>
                  <a:lnTo>
                    <a:pt x="470154" y="279653"/>
                  </a:lnTo>
                  <a:lnTo>
                    <a:pt x="470154" y="246887"/>
                  </a:lnTo>
                  <a:lnTo>
                    <a:pt x="468630" y="229361"/>
                  </a:lnTo>
                  <a:lnTo>
                    <a:pt x="467868" y="214121"/>
                  </a:lnTo>
                  <a:lnTo>
                    <a:pt x="461772" y="180593"/>
                  </a:lnTo>
                  <a:lnTo>
                    <a:pt x="457200" y="165353"/>
                  </a:lnTo>
                  <a:lnTo>
                    <a:pt x="454152" y="148589"/>
                  </a:lnTo>
                  <a:lnTo>
                    <a:pt x="442722" y="152400"/>
                  </a:lnTo>
                  <a:lnTo>
                    <a:pt x="433578" y="151637"/>
                  </a:lnTo>
                  <a:lnTo>
                    <a:pt x="425196" y="149352"/>
                  </a:lnTo>
                  <a:lnTo>
                    <a:pt x="418338" y="144779"/>
                  </a:lnTo>
                  <a:lnTo>
                    <a:pt x="409956" y="140207"/>
                  </a:lnTo>
                  <a:lnTo>
                    <a:pt x="384048" y="90677"/>
                  </a:lnTo>
                  <a:lnTo>
                    <a:pt x="375666" y="63245"/>
                  </a:lnTo>
                  <a:lnTo>
                    <a:pt x="370332" y="49529"/>
                  </a:lnTo>
                  <a:lnTo>
                    <a:pt x="366522" y="33527"/>
                  </a:lnTo>
                  <a:lnTo>
                    <a:pt x="357378" y="0"/>
                  </a:lnTo>
                  <a:close/>
                </a:path>
              </a:pathLst>
            </a:custGeom>
            <a:solidFill>
              <a:srgbClr val="9ACC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4472177" y="1646682"/>
              <a:ext cx="470534" cy="669290"/>
            </a:xfrm>
            <a:custGeom>
              <a:avLst/>
              <a:gdLst/>
              <a:ahLst/>
              <a:cxnLst/>
              <a:rect l="l" t="t" r="r" b="b"/>
              <a:pathLst>
                <a:path w="470535" h="669289">
                  <a:moveTo>
                    <a:pt x="10668" y="205739"/>
                  </a:moveTo>
                  <a:lnTo>
                    <a:pt x="15240" y="202691"/>
                  </a:lnTo>
                  <a:lnTo>
                    <a:pt x="20574" y="198119"/>
                  </a:lnTo>
                  <a:lnTo>
                    <a:pt x="24384" y="195071"/>
                  </a:lnTo>
                  <a:lnTo>
                    <a:pt x="35052" y="189737"/>
                  </a:lnTo>
                  <a:lnTo>
                    <a:pt x="41910" y="187452"/>
                  </a:lnTo>
                  <a:lnTo>
                    <a:pt x="48768" y="185927"/>
                  </a:lnTo>
                  <a:lnTo>
                    <a:pt x="54864" y="183641"/>
                  </a:lnTo>
                  <a:lnTo>
                    <a:pt x="60198" y="183641"/>
                  </a:lnTo>
                  <a:lnTo>
                    <a:pt x="67056" y="182879"/>
                  </a:lnTo>
                  <a:lnTo>
                    <a:pt x="72390" y="182879"/>
                  </a:lnTo>
                  <a:lnTo>
                    <a:pt x="79248" y="182117"/>
                  </a:lnTo>
                  <a:lnTo>
                    <a:pt x="84582" y="182879"/>
                  </a:lnTo>
                  <a:lnTo>
                    <a:pt x="89916" y="182879"/>
                  </a:lnTo>
                  <a:lnTo>
                    <a:pt x="95250" y="184403"/>
                  </a:lnTo>
                  <a:lnTo>
                    <a:pt x="100584" y="184403"/>
                  </a:lnTo>
                  <a:lnTo>
                    <a:pt x="147828" y="170687"/>
                  </a:lnTo>
                  <a:lnTo>
                    <a:pt x="173736" y="140207"/>
                  </a:lnTo>
                  <a:lnTo>
                    <a:pt x="185928" y="99059"/>
                  </a:lnTo>
                  <a:lnTo>
                    <a:pt x="189738" y="84581"/>
                  </a:lnTo>
                  <a:lnTo>
                    <a:pt x="191262" y="70103"/>
                  </a:lnTo>
                  <a:lnTo>
                    <a:pt x="194310" y="55626"/>
                  </a:lnTo>
                  <a:lnTo>
                    <a:pt x="195834" y="41147"/>
                  </a:lnTo>
                  <a:lnTo>
                    <a:pt x="199644" y="27431"/>
                  </a:lnTo>
                  <a:lnTo>
                    <a:pt x="201930" y="12953"/>
                  </a:lnTo>
                  <a:lnTo>
                    <a:pt x="207264" y="0"/>
                  </a:lnTo>
                  <a:lnTo>
                    <a:pt x="357378" y="0"/>
                  </a:lnTo>
                  <a:lnTo>
                    <a:pt x="366522" y="33527"/>
                  </a:lnTo>
                  <a:lnTo>
                    <a:pt x="370332" y="49529"/>
                  </a:lnTo>
                  <a:lnTo>
                    <a:pt x="375666" y="63245"/>
                  </a:lnTo>
                  <a:lnTo>
                    <a:pt x="378714" y="76961"/>
                  </a:lnTo>
                  <a:lnTo>
                    <a:pt x="384048" y="90677"/>
                  </a:lnTo>
                  <a:lnTo>
                    <a:pt x="389382" y="102869"/>
                  </a:lnTo>
                  <a:lnTo>
                    <a:pt x="393954" y="113537"/>
                  </a:lnTo>
                  <a:lnTo>
                    <a:pt x="399288" y="124967"/>
                  </a:lnTo>
                  <a:lnTo>
                    <a:pt x="403860" y="132587"/>
                  </a:lnTo>
                  <a:lnTo>
                    <a:pt x="409956" y="140207"/>
                  </a:lnTo>
                  <a:lnTo>
                    <a:pt x="418338" y="144779"/>
                  </a:lnTo>
                  <a:lnTo>
                    <a:pt x="425196" y="149352"/>
                  </a:lnTo>
                  <a:lnTo>
                    <a:pt x="433578" y="151637"/>
                  </a:lnTo>
                  <a:lnTo>
                    <a:pt x="442722" y="152400"/>
                  </a:lnTo>
                  <a:lnTo>
                    <a:pt x="454152" y="148589"/>
                  </a:lnTo>
                  <a:lnTo>
                    <a:pt x="457200" y="165353"/>
                  </a:lnTo>
                  <a:lnTo>
                    <a:pt x="461772" y="180593"/>
                  </a:lnTo>
                  <a:lnTo>
                    <a:pt x="464820" y="197357"/>
                  </a:lnTo>
                  <a:lnTo>
                    <a:pt x="467868" y="214121"/>
                  </a:lnTo>
                  <a:lnTo>
                    <a:pt x="468630" y="229361"/>
                  </a:lnTo>
                  <a:lnTo>
                    <a:pt x="470154" y="246887"/>
                  </a:lnTo>
                  <a:lnTo>
                    <a:pt x="470154" y="279653"/>
                  </a:lnTo>
                  <a:lnTo>
                    <a:pt x="457200" y="328421"/>
                  </a:lnTo>
                  <a:lnTo>
                    <a:pt x="434340" y="367283"/>
                  </a:lnTo>
                  <a:lnTo>
                    <a:pt x="411480" y="387857"/>
                  </a:lnTo>
                  <a:lnTo>
                    <a:pt x="413766" y="408431"/>
                  </a:lnTo>
                  <a:lnTo>
                    <a:pt x="400812" y="453389"/>
                  </a:lnTo>
                  <a:lnTo>
                    <a:pt x="364998" y="484631"/>
                  </a:lnTo>
                  <a:lnTo>
                    <a:pt x="352044" y="493776"/>
                  </a:lnTo>
                  <a:lnTo>
                    <a:pt x="339090" y="503681"/>
                  </a:lnTo>
                  <a:lnTo>
                    <a:pt x="326136" y="511302"/>
                  </a:lnTo>
                  <a:lnTo>
                    <a:pt x="314706" y="521207"/>
                  </a:lnTo>
                  <a:lnTo>
                    <a:pt x="305562" y="530352"/>
                  </a:lnTo>
                  <a:lnTo>
                    <a:pt x="297942" y="541019"/>
                  </a:lnTo>
                  <a:lnTo>
                    <a:pt x="294132" y="552450"/>
                  </a:lnTo>
                  <a:lnTo>
                    <a:pt x="294132" y="566165"/>
                  </a:lnTo>
                  <a:lnTo>
                    <a:pt x="298704" y="579881"/>
                  </a:lnTo>
                  <a:lnTo>
                    <a:pt x="297180" y="588264"/>
                  </a:lnTo>
                  <a:lnTo>
                    <a:pt x="297180" y="595883"/>
                  </a:lnTo>
                  <a:lnTo>
                    <a:pt x="294894" y="605027"/>
                  </a:lnTo>
                  <a:lnTo>
                    <a:pt x="294132" y="612647"/>
                  </a:lnTo>
                  <a:lnTo>
                    <a:pt x="291846" y="620267"/>
                  </a:lnTo>
                  <a:lnTo>
                    <a:pt x="289560" y="628650"/>
                  </a:lnTo>
                  <a:lnTo>
                    <a:pt x="287274" y="635507"/>
                  </a:lnTo>
                  <a:lnTo>
                    <a:pt x="259842" y="667511"/>
                  </a:lnTo>
                  <a:lnTo>
                    <a:pt x="246888" y="669035"/>
                  </a:lnTo>
                  <a:lnTo>
                    <a:pt x="239268" y="665987"/>
                  </a:lnTo>
                  <a:lnTo>
                    <a:pt x="230886" y="663702"/>
                  </a:lnTo>
                  <a:lnTo>
                    <a:pt x="224028" y="659891"/>
                  </a:lnTo>
                  <a:lnTo>
                    <a:pt x="217170" y="657605"/>
                  </a:lnTo>
                  <a:lnTo>
                    <a:pt x="210312" y="654557"/>
                  </a:lnTo>
                  <a:lnTo>
                    <a:pt x="202692" y="653033"/>
                  </a:lnTo>
                  <a:lnTo>
                    <a:pt x="195834" y="650747"/>
                  </a:lnTo>
                  <a:lnTo>
                    <a:pt x="183642" y="647700"/>
                  </a:lnTo>
                  <a:lnTo>
                    <a:pt x="176784" y="647700"/>
                  </a:lnTo>
                  <a:lnTo>
                    <a:pt x="169926" y="646937"/>
                  </a:lnTo>
                  <a:lnTo>
                    <a:pt x="163068" y="647700"/>
                  </a:lnTo>
                  <a:lnTo>
                    <a:pt x="158496" y="647700"/>
                  </a:lnTo>
                  <a:lnTo>
                    <a:pt x="150876" y="649224"/>
                  </a:lnTo>
                  <a:lnTo>
                    <a:pt x="145542" y="650747"/>
                  </a:lnTo>
                  <a:lnTo>
                    <a:pt x="138684" y="652271"/>
                  </a:lnTo>
                  <a:lnTo>
                    <a:pt x="133350" y="653033"/>
                  </a:lnTo>
                  <a:lnTo>
                    <a:pt x="100584" y="641603"/>
                  </a:lnTo>
                  <a:lnTo>
                    <a:pt x="57150" y="601979"/>
                  </a:lnTo>
                  <a:lnTo>
                    <a:pt x="52578" y="592074"/>
                  </a:lnTo>
                  <a:lnTo>
                    <a:pt x="47244" y="581405"/>
                  </a:lnTo>
                  <a:lnTo>
                    <a:pt x="40386" y="572261"/>
                  </a:lnTo>
                  <a:lnTo>
                    <a:pt x="34290" y="561593"/>
                  </a:lnTo>
                  <a:lnTo>
                    <a:pt x="20574" y="540257"/>
                  </a:lnTo>
                  <a:lnTo>
                    <a:pt x="14478" y="530352"/>
                  </a:lnTo>
                  <a:lnTo>
                    <a:pt x="9144" y="518921"/>
                  </a:lnTo>
                  <a:lnTo>
                    <a:pt x="4572" y="509777"/>
                  </a:lnTo>
                  <a:lnTo>
                    <a:pt x="762" y="498347"/>
                  </a:lnTo>
                  <a:lnTo>
                    <a:pt x="0" y="488441"/>
                  </a:lnTo>
                  <a:lnTo>
                    <a:pt x="762" y="477011"/>
                  </a:lnTo>
                  <a:lnTo>
                    <a:pt x="3048" y="465581"/>
                  </a:lnTo>
                  <a:lnTo>
                    <a:pt x="9144" y="454152"/>
                  </a:lnTo>
                  <a:lnTo>
                    <a:pt x="16764" y="441959"/>
                  </a:lnTo>
                  <a:lnTo>
                    <a:pt x="28956" y="429767"/>
                  </a:lnTo>
                  <a:lnTo>
                    <a:pt x="51816" y="328421"/>
                  </a:lnTo>
                  <a:lnTo>
                    <a:pt x="0" y="251459"/>
                  </a:lnTo>
                  <a:lnTo>
                    <a:pt x="10668" y="205739"/>
                  </a:lnTo>
                </a:path>
              </a:pathLst>
            </a:custGeom>
            <a:ln w="19050">
              <a:solidFill>
                <a:srgbClr val="659AF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06371" y="1844802"/>
              <a:ext cx="421767" cy="236219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2378963" y="1844802"/>
              <a:ext cx="249554" cy="236220"/>
            </a:xfrm>
            <a:custGeom>
              <a:avLst/>
              <a:gdLst/>
              <a:ahLst/>
              <a:cxnLst/>
              <a:rect l="l" t="t" r="r" b="b"/>
              <a:pathLst>
                <a:path w="249555" h="236219">
                  <a:moveTo>
                    <a:pt x="210312" y="28956"/>
                  </a:moveTo>
                  <a:lnTo>
                    <a:pt x="242316" y="88392"/>
                  </a:lnTo>
                  <a:lnTo>
                    <a:pt x="242316" y="96773"/>
                  </a:lnTo>
                  <a:lnTo>
                    <a:pt x="244602" y="102869"/>
                  </a:lnTo>
                  <a:lnTo>
                    <a:pt x="244602" y="111252"/>
                  </a:lnTo>
                  <a:lnTo>
                    <a:pt x="246126" y="117347"/>
                  </a:lnTo>
                  <a:lnTo>
                    <a:pt x="246126" y="124967"/>
                  </a:lnTo>
                  <a:lnTo>
                    <a:pt x="246887" y="131064"/>
                  </a:lnTo>
                  <a:lnTo>
                    <a:pt x="246887" y="136397"/>
                  </a:lnTo>
                  <a:lnTo>
                    <a:pt x="249174" y="142494"/>
                  </a:lnTo>
                  <a:lnTo>
                    <a:pt x="246887" y="150114"/>
                  </a:lnTo>
                  <a:lnTo>
                    <a:pt x="246887" y="155447"/>
                  </a:lnTo>
                  <a:lnTo>
                    <a:pt x="245364" y="167640"/>
                  </a:lnTo>
                  <a:lnTo>
                    <a:pt x="242316" y="175259"/>
                  </a:lnTo>
                  <a:lnTo>
                    <a:pt x="239268" y="181356"/>
                  </a:lnTo>
                  <a:lnTo>
                    <a:pt x="236982" y="186690"/>
                  </a:lnTo>
                  <a:lnTo>
                    <a:pt x="233171" y="193547"/>
                  </a:lnTo>
                  <a:lnTo>
                    <a:pt x="230124" y="196595"/>
                  </a:lnTo>
                  <a:lnTo>
                    <a:pt x="227837" y="198119"/>
                  </a:lnTo>
                  <a:lnTo>
                    <a:pt x="226314" y="200406"/>
                  </a:lnTo>
                  <a:lnTo>
                    <a:pt x="224028" y="200406"/>
                  </a:lnTo>
                  <a:lnTo>
                    <a:pt x="220218" y="201930"/>
                  </a:lnTo>
                  <a:lnTo>
                    <a:pt x="217932" y="201930"/>
                  </a:lnTo>
                  <a:lnTo>
                    <a:pt x="214121" y="202692"/>
                  </a:lnTo>
                  <a:lnTo>
                    <a:pt x="212598" y="202692"/>
                  </a:lnTo>
                  <a:lnTo>
                    <a:pt x="208787" y="204977"/>
                  </a:lnTo>
                  <a:lnTo>
                    <a:pt x="206502" y="205740"/>
                  </a:lnTo>
                  <a:lnTo>
                    <a:pt x="203454" y="208025"/>
                  </a:lnTo>
                  <a:lnTo>
                    <a:pt x="201168" y="208025"/>
                  </a:lnTo>
                  <a:lnTo>
                    <a:pt x="198882" y="210312"/>
                  </a:lnTo>
                  <a:lnTo>
                    <a:pt x="198120" y="211073"/>
                  </a:lnTo>
                  <a:lnTo>
                    <a:pt x="195834" y="214121"/>
                  </a:lnTo>
                  <a:lnTo>
                    <a:pt x="195834" y="216407"/>
                  </a:lnTo>
                  <a:lnTo>
                    <a:pt x="95250" y="216407"/>
                  </a:lnTo>
                  <a:lnTo>
                    <a:pt x="70866" y="236219"/>
                  </a:lnTo>
                  <a:lnTo>
                    <a:pt x="60960" y="216407"/>
                  </a:lnTo>
                  <a:lnTo>
                    <a:pt x="0" y="155447"/>
                  </a:lnTo>
                  <a:lnTo>
                    <a:pt x="37337" y="128016"/>
                  </a:lnTo>
                  <a:lnTo>
                    <a:pt x="18287" y="93725"/>
                  </a:lnTo>
                  <a:lnTo>
                    <a:pt x="70866" y="0"/>
                  </a:lnTo>
                  <a:lnTo>
                    <a:pt x="210312" y="28956"/>
                  </a:lnTo>
                </a:path>
              </a:pathLst>
            </a:custGeom>
            <a:ln w="19050">
              <a:solidFill>
                <a:srgbClr val="659A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3028187" y="2090928"/>
              <a:ext cx="45085" cy="1905"/>
            </a:xfrm>
            <a:custGeom>
              <a:avLst/>
              <a:gdLst/>
              <a:ahLst/>
              <a:cxnLst/>
              <a:rect l="l" t="t" r="r" b="b"/>
              <a:pathLst>
                <a:path w="45085" h="1905">
                  <a:moveTo>
                    <a:pt x="-15621" y="762"/>
                  </a:moveTo>
                  <a:lnTo>
                    <a:pt x="60579" y="762"/>
                  </a:lnTo>
                </a:path>
              </a:pathLst>
            </a:custGeom>
            <a:ln w="32766">
              <a:solidFill>
                <a:srgbClr val="659A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895600" y="2090928"/>
              <a:ext cx="418465" cy="323215"/>
            </a:xfrm>
            <a:custGeom>
              <a:avLst/>
              <a:gdLst/>
              <a:ahLst/>
              <a:cxnLst/>
              <a:rect l="l" t="t" r="r" b="b"/>
              <a:pathLst>
                <a:path w="418464" h="323214">
                  <a:moveTo>
                    <a:pt x="373379" y="0"/>
                  </a:moveTo>
                  <a:lnTo>
                    <a:pt x="265937" y="29718"/>
                  </a:lnTo>
                  <a:lnTo>
                    <a:pt x="215645" y="36576"/>
                  </a:lnTo>
                  <a:lnTo>
                    <a:pt x="141731" y="0"/>
                  </a:lnTo>
                  <a:lnTo>
                    <a:pt x="86868" y="0"/>
                  </a:lnTo>
                  <a:lnTo>
                    <a:pt x="69341" y="0"/>
                  </a:lnTo>
                  <a:lnTo>
                    <a:pt x="10668" y="47243"/>
                  </a:lnTo>
                  <a:lnTo>
                    <a:pt x="0" y="128778"/>
                  </a:lnTo>
                  <a:lnTo>
                    <a:pt x="9143" y="160781"/>
                  </a:lnTo>
                  <a:lnTo>
                    <a:pt x="55625" y="184404"/>
                  </a:lnTo>
                  <a:lnTo>
                    <a:pt x="54863" y="195833"/>
                  </a:lnTo>
                  <a:lnTo>
                    <a:pt x="56387" y="204978"/>
                  </a:lnTo>
                  <a:lnTo>
                    <a:pt x="60197" y="215645"/>
                  </a:lnTo>
                  <a:lnTo>
                    <a:pt x="65531" y="224790"/>
                  </a:lnTo>
                  <a:lnTo>
                    <a:pt x="70866" y="234695"/>
                  </a:lnTo>
                  <a:lnTo>
                    <a:pt x="85343" y="249174"/>
                  </a:lnTo>
                  <a:lnTo>
                    <a:pt x="94487" y="255269"/>
                  </a:lnTo>
                  <a:lnTo>
                    <a:pt x="109727" y="268986"/>
                  </a:lnTo>
                  <a:lnTo>
                    <a:pt x="116585" y="273557"/>
                  </a:lnTo>
                  <a:lnTo>
                    <a:pt x="124206" y="277368"/>
                  </a:lnTo>
                  <a:lnTo>
                    <a:pt x="128016" y="281940"/>
                  </a:lnTo>
                  <a:lnTo>
                    <a:pt x="133350" y="285750"/>
                  </a:lnTo>
                  <a:lnTo>
                    <a:pt x="135635" y="288036"/>
                  </a:lnTo>
                  <a:lnTo>
                    <a:pt x="136397" y="290321"/>
                  </a:lnTo>
                  <a:lnTo>
                    <a:pt x="206501" y="323088"/>
                  </a:lnTo>
                  <a:lnTo>
                    <a:pt x="351281" y="312419"/>
                  </a:lnTo>
                  <a:lnTo>
                    <a:pt x="351281" y="306324"/>
                  </a:lnTo>
                  <a:lnTo>
                    <a:pt x="352044" y="298704"/>
                  </a:lnTo>
                  <a:lnTo>
                    <a:pt x="373379" y="265938"/>
                  </a:lnTo>
                  <a:lnTo>
                    <a:pt x="379475" y="262128"/>
                  </a:lnTo>
                  <a:lnTo>
                    <a:pt x="384047" y="257556"/>
                  </a:lnTo>
                  <a:lnTo>
                    <a:pt x="390144" y="253745"/>
                  </a:lnTo>
                  <a:lnTo>
                    <a:pt x="395477" y="249174"/>
                  </a:lnTo>
                  <a:lnTo>
                    <a:pt x="412241" y="236981"/>
                  </a:lnTo>
                  <a:lnTo>
                    <a:pt x="418338" y="230124"/>
                  </a:lnTo>
                  <a:lnTo>
                    <a:pt x="416051" y="221741"/>
                  </a:lnTo>
                  <a:lnTo>
                    <a:pt x="416051" y="211836"/>
                  </a:lnTo>
                  <a:lnTo>
                    <a:pt x="414527" y="201930"/>
                  </a:lnTo>
                  <a:lnTo>
                    <a:pt x="414527" y="190500"/>
                  </a:lnTo>
                  <a:lnTo>
                    <a:pt x="412241" y="179831"/>
                  </a:lnTo>
                  <a:lnTo>
                    <a:pt x="412241" y="167640"/>
                  </a:lnTo>
                  <a:lnTo>
                    <a:pt x="411479" y="154686"/>
                  </a:lnTo>
                  <a:lnTo>
                    <a:pt x="411479" y="140207"/>
                  </a:lnTo>
                  <a:lnTo>
                    <a:pt x="408432" y="127254"/>
                  </a:lnTo>
                  <a:lnTo>
                    <a:pt x="406908" y="112776"/>
                  </a:lnTo>
                  <a:lnTo>
                    <a:pt x="399288" y="79247"/>
                  </a:lnTo>
                  <a:lnTo>
                    <a:pt x="394715" y="60959"/>
                  </a:lnTo>
                  <a:lnTo>
                    <a:pt x="388620" y="41909"/>
                  </a:lnTo>
                  <a:lnTo>
                    <a:pt x="381000" y="22097"/>
                  </a:lnTo>
                  <a:lnTo>
                    <a:pt x="373379" y="0"/>
                  </a:lnTo>
                  <a:close/>
                </a:path>
              </a:pathLst>
            </a:custGeom>
            <a:solidFill>
              <a:srgbClr val="9ACC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895600" y="2090928"/>
              <a:ext cx="418465" cy="323215"/>
            </a:xfrm>
            <a:custGeom>
              <a:avLst/>
              <a:gdLst/>
              <a:ahLst/>
              <a:cxnLst/>
              <a:rect l="l" t="t" r="r" b="b"/>
              <a:pathLst>
                <a:path w="418464" h="323214">
                  <a:moveTo>
                    <a:pt x="86868" y="0"/>
                  </a:moveTo>
                  <a:lnTo>
                    <a:pt x="69341" y="0"/>
                  </a:lnTo>
                  <a:lnTo>
                    <a:pt x="10668" y="47243"/>
                  </a:lnTo>
                  <a:lnTo>
                    <a:pt x="0" y="128778"/>
                  </a:lnTo>
                  <a:lnTo>
                    <a:pt x="9143" y="160781"/>
                  </a:lnTo>
                  <a:lnTo>
                    <a:pt x="55625" y="184404"/>
                  </a:lnTo>
                  <a:lnTo>
                    <a:pt x="54863" y="195833"/>
                  </a:lnTo>
                  <a:lnTo>
                    <a:pt x="56387" y="204978"/>
                  </a:lnTo>
                  <a:lnTo>
                    <a:pt x="60197" y="215645"/>
                  </a:lnTo>
                  <a:lnTo>
                    <a:pt x="65531" y="224790"/>
                  </a:lnTo>
                  <a:lnTo>
                    <a:pt x="70866" y="234695"/>
                  </a:lnTo>
                  <a:lnTo>
                    <a:pt x="85343" y="249174"/>
                  </a:lnTo>
                  <a:lnTo>
                    <a:pt x="94487" y="255269"/>
                  </a:lnTo>
                  <a:lnTo>
                    <a:pt x="109727" y="268986"/>
                  </a:lnTo>
                  <a:lnTo>
                    <a:pt x="116585" y="273557"/>
                  </a:lnTo>
                  <a:lnTo>
                    <a:pt x="124206" y="277368"/>
                  </a:lnTo>
                  <a:lnTo>
                    <a:pt x="128016" y="281940"/>
                  </a:lnTo>
                  <a:lnTo>
                    <a:pt x="133350" y="285750"/>
                  </a:lnTo>
                  <a:lnTo>
                    <a:pt x="135635" y="288036"/>
                  </a:lnTo>
                  <a:lnTo>
                    <a:pt x="136397" y="290321"/>
                  </a:lnTo>
                  <a:lnTo>
                    <a:pt x="206501" y="323088"/>
                  </a:lnTo>
                  <a:lnTo>
                    <a:pt x="351281" y="312419"/>
                  </a:lnTo>
                  <a:lnTo>
                    <a:pt x="351281" y="306324"/>
                  </a:lnTo>
                  <a:lnTo>
                    <a:pt x="352044" y="298704"/>
                  </a:lnTo>
                  <a:lnTo>
                    <a:pt x="373379" y="265938"/>
                  </a:lnTo>
                  <a:lnTo>
                    <a:pt x="379475" y="262128"/>
                  </a:lnTo>
                  <a:lnTo>
                    <a:pt x="384047" y="257556"/>
                  </a:lnTo>
                  <a:lnTo>
                    <a:pt x="390144" y="253745"/>
                  </a:lnTo>
                  <a:lnTo>
                    <a:pt x="395477" y="249174"/>
                  </a:lnTo>
                  <a:lnTo>
                    <a:pt x="400812" y="245364"/>
                  </a:lnTo>
                  <a:lnTo>
                    <a:pt x="406908" y="240791"/>
                  </a:lnTo>
                  <a:lnTo>
                    <a:pt x="412241" y="236981"/>
                  </a:lnTo>
                  <a:lnTo>
                    <a:pt x="418338" y="230124"/>
                  </a:lnTo>
                  <a:lnTo>
                    <a:pt x="416051" y="221741"/>
                  </a:lnTo>
                  <a:lnTo>
                    <a:pt x="416051" y="211836"/>
                  </a:lnTo>
                  <a:lnTo>
                    <a:pt x="414527" y="201930"/>
                  </a:lnTo>
                  <a:lnTo>
                    <a:pt x="414527" y="190500"/>
                  </a:lnTo>
                  <a:lnTo>
                    <a:pt x="412241" y="179831"/>
                  </a:lnTo>
                  <a:lnTo>
                    <a:pt x="412241" y="167640"/>
                  </a:lnTo>
                  <a:lnTo>
                    <a:pt x="411479" y="154686"/>
                  </a:lnTo>
                  <a:lnTo>
                    <a:pt x="411479" y="140207"/>
                  </a:lnTo>
                  <a:lnTo>
                    <a:pt x="408432" y="127254"/>
                  </a:lnTo>
                  <a:lnTo>
                    <a:pt x="399288" y="79247"/>
                  </a:lnTo>
                  <a:lnTo>
                    <a:pt x="388620" y="41909"/>
                  </a:lnTo>
                  <a:lnTo>
                    <a:pt x="381000" y="22097"/>
                  </a:lnTo>
                  <a:lnTo>
                    <a:pt x="373379" y="0"/>
                  </a:lnTo>
                  <a:lnTo>
                    <a:pt x="265937" y="29718"/>
                  </a:lnTo>
                  <a:lnTo>
                    <a:pt x="215645" y="36576"/>
                  </a:lnTo>
                  <a:lnTo>
                    <a:pt x="141731" y="0"/>
                  </a:lnTo>
                  <a:lnTo>
                    <a:pt x="86868" y="0"/>
                  </a:lnTo>
                </a:path>
              </a:pathLst>
            </a:custGeom>
            <a:ln w="19050">
              <a:solidFill>
                <a:srgbClr val="659A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628900" y="2027682"/>
              <a:ext cx="285750" cy="323850"/>
            </a:xfrm>
            <a:custGeom>
              <a:avLst/>
              <a:gdLst/>
              <a:ahLst/>
              <a:cxnLst/>
              <a:rect l="l" t="t" r="r" b="b"/>
              <a:pathLst>
                <a:path w="285750" h="323850">
                  <a:moveTo>
                    <a:pt x="90677" y="0"/>
                  </a:moveTo>
                  <a:lnTo>
                    <a:pt x="74675" y="0"/>
                  </a:lnTo>
                  <a:lnTo>
                    <a:pt x="65531" y="761"/>
                  </a:lnTo>
                  <a:lnTo>
                    <a:pt x="58674" y="2285"/>
                  </a:lnTo>
                  <a:lnTo>
                    <a:pt x="50291" y="5333"/>
                  </a:lnTo>
                  <a:lnTo>
                    <a:pt x="43433" y="6857"/>
                  </a:lnTo>
                  <a:lnTo>
                    <a:pt x="19050" y="44957"/>
                  </a:lnTo>
                  <a:lnTo>
                    <a:pt x="16763" y="49529"/>
                  </a:lnTo>
                  <a:lnTo>
                    <a:pt x="16763" y="53339"/>
                  </a:lnTo>
                  <a:lnTo>
                    <a:pt x="15239" y="57911"/>
                  </a:lnTo>
                  <a:lnTo>
                    <a:pt x="15239" y="61721"/>
                  </a:lnTo>
                  <a:lnTo>
                    <a:pt x="12953" y="66293"/>
                  </a:lnTo>
                  <a:lnTo>
                    <a:pt x="11430" y="70103"/>
                  </a:lnTo>
                  <a:lnTo>
                    <a:pt x="9143" y="74676"/>
                  </a:lnTo>
                  <a:lnTo>
                    <a:pt x="9143" y="78485"/>
                  </a:lnTo>
                  <a:lnTo>
                    <a:pt x="7620" y="85343"/>
                  </a:lnTo>
                  <a:lnTo>
                    <a:pt x="6857" y="88391"/>
                  </a:lnTo>
                  <a:lnTo>
                    <a:pt x="5333" y="93726"/>
                  </a:lnTo>
                  <a:lnTo>
                    <a:pt x="5333" y="108203"/>
                  </a:lnTo>
                  <a:lnTo>
                    <a:pt x="8381" y="117347"/>
                  </a:lnTo>
                  <a:lnTo>
                    <a:pt x="0" y="227076"/>
                  </a:lnTo>
                  <a:lnTo>
                    <a:pt x="81533" y="318515"/>
                  </a:lnTo>
                  <a:lnTo>
                    <a:pt x="195833" y="323850"/>
                  </a:lnTo>
                  <a:lnTo>
                    <a:pt x="205739" y="323850"/>
                  </a:lnTo>
                  <a:lnTo>
                    <a:pt x="246887" y="306324"/>
                  </a:lnTo>
                  <a:lnTo>
                    <a:pt x="274320" y="271271"/>
                  </a:lnTo>
                  <a:lnTo>
                    <a:pt x="278891" y="262127"/>
                  </a:lnTo>
                  <a:lnTo>
                    <a:pt x="280416" y="251459"/>
                  </a:lnTo>
                  <a:lnTo>
                    <a:pt x="284225" y="240029"/>
                  </a:lnTo>
                  <a:lnTo>
                    <a:pt x="284225" y="230124"/>
                  </a:lnTo>
                  <a:lnTo>
                    <a:pt x="285750" y="218693"/>
                  </a:lnTo>
                  <a:lnTo>
                    <a:pt x="284225" y="208026"/>
                  </a:lnTo>
                  <a:lnTo>
                    <a:pt x="282701" y="195833"/>
                  </a:lnTo>
                  <a:lnTo>
                    <a:pt x="264413" y="195833"/>
                  </a:lnTo>
                  <a:lnTo>
                    <a:pt x="218694" y="117347"/>
                  </a:lnTo>
                  <a:lnTo>
                    <a:pt x="150113" y="39624"/>
                  </a:lnTo>
                  <a:lnTo>
                    <a:pt x="145541" y="32765"/>
                  </a:lnTo>
                  <a:lnTo>
                    <a:pt x="138683" y="27431"/>
                  </a:lnTo>
                  <a:lnTo>
                    <a:pt x="133350" y="19811"/>
                  </a:lnTo>
                  <a:lnTo>
                    <a:pt x="126491" y="16002"/>
                  </a:lnTo>
                  <a:lnTo>
                    <a:pt x="120395" y="10667"/>
                  </a:lnTo>
                  <a:lnTo>
                    <a:pt x="106680" y="3809"/>
                  </a:lnTo>
                  <a:lnTo>
                    <a:pt x="98297" y="2285"/>
                  </a:lnTo>
                  <a:lnTo>
                    <a:pt x="90677" y="0"/>
                  </a:lnTo>
                  <a:close/>
                </a:path>
              </a:pathLst>
            </a:custGeom>
            <a:solidFill>
              <a:srgbClr val="9ACC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628900" y="2027682"/>
              <a:ext cx="285750" cy="323850"/>
            </a:xfrm>
            <a:custGeom>
              <a:avLst/>
              <a:gdLst/>
              <a:ahLst/>
              <a:cxnLst/>
              <a:rect l="l" t="t" r="r" b="b"/>
              <a:pathLst>
                <a:path w="285750" h="323850">
                  <a:moveTo>
                    <a:pt x="264413" y="195833"/>
                  </a:moveTo>
                  <a:lnTo>
                    <a:pt x="282701" y="195833"/>
                  </a:lnTo>
                  <a:lnTo>
                    <a:pt x="264413" y="195833"/>
                  </a:lnTo>
                  <a:lnTo>
                    <a:pt x="218694" y="117347"/>
                  </a:lnTo>
                  <a:lnTo>
                    <a:pt x="156210" y="46481"/>
                  </a:lnTo>
                  <a:lnTo>
                    <a:pt x="150113" y="39624"/>
                  </a:lnTo>
                  <a:lnTo>
                    <a:pt x="145541" y="32765"/>
                  </a:lnTo>
                  <a:lnTo>
                    <a:pt x="138683" y="27431"/>
                  </a:lnTo>
                  <a:lnTo>
                    <a:pt x="133350" y="19811"/>
                  </a:lnTo>
                  <a:lnTo>
                    <a:pt x="126491" y="16002"/>
                  </a:lnTo>
                  <a:lnTo>
                    <a:pt x="120395" y="10667"/>
                  </a:lnTo>
                  <a:lnTo>
                    <a:pt x="106680" y="3809"/>
                  </a:lnTo>
                  <a:lnTo>
                    <a:pt x="98297" y="2285"/>
                  </a:lnTo>
                  <a:lnTo>
                    <a:pt x="90677" y="0"/>
                  </a:lnTo>
                  <a:lnTo>
                    <a:pt x="74675" y="0"/>
                  </a:lnTo>
                  <a:lnTo>
                    <a:pt x="65531" y="761"/>
                  </a:lnTo>
                  <a:lnTo>
                    <a:pt x="58674" y="2285"/>
                  </a:lnTo>
                  <a:lnTo>
                    <a:pt x="50291" y="5333"/>
                  </a:lnTo>
                  <a:lnTo>
                    <a:pt x="43433" y="6857"/>
                  </a:lnTo>
                  <a:lnTo>
                    <a:pt x="19050" y="44957"/>
                  </a:lnTo>
                  <a:lnTo>
                    <a:pt x="16763" y="49529"/>
                  </a:lnTo>
                  <a:lnTo>
                    <a:pt x="16763" y="53339"/>
                  </a:lnTo>
                  <a:lnTo>
                    <a:pt x="15239" y="57911"/>
                  </a:lnTo>
                  <a:lnTo>
                    <a:pt x="15239" y="61721"/>
                  </a:lnTo>
                  <a:lnTo>
                    <a:pt x="12953" y="66293"/>
                  </a:lnTo>
                  <a:lnTo>
                    <a:pt x="11430" y="70103"/>
                  </a:lnTo>
                  <a:lnTo>
                    <a:pt x="9143" y="74676"/>
                  </a:lnTo>
                  <a:lnTo>
                    <a:pt x="9143" y="78485"/>
                  </a:lnTo>
                  <a:lnTo>
                    <a:pt x="7620" y="85343"/>
                  </a:lnTo>
                  <a:lnTo>
                    <a:pt x="6857" y="88391"/>
                  </a:lnTo>
                  <a:lnTo>
                    <a:pt x="5333" y="93726"/>
                  </a:lnTo>
                  <a:lnTo>
                    <a:pt x="5333" y="108203"/>
                  </a:lnTo>
                  <a:lnTo>
                    <a:pt x="8381" y="117347"/>
                  </a:lnTo>
                  <a:lnTo>
                    <a:pt x="0" y="227076"/>
                  </a:lnTo>
                  <a:lnTo>
                    <a:pt x="81533" y="318515"/>
                  </a:lnTo>
                  <a:lnTo>
                    <a:pt x="195833" y="323850"/>
                  </a:lnTo>
                  <a:lnTo>
                    <a:pt x="205739" y="323850"/>
                  </a:lnTo>
                  <a:lnTo>
                    <a:pt x="246887" y="306324"/>
                  </a:lnTo>
                  <a:lnTo>
                    <a:pt x="274320" y="271271"/>
                  </a:lnTo>
                  <a:lnTo>
                    <a:pt x="278891" y="262127"/>
                  </a:lnTo>
                  <a:lnTo>
                    <a:pt x="280416" y="251459"/>
                  </a:lnTo>
                  <a:lnTo>
                    <a:pt x="284225" y="240029"/>
                  </a:lnTo>
                  <a:lnTo>
                    <a:pt x="284225" y="230124"/>
                  </a:lnTo>
                  <a:lnTo>
                    <a:pt x="285750" y="218693"/>
                  </a:lnTo>
                  <a:lnTo>
                    <a:pt x="284225" y="208026"/>
                  </a:lnTo>
                  <a:lnTo>
                    <a:pt x="282701" y="195833"/>
                  </a:lnTo>
                  <a:lnTo>
                    <a:pt x="264413" y="195833"/>
                  </a:lnTo>
                </a:path>
              </a:pathLst>
            </a:custGeom>
            <a:ln w="19050">
              <a:solidFill>
                <a:srgbClr val="659A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3792473" y="2028444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 w="0" h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ln w="31242">
              <a:solidFill>
                <a:srgbClr val="7F7F7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076450" y="2015490"/>
              <a:ext cx="3455670" cy="0"/>
            </a:xfrm>
            <a:custGeom>
              <a:avLst/>
              <a:gdLst/>
              <a:ahLst/>
              <a:cxnLst/>
              <a:rect l="l" t="t" r="r" b="b"/>
              <a:pathLst>
                <a:path w="3455670" h="0">
                  <a:moveTo>
                    <a:pt x="0" y="0"/>
                  </a:moveTo>
                  <a:lnTo>
                    <a:pt x="3455670" y="0"/>
                  </a:lnTo>
                </a:path>
              </a:pathLst>
            </a:custGeom>
            <a:ln w="381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5530595" y="1930146"/>
              <a:ext cx="170815" cy="171450"/>
            </a:xfrm>
            <a:custGeom>
              <a:avLst/>
              <a:gdLst/>
              <a:ahLst/>
              <a:cxnLst/>
              <a:rect l="l" t="t" r="r" b="b"/>
              <a:pathLst>
                <a:path w="170814" h="171450">
                  <a:moveTo>
                    <a:pt x="0" y="0"/>
                  </a:moveTo>
                  <a:lnTo>
                    <a:pt x="0" y="171450"/>
                  </a:lnTo>
                  <a:lnTo>
                    <a:pt x="170687" y="861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068830" y="1500378"/>
              <a:ext cx="6985" cy="1209675"/>
            </a:xfrm>
            <a:custGeom>
              <a:avLst/>
              <a:gdLst/>
              <a:ahLst/>
              <a:cxnLst/>
              <a:rect l="l" t="t" r="r" b="b"/>
              <a:pathLst>
                <a:path w="6985" h="1209675">
                  <a:moveTo>
                    <a:pt x="0" y="1209293"/>
                  </a:moveTo>
                  <a:lnTo>
                    <a:pt x="6857" y="0"/>
                  </a:lnTo>
                </a:path>
              </a:pathLst>
            </a:custGeom>
            <a:ln w="381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990344" y="1331975"/>
              <a:ext cx="171450" cy="170815"/>
            </a:xfrm>
            <a:custGeom>
              <a:avLst/>
              <a:gdLst/>
              <a:ahLst/>
              <a:cxnLst/>
              <a:rect l="l" t="t" r="r" b="b"/>
              <a:pathLst>
                <a:path w="171450" h="170815">
                  <a:moveTo>
                    <a:pt x="85343" y="0"/>
                  </a:moveTo>
                  <a:lnTo>
                    <a:pt x="0" y="170688"/>
                  </a:lnTo>
                  <a:lnTo>
                    <a:pt x="171450" y="170688"/>
                  </a:lnTo>
                  <a:lnTo>
                    <a:pt x="8534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057400" y="1514094"/>
              <a:ext cx="3107690" cy="1022985"/>
            </a:xfrm>
            <a:custGeom>
              <a:avLst/>
              <a:gdLst/>
              <a:ahLst/>
              <a:cxnLst/>
              <a:rect l="l" t="t" r="r" b="b"/>
              <a:pathLst>
                <a:path w="3107690" h="1022985">
                  <a:moveTo>
                    <a:pt x="0" y="512064"/>
                  </a:moveTo>
                  <a:lnTo>
                    <a:pt x="57150" y="532638"/>
                  </a:lnTo>
                  <a:lnTo>
                    <a:pt x="109727" y="543305"/>
                  </a:lnTo>
                  <a:lnTo>
                    <a:pt x="156972" y="546353"/>
                  </a:lnTo>
                  <a:lnTo>
                    <a:pt x="179831" y="545591"/>
                  </a:lnTo>
                  <a:lnTo>
                    <a:pt x="222503" y="541019"/>
                  </a:lnTo>
                  <a:lnTo>
                    <a:pt x="264413" y="534162"/>
                  </a:lnTo>
                  <a:lnTo>
                    <a:pt x="284988" y="528827"/>
                  </a:lnTo>
                  <a:lnTo>
                    <a:pt x="305562" y="525017"/>
                  </a:lnTo>
                  <a:lnTo>
                    <a:pt x="325374" y="520445"/>
                  </a:lnTo>
                  <a:lnTo>
                    <a:pt x="345947" y="516635"/>
                  </a:lnTo>
                  <a:lnTo>
                    <a:pt x="367283" y="512064"/>
                  </a:lnTo>
                  <a:lnTo>
                    <a:pt x="438912" y="582929"/>
                  </a:lnTo>
                  <a:lnTo>
                    <a:pt x="516635" y="641603"/>
                  </a:lnTo>
                  <a:lnTo>
                    <a:pt x="550925" y="678179"/>
                  </a:lnTo>
                  <a:lnTo>
                    <a:pt x="586739" y="710183"/>
                  </a:lnTo>
                  <a:lnTo>
                    <a:pt x="624839" y="740664"/>
                  </a:lnTo>
                  <a:lnTo>
                    <a:pt x="662939" y="767333"/>
                  </a:lnTo>
                  <a:lnTo>
                    <a:pt x="701801" y="791717"/>
                  </a:lnTo>
                  <a:lnTo>
                    <a:pt x="742950" y="814577"/>
                  </a:lnTo>
                  <a:lnTo>
                    <a:pt x="784097" y="834390"/>
                  </a:lnTo>
                  <a:lnTo>
                    <a:pt x="827531" y="851153"/>
                  </a:lnTo>
                  <a:lnTo>
                    <a:pt x="869441" y="867917"/>
                  </a:lnTo>
                  <a:lnTo>
                    <a:pt x="914400" y="880109"/>
                  </a:lnTo>
                  <a:lnTo>
                    <a:pt x="958595" y="892302"/>
                  </a:lnTo>
                  <a:lnTo>
                    <a:pt x="1004316" y="901445"/>
                  </a:lnTo>
                  <a:lnTo>
                    <a:pt x="1050035" y="909065"/>
                  </a:lnTo>
                  <a:lnTo>
                    <a:pt x="1095756" y="915162"/>
                  </a:lnTo>
                  <a:lnTo>
                    <a:pt x="1142237" y="919733"/>
                  </a:lnTo>
                  <a:lnTo>
                    <a:pt x="1189481" y="922019"/>
                  </a:lnTo>
                  <a:lnTo>
                    <a:pt x="1242060" y="921257"/>
                  </a:lnTo>
                  <a:lnTo>
                    <a:pt x="1293876" y="914400"/>
                  </a:lnTo>
                  <a:lnTo>
                    <a:pt x="1344167" y="904493"/>
                  </a:lnTo>
                  <a:lnTo>
                    <a:pt x="1392935" y="890777"/>
                  </a:lnTo>
                  <a:lnTo>
                    <a:pt x="1440179" y="874014"/>
                  </a:lnTo>
                  <a:lnTo>
                    <a:pt x="1488185" y="854964"/>
                  </a:lnTo>
                  <a:lnTo>
                    <a:pt x="1534667" y="835152"/>
                  </a:lnTo>
                  <a:lnTo>
                    <a:pt x="1581912" y="813053"/>
                  </a:lnTo>
                  <a:lnTo>
                    <a:pt x="1627632" y="791717"/>
                  </a:lnTo>
                  <a:lnTo>
                    <a:pt x="1671827" y="769619"/>
                  </a:lnTo>
                  <a:lnTo>
                    <a:pt x="1718310" y="749807"/>
                  </a:lnTo>
                  <a:lnTo>
                    <a:pt x="1766315" y="730757"/>
                  </a:lnTo>
                  <a:lnTo>
                    <a:pt x="1812797" y="713993"/>
                  </a:lnTo>
                  <a:lnTo>
                    <a:pt x="1860803" y="697991"/>
                  </a:lnTo>
                  <a:lnTo>
                    <a:pt x="1909571" y="686562"/>
                  </a:lnTo>
                  <a:lnTo>
                    <a:pt x="1960626" y="677417"/>
                  </a:lnTo>
                  <a:lnTo>
                    <a:pt x="2184653" y="677417"/>
                  </a:lnTo>
                  <a:lnTo>
                    <a:pt x="2548890" y="785621"/>
                  </a:lnTo>
                  <a:lnTo>
                    <a:pt x="2582417" y="803147"/>
                  </a:lnTo>
                  <a:lnTo>
                    <a:pt x="2617470" y="819150"/>
                  </a:lnTo>
                  <a:lnTo>
                    <a:pt x="2651760" y="836675"/>
                  </a:lnTo>
                  <a:lnTo>
                    <a:pt x="2686050" y="852677"/>
                  </a:lnTo>
                  <a:lnTo>
                    <a:pt x="2718815" y="869441"/>
                  </a:lnTo>
                  <a:lnTo>
                    <a:pt x="2753105" y="886967"/>
                  </a:lnTo>
                  <a:lnTo>
                    <a:pt x="2785110" y="903731"/>
                  </a:lnTo>
                  <a:lnTo>
                    <a:pt x="2818638" y="918971"/>
                  </a:lnTo>
                  <a:lnTo>
                    <a:pt x="2851403" y="935735"/>
                  </a:lnTo>
                  <a:lnTo>
                    <a:pt x="2884170" y="950214"/>
                  </a:lnTo>
                  <a:lnTo>
                    <a:pt x="2917697" y="964691"/>
                  </a:lnTo>
                  <a:lnTo>
                    <a:pt x="2951988" y="977645"/>
                  </a:lnTo>
                  <a:lnTo>
                    <a:pt x="2985515" y="990600"/>
                  </a:lnTo>
                  <a:lnTo>
                    <a:pt x="3020567" y="1002029"/>
                  </a:lnTo>
                  <a:lnTo>
                    <a:pt x="3055620" y="1012697"/>
                  </a:lnTo>
                  <a:lnTo>
                    <a:pt x="3091433" y="1022603"/>
                  </a:lnTo>
                </a:path>
                <a:path w="3107690" h="1022985">
                  <a:moveTo>
                    <a:pt x="0" y="512064"/>
                  </a:moveTo>
                  <a:lnTo>
                    <a:pt x="23622" y="505967"/>
                  </a:lnTo>
                  <a:lnTo>
                    <a:pt x="48006" y="497585"/>
                  </a:lnTo>
                  <a:lnTo>
                    <a:pt x="71627" y="489203"/>
                  </a:lnTo>
                  <a:lnTo>
                    <a:pt x="95250" y="478535"/>
                  </a:lnTo>
                  <a:lnTo>
                    <a:pt x="117347" y="468629"/>
                  </a:lnTo>
                  <a:lnTo>
                    <a:pt x="140970" y="456438"/>
                  </a:lnTo>
                  <a:lnTo>
                    <a:pt x="163068" y="444245"/>
                  </a:lnTo>
                  <a:lnTo>
                    <a:pt x="186689" y="430529"/>
                  </a:lnTo>
                  <a:lnTo>
                    <a:pt x="208787" y="417575"/>
                  </a:lnTo>
                  <a:lnTo>
                    <a:pt x="231647" y="404621"/>
                  </a:lnTo>
                  <a:lnTo>
                    <a:pt x="253745" y="391667"/>
                  </a:lnTo>
                  <a:lnTo>
                    <a:pt x="277368" y="377952"/>
                  </a:lnTo>
                  <a:lnTo>
                    <a:pt x="300989" y="366521"/>
                  </a:lnTo>
                  <a:lnTo>
                    <a:pt x="324612" y="353567"/>
                  </a:lnTo>
                  <a:lnTo>
                    <a:pt x="349757" y="342138"/>
                  </a:lnTo>
                  <a:lnTo>
                    <a:pt x="376427" y="330707"/>
                  </a:lnTo>
                  <a:lnTo>
                    <a:pt x="398525" y="326135"/>
                  </a:lnTo>
                  <a:lnTo>
                    <a:pt x="421385" y="324612"/>
                  </a:lnTo>
                  <a:lnTo>
                    <a:pt x="442722" y="326897"/>
                  </a:lnTo>
                  <a:lnTo>
                    <a:pt x="485394" y="341375"/>
                  </a:lnTo>
                  <a:lnTo>
                    <a:pt x="527303" y="365759"/>
                  </a:lnTo>
                  <a:lnTo>
                    <a:pt x="569213" y="396240"/>
                  </a:lnTo>
                  <a:lnTo>
                    <a:pt x="610362" y="430529"/>
                  </a:lnTo>
                  <a:lnTo>
                    <a:pt x="631697" y="448817"/>
                  </a:lnTo>
                  <a:lnTo>
                    <a:pt x="651510" y="465581"/>
                  </a:lnTo>
                  <a:lnTo>
                    <a:pt x="695706" y="497585"/>
                  </a:lnTo>
                  <a:lnTo>
                    <a:pt x="717803" y="512064"/>
                  </a:lnTo>
                  <a:lnTo>
                    <a:pt x="797813" y="576833"/>
                  </a:lnTo>
                  <a:lnTo>
                    <a:pt x="902970" y="587502"/>
                  </a:lnTo>
                  <a:lnTo>
                    <a:pt x="1012697" y="576833"/>
                  </a:lnTo>
                  <a:lnTo>
                    <a:pt x="1074420" y="560069"/>
                  </a:lnTo>
                  <a:lnTo>
                    <a:pt x="1135380" y="534924"/>
                  </a:lnTo>
                  <a:lnTo>
                    <a:pt x="1192530" y="503681"/>
                  </a:lnTo>
                  <a:lnTo>
                    <a:pt x="1248155" y="466343"/>
                  </a:lnTo>
                  <a:lnTo>
                    <a:pt x="1300733" y="425957"/>
                  </a:lnTo>
                  <a:lnTo>
                    <a:pt x="1355597" y="381762"/>
                  </a:lnTo>
                  <a:lnTo>
                    <a:pt x="1407414" y="335279"/>
                  </a:lnTo>
                  <a:lnTo>
                    <a:pt x="1459229" y="287274"/>
                  </a:lnTo>
                  <a:lnTo>
                    <a:pt x="1511045" y="241553"/>
                  </a:lnTo>
                  <a:lnTo>
                    <a:pt x="1564385" y="195833"/>
                  </a:lnTo>
                  <a:lnTo>
                    <a:pt x="1618488" y="151638"/>
                  </a:lnTo>
                  <a:lnTo>
                    <a:pt x="1675638" y="110490"/>
                  </a:lnTo>
                  <a:lnTo>
                    <a:pt x="1733550" y="74675"/>
                  </a:lnTo>
                  <a:lnTo>
                    <a:pt x="1796795" y="42671"/>
                  </a:lnTo>
                  <a:lnTo>
                    <a:pt x="1862327" y="17525"/>
                  </a:lnTo>
                  <a:lnTo>
                    <a:pt x="1932432" y="0"/>
                  </a:lnTo>
                  <a:lnTo>
                    <a:pt x="2084832" y="0"/>
                  </a:lnTo>
                  <a:lnTo>
                    <a:pt x="2112264" y="6857"/>
                  </a:lnTo>
                  <a:lnTo>
                    <a:pt x="2140457" y="13715"/>
                  </a:lnTo>
                  <a:lnTo>
                    <a:pt x="2167127" y="22097"/>
                  </a:lnTo>
                  <a:lnTo>
                    <a:pt x="2193035" y="28955"/>
                  </a:lnTo>
                  <a:lnTo>
                    <a:pt x="2218182" y="36575"/>
                  </a:lnTo>
                  <a:lnTo>
                    <a:pt x="2268474" y="53340"/>
                  </a:lnTo>
                  <a:lnTo>
                    <a:pt x="2293620" y="60197"/>
                  </a:lnTo>
                  <a:lnTo>
                    <a:pt x="2318003" y="70103"/>
                  </a:lnTo>
                  <a:lnTo>
                    <a:pt x="2342388" y="79247"/>
                  </a:lnTo>
                  <a:lnTo>
                    <a:pt x="2422397" y="105917"/>
                  </a:lnTo>
                  <a:lnTo>
                    <a:pt x="2450591" y="115062"/>
                  </a:lnTo>
                  <a:lnTo>
                    <a:pt x="2479547" y="123443"/>
                  </a:lnTo>
                  <a:lnTo>
                    <a:pt x="2510790" y="132588"/>
                  </a:lnTo>
                  <a:lnTo>
                    <a:pt x="2772155" y="132588"/>
                  </a:lnTo>
                  <a:lnTo>
                    <a:pt x="2510790" y="132588"/>
                  </a:lnTo>
                  <a:lnTo>
                    <a:pt x="2729483" y="132588"/>
                  </a:lnTo>
                  <a:lnTo>
                    <a:pt x="2753105" y="131064"/>
                  </a:lnTo>
                  <a:lnTo>
                    <a:pt x="2800350" y="123443"/>
                  </a:lnTo>
                  <a:lnTo>
                    <a:pt x="2824733" y="119633"/>
                  </a:lnTo>
                  <a:lnTo>
                    <a:pt x="2871977" y="110490"/>
                  </a:lnTo>
                  <a:lnTo>
                    <a:pt x="2896362" y="105155"/>
                  </a:lnTo>
                  <a:lnTo>
                    <a:pt x="2920745" y="99059"/>
                  </a:lnTo>
                  <a:lnTo>
                    <a:pt x="2943605" y="94488"/>
                  </a:lnTo>
                  <a:lnTo>
                    <a:pt x="2967227" y="88391"/>
                  </a:lnTo>
                  <a:lnTo>
                    <a:pt x="2990850" y="84581"/>
                  </a:lnTo>
                  <a:lnTo>
                    <a:pt x="3014471" y="76962"/>
                  </a:lnTo>
                  <a:lnTo>
                    <a:pt x="3036570" y="71627"/>
                  </a:lnTo>
                  <a:lnTo>
                    <a:pt x="3060191" y="65531"/>
                  </a:lnTo>
                  <a:lnTo>
                    <a:pt x="3083813" y="60197"/>
                  </a:lnTo>
                  <a:lnTo>
                    <a:pt x="3107435" y="54102"/>
                  </a:lnTo>
                </a:path>
              </a:pathLst>
            </a:custGeom>
            <a:ln w="25146">
              <a:solidFill>
                <a:srgbClr val="3333C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4800600" y="1224534"/>
              <a:ext cx="697230" cy="0"/>
            </a:xfrm>
            <a:custGeom>
              <a:avLst/>
              <a:gdLst/>
              <a:ahLst/>
              <a:cxnLst/>
              <a:rect l="l" t="t" r="r" b="b"/>
              <a:pathLst>
                <a:path w="697229" h="0">
                  <a:moveTo>
                    <a:pt x="0" y="0"/>
                  </a:moveTo>
                  <a:lnTo>
                    <a:pt x="697229" y="0"/>
                  </a:lnTo>
                </a:path>
              </a:pathLst>
            </a:custGeom>
            <a:ln w="2819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5496305" y="1151382"/>
              <a:ext cx="147320" cy="147320"/>
            </a:xfrm>
            <a:custGeom>
              <a:avLst/>
              <a:gdLst/>
              <a:ahLst/>
              <a:cxnLst/>
              <a:rect l="l" t="t" r="r" b="b"/>
              <a:pathLst>
                <a:path w="147320" h="147319">
                  <a:moveTo>
                    <a:pt x="0" y="0"/>
                  </a:moveTo>
                  <a:lnTo>
                    <a:pt x="0" y="147065"/>
                  </a:lnTo>
                  <a:lnTo>
                    <a:pt x="147065" y="739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5" name="object 2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12823" y="1951863"/>
              <a:ext cx="165353" cy="127253"/>
            </a:xfrm>
            <a:prstGeom prst="rect">
              <a:avLst/>
            </a:prstGeom>
          </p:spPr>
        </p:pic>
      </p:grpSp>
      <p:sp>
        <p:nvSpPr>
          <p:cNvPr id="26" name="object 26"/>
          <p:cNvSpPr txBox="1"/>
          <p:nvPr/>
        </p:nvSpPr>
        <p:spPr>
          <a:xfrm>
            <a:off x="1968500" y="1040384"/>
            <a:ext cx="13589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latin typeface="Times New Roman"/>
                <a:cs typeface="Times New Roman"/>
              </a:rPr>
              <a:t>Y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219703" y="1154684"/>
            <a:ext cx="144907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latin typeface="Times New Roman"/>
                <a:cs typeface="Times New Roman"/>
              </a:rPr>
              <a:t>Mean</a:t>
            </a:r>
            <a:r>
              <a:rPr dirty="0" sz="1200" spc="-45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Wind</a:t>
            </a:r>
            <a:r>
              <a:rPr dirty="0" sz="1200" spc="-40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Direction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816600" y="1840484"/>
            <a:ext cx="13589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latin typeface="Times New Roman"/>
                <a:cs typeface="Times New Roman"/>
              </a:rPr>
              <a:t>X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358900" y="2820411"/>
            <a:ext cx="5056505" cy="62534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latin typeface="Times New Roman"/>
                <a:cs typeface="Times New Roman"/>
              </a:rPr>
              <a:t>Figure</a:t>
            </a:r>
            <a:r>
              <a:rPr dirty="0" sz="1000" spc="-15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6.</a:t>
            </a:r>
            <a:r>
              <a:rPr dirty="0" sz="1000" spc="-10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Fluctuating</a:t>
            </a:r>
            <a:r>
              <a:rPr dirty="0" sz="1000" spc="-10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Plume-Puff</a:t>
            </a:r>
            <a:r>
              <a:rPr dirty="0" sz="1000" spc="-15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Model.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150">
              <a:latin typeface="Times New Roman"/>
              <a:cs typeface="Times New Roman"/>
            </a:endParaRPr>
          </a:p>
          <a:p>
            <a:pPr lvl="3" marL="469900" indent="-457834">
              <a:lnSpc>
                <a:spcPct val="100000"/>
              </a:lnSpc>
              <a:spcBef>
                <a:spcPts val="5"/>
              </a:spcBef>
              <a:buAutoNum type="arabicPeriod" startAt="2"/>
              <a:tabLst>
                <a:tab pos="470534" algn="l"/>
              </a:tabLst>
            </a:pPr>
            <a:r>
              <a:rPr dirty="0" sz="1200" b="1">
                <a:latin typeface="Times New Roman"/>
                <a:cs typeface="Times New Roman"/>
              </a:rPr>
              <a:t>Gaussian</a:t>
            </a:r>
            <a:r>
              <a:rPr dirty="0" sz="1200" spc="-20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Plume</a:t>
            </a:r>
            <a:r>
              <a:rPr dirty="0" sz="1200" spc="-15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Model</a:t>
            </a:r>
            <a:endParaRPr sz="1200">
              <a:latin typeface="Times New Roman"/>
              <a:cs typeface="Times New Roman"/>
            </a:endParaRPr>
          </a:p>
          <a:p>
            <a:pPr lvl="3">
              <a:lnSpc>
                <a:spcPct val="100000"/>
              </a:lnSpc>
              <a:spcBef>
                <a:spcPts val="40"/>
              </a:spcBef>
              <a:buFont typeface="Times New Roman"/>
              <a:buAutoNum type="arabicPeriod" startAt="2"/>
            </a:pP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ts val="1400"/>
              </a:lnSpc>
            </a:pPr>
            <a:r>
              <a:rPr dirty="0" sz="1200">
                <a:latin typeface="Times New Roman"/>
                <a:cs typeface="Times New Roman"/>
              </a:rPr>
              <a:t>The Gaussian </a:t>
            </a:r>
            <a:r>
              <a:rPr dirty="0" sz="1200" spc="-5">
                <a:latin typeface="Times New Roman"/>
                <a:cs typeface="Times New Roman"/>
              </a:rPr>
              <a:t>model </a:t>
            </a:r>
            <a:r>
              <a:rPr dirty="0" sz="1200">
                <a:latin typeface="Times New Roman"/>
                <a:cs typeface="Times New Roman"/>
              </a:rPr>
              <a:t>of diffusion is the </a:t>
            </a:r>
            <a:r>
              <a:rPr dirty="0" sz="1200" spc="-5">
                <a:latin typeface="Times New Roman"/>
                <a:cs typeface="Times New Roman"/>
              </a:rPr>
              <a:t>most </a:t>
            </a:r>
            <a:r>
              <a:rPr dirty="0" sz="1200">
                <a:latin typeface="Times New Roman"/>
                <a:cs typeface="Times New Roman"/>
              </a:rPr>
              <a:t>widely used </a:t>
            </a:r>
            <a:r>
              <a:rPr dirty="0" sz="1200" spc="-5">
                <a:latin typeface="Times New Roman"/>
                <a:cs typeface="Times New Roman"/>
              </a:rPr>
              <a:t>model </a:t>
            </a:r>
            <a:r>
              <a:rPr dirty="0" sz="1200">
                <a:latin typeface="Times New Roman"/>
                <a:cs typeface="Times New Roman"/>
              </a:rPr>
              <a:t>for </a:t>
            </a:r>
            <a:r>
              <a:rPr dirty="0" sz="1200" spc="-5">
                <a:latin typeface="Times New Roman"/>
                <a:cs typeface="Times New Roman"/>
              </a:rPr>
              <a:t>atmospheric </a:t>
            </a:r>
            <a:r>
              <a:rPr dirty="0" sz="1200">
                <a:latin typeface="Times New Roman"/>
                <a:cs typeface="Times New Roman"/>
              </a:rPr>
              <a:t> dispersion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modeling.</a:t>
            </a:r>
            <a:r>
              <a:rPr dirty="0" sz="1200">
                <a:latin typeface="Times New Roman"/>
                <a:cs typeface="Times New Roman"/>
              </a:rPr>
              <a:t> Gaussian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models</a:t>
            </a:r>
            <a:r>
              <a:rPr dirty="0" sz="1200">
                <a:latin typeface="Times New Roman"/>
                <a:cs typeface="Times New Roman"/>
              </a:rPr>
              <a:t> currently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used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include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Industrial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Source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Complex</a:t>
            </a:r>
            <a:r>
              <a:rPr dirty="0" sz="1200">
                <a:latin typeface="Times New Roman"/>
                <a:cs typeface="Times New Roman"/>
              </a:rPr>
              <a:t> -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Short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Term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(ISCST3)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model</a:t>
            </a:r>
            <a:r>
              <a:rPr dirty="0" sz="1200">
                <a:latin typeface="Times New Roman"/>
                <a:cs typeface="Times New Roman"/>
              </a:rPr>
              <a:t> and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AUSPLUME.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Stable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conditions in the AERMOD </a:t>
            </a:r>
            <a:r>
              <a:rPr dirty="0" sz="1200" spc="-5">
                <a:latin typeface="Times New Roman"/>
                <a:cs typeface="Times New Roman"/>
              </a:rPr>
              <a:t>model </a:t>
            </a:r>
            <a:r>
              <a:rPr dirty="0" sz="1200">
                <a:latin typeface="Times New Roman"/>
                <a:cs typeface="Times New Roman"/>
              </a:rPr>
              <a:t>are also described in Gaussian </a:t>
            </a:r>
            <a:r>
              <a:rPr dirty="0" sz="1200" spc="-5">
                <a:latin typeface="Times New Roman"/>
                <a:cs typeface="Times New Roman"/>
              </a:rPr>
              <a:t>terms.</a:t>
            </a:r>
            <a:r>
              <a:rPr dirty="0" sz="1200">
                <a:latin typeface="Times New Roman"/>
                <a:cs typeface="Times New Roman"/>
              </a:rPr>
              <a:t> One of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most </a:t>
            </a:r>
            <a:r>
              <a:rPr dirty="0" sz="1200">
                <a:latin typeface="Times New Roman"/>
                <a:cs typeface="Times New Roman"/>
              </a:rPr>
              <a:t>attractive features of Gaussian </a:t>
            </a:r>
            <a:r>
              <a:rPr dirty="0" sz="1200" spc="-5">
                <a:latin typeface="Times New Roman"/>
                <a:cs typeface="Times New Roman"/>
              </a:rPr>
              <a:t>models </a:t>
            </a:r>
            <a:r>
              <a:rPr dirty="0" sz="1200">
                <a:latin typeface="Times New Roman"/>
                <a:cs typeface="Times New Roman"/>
              </a:rPr>
              <a:t>is that they were designed to </a:t>
            </a:r>
            <a:r>
              <a:rPr dirty="0" sz="1200" spc="-5">
                <a:latin typeface="Times New Roman"/>
                <a:cs typeface="Times New Roman"/>
              </a:rPr>
              <a:t>fit </a:t>
            </a:r>
            <a:r>
              <a:rPr dirty="0" sz="1200">
                <a:latin typeface="Times New Roman"/>
                <a:cs typeface="Times New Roman"/>
              </a:rPr>
              <a:t> what we see and experience in the real world for a range of conditions.</a:t>
            </a:r>
            <a:r>
              <a:rPr dirty="0" sz="1200" spc="30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addition, the </a:t>
            </a:r>
            <a:r>
              <a:rPr dirty="0" sz="1200" spc="-5">
                <a:latin typeface="Times New Roman"/>
                <a:cs typeface="Times New Roman"/>
              </a:rPr>
              <a:t>mathematics </a:t>
            </a:r>
            <a:r>
              <a:rPr dirty="0" sz="1200">
                <a:latin typeface="Times New Roman"/>
                <a:cs typeface="Times New Roman"/>
              </a:rPr>
              <a:t>of the </a:t>
            </a:r>
            <a:r>
              <a:rPr dirty="0" sz="1200" spc="-5">
                <a:latin typeface="Times New Roman"/>
                <a:cs typeface="Times New Roman"/>
              </a:rPr>
              <a:t>model </a:t>
            </a:r>
            <a:r>
              <a:rPr dirty="0" sz="1200">
                <a:latin typeface="Times New Roman"/>
                <a:cs typeface="Times New Roman"/>
              </a:rPr>
              <a:t>is fairly straightforward.</a:t>
            </a:r>
            <a:r>
              <a:rPr dirty="0" sz="1200" spc="30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On the other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hand, Gaussian </a:t>
            </a:r>
            <a:r>
              <a:rPr dirty="0" sz="1200" spc="-5">
                <a:latin typeface="Times New Roman"/>
                <a:cs typeface="Times New Roman"/>
              </a:rPr>
              <a:t>models </a:t>
            </a:r>
            <a:r>
              <a:rPr dirty="0" sz="1200">
                <a:latin typeface="Times New Roman"/>
                <a:cs typeface="Times New Roman"/>
              </a:rPr>
              <a:t>need significant </a:t>
            </a:r>
            <a:r>
              <a:rPr dirty="0" sz="1200" spc="-5">
                <a:latin typeface="Times New Roman"/>
                <a:cs typeface="Times New Roman"/>
              </a:rPr>
              <a:t>empirical </a:t>
            </a:r>
            <a:r>
              <a:rPr dirty="0" sz="1200">
                <a:latin typeface="Times New Roman"/>
                <a:cs typeface="Times New Roman"/>
              </a:rPr>
              <a:t>input in order to be used for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practical</a:t>
            </a:r>
            <a:r>
              <a:rPr dirty="0" sz="1200" spc="15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dispersion</a:t>
            </a:r>
            <a:r>
              <a:rPr dirty="0" sz="1200" spc="15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estimates,</a:t>
            </a:r>
            <a:r>
              <a:rPr dirty="0" sz="1200" spc="15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making</a:t>
            </a:r>
            <a:r>
              <a:rPr dirty="0" sz="1200" spc="15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15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model</a:t>
            </a:r>
            <a:r>
              <a:rPr dirty="0" sz="1200" spc="1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results</a:t>
            </a:r>
            <a:r>
              <a:rPr dirty="0" sz="1200" spc="15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highly</a:t>
            </a:r>
            <a:r>
              <a:rPr dirty="0" sz="1200" spc="15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dependent</a:t>
            </a:r>
            <a:r>
              <a:rPr dirty="0" sz="1200" spc="1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upon </a:t>
            </a:r>
            <a:r>
              <a:rPr dirty="0" sz="1200" spc="-2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conditions of the </a:t>
            </a:r>
            <a:r>
              <a:rPr dirty="0" sz="1200" spc="-5">
                <a:latin typeface="Times New Roman"/>
                <a:cs typeface="Times New Roman"/>
              </a:rPr>
              <a:t>sampling </a:t>
            </a:r>
            <a:r>
              <a:rPr dirty="0" sz="1200">
                <a:latin typeface="Times New Roman"/>
                <a:cs typeface="Times New Roman"/>
              </a:rPr>
              <a:t>used to derive the</a:t>
            </a:r>
            <a:r>
              <a:rPr dirty="0" sz="1200" spc="-5">
                <a:latin typeface="Times New Roman"/>
                <a:cs typeface="Times New Roman"/>
              </a:rPr>
              <a:t> empirical</a:t>
            </a:r>
            <a:r>
              <a:rPr dirty="0" sz="1200">
                <a:latin typeface="Times New Roman"/>
                <a:cs typeface="Times New Roman"/>
              </a:rPr>
              <a:t> values.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basic</a:t>
            </a:r>
            <a:r>
              <a:rPr dirty="0" sz="1200" spc="-5">
                <a:latin typeface="Times New Roman"/>
                <a:cs typeface="Times New Roman"/>
              </a:rPr>
              <a:t> assumptions </a:t>
            </a:r>
            <a:r>
              <a:rPr dirty="0" sz="1200">
                <a:latin typeface="Times New Roman"/>
                <a:cs typeface="Times New Roman"/>
              </a:rPr>
              <a:t>of the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Gaussian</a:t>
            </a:r>
            <a:r>
              <a:rPr dirty="0" sz="1200" spc="-5">
                <a:latin typeface="Times New Roman"/>
                <a:cs typeface="Times New Roman"/>
              </a:rPr>
              <a:t> models </a:t>
            </a:r>
            <a:r>
              <a:rPr dirty="0" sz="1200">
                <a:latin typeface="Times New Roman"/>
                <a:cs typeface="Times New Roman"/>
              </a:rPr>
              <a:t>are:</a:t>
            </a:r>
            <a:endParaRPr sz="1200">
              <a:latin typeface="Times New Roman"/>
              <a:cs typeface="Times New Roman"/>
            </a:endParaRPr>
          </a:p>
          <a:p>
            <a:pPr lvl="4" marL="469900" indent="-228600">
              <a:lnSpc>
                <a:spcPct val="100000"/>
              </a:lnSpc>
              <a:spcBef>
                <a:spcPts val="35"/>
              </a:spcBef>
              <a:buFont typeface="Symbol"/>
              <a:buChar char=""/>
              <a:tabLst>
                <a:tab pos="469265" algn="l"/>
                <a:tab pos="469900" algn="l"/>
              </a:tabLst>
            </a:pPr>
            <a:r>
              <a:rPr dirty="0" sz="1200">
                <a:latin typeface="Times New Roman"/>
                <a:cs typeface="Times New Roman"/>
              </a:rPr>
              <a:t>conservation</a:t>
            </a:r>
            <a:r>
              <a:rPr dirty="0" sz="1200" spc="-5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-4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mass</a:t>
            </a:r>
            <a:endParaRPr sz="1200">
              <a:latin typeface="Times New Roman"/>
              <a:cs typeface="Times New Roman"/>
            </a:endParaRPr>
          </a:p>
          <a:p>
            <a:pPr lvl="4" marL="469900" indent="-228600">
              <a:lnSpc>
                <a:spcPct val="100000"/>
              </a:lnSpc>
              <a:spcBef>
                <a:spcPts val="35"/>
              </a:spcBef>
              <a:buFont typeface="Symbol"/>
              <a:buChar char=""/>
              <a:tabLst>
                <a:tab pos="469265" algn="l"/>
                <a:tab pos="469900" algn="l"/>
              </a:tabLst>
            </a:pPr>
            <a:r>
              <a:rPr dirty="0" sz="1200">
                <a:latin typeface="Times New Roman"/>
                <a:cs typeface="Times New Roman"/>
              </a:rPr>
              <a:t>continuous</a:t>
            </a:r>
            <a:r>
              <a:rPr dirty="0" sz="1200" spc="-7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emissions</a:t>
            </a:r>
            <a:endParaRPr sz="1200">
              <a:latin typeface="Times New Roman"/>
              <a:cs typeface="Times New Roman"/>
            </a:endParaRPr>
          </a:p>
          <a:p>
            <a:pPr lvl="4" marL="469900" indent="-228600">
              <a:lnSpc>
                <a:spcPct val="100000"/>
              </a:lnSpc>
              <a:spcBef>
                <a:spcPts val="40"/>
              </a:spcBef>
              <a:buFont typeface="Symbol"/>
              <a:buChar char=""/>
              <a:tabLst>
                <a:tab pos="469265" algn="l"/>
                <a:tab pos="469900" algn="l"/>
              </a:tabLst>
            </a:pPr>
            <a:r>
              <a:rPr dirty="0" sz="1200">
                <a:latin typeface="Times New Roman"/>
                <a:cs typeface="Times New Roman"/>
              </a:rPr>
              <a:t>steady-state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conditions</a:t>
            </a:r>
            <a:endParaRPr sz="1200">
              <a:latin typeface="Times New Roman"/>
              <a:cs typeface="Times New Roman"/>
            </a:endParaRPr>
          </a:p>
          <a:p>
            <a:pPr lvl="4" marL="469900" indent="-228600">
              <a:lnSpc>
                <a:spcPct val="100000"/>
              </a:lnSpc>
              <a:spcBef>
                <a:spcPts val="35"/>
              </a:spcBef>
              <a:buFont typeface="Symbol"/>
              <a:buChar char=""/>
              <a:tabLst>
                <a:tab pos="469265" algn="l"/>
                <a:tab pos="469900" algn="l"/>
              </a:tabLst>
            </a:pPr>
            <a:r>
              <a:rPr dirty="0" sz="1200">
                <a:latin typeface="Times New Roman"/>
                <a:cs typeface="Times New Roman"/>
              </a:rPr>
              <a:t>lateral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vertical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concentration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profiles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follow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normal </a:t>
            </a:r>
            <a:r>
              <a:rPr dirty="0" sz="1200">
                <a:latin typeface="Times New Roman"/>
                <a:cs typeface="Times New Roman"/>
              </a:rPr>
              <a:t>distribution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ts val="1400"/>
              </a:lnSpc>
            </a:pPr>
            <a:r>
              <a:rPr dirty="0" sz="1200">
                <a:latin typeface="Times New Roman"/>
                <a:cs typeface="Times New Roman"/>
              </a:rPr>
              <a:t>A problem with the Gaussian </a:t>
            </a:r>
            <a:r>
              <a:rPr dirty="0" sz="1200" spc="-5">
                <a:latin typeface="Times New Roman"/>
                <a:cs typeface="Times New Roman"/>
              </a:rPr>
              <a:t>model arises </a:t>
            </a:r>
            <a:r>
              <a:rPr dirty="0" sz="1200">
                <a:latin typeface="Times New Roman"/>
                <a:cs typeface="Times New Roman"/>
              </a:rPr>
              <a:t>because the </a:t>
            </a:r>
            <a:r>
              <a:rPr dirty="0" sz="1200" spc="-5">
                <a:latin typeface="Times New Roman"/>
                <a:cs typeface="Times New Roman"/>
              </a:rPr>
              <a:t>model assumes </a:t>
            </a:r>
            <a:r>
              <a:rPr dirty="0" sz="1200">
                <a:latin typeface="Times New Roman"/>
                <a:cs typeface="Times New Roman"/>
              </a:rPr>
              <a:t>a </a:t>
            </a:r>
            <a:r>
              <a:rPr dirty="0" sz="1200" spc="-5">
                <a:latin typeface="Times New Roman"/>
                <a:cs typeface="Times New Roman"/>
              </a:rPr>
              <a:t>time- </a:t>
            </a:r>
            <a:r>
              <a:rPr dirty="0" sz="1200">
                <a:latin typeface="Times New Roman"/>
                <a:cs typeface="Times New Roman"/>
              </a:rPr>
              <a:t> averaged distribution in the </a:t>
            </a:r>
            <a:r>
              <a:rPr dirty="0" sz="1200" spc="-5">
                <a:latin typeface="Times New Roman"/>
                <a:cs typeface="Times New Roman"/>
              </a:rPr>
              <a:t>plume </a:t>
            </a:r>
            <a:r>
              <a:rPr dirty="0" sz="1200">
                <a:latin typeface="Times New Roman"/>
                <a:cs typeface="Times New Roman"/>
              </a:rPr>
              <a:t>and </a:t>
            </a:r>
            <a:r>
              <a:rPr dirty="0" sz="1200" spc="-5">
                <a:latin typeface="Times New Roman"/>
                <a:cs typeface="Times New Roman"/>
              </a:rPr>
              <a:t>assumes </a:t>
            </a:r>
            <a:r>
              <a:rPr dirty="0" sz="1200">
                <a:latin typeface="Times New Roman"/>
                <a:cs typeface="Times New Roman"/>
              </a:rPr>
              <a:t>that the </a:t>
            </a:r>
            <a:r>
              <a:rPr dirty="0" sz="1200" spc="-5">
                <a:latin typeface="Times New Roman"/>
                <a:cs typeface="Times New Roman"/>
              </a:rPr>
              <a:t>meteorological </a:t>
            </a:r>
            <a:r>
              <a:rPr dirty="0" sz="1200">
                <a:latin typeface="Times New Roman"/>
                <a:cs typeface="Times New Roman"/>
              </a:rPr>
              <a:t>conditions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(including wind direction) are constant during the </a:t>
            </a:r>
            <a:r>
              <a:rPr dirty="0" sz="1200" spc="-5">
                <a:latin typeface="Times New Roman"/>
                <a:cs typeface="Times New Roman"/>
              </a:rPr>
              <a:t>time </a:t>
            </a:r>
            <a:r>
              <a:rPr dirty="0" sz="1200">
                <a:latin typeface="Times New Roman"/>
                <a:cs typeface="Times New Roman"/>
              </a:rPr>
              <a:t>required for the </a:t>
            </a:r>
            <a:r>
              <a:rPr dirty="0" sz="1200" spc="-5">
                <a:latin typeface="Times New Roman"/>
                <a:cs typeface="Times New Roman"/>
              </a:rPr>
              <a:t>plume </a:t>
            </a:r>
            <a:r>
              <a:rPr dirty="0" sz="1200">
                <a:latin typeface="Times New Roman"/>
                <a:cs typeface="Times New Roman"/>
              </a:rPr>
              <a:t>to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travel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from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source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receptor.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Under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these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conditions,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results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are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applicable for </a:t>
            </a:r>
            <a:r>
              <a:rPr dirty="0" sz="1200" spc="-5">
                <a:latin typeface="Times New Roman"/>
                <a:cs typeface="Times New Roman"/>
              </a:rPr>
              <a:t>time </a:t>
            </a:r>
            <a:r>
              <a:rPr dirty="0" sz="1200">
                <a:latin typeface="Times New Roman"/>
                <a:cs typeface="Times New Roman"/>
              </a:rPr>
              <a:t>periods from </a:t>
            </a:r>
            <a:r>
              <a:rPr dirty="0" sz="1200" spc="-5">
                <a:latin typeface="Times New Roman"/>
                <a:cs typeface="Times New Roman"/>
              </a:rPr>
              <a:t>approximately </a:t>
            </a:r>
            <a:r>
              <a:rPr dirty="0" sz="1200">
                <a:latin typeface="Times New Roman"/>
                <a:cs typeface="Times New Roman"/>
              </a:rPr>
              <a:t>3 </a:t>
            </a:r>
            <a:r>
              <a:rPr dirty="0" sz="1200" spc="-5">
                <a:latin typeface="Times New Roman"/>
                <a:cs typeface="Times New Roman"/>
              </a:rPr>
              <a:t>minutes </a:t>
            </a:r>
            <a:r>
              <a:rPr dirty="0" sz="1200">
                <a:latin typeface="Times New Roman"/>
                <a:cs typeface="Times New Roman"/>
              </a:rPr>
              <a:t>to 1 hour.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This </a:t>
            </a:r>
            <a:r>
              <a:rPr dirty="0" sz="1200" spc="-5">
                <a:latin typeface="Times New Roman"/>
                <a:cs typeface="Times New Roman"/>
              </a:rPr>
              <a:t>time </a:t>
            </a:r>
            <a:r>
              <a:rPr dirty="0" sz="1200">
                <a:latin typeface="Times New Roman"/>
                <a:cs typeface="Times New Roman"/>
              </a:rPr>
              <a:t> averaging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may</a:t>
            </a:r>
            <a:r>
              <a:rPr dirty="0" sz="1200">
                <a:latin typeface="Times New Roman"/>
                <a:cs typeface="Times New Roman"/>
              </a:rPr>
              <a:t> not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fully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account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for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turbulent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concentration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fluctuations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within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plume,</a:t>
            </a:r>
            <a:r>
              <a:rPr dirty="0" sz="1200">
                <a:latin typeface="Times New Roman"/>
                <a:cs typeface="Times New Roman"/>
              </a:rPr>
              <a:t> or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meander</a:t>
            </a:r>
            <a:r>
              <a:rPr dirty="0" sz="1200">
                <a:latin typeface="Times New Roman"/>
                <a:cs typeface="Times New Roman"/>
              </a:rPr>
              <a:t> of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plume</a:t>
            </a:r>
            <a:r>
              <a:rPr dirty="0" sz="1200">
                <a:latin typeface="Times New Roman"/>
                <a:cs typeface="Times New Roman"/>
              </a:rPr>
              <a:t> from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mean</a:t>
            </a:r>
            <a:r>
              <a:rPr dirty="0" sz="1200" spc="2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direction.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Therefore, using this approach could </a:t>
            </a:r>
            <a:r>
              <a:rPr dirty="0" sz="1200" spc="-5">
                <a:latin typeface="Times New Roman"/>
                <a:cs typeface="Times New Roman"/>
              </a:rPr>
              <a:t>lead </a:t>
            </a:r>
            <a:r>
              <a:rPr dirty="0" sz="1200">
                <a:latin typeface="Times New Roman"/>
                <a:cs typeface="Times New Roman"/>
              </a:rPr>
              <a:t>to underprediction of the short-term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concentration.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ts val="1400"/>
              </a:lnSpc>
            </a:pPr>
            <a:r>
              <a:rPr dirty="0" sz="1200">
                <a:latin typeface="Times New Roman"/>
                <a:cs typeface="Times New Roman"/>
              </a:rPr>
              <a:t>However, Gaussian </a:t>
            </a:r>
            <a:r>
              <a:rPr dirty="0" sz="1200" spc="-5">
                <a:latin typeface="Times New Roman"/>
                <a:cs typeface="Times New Roman"/>
              </a:rPr>
              <a:t>models </a:t>
            </a:r>
            <a:r>
              <a:rPr dirty="0" sz="1200">
                <a:latin typeface="Times New Roman"/>
                <a:cs typeface="Times New Roman"/>
              </a:rPr>
              <a:t>have significant advantages.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They have been widely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applied and </a:t>
            </a:r>
            <a:r>
              <a:rPr dirty="0" sz="1200" spc="-5">
                <a:latin typeface="Times New Roman"/>
                <a:cs typeface="Times New Roman"/>
              </a:rPr>
              <a:t>modified </a:t>
            </a:r>
            <a:r>
              <a:rPr dirty="0" sz="1200">
                <a:latin typeface="Times New Roman"/>
                <a:cs typeface="Times New Roman"/>
              </a:rPr>
              <a:t>to consider </a:t>
            </a:r>
            <a:r>
              <a:rPr dirty="0" sz="1200" spc="-5">
                <a:latin typeface="Times New Roman"/>
                <a:cs typeface="Times New Roman"/>
              </a:rPr>
              <a:t>numerous </a:t>
            </a:r>
            <a:r>
              <a:rPr dirty="0" sz="1200">
                <a:latin typeface="Times New Roman"/>
                <a:cs typeface="Times New Roman"/>
              </a:rPr>
              <a:t>source types with an </a:t>
            </a:r>
            <a:r>
              <a:rPr dirty="0" sz="1200" spc="-5">
                <a:latin typeface="Times New Roman"/>
                <a:cs typeface="Times New Roman"/>
              </a:rPr>
              <a:t>assortment </a:t>
            </a:r>
            <a:r>
              <a:rPr dirty="0" sz="1200">
                <a:latin typeface="Times New Roman"/>
                <a:cs typeface="Times New Roman"/>
              </a:rPr>
              <a:t>of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site-specific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characteristics,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such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terrain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building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wake.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ISCST3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model,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for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example,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underwent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extensive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field-testing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validation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so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that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has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58900" y="439165"/>
            <a:ext cx="117348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latin typeface="Times New Roman"/>
                <a:cs typeface="Times New Roman"/>
              </a:rPr>
              <a:t>15B</a:t>
            </a:r>
            <a:r>
              <a:rPr dirty="0" sz="1000" spc="220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Odor</a:t>
            </a:r>
            <a:r>
              <a:rPr dirty="0" sz="1000" spc="-15" b="1">
                <a:latin typeface="Times New Roman"/>
                <a:cs typeface="Times New Roman"/>
              </a:rPr>
              <a:t> </a:t>
            </a:r>
            <a:r>
              <a:rPr dirty="0" sz="1000" spc="-5" b="1">
                <a:latin typeface="Times New Roman"/>
                <a:cs typeface="Times New Roman"/>
              </a:rPr>
              <a:t>Modeling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96546" y="439165"/>
            <a:ext cx="21717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latin typeface="Times New Roman"/>
                <a:cs typeface="Times New Roman"/>
              </a:rPr>
              <a:t>345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295403" y="892555"/>
            <a:ext cx="5194300" cy="8022590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algn="just" marL="75565" marR="79375">
              <a:lnSpc>
                <a:spcPts val="1400"/>
              </a:lnSpc>
              <a:spcBef>
                <a:spcPts val="180"/>
              </a:spcBef>
            </a:pPr>
            <a:r>
              <a:rPr dirty="0" sz="1200">
                <a:latin typeface="Times New Roman"/>
                <a:cs typeface="Times New Roman"/>
              </a:rPr>
              <a:t>widespread regulatory approval.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 addition, </a:t>
            </a:r>
            <a:r>
              <a:rPr dirty="0" sz="1200" spc="-5">
                <a:latin typeface="Times New Roman"/>
                <a:cs typeface="Times New Roman"/>
              </a:rPr>
              <a:t>many </a:t>
            </a:r>
            <a:r>
              <a:rPr dirty="0" sz="1200">
                <a:latin typeface="Times New Roman"/>
                <a:cs typeface="Times New Roman"/>
              </a:rPr>
              <a:t>of the Gaussian </a:t>
            </a:r>
            <a:r>
              <a:rPr dirty="0" sz="1200" spc="-5">
                <a:latin typeface="Times New Roman"/>
                <a:cs typeface="Times New Roman"/>
              </a:rPr>
              <a:t>models </a:t>
            </a:r>
            <a:r>
              <a:rPr dirty="0" sz="1200">
                <a:latin typeface="Times New Roman"/>
                <a:cs typeface="Times New Roman"/>
              </a:rPr>
              <a:t>are in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public </a:t>
            </a:r>
            <a:r>
              <a:rPr dirty="0" sz="1200" spc="-5">
                <a:latin typeface="Times New Roman"/>
                <a:cs typeface="Times New Roman"/>
              </a:rPr>
              <a:t>domain, </a:t>
            </a:r>
            <a:r>
              <a:rPr dirty="0" sz="1200">
                <a:latin typeface="Times New Roman"/>
                <a:cs typeface="Times New Roman"/>
              </a:rPr>
              <a:t>and the source codes can be obtained from regulatory agencies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or through </a:t>
            </a:r>
            <a:r>
              <a:rPr dirty="0" sz="1200" spc="-5">
                <a:latin typeface="Times New Roman"/>
                <a:cs typeface="Times New Roman"/>
              </a:rPr>
              <a:t>governmental </a:t>
            </a:r>
            <a:r>
              <a:rPr dirty="0" sz="1200">
                <a:latin typeface="Times New Roman"/>
                <a:cs typeface="Times New Roman"/>
              </a:rPr>
              <a:t>electronic bulletin board </a:t>
            </a:r>
            <a:r>
              <a:rPr dirty="0" sz="1200" spc="-5">
                <a:latin typeface="Times New Roman"/>
                <a:cs typeface="Times New Roman"/>
              </a:rPr>
              <a:t>systems.</a:t>
            </a:r>
            <a:r>
              <a:rPr dirty="0" sz="1200">
                <a:latin typeface="Times New Roman"/>
                <a:cs typeface="Times New Roman"/>
              </a:rPr>
              <a:t> This significantly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reduces the cost of an odor </a:t>
            </a:r>
            <a:r>
              <a:rPr dirty="0" sz="1200" spc="-5">
                <a:latin typeface="Times New Roman"/>
                <a:cs typeface="Times New Roman"/>
              </a:rPr>
              <a:t>assessment, </a:t>
            </a:r>
            <a:r>
              <a:rPr dirty="0" sz="1200">
                <a:latin typeface="Times New Roman"/>
                <a:cs typeface="Times New Roman"/>
              </a:rPr>
              <a:t>and allows the </a:t>
            </a:r>
            <a:r>
              <a:rPr dirty="0" sz="1200" spc="-5">
                <a:latin typeface="Times New Roman"/>
                <a:cs typeface="Times New Roman"/>
              </a:rPr>
              <a:t>modeler </a:t>
            </a:r>
            <a:r>
              <a:rPr dirty="0" sz="1200">
                <a:latin typeface="Times New Roman"/>
                <a:cs typeface="Times New Roman"/>
              </a:rPr>
              <a:t>the opportunity to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match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model</a:t>
            </a:r>
            <a:r>
              <a:rPr dirty="0" sz="1200">
                <a:latin typeface="Times New Roman"/>
                <a:cs typeface="Times New Roman"/>
              </a:rPr>
              <a:t> to the specific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project.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150">
              <a:latin typeface="Times New Roman"/>
              <a:cs typeface="Times New Roman"/>
            </a:endParaRPr>
          </a:p>
          <a:p>
            <a:pPr marL="75565">
              <a:lnSpc>
                <a:spcPct val="100000"/>
              </a:lnSpc>
              <a:spcBef>
                <a:spcPts val="5"/>
              </a:spcBef>
              <a:tabLst>
                <a:tab pos="533400" algn="l"/>
              </a:tabLst>
            </a:pPr>
            <a:r>
              <a:rPr dirty="0" sz="1200" b="1">
                <a:latin typeface="Times New Roman"/>
                <a:cs typeface="Times New Roman"/>
              </a:rPr>
              <a:t>5.2	Peak</a:t>
            </a:r>
            <a:r>
              <a:rPr dirty="0" sz="1200" spc="-15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to</a:t>
            </a:r>
            <a:r>
              <a:rPr dirty="0" sz="1200" spc="-15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Mean</a:t>
            </a:r>
            <a:r>
              <a:rPr dirty="0" sz="1200" spc="-15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Ratio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200">
              <a:latin typeface="Times New Roman"/>
              <a:cs typeface="Times New Roman"/>
            </a:endParaRPr>
          </a:p>
          <a:p>
            <a:pPr algn="just" marL="75565" marR="78740">
              <a:lnSpc>
                <a:spcPts val="1400"/>
              </a:lnSpc>
              <a:spcBef>
                <a:spcPts val="5"/>
              </a:spcBef>
            </a:pPr>
            <a:r>
              <a:rPr dirty="0" sz="1200">
                <a:latin typeface="Times New Roman"/>
                <a:cs typeface="Times New Roman"/>
              </a:rPr>
              <a:t>In general, </a:t>
            </a:r>
            <a:r>
              <a:rPr dirty="0" sz="1200" spc="-5">
                <a:latin typeface="Times New Roman"/>
                <a:cs typeface="Times New Roman"/>
              </a:rPr>
              <a:t>most </a:t>
            </a:r>
            <a:r>
              <a:rPr dirty="0" sz="1200">
                <a:latin typeface="Times New Roman"/>
                <a:cs typeface="Times New Roman"/>
              </a:rPr>
              <a:t>of the concentration and turbulence field data used to </a:t>
            </a:r>
            <a:r>
              <a:rPr dirty="0" sz="1200" spc="-5">
                <a:latin typeface="Times New Roman"/>
                <a:cs typeface="Times New Roman"/>
              </a:rPr>
              <a:t>determine 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empirical </a:t>
            </a:r>
            <a:r>
              <a:rPr dirty="0" sz="1200">
                <a:latin typeface="Times New Roman"/>
                <a:cs typeface="Times New Roman"/>
              </a:rPr>
              <a:t>factors found in </a:t>
            </a:r>
            <a:r>
              <a:rPr dirty="0" sz="1200" spc="-5">
                <a:latin typeface="Times New Roman"/>
                <a:cs typeface="Times New Roman"/>
              </a:rPr>
              <a:t>many </a:t>
            </a:r>
            <a:r>
              <a:rPr dirty="0" sz="1200">
                <a:latin typeface="Times New Roman"/>
                <a:cs typeface="Times New Roman"/>
              </a:rPr>
              <a:t>dispersion </a:t>
            </a:r>
            <a:r>
              <a:rPr dirty="0" sz="1200" spc="-5">
                <a:latin typeface="Times New Roman"/>
                <a:cs typeface="Times New Roman"/>
              </a:rPr>
              <a:t>models </a:t>
            </a:r>
            <a:r>
              <a:rPr dirty="0" sz="1200">
                <a:latin typeface="Times New Roman"/>
                <a:cs typeface="Times New Roman"/>
              </a:rPr>
              <a:t>are collected over relatively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long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sampling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times</a:t>
            </a:r>
            <a:r>
              <a:rPr dirty="0" sz="1200">
                <a:latin typeface="Times New Roman"/>
                <a:cs typeface="Times New Roman"/>
              </a:rPr>
              <a:t> (on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order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minutes)</a:t>
            </a:r>
            <a:r>
              <a:rPr dirty="0" sz="1200">
                <a:latin typeface="Times New Roman"/>
                <a:cs typeface="Times New Roman"/>
              </a:rPr>
              <a:t> because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difficulty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measuring </a:t>
            </a:r>
            <a:r>
              <a:rPr dirty="0" sz="1200">
                <a:latin typeface="Times New Roman"/>
                <a:cs typeface="Times New Roman"/>
              </a:rPr>
              <a:t>high-speed fluctuations in </a:t>
            </a:r>
            <a:r>
              <a:rPr dirty="0" sz="1200" spc="-5">
                <a:latin typeface="Times New Roman"/>
                <a:cs typeface="Times New Roman"/>
              </a:rPr>
              <a:t>the atmosphere.</a:t>
            </a:r>
            <a:r>
              <a:rPr dirty="0" sz="1200" spc="2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For any fixed </a:t>
            </a:r>
            <a:r>
              <a:rPr dirty="0" sz="1200" spc="-5">
                <a:latin typeface="Times New Roman"/>
                <a:cs typeface="Times New Roman"/>
              </a:rPr>
              <a:t>sampling 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time,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mean </a:t>
            </a:r>
            <a:r>
              <a:rPr dirty="0" sz="1200">
                <a:latin typeface="Times New Roman"/>
                <a:cs typeface="Times New Roman"/>
              </a:rPr>
              <a:t>concentration </a:t>
            </a:r>
            <a:r>
              <a:rPr dirty="0" sz="1200" spc="-5">
                <a:latin typeface="Times New Roman"/>
                <a:cs typeface="Times New Roman"/>
              </a:rPr>
              <a:t>(mean), </a:t>
            </a:r>
            <a:r>
              <a:rPr dirty="0" sz="1200">
                <a:latin typeface="Times New Roman"/>
                <a:cs typeface="Times New Roman"/>
              </a:rPr>
              <a:t>which is </a:t>
            </a:r>
            <a:r>
              <a:rPr dirty="0" sz="1200" spc="-5">
                <a:latin typeface="Times New Roman"/>
                <a:cs typeface="Times New Roman"/>
              </a:rPr>
              <a:t>assumed </a:t>
            </a:r>
            <a:r>
              <a:rPr dirty="0" sz="1200">
                <a:latin typeface="Times New Roman"/>
                <a:cs typeface="Times New Roman"/>
              </a:rPr>
              <a:t>to </a:t>
            </a:r>
            <a:r>
              <a:rPr dirty="0" sz="1200" spc="-5">
                <a:latin typeface="Times New Roman"/>
                <a:cs typeface="Times New Roman"/>
              </a:rPr>
              <a:t>remain </a:t>
            </a:r>
            <a:r>
              <a:rPr dirty="0" sz="1200">
                <a:latin typeface="Times New Roman"/>
                <a:cs typeface="Times New Roman"/>
              </a:rPr>
              <a:t>nearly constant,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can be </a:t>
            </a:r>
            <a:r>
              <a:rPr dirty="0" sz="1200" spc="-5">
                <a:latin typeface="Times New Roman"/>
                <a:cs typeface="Times New Roman"/>
              </a:rPr>
              <a:t>determined.</a:t>
            </a:r>
            <a:r>
              <a:rPr dirty="0" sz="1200">
                <a:latin typeface="Times New Roman"/>
                <a:cs typeface="Times New Roman"/>
              </a:rPr>
              <a:t> However, as </a:t>
            </a:r>
            <a:r>
              <a:rPr dirty="0" sz="1200">
                <a:latin typeface="Times New Roman"/>
                <a:cs typeface="Times New Roman"/>
                <a:hlinkClick r:id="rId2" action="ppaction://hlinksldjump"/>
              </a:rPr>
              <a:t>Figure 4 </a:t>
            </a:r>
            <a:r>
              <a:rPr dirty="0" sz="1200">
                <a:latin typeface="Times New Roman"/>
                <a:cs typeface="Times New Roman"/>
              </a:rPr>
              <a:t>shows, within that long-term </a:t>
            </a:r>
            <a:r>
              <a:rPr dirty="0" sz="1200" spc="-5">
                <a:latin typeface="Times New Roman"/>
                <a:cs typeface="Times New Roman"/>
              </a:rPr>
              <a:t>sampling 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time,</a:t>
            </a:r>
            <a:r>
              <a:rPr dirty="0" sz="1200">
                <a:latin typeface="Times New Roman"/>
                <a:cs typeface="Times New Roman"/>
              </a:rPr>
              <a:t> there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may</a:t>
            </a:r>
            <a:r>
              <a:rPr dirty="0" sz="1200">
                <a:latin typeface="Times New Roman"/>
                <a:cs typeface="Times New Roman"/>
              </a:rPr>
              <a:t> be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significant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short-term</a:t>
            </a:r>
            <a:r>
              <a:rPr dirty="0" sz="1200">
                <a:latin typeface="Times New Roman"/>
                <a:cs typeface="Times New Roman"/>
              </a:rPr>
              <a:t> fluctuations.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These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short-term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fluctuations </a:t>
            </a:r>
            <a:r>
              <a:rPr dirty="0" sz="1200" spc="-5">
                <a:latin typeface="Times New Roman"/>
                <a:cs typeface="Times New Roman"/>
              </a:rPr>
              <a:t>may </a:t>
            </a:r>
            <a:r>
              <a:rPr dirty="0" sz="1200">
                <a:latin typeface="Times New Roman"/>
                <a:cs typeface="Times New Roman"/>
              </a:rPr>
              <a:t>exceed the </a:t>
            </a:r>
            <a:r>
              <a:rPr dirty="0" sz="1200" spc="-5">
                <a:latin typeface="Times New Roman"/>
                <a:cs typeface="Times New Roman"/>
              </a:rPr>
              <a:t>mean </a:t>
            </a:r>
            <a:r>
              <a:rPr dirty="0" sz="1200">
                <a:latin typeface="Times New Roman"/>
                <a:cs typeface="Times New Roman"/>
              </a:rPr>
              <a:t>by as </a:t>
            </a:r>
            <a:r>
              <a:rPr dirty="0" sz="1200" spc="-5">
                <a:latin typeface="Times New Roman"/>
                <a:cs typeface="Times New Roman"/>
              </a:rPr>
              <a:t>much </a:t>
            </a:r>
            <a:r>
              <a:rPr dirty="0" sz="1200">
                <a:latin typeface="Times New Roman"/>
                <a:cs typeface="Times New Roman"/>
              </a:rPr>
              <a:t>as two orders of </a:t>
            </a:r>
            <a:r>
              <a:rPr dirty="0" sz="1200" spc="-5">
                <a:latin typeface="Times New Roman"/>
                <a:cs typeface="Times New Roman"/>
              </a:rPr>
              <a:t>magnitude.</a:t>
            </a:r>
            <a:r>
              <a:rPr dirty="0" sz="1200">
                <a:latin typeface="Times New Roman"/>
                <a:cs typeface="Times New Roman"/>
              </a:rPr>
              <a:t> If the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averaging </a:t>
            </a:r>
            <a:r>
              <a:rPr dirty="0" sz="1200" spc="-5">
                <a:latin typeface="Times New Roman"/>
                <a:cs typeface="Times New Roman"/>
              </a:rPr>
              <a:t>time </a:t>
            </a:r>
            <a:r>
              <a:rPr dirty="0" sz="1200">
                <a:latin typeface="Times New Roman"/>
                <a:cs typeface="Times New Roman"/>
              </a:rPr>
              <a:t>of the </a:t>
            </a:r>
            <a:r>
              <a:rPr dirty="0" sz="1200" spc="-5">
                <a:latin typeface="Times New Roman"/>
                <a:cs typeface="Times New Roman"/>
              </a:rPr>
              <a:t>modeled </a:t>
            </a:r>
            <a:r>
              <a:rPr dirty="0" sz="1200">
                <a:latin typeface="Times New Roman"/>
                <a:cs typeface="Times New Roman"/>
              </a:rPr>
              <a:t>odor concentration (represented by the </a:t>
            </a:r>
            <a:r>
              <a:rPr dirty="0" sz="1200" spc="-5">
                <a:latin typeface="Times New Roman"/>
                <a:cs typeface="Times New Roman"/>
              </a:rPr>
              <a:t>“mean” </a:t>
            </a:r>
            <a:r>
              <a:rPr dirty="0" sz="1200">
                <a:latin typeface="Times New Roman"/>
                <a:cs typeface="Times New Roman"/>
              </a:rPr>
              <a:t>line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 </a:t>
            </a:r>
            <a:r>
              <a:rPr dirty="0" sz="1200">
                <a:latin typeface="Times New Roman"/>
                <a:cs typeface="Times New Roman"/>
                <a:hlinkClick r:id="rId2" action="ppaction://hlinksldjump"/>
              </a:rPr>
              <a:t>Figure </a:t>
            </a:r>
            <a:r>
              <a:rPr dirty="0" sz="1200">
                <a:latin typeface="Times New Roman"/>
                <a:cs typeface="Times New Roman"/>
              </a:rPr>
              <a:t>4), is greater than the </a:t>
            </a:r>
            <a:r>
              <a:rPr dirty="0" sz="1200" spc="-5">
                <a:latin typeface="Times New Roman"/>
                <a:cs typeface="Times New Roman"/>
              </a:rPr>
              <a:t>averaging time </a:t>
            </a:r>
            <a:r>
              <a:rPr dirty="0" sz="1200">
                <a:latin typeface="Times New Roman"/>
                <a:cs typeface="Times New Roman"/>
              </a:rPr>
              <a:t>of the odor criterion, then the odor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level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predicted by the</a:t>
            </a:r>
            <a:r>
              <a:rPr dirty="0" sz="1200" spc="-5">
                <a:latin typeface="Times New Roman"/>
                <a:cs typeface="Times New Roman"/>
              </a:rPr>
              <a:t> model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may</a:t>
            </a:r>
            <a:r>
              <a:rPr dirty="0" sz="1200">
                <a:latin typeface="Times New Roman"/>
                <a:cs typeface="Times New Roman"/>
              </a:rPr>
              <a:t> be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 underprediction.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150">
              <a:latin typeface="Times New Roman"/>
              <a:cs typeface="Times New Roman"/>
            </a:endParaRPr>
          </a:p>
          <a:p>
            <a:pPr algn="just" marL="75565" marR="77470">
              <a:lnSpc>
                <a:spcPts val="1400"/>
              </a:lnSpc>
            </a:pPr>
            <a:r>
              <a:rPr dirty="0" sz="1200">
                <a:latin typeface="Times New Roman"/>
                <a:cs typeface="Times New Roman"/>
              </a:rPr>
              <a:t>Considerable effort has been spent </a:t>
            </a:r>
            <a:r>
              <a:rPr dirty="0" sz="1200" spc="-5">
                <a:latin typeface="Times New Roman"/>
                <a:cs typeface="Times New Roman"/>
              </a:rPr>
              <a:t>trying </a:t>
            </a:r>
            <a:r>
              <a:rPr dirty="0" sz="1200">
                <a:latin typeface="Times New Roman"/>
                <a:cs typeface="Times New Roman"/>
              </a:rPr>
              <a:t>to account for the difference between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peak and </a:t>
            </a:r>
            <a:r>
              <a:rPr dirty="0" sz="1200" spc="-5">
                <a:latin typeface="Times New Roman"/>
                <a:cs typeface="Times New Roman"/>
              </a:rPr>
              <a:t>mean </a:t>
            </a:r>
            <a:r>
              <a:rPr dirty="0" sz="1200">
                <a:latin typeface="Times New Roman"/>
                <a:cs typeface="Times New Roman"/>
              </a:rPr>
              <a:t>concentration </a:t>
            </a:r>
            <a:r>
              <a:rPr dirty="0" sz="1200" spc="-5">
                <a:latin typeface="Times New Roman"/>
                <a:cs typeface="Times New Roman"/>
              </a:rPr>
              <a:t>(Gifford, </a:t>
            </a:r>
            <a:r>
              <a:rPr dirty="0" sz="1200">
                <a:latin typeface="Times New Roman"/>
                <a:cs typeface="Times New Roman"/>
              </a:rPr>
              <a:t>1960; Singer et al., 1966; Hino, 1968;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Islitzer and Slade, 1968; and Pasquill, 1975).</a:t>
            </a:r>
            <a:r>
              <a:rPr dirty="0" sz="1200" spc="30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Analysis of </a:t>
            </a:r>
            <a:r>
              <a:rPr dirty="0" sz="1200" spc="-5">
                <a:latin typeface="Times New Roman"/>
                <a:cs typeface="Times New Roman"/>
              </a:rPr>
              <a:t>numerous </a:t>
            </a:r>
            <a:r>
              <a:rPr dirty="0" sz="1200">
                <a:latin typeface="Times New Roman"/>
                <a:cs typeface="Times New Roman"/>
              </a:rPr>
              <a:t>field data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have led to </a:t>
            </a:r>
            <a:r>
              <a:rPr dirty="0" sz="1200" spc="-5">
                <a:latin typeface="Times New Roman"/>
                <a:cs typeface="Times New Roman"/>
              </a:rPr>
              <a:t>estimates </a:t>
            </a:r>
            <a:r>
              <a:rPr dirty="0" sz="1200">
                <a:latin typeface="Times New Roman"/>
                <a:cs typeface="Times New Roman"/>
              </a:rPr>
              <a:t>of a </a:t>
            </a:r>
            <a:r>
              <a:rPr dirty="0" sz="1200" spc="-5">
                <a:latin typeface="Times New Roman"/>
                <a:cs typeface="Times New Roman"/>
              </a:rPr>
              <a:t>“</a:t>
            </a:r>
            <a:r>
              <a:rPr dirty="0" sz="1200" spc="-5" i="1">
                <a:latin typeface="Times New Roman"/>
                <a:cs typeface="Times New Roman"/>
              </a:rPr>
              <a:t>peak </a:t>
            </a:r>
            <a:r>
              <a:rPr dirty="0" sz="1200" i="1">
                <a:latin typeface="Times New Roman"/>
                <a:cs typeface="Times New Roman"/>
              </a:rPr>
              <a:t>to mean ratio</a:t>
            </a:r>
            <a:r>
              <a:rPr dirty="0" sz="1200">
                <a:latin typeface="Times New Roman"/>
                <a:cs typeface="Times New Roman"/>
              </a:rPr>
              <a:t>” for different source/receptor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configurations.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Once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peak</a:t>
            </a:r>
            <a:r>
              <a:rPr dirty="0" sz="1200" spc="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to</a:t>
            </a:r>
            <a:r>
              <a:rPr dirty="0" sz="1200" spc="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mean</a:t>
            </a:r>
            <a:r>
              <a:rPr dirty="0" sz="1200" spc="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ratio</a:t>
            </a:r>
            <a:r>
              <a:rPr dirty="0" sz="1200" spc="5" i="1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appropriate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for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project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is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determined, </a:t>
            </a:r>
            <a:r>
              <a:rPr dirty="0" sz="1200">
                <a:latin typeface="Times New Roman"/>
                <a:cs typeface="Times New Roman"/>
              </a:rPr>
              <a:t>the averaged </a:t>
            </a:r>
            <a:r>
              <a:rPr dirty="0" sz="1200" spc="-5">
                <a:latin typeface="Times New Roman"/>
                <a:cs typeface="Times New Roman"/>
              </a:rPr>
              <a:t>model </a:t>
            </a:r>
            <a:r>
              <a:rPr dirty="0" sz="1200">
                <a:latin typeface="Times New Roman"/>
                <a:cs typeface="Times New Roman"/>
              </a:rPr>
              <a:t>output from the </a:t>
            </a:r>
            <a:r>
              <a:rPr dirty="0" sz="1200" spc="-5">
                <a:latin typeface="Times New Roman"/>
                <a:cs typeface="Times New Roman"/>
              </a:rPr>
              <a:t>model </a:t>
            </a:r>
            <a:r>
              <a:rPr dirty="0" sz="1200">
                <a:latin typeface="Times New Roman"/>
                <a:cs typeface="Times New Roman"/>
              </a:rPr>
              <a:t>can be used to </a:t>
            </a:r>
            <a:r>
              <a:rPr dirty="0" sz="1200" spc="-5">
                <a:latin typeface="Times New Roman"/>
                <a:cs typeface="Times New Roman"/>
              </a:rPr>
              <a:t>estimate </a:t>
            </a:r>
            <a:r>
              <a:rPr dirty="0" sz="1200">
                <a:latin typeface="Times New Roman"/>
                <a:cs typeface="Times New Roman"/>
              </a:rPr>
              <a:t>a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peak</a:t>
            </a:r>
            <a:r>
              <a:rPr dirty="0" sz="1200" spc="1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concentration.</a:t>
            </a:r>
            <a:r>
              <a:rPr dirty="0" sz="1200" spc="27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One</a:t>
            </a:r>
            <a:r>
              <a:rPr dirty="0" sz="1200" spc="1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advantage</a:t>
            </a:r>
            <a:r>
              <a:rPr dirty="0" sz="1200" spc="1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1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this</a:t>
            </a:r>
            <a:r>
              <a:rPr dirty="0" sz="1200" spc="1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approach</a:t>
            </a:r>
            <a:r>
              <a:rPr dirty="0" sz="1200" spc="1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is</a:t>
            </a:r>
            <a:r>
              <a:rPr dirty="0" sz="1200" spc="1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that</a:t>
            </a:r>
            <a:r>
              <a:rPr dirty="0" sz="1200" spc="1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1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analysis</a:t>
            </a:r>
            <a:r>
              <a:rPr dirty="0" sz="1200" spc="1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retains </a:t>
            </a:r>
            <a:r>
              <a:rPr dirty="0" sz="1200" spc="-2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benefits of using the </a:t>
            </a:r>
            <a:r>
              <a:rPr dirty="0" sz="1200" spc="-5">
                <a:latin typeface="Times New Roman"/>
                <a:cs typeface="Times New Roman"/>
              </a:rPr>
              <a:t>more </a:t>
            </a:r>
            <a:r>
              <a:rPr dirty="0" sz="1200">
                <a:latin typeface="Times New Roman"/>
                <a:cs typeface="Times New Roman"/>
              </a:rPr>
              <a:t>standard dispersion </a:t>
            </a:r>
            <a:r>
              <a:rPr dirty="0" sz="1200" spc="-5">
                <a:latin typeface="Times New Roman"/>
                <a:cs typeface="Times New Roman"/>
              </a:rPr>
              <a:t>models, </a:t>
            </a:r>
            <a:r>
              <a:rPr dirty="0" sz="1200">
                <a:latin typeface="Times New Roman"/>
                <a:cs typeface="Times New Roman"/>
              </a:rPr>
              <a:t>which are </a:t>
            </a:r>
            <a:r>
              <a:rPr dirty="0" sz="1200" spc="-5">
                <a:latin typeface="Times New Roman"/>
                <a:cs typeface="Times New Roman"/>
              </a:rPr>
              <a:t>commonly </a:t>
            </a:r>
            <a:r>
              <a:rPr dirty="0" sz="1200">
                <a:latin typeface="Times New Roman"/>
                <a:cs typeface="Times New Roman"/>
              </a:rPr>
              <a:t> understood and have regulatory approval, </a:t>
            </a:r>
            <a:r>
              <a:rPr dirty="0" sz="1200" spc="-5">
                <a:latin typeface="Times New Roman"/>
                <a:cs typeface="Times New Roman"/>
              </a:rPr>
              <a:t>while </a:t>
            </a:r>
            <a:r>
              <a:rPr dirty="0" sz="1200">
                <a:latin typeface="Times New Roman"/>
                <a:cs typeface="Times New Roman"/>
              </a:rPr>
              <a:t>considering the short-term peak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concentration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that </a:t>
            </a:r>
            <a:r>
              <a:rPr dirty="0" sz="1200" spc="-5">
                <a:latin typeface="Times New Roman"/>
                <a:cs typeface="Times New Roman"/>
              </a:rPr>
              <a:t>may</a:t>
            </a:r>
            <a:r>
              <a:rPr dirty="0" sz="1200">
                <a:latin typeface="Times New Roman"/>
                <a:cs typeface="Times New Roman"/>
              </a:rPr>
              <a:t> be required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by the odor </a:t>
            </a:r>
            <a:r>
              <a:rPr dirty="0" sz="1200" spc="-5">
                <a:latin typeface="Times New Roman"/>
                <a:cs typeface="Times New Roman"/>
              </a:rPr>
              <a:t>assessment.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 algn="just" marL="76200" marR="79375">
              <a:lnSpc>
                <a:spcPts val="1400"/>
              </a:lnSpc>
            </a:pPr>
            <a:r>
              <a:rPr dirty="0" sz="1200">
                <a:latin typeface="Times New Roman"/>
                <a:cs typeface="Times New Roman"/>
              </a:rPr>
              <a:t>In those analyses where the </a:t>
            </a:r>
            <a:r>
              <a:rPr dirty="0" sz="1200" spc="-5">
                <a:latin typeface="Times New Roman"/>
                <a:cs typeface="Times New Roman"/>
              </a:rPr>
              <a:t>model </a:t>
            </a:r>
            <a:r>
              <a:rPr dirty="0" sz="1200">
                <a:latin typeface="Times New Roman"/>
                <a:cs typeface="Times New Roman"/>
              </a:rPr>
              <a:t>predictions are representative of averaging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times</a:t>
            </a:r>
            <a:r>
              <a:rPr dirty="0" sz="1200">
                <a:latin typeface="Times New Roman"/>
                <a:cs typeface="Times New Roman"/>
              </a:rPr>
              <a:t> greater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than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selected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criterion,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many</a:t>
            </a:r>
            <a:r>
              <a:rPr dirty="0" sz="1200">
                <a:latin typeface="Times New Roman"/>
                <a:cs typeface="Times New Roman"/>
              </a:rPr>
              <a:t> researchers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have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used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power law relationship to </a:t>
            </a:r>
            <a:r>
              <a:rPr dirty="0" sz="1200" spc="-5">
                <a:latin typeface="Times New Roman"/>
                <a:cs typeface="Times New Roman"/>
              </a:rPr>
              <a:t>estimate</a:t>
            </a:r>
            <a:r>
              <a:rPr dirty="0" sz="1200">
                <a:latin typeface="Times New Roman"/>
                <a:cs typeface="Times New Roman"/>
              </a:rPr>
              <a:t> a peak,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short-term odor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impact.</a:t>
            </a:r>
            <a:r>
              <a:rPr dirty="0" sz="1200" spc="2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power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law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relationship is expressed as: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00">
              <a:latin typeface="Times New Roman"/>
              <a:cs typeface="Times New Roman"/>
            </a:endParaRPr>
          </a:p>
          <a:p>
            <a:pPr marL="1790064">
              <a:lnSpc>
                <a:spcPct val="100000"/>
              </a:lnSpc>
              <a:tabLst>
                <a:tab pos="4926965" algn="l"/>
              </a:tabLst>
            </a:pPr>
            <a:r>
              <a:rPr dirty="0" sz="1200" spc="-5">
                <a:latin typeface="Times New Roman"/>
                <a:cs typeface="Times New Roman"/>
              </a:rPr>
              <a:t>C</a:t>
            </a:r>
            <a:r>
              <a:rPr dirty="0" baseline="-10416" sz="1200" spc="-7">
                <a:latin typeface="Times New Roman"/>
                <a:cs typeface="Times New Roman"/>
              </a:rPr>
              <a:t>p</a:t>
            </a:r>
            <a:r>
              <a:rPr dirty="0" baseline="-10416" sz="1200" spc="15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=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C</a:t>
            </a:r>
            <a:r>
              <a:rPr dirty="0" baseline="-10416" sz="1200" spc="-7">
                <a:latin typeface="Times New Roman"/>
                <a:cs typeface="Times New Roman"/>
              </a:rPr>
              <a:t>m</a:t>
            </a:r>
            <a:r>
              <a:rPr dirty="0" baseline="-10416" sz="1200" spc="127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*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(t</a:t>
            </a:r>
            <a:r>
              <a:rPr dirty="0" baseline="-10416" sz="1200" spc="-7">
                <a:latin typeface="Times New Roman"/>
                <a:cs typeface="Times New Roman"/>
              </a:rPr>
              <a:t>p</a:t>
            </a:r>
            <a:r>
              <a:rPr dirty="0" baseline="-10416" sz="1200" spc="3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/ </a:t>
            </a:r>
            <a:r>
              <a:rPr dirty="0" sz="1200" spc="-5">
                <a:latin typeface="Times New Roman"/>
                <a:cs typeface="Times New Roman"/>
              </a:rPr>
              <a:t>t</a:t>
            </a:r>
            <a:r>
              <a:rPr dirty="0" baseline="-10416" sz="1200" spc="-7">
                <a:latin typeface="Times New Roman"/>
                <a:cs typeface="Times New Roman"/>
              </a:rPr>
              <a:t>m</a:t>
            </a:r>
            <a:r>
              <a:rPr dirty="0" baseline="-10416" sz="1200" spc="1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)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baseline="38194" sz="1200" spc="-7">
                <a:latin typeface="Times New Roman"/>
                <a:cs typeface="Times New Roman"/>
              </a:rPr>
              <a:t>p	</a:t>
            </a:r>
            <a:r>
              <a:rPr dirty="0" sz="1200">
                <a:latin typeface="Times New Roman"/>
                <a:cs typeface="Times New Roman"/>
              </a:rPr>
              <a:t>(1)</a:t>
            </a:r>
            <a:endParaRPr sz="1200">
              <a:latin typeface="Times New Roman"/>
              <a:cs typeface="Times New Roman"/>
            </a:endParaRPr>
          </a:p>
          <a:p>
            <a:pPr marL="75565">
              <a:lnSpc>
                <a:spcPct val="100000"/>
              </a:lnSpc>
              <a:spcBef>
                <a:spcPts val="1355"/>
              </a:spcBef>
            </a:pPr>
            <a:r>
              <a:rPr dirty="0" sz="1200">
                <a:latin typeface="Times New Roman"/>
                <a:cs typeface="Times New Roman"/>
              </a:rPr>
              <a:t>where,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50">
              <a:latin typeface="Times New Roman"/>
              <a:cs typeface="Times New Roman"/>
            </a:endParaRPr>
          </a:p>
          <a:p>
            <a:pPr marL="523875" marR="3122295">
              <a:lnSpc>
                <a:spcPts val="1400"/>
              </a:lnSpc>
            </a:pPr>
            <a:r>
              <a:rPr dirty="0" sz="1200" spc="-5">
                <a:latin typeface="Times New Roman"/>
                <a:cs typeface="Times New Roman"/>
              </a:rPr>
              <a:t>C</a:t>
            </a:r>
            <a:r>
              <a:rPr dirty="0" baseline="-10416" sz="1200" spc="-7">
                <a:latin typeface="Times New Roman"/>
                <a:cs typeface="Times New Roman"/>
              </a:rPr>
              <a:t>p</a:t>
            </a:r>
            <a:r>
              <a:rPr dirty="0" baseline="-10416" sz="12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= peak concentration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C</a:t>
            </a:r>
            <a:r>
              <a:rPr dirty="0" baseline="-10416" sz="1200" spc="-7">
                <a:latin typeface="Times New Roman"/>
                <a:cs typeface="Times New Roman"/>
              </a:rPr>
              <a:t>m</a:t>
            </a:r>
            <a:r>
              <a:rPr dirty="0" baseline="-10416" sz="1200" spc="82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=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mean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concentration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</a:t>
            </a:r>
            <a:r>
              <a:rPr dirty="0" baseline="-10416" sz="1200" spc="-7">
                <a:latin typeface="Times New Roman"/>
                <a:cs typeface="Times New Roman"/>
              </a:rPr>
              <a:t>p</a:t>
            </a:r>
            <a:r>
              <a:rPr dirty="0" baseline="-10416" sz="1200" spc="1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=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time </a:t>
            </a:r>
            <a:r>
              <a:rPr dirty="0" sz="1200">
                <a:latin typeface="Times New Roman"/>
                <a:cs typeface="Times New Roman"/>
              </a:rPr>
              <a:t>period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for</a:t>
            </a:r>
            <a:r>
              <a:rPr dirty="0" sz="1200" spc="-5">
                <a:latin typeface="Times New Roman"/>
                <a:cs typeface="Times New Roman"/>
              </a:rPr>
              <a:t> C</a:t>
            </a:r>
            <a:r>
              <a:rPr dirty="0" baseline="-10416" sz="1200" spc="-7">
                <a:latin typeface="Times New Roman"/>
                <a:cs typeface="Times New Roman"/>
              </a:rPr>
              <a:t>p</a:t>
            </a:r>
            <a:endParaRPr baseline="-10416" sz="1200">
              <a:latin typeface="Times New Roman"/>
              <a:cs typeface="Times New Roman"/>
            </a:endParaRPr>
          </a:p>
          <a:p>
            <a:pPr marL="532765">
              <a:lnSpc>
                <a:spcPts val="1335"/>
              </a:lnSpc>
            </a:pPr>
            <a:r>
              <a:rPr dirty="0" sz="1200" spc="-5">
                <a:latin typeface="Times New Roman"/>
                <a:cs typeface="Times New Roman"/>
              </a:rPr>
              <a:t>t</a:t>
            </a:r>
            <a:r>
              <a:rPr dirty="0" baseline="-10416" sz="1200" spc="-7">
                <a:latin typeface="Times New Roman"/>
                <a:cs typeface="Times New Roman"/>
              </a:rPr>
              <a:t>m</a:t>
            </a:r>
            <a:r>
              <a:rPr dirty="0" baseline="-10416" sz="1200" spc="112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=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time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period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for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C</a:t>
            </a:r>
            <a:r>
              <a:rPr dirty="0" baseline="-10416" sz="1200" spc="-7">
                <a:latin typeface="Times New Roman"/>
                <a:cs typeface="Times New Roman"/>
              </a:rPr>
              <a:t>m</a:t>
            </a:r>
            <a:endParaRPr baseline="-10416" sz="1200">
              <a:latin typeface="Times New Roman"/>
              <a:cs typeface="Times New Roman"/>
            </a:endParaRPr>
          </a:p>
          <a:p>
            <a:pPr marL="532765">
              <a:lnSpc>
                <a:spcPts val="1420"/>
              </a:lnSpc>
            </a:pPr>
            <a:r>
              <a:rPr dirty="0" sz="1200">
                <a:latin typeface="Times New Roman"/>
                <a:cs typeface="Times New Roman"/>
              </a:rPr>
              <a:t>p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=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empirical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constant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58900" y="439165"/>
            <a:ext cx="21717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latin typeface="Times New Roman"/>
                <a:cs typeface="Times New Roman"/>
              </a:rPr>
              <a:t>346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680808" y="439165"/>
            <a:ext cx="173355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-5" b="1">
                <a:latin typeface="Times New Roman"/>
                <a:cs typeface="Times New Roman"/>
              </a:rPr>
              <a:t>Air</a:t>
            </a:r>
            <a:r>
              <a:rPr dirty="0" sz="1000" b="1">
                <a:latin typeface="Times New Roman"/>
                <a:cs typeface="Times New Roman"/>
              </a:rPr>
              <a:t> </a:t>
            </a:r>
            <a:r>
              <a:rPr dirty="0" sz="1000" spc="-5" b="1">
                <a:latin typeface="Times New Roman"/>
                <a:cs typeface="Times New Roman"/>
              </a:rPr>
              <a:t>Quality</a:t>
            </a:r>
            <a:r>
              <a:rPr dirty="0" sz="1000" b="1">
                <a:latin typeface="Times New Roman"/>
                <a:cs typeface="Times New Roman"/>
              </a:rPr>
              <a:t> </a:t>
            </a:r>
            <a:r>
              <a:rPr dirty="0" sz="1000" spc="-5" b="1">
                <a:latin typeface="Times New Roman"/>
                <a:cs typeface="Times New Roman"/>
              </a:rPr>
              <a:t>Modeling</a:t>
            </a:r>
            <a:r>
              <a:rPr dirty="0" sz="1000" b="1">
                <a:latin typeface="Times New Roman"/>
                <a:cs typeface="Times New Roman"/>
              </a:rPr>
              <a:t> – </a:t>
            </a:r>
            <a:r>
              <a:rPr dirty="0" sz="1000" spc="-5" b="1">
                <a:latin typeface="Times New Roman"/>
                <a:cs typeface="Times New Roman"/>
              </a:rPr>
              <a:t>Vol.</a:t>
            </a:r>
            <a:r>
              <a:rPr dirty="0" sz="1000" b="1">
                <a:latin typeface="Times New Roman"/>
                <a:cs typeface="Times New Roman"/>
              </a:rPr>
              <a:t> III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81098" y="892555"/>
            <a:ext cx="5411470" cy="821245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algn="just" marL="190500" marR="182880">
              <a:lnSpc>
                <a:spcPct val="97300"/>
              </a:lnSpc>
              <a:spcBef>
                <a:spcPts val="135"/>
              </a:spcBef>
            </a:pPr>
            <a:r>
              <a:rPr dirty="0" sz="1200">
                <a:latin typeface="Times New Roman"/>
                <a:cs typeface="Times New Roman"/>
              </a:rPr>
              <a:t>The values of </a:t>
            </a:r>
            <a:r>
              <a:rPr dirty="0" sz="1200" i="1">
                <a:latin typeface="Times New Roman"/>
                <a:cs typeface="Times New Roman"/>
              </a:rPr>
              <a:t>p </a:t>
            </a:r>
            <a:r>
              <a:rPr dirty="0" sz="1200">
                <a:latin typeface="Times New Roman"/>
                <a:cs typeface="Times New Roman"/>
              </a:rPr>
              <a:t>are generally </a:t>
            </a:r>
            <a:r>
              <a:rPr dirty="0" sz="1200" spc="-5">
                <a:latin typeface="Times New Roman"/>
                <a:cs typeface="Times New Roman"/>
              </a:rPr>
              <a:t>determined empirically.</a:t>
            </a:r>
            <a:r>
              <a:rPr dirty="0" sz="1200" spc="5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Inoue (1950) postulated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that the width of a </a:t>
            </a:r>
            <a:r>
              <a:rPr dirty="0" sz="1200" spc="-5">
                <a:latin typeface="Times New Roman"/>
                <a:cs typeface="Times New Roman"/>
              </a:rPr>
              <a:t>smoke </a:t>
            </a:r>
            <a:r>
              <a:rPr dirty="0" sz="1200">
                <a:latin typeface="Times New Roman"/>
                <a:cs typeface="Times New Roman"/>
              </a:rPr>
              <a:t>cloud increased in proportion to the –1/2 power of the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sa</a:t>
            </a:r>
            <a:r>
              <a:rPr dirty="0" sz="1200" spc="-10">
                <a:latin typeface="Times New Roman"/>
                <a:cs typeface="Times New Roman"/>
              </a:rPr>
              <a:t>m</a:t>
            </a:r>
            <a:r>
              <a:rPr dirty="0" sz="1200">
                <a:latin typeface="Times New Roman"/>
                <a:cs typeface="Times New Roman"/>
              </a:rPr>
              <a:t>pling</a:t>
            </a:r>
            <a:r>
              <a:rPr dirty="0" sz="1200" spc="7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ti</a:t>
            </a:r>
            <a:r>
              <a:rPr dirty="0" sz="1200" spc="-10">
                <a:latin typeface="Times New Roman"/>
                <a:cs typeface="Times New Roman"/>
              </a:rPr>
              <a:t>m</a:t>
            </a:r>
            <a:r>
              <a:rPr dirty="0" sz="1200">
                <a:latin typeface="Times New Roman"/>
                <a:cs typeface="Times New Roman"/>
              </a:rPr>
              <a:t>e,</a:t>
            </a:r>
            <a:r>
              <a:rPr dirty="0" sz="1200" spc="7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or</a:t>
            </a:r>
            <a:r>
              <a:rPr dirty="0" sz="1200" spc="65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C</a:t>
            </a:r>
            <a:r>
              <a:rPr dirty="0" sz="1200" spc="65" i="1">
                <a:latin typeface="Times New Roman"/>
                <a:cs typeface="Times New Roman"/>
              </a:rPr>
              <a:t> </a:t>
            </a:r>
            <a:r>
              <a:rPr dirty="0" sz="1250" spc="-40" i="1">
                <a:latin typeface="Symbol"/>
                <a:cs typeface="Symbol"/>
              </a:rPr>
              <a:t></a:t>
            </a:r>
            <a:r>
              <a:rPr dirty="0" sz="1250" spc="65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t</a:t>
            </a:r>
            <a:r>
              <a:rPr dirty="0" baseline="38194" sz="1200" spc="-7" i="1">
                <a:latin typeface="Times New Roman"/>
                <a:cs typeface="Times New Roman"/>
              </a:rPr>
              <a:t>1/2</a:t>
            </a:r>
            <a:r>
              <a:rPr dirty="0" sz="1200">
                <a:latin typeface="Times New Roman"/>
                <a:cs typeface="Times New Roman"/>
              </a:rPr>
              <a:t>.  </a:t>
            </a:r>
            <a:r>
              <a:rPr dirty="0" sz="1200" spc="-14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Stewart</a:t>
            </a:r>
            <a:r>
              <a:rPr dirty="0" sz="1200" spc="7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et</a:t>
            </a:r>
            <a:r>
              <a:rPr dirty="0" sz="1200" spc="7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al.</a:t>
            </a:r>
            <a:r>
              <a:rPr dirty="0" sz="1200" spc="7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(1954)</a:t>
            </a:r>
            <a:r>
              <a:rPr dirty="0" sz="1200" spc="7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</a:t>
            </a:r>
            <a:r>
              <a:rPr dirty="0" sz="1200" spc="7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Cra</a:t>
            </a:r>
            <a:r>
              <a:rPr dirty="0" sz="1200" spc="-10">
                <a:latin typeface="Times New Roman"/>
                <a:cs typeface="Times New Roman"/>
              </a:rPr>
              <a:t>m</a:t>
            </a:r>
            <a:r>
              <a:rPr dirty="0" sz="1200">
                <a:latin typeface="Times New Roman"/>
                <a:cs typeface="Times New Roman"/>
              </a:rPr>
              <a:t>er</a:t>
            </a:r>
            <a:r>
              <a:rPr dirty="0" sz="1200" spc="7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(1957)</a:t>
            </a:r>
            <a:r>
              <a:rPr dirty="0" sz="1200" spc="-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reported</a:t>
            </a:r>
            <a:r>
              <a:rPr dirty="0" sz="1200" spc="7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7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–  1/5-power law relationship between </a:t>
            </a:r>
            <a:r>
              <a:rPr dirty="0" sz="1200" spc="-5">
                <a:latin typeface="Times New Roman"/>
                <a:cs typeface="Times New Roman"/>
              </a:rPr>
              <a:t>sampling time </a:t>
            </a:r>
            <a:r>
              <a:rPr dirty="0" sz="1200">
                <a:latin typeface="Times New Roman"/>
                <a:cs typeface="Times New Roman"/>
              </a:rPr>
              <a:t>and concentration at heights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near the height of release for short </a:t>
            </a:r>
            <a:r>
              <a:rPr dirty="0" sz="1200" spc="-5">
                <a:latin typeface="Times New Roman"/>
                <a:cs typeface="Times New Roman"/>
              </a:rPr>
              <a:t>sampling times.</a:t>
            </a:r>
            <a:r>
              <a:rPr dirty="0" sz="1200">
                <a:latin typeface="Times New Roman"/>
                <a:cs typeface="Times New Roman"/>
              </a:rPr>
              <a:t> Hino (1968) </a:t>
            </a:r>
            <a:r>
              <a:rPr dirty="0" sz="1200" spc="-5">
                <a:latin typeface="Times New Roman"/>
                <a:cs typeface="Times New Roman"/>
              </a:rPr>
              <a:t>confirmed </a:t>
            </a:r>
            <a:r>
              <a:rPr dirty="0" sz="1200">
                <a:latin typeface="Times New Roman"/>
                <a:cs typeface="Times New Roman"/>
              </a:rPr>
              <a:t>the –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1/2 power law for </a:t>
            </a:r>
            <a:r>
              <a:rPr dirty="0" sz="1200" spc="-5">
                <a:latin typeface="Times New Roman"/>
                <a:cs typeface="Times New Roman"/>
              </a:rPr>
              <a:t>sampling times </a:t>
            </a:r>
            <a:r>
              <a:rPr dirty="0" sz="1200">
                <a:latin typeface="Times New Roman"/>
                <a:cs typeface="Times New Roman"/>
              </a:rPr>
              <a:t>between 10 </a:t>
            </a:r>
            <a:r>
              <a:rPr dirty="0" sz="1200" spc="-5">
                <a:latin typeface="Times New Roman"/>
                <a:cs typeface="Times New Roman"/>
              </a:rPr>
              <a:t>minutes </a:t>
            </a:r>
            <a:r>
              <a:rPr dirty="0" sz="1200">
                <a:latin typeface="Times New Roman"/>
                <a:cs typeface="Times New Roman"/>
              </a:rPr>
              <a:t>to 5 hours, but noted that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–1/5 power law reported by Nonhebel (1960) was valid </a:t>
            </a:r>
            <a:r>
              <a:rPr dirty="0" sz="1200" spc="-5">
                <a:latin typeface="Times New Roman"/>
                <a:cs typeface="Times New Roman"/>
              </a:rPr>
              <a:t>for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sampling</a:t>
            </a:r>
            <a:r>
              <a:rPr dirty="0" sz="1200" spc="29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times </a:t>
            </a:r>
            <a:r>
              <a:rPr dirty="0" sz="1200">
                <a:latin typeface="Times New Roman"/>
                <a:cs typeface="Times New Roman"/>
              </a:rPr>
              <a:t> less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than 10 </a:t>
            </a:r>
            <a:r>
              <a:rPr dirty="0" sz="1200" spc="-5">
                <a:latin typeface="Times New Roman"/>
                <a:cs typeface="Times New Roman"/>
              </a:rPr>
              <a:t>minutes.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50">
              <a:latin typeface="Times New Roman"/>
              <a:cs typeface="Times New Roman"/>
            </a:endParaRPr>
          </a:p>
          <a:p>
            <a:pPr algn="just" marL="190500" marR="182245">
              <a:lnSpc>
                <a:spcPts val="1400"/>
              </a:lnSpc>
            </a:pPr>
            <a:r>
              <a:rPr dirty="0" sz="1200">
                <a:latin typeface="Times New Roman"/>
                <a:cs typeface="Times New Roman"/>
              </a:rPr>
              <a:t>The concept of peak versus </a:t>
            </a:r>
            <a:r>
              <a:rPr dirty="0" sz="1200" spc="-5">
                <a:latin typeface="Times New Roman"/>
                <a:cs typeface="Times New Roman"/>
              </a:rPr>
              <a:t>mean concentration </a:t>
            </a:r>
            <a:r>
              <a:rPr dirty="0" sz="1200">
                <a:latin typeface="Times New Roman"/>
                <a:cs typeface="Times New Roman"/>
              </a:rPr>
              <a:t>has been studied in both the field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 the laboratory, and it has been shown </a:t>
            </a:r>
            <a:r>
              <a:rPr dirty="0" sz="1200" spc="-5">
                <a:latin typeface="Times New Roman"/>
                <a:cs typeface="Times New Roman"/>
              </a:rPr>
              <a:t>that </a:t>
            </a:r>
            <a:r>
              <a:rPr dirty="0" sz="1200">
                <a:latin typeface="Times New Roman"/>
                <a:cs typeface="Times New Roman"/>
              </a:rPr>
              <a:t>there are a </a:t>
            </a:r>
            <a:r>
              <a:rPr dirty="0" sz="1200" spc="-5">
                <a:latin typeface="Times New Roman"/>
                <a:cs typeface="Times New Roman"/>
              </a:rPr>
              <a:t>number </a:t>
            </a:r>
            <a:r>
              <a:rPr dirty="0" sz="1200">
                <a:latin typeface="Times New Roman"/>
                <a:cs typeface="Times New Roman"/>
              </a:rPr>
              <a:t>of factors that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must </a:t>
            </a:r>
            <a:r>
              <a:rPr dirty="0" sz="1200">
                <a:latin typeface="Times New Roman"/>
                <a:cs typeface="Times New Roman"/>
              </a:rPr>
              <a:t>be considered in both (either </a:t>
            </a:r>
            <a:r>
              <a:rPr dirty="0" sz="1200" spc="-5">
                <a:latin typeface="Times New Roman"/>
                <a:cs typeface="Times New Roman"/>
              </a:rPr>
              <a:t>determining </a:t>
            </a:r>
            <a:r>
              <a:rPr dirty="0" sz="1200">
                <a:latin typeface="Times New Roman"/>
                <a:cs typeface="Times New Roman"/>
              </a:rPr>
              <a:t>or using such a factor in an odor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modeling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assessment).</a:t>
            </a:r>
            <a:r>
              <a:rPr dirty="0" sz="1200">
                <a:latin typeface="Times New Roman"/>
                <a:cs typeface="Times New Roman"/>
              </a:rPr>
              <a:t> Factors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such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distance,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terrain,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stack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height,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turbulence-inducing obstructions have all been shown to affect </a:t>
            </a:r>
            <a:r>
              <a:rPr dirty="0" sz="1200" i="1">
                <a:latin typeface="Times New Roman"/>
                <a:cs typeface="Times New Roman"/>
              </a:rPr>
              <a:t>peak to mean </a:t>
            </a:r>
            <a:r>
              <a:rPr dirty="0" sz="1200" spc="5" i="1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values.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50">
              <a:latin typeface="Times New Roman"/>
              <a:cs typeface="Times New Roman"/>
            </a:endParaRPr>
          </a:p>
          <a:p>
            <a:pPr lvl="2" marL="647700" indent="-457834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647700" algn="l"/>
                <a:tab pos="648335" algn="l"/>
              </a:tabLst>
            </a:pPr>
            <a:r>
              <a:rPr dirty="0" sz="1200" b="1">
                <a:latin typeface="Times New Roman"/>
                <a:cs typeface="Times New Roman"/>
              </a:rPr>
              <a:t>Effect</a:t>
            </a:r>
            <a:r>
              <a:rPr dirty="0" sz="1200" spc="-20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of</a:t>
            </a:r>
            <a:r>
              <a:rPr dirty="0" sz="1200" spc="-15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Distance</a:t>
            </a:r>
            <a:endParaRPr sz="1200">
              <a:latin typeface="Times New Roman"/>
              <a:cs typeface="Times New Roman"/>
            </a:endParaRPr>
          </a:p>
          <a:p>
            <a:pPr lvl="2">
              <a:lnSpc>
                <a:spcPct val="100000"/>
              </a:lnSpc>
              <a:spcBef>
                <a:spcPts val="40"/>
              </a:spcBef>
              <a:buFont typeface="Times New Roman"/>
              <a:buAutoNum type="arabicPeriod"/>
            </a:pPr>
            <a:endParaRPr sz="1200">
              <a:latin typeface="Times New Roman"/>
              <a:cs typeface="Times New Roman"/>
            </a:endParaRPr>
          </a:p>
          <a:p>
            <a:pPr algn="just" marL="189865" marR="181610">
              <a:lnSpc>
                <a:spcPts val="1400"/>
              </a:lnSpc>
            </a:pPr>
            <a:r>
              <a:rPr dirty="0" sz="1200">
                <a:latin typeface="Times New Roman"/>
                <a:cs typeface="Times New Roman"/>
              </a:rPr>
              <a:t>Gifford (1960) studied a series of field studies for an elevated source (stack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heights from 24 </a:t>
            </a:r>
            <a:r>
              <a:rPr dirty="0" sz="1200" spc="-5">
                <a:latin typeface="Times New Roman"/>
                <a:cs typeface="Times New Roman"/>
              </a:rPr>
              <a:t>meters </a:t>
            </a:r>
            <a:r>
              <a:rPr dirty="0" sz="1200">
                <a:latin typeface="Times New Roman"/>
                <a:cs typeface="Times New Roman"/>
              </a:rPr>
              <a:t>to 108 </a:t>
            </a:r>
            <a:r>
              <a:rPr dirty="0" sz="1200" spc="-5">
                <a:latin typeface="Times New Roman"/>
                <a:cs typeface="Times New Roman"/>
              </a:rPr>
              <a:t>meters) </a:t>
            </a:r>
            <a:r>
              <a:rPr dirty="0" sz="1200">
                <a:latin typeface="Times New Roman"/>
                <a:cs typeface="Times New Roman"/>
              </a:rPr>
              <a:t>and found that the ground level </a:t>
            </a:r>
            <a:r>
              <a:rPr dirty="0" sz="1200" i="1">
                <a:latin typeface="Times New Roman"/>
                <a:cs typeface="Times New Roman"/>
              </a:rPr>
              <a:t>peak to </a:t>
            </a:r>
            <a:r>
              <a:rPr dirty="0" sz="1200" spc="5" i="1">
                <a:latin typeface="Times New Roman"/>
                <a:cs typeface="Times New Roman"/>
              </a:rPr>
              <a:t> </a:t>
            </a:r>
            <a:r>
              <a:rPr dirty="0" sz="1200" spc="-5" i="1">
                <a:latin typeface="Times New Roman"/>
                <a:cs typeface="Times New Roman"/>
              </a:rPr>
              <a:t>mean</a:t>
            </a:r>
            <a:r>
              <a:rPr dirty="0" sz="1200" i="1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ratio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decreased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with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increasing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distance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downwind.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Plots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data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indicated that the ratio reached its </a:t>
            </a:r>
            <a:r>
              <a:rPr dirty="0" sz="1200" spc="-5">
                <a:latin typeface="Times New Roman"/>
                <a:cs typeface="Times New Roman"/>
              </a:rPr>
              <a:t>theoretical limit </a:t>
            </a:r>
            <a:r>
              <a:rPr dirty="0" sz="1200">
                <a:latin typeface="Times New Roman"/>
                <a:cs typeface="Times New Roman"/>
              </a:rPr>
              <a:t>of 1 at </a:t>
            </a:r>
            <a:r>
              <a:rPr dirty="0" sz="1200" spc="-5">
                <a:latin typeface="Times New Roman"/>
                <a:cs typeface="Times New Roman"/>
              </a:rPr>
              <a:t>some </a:t>
            </a:r>
            <a:r>
              <a:rPr dirty="0" sz="1200">
                <a:latin typeface="Times New Roman"/>
                <a:cs typeface="Times New Roman"/>
              </a:rPr>
              <a:t>20 to 50 stack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heights downwind.</a:t>
            </a:r>
            <a:r>
              <a:rPr dirty="0" sz="1200" spc="30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Since distance is </a:t>
            </a:r>
            <a:r>
              <a:rPr dirty="0" sz="1200" spc="-5">
                <a:latin typeface="Times New Roman"/>
                <a:cs typeface="Times New Roman"/>
              </a:rPr>
              <a:t>associated </a:t>
            </a:r>
            <a:r>
              <a:rPr dirty="0" sz="1200">
                <a:latin typeface="Times New Roman"/>
                <a:cs typeface="Times New Roman"/>
              </a:rPr>
              <a:t>with increased travel </a:t>
            </a:r>
            <a:r>
              <a:rPr dirty="0" sz="1200" spc="-5">
                <a:latin typeface="Times New Roman"/>
                <a:cs typeface="Times New Roman"/>
              </a:rPr>
              <a:t>time, </a:t>
            </a:r>
            <a:r>
              <a:rPr dirty="0" sz="1200">
                <a:latin typeface="Times New Roman"/>
                <a:cs typeface="Times New Roman"/>
              </a:rPr>
              <a:t>it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makes </a:t>
            </a:r>
            <a:r>
              <a:rPr dirty="0" sz="1200">
                <a:latin typeface="Times New Roman"/>
                <a:cs typeface="Times New Roman"/>
              </a:rPr>
              <a:t>sense that </a:t>
            </a:r>
            <a:r>
              <a:rPr dirty="0" sz="1200" spc="-5">
                <a:latin typeface="Times New Roman"/>
                <a:cs typeface="Times New Roman"/>
              </a:rPr>
              <a:t>atmospheric </a:t>
            </a:r>
            <a:r>
              <a:rPr dirty="0" sz="1200">
                <a:latin typeface="Times New Roman"/>
                <a:cs typeface="Times New Roman"/>
              </a:rPr>
              <a:t>turbulence has </a:t>
            </a:r>
            <a:r>
              <a:rPr dirty="0" sz="1200" spc="-5">
                <a:latin typeface="Times New Roman"/>
                <a:cs typeface="Times New Roman"/>
              </a:rPr>
              <a:t>more </a:t>
            </a:r>
            <a:r>
              <a:rPr dirty="0" sz="1200">
                <a:latin typeface="Times New Roman"/>
                <a:cs typeface="Times New Roman"/>
              </a:rPr>
              <a:t>opportunity to disperse the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plume </a:t>
            </a:r>
            <a:r>
              <a:rPr dirty="0" sz="1200">
                <a:latin typeface="Times New Roman"/>
                <a:cs typeface="Times New Roman"/>
              </a:rPr>
              <a:t>with increasing distance, thus </a:t>
            </a:r>
            <a:r>
              <a:rPr dirty="0" sz="1200" spc="-5">
                <a:latin typeface="Times New Roman"/>
                <a:cs typeface="Times New Roman"/>
              </a:rPr>
              <a:t>smoothing </a:t>
            </a:r>
            <a:r>
              <a:rPr dirty="0" sz="1200">
                <a:latin typeface="Times New Roman"/>
                <a:cs typeface="Times New Roman"/>
              </a:rPr>
              <a:t>out the peak concentrations until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ultimately,</a:t>
            </a:r>
            <a:r>
              <a:rPr dirty="0" sz="1200">
                <a:latin typeface="Times New Roman"/>
                <a:cs typeface="Times New Roman"/>
              </a:rPr>
              <a:t> the peak concentration </a:t>
            </a:r>
            <a:r>
              <a:rPr dirty="0" sz="1200" spc="-5">
                <a:latin typeface="Times New Roman"/>
                <a:cs typeface="Times New Roman"/>
              </a:rPr>
              <a:t>approximates</a:t>
            </a:r>
            <a:r>
              <a:rPr dirty="0" sz="1200">
                <a:latin typeface="Times New Roman"/>
                <a:cs typeface="Times New Roman"/>
              </a:rPr>
              <a:t> the </a:t>
            </a:r>
            <a:r>
              <a:rPr dirty="0" sz="1200" spc="-5">
                <a:latin typeface="Times New Roman"/>
                <a:cs typeface="Times New Roman"/>
              </a:rPr>
              <a:t>mean.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50">
              <a:latin typeface="Times New Roman"/>
              <a:cs typeface="Times New Roman"/>
            </a:endParaRPr>
          </a:p>
          <a:p>
            <a:pPr lvl="2" marL="648335" indent="-459105">
              <a:lnSpc>
                <a:spcPct val="100000"/>
              </a:lnSpc>
              <a:buAutoNum type="arabicPeriod" startAt="2"/>
              <a:tabLst>
                <a:tab pos="647700" algn="l"/>
                <a:tab pos="648970" algn="l"/>
              </a:tabLst>
            </a:pPr>
            <a:r>
              <a:rPr dirty="0" sz="1200" b="1">
                <a:latin typeface="Times New Roman"/>
                <a:cs typeface="Times New Roman"/>
              </a:rPr>
              <a:t>Effect</a:t>
            </a:r>
            <a:r>
              <a:rPr dirty="0" sz="1200" spc="-15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of</a:t>
            </a:r>
            <a:r>
              <a:rPr dirty="0" sz="1200" spc="-15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Stack</a:t>
            </a:r>
            <a:r>
              <a:rPr dirty="0" sz="1200" spc="-15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Height</a:t>
            </a:r>
            <a:endParaRPr sz="1200">
              <a:latin typeface="Times New Roman"/>
              <a:cs typeface="Times New Roman"/>
            </a:endParaRPr>
          </a:p>
          <a:p>
            <a:pPr lvl="2">
              <a:lnSpc>
                <a:spcPct val="100000"/>
              </a:lnSpc>
              <a:spcBef>
                <a:spcPts val="50"/>
              </a:spcBef>
              <a:buFont typeface="Times New Roman"/>
              <a:buAutoNum type="arabicPeriod" startAt="2"/>
            </a:pPr>
            <a:endParaRPr sz="1200">
              <a:latin typeface="Times New Roman"/>
              <a:cs typeface="Times New Roman"/>
            </a:endParaRPr>
          </a:p>
          <a:p>
            <a:pPr algn="just" marL="189865" marR="182880">
              <a:lnSpc>
                <a:spcPts val="1400"/>
              </a:lnSpc>
            </a:pPr>
            <a:r>
              <a:rPr dirty="0" sz="1200" i="1">
                <a:latin typeface="Times New Roman"/>
                <a:cs typeface="Times New Roman"/>
              </a:rPr>
              <a:t>Peak to mean </a:t>
            </a:r>
            <a:r>
              <a:rPr dirty="0" sz="1200">
                <a:latin typeface="Times New Roman"/>
                <a:cs typeface="Times New Roman"/>
              </a:rPr>
              <a:t>values were found to increase when the stack height increases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(Gifford, 1960).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Values </a:t>
            </a:r>
            <a:r>
              <a:rPr dirty="0" sz="1200">
                <a:latin typeface="Times New Roman"/>
                <a:cs typeface="Times New Roman"/>
              </a:rPr>
              <a:t>of the </a:t>
            </a:r>
            <a:r>
              <a:rPr dirty="0" sz="1200" i="1">
                <a:latin typeface="Times New Roman"/>
                <a:cs typeface="Times New Roman"/>
              </a:rPr>
              <a:t>peak to mean </a:t>
            </a:r>
            <a:r>
              <a:rPr dirty="0" sz="1200">
                <a:latin typeface="Times New Roman"/>
                <a:cs typeface="Times New Roman"/>
              </a:rPr>
              <a:t>ratio from 50 to 100 were found to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occur at the ground near a </a:t>
            </a:r>
            <a:r>
              <a:rPr dirty="0" sz="1200" spc="-5">
                <a:latin typeface="Times New Roman"/>
                <a:cs typeface="Times New Roman"/>
              </a:rPr>
              <a:t>moderately </a:t>
            </a:r>
            <a:r>
              <a:rPr dirty="0" sz="1200">
                <a:latin typeface="Times New Roman"/>
                <a:cs typeface="Times New Roman"/>
              </a:rPr>
              <a:t>tall (50 - 100 </a:t>
            </a:r>
            <a:r>
              <a:rPr dirty="0" sz="1200" spc="-5">
                <a:latin typeface="Times New Roman"/>
                <a:cs typeface="Times New Roman"/>
              </a:rPr>
              <a:t>meter) </a:t>
            </a:r>
            <a:r>
              <a:rPr dirty="0" sz="1200">
                <a:latin typeface="Times New Roman"/>
                <a:cs typeface="Times New Roman"/>
              </a:rPr>
              <a:t>stack.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However, for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sources and receptors at </a:t>
            </a:r>
            <a:r>
              <a:rPr dirty="0" sz="1200" spc="-5">
                <a:latin typeface="Times New Roman"/>
                <a:cs typeface="Times New Roman"/>
              </a:rPr>
              <a:t>approximately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same </a:t>
            </a:r>
            <a:r>
              <a:rPr dirty="0" sz="1200">
                <a:latin typeface="Times New Roman"/>
                <a:cs typeface="Times New Roman"/>
              </a:rPr>
              <a:t>height, the </a:t>
            </a:r>
            <a:r>
              <a:rPr dirty="0" sz="1200" i="1">
                <a:latin typeface="Times New Roman"/>
                <a:cs typeface="Times New Roman"/>
              </a:rPr>
              <a:t>peak to mean </a:t>
            </a:r>
            <a:r>
              <a:rPr dirty="0" sz="1200">
                <a:latin typeface="Times New Roman"/>
                <a:cs typeface="Times New Roman"/>
              </a:rPr>
              <a:t>ratio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ranged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from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1 to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5, at least one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order of </a:t>
            </a:r>
            <a:r>
              <a:rPr dirty="0" sz="1200" spc="-5">
                <a:latin typeface="Times New Roman"/>
                <a:cs typeface="Times New Roman"/>
              </a:rPr>
              <a:t>magnitude</a:t>
            </a:r>
            <a:r>
              <a:rPr dirty="0" sz="1200">
                <a:latin typeface="Times New Roman"/>
                <a:cs typeface="Times New Roman"/>
              </a:rPr>
              <a:t> lower.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150">
              <a:latin typeface="Times New Roman"/>
              <a:cs typeface="Times New Roman"/>
            </a:endParaRPr>
          </a:p>
          <a:p>
            <a:pPr lvl="2" marL="647700" indent="-458470">
              <a:lnSpc>
                <a:spcPct val="100000"/>
              </a:lnSpc>
              <a:buAutoNum type="arabicPeriod" startAt="3"/>
              <a:tabLst>
                <a:tab pos="647700" algn="l"/>
                <a:tab pos="648335" algn="l"/>
              </a:tabLst>
            </a:pPr>
            <a:r>
              <a:rPr dirty="0" sz="1200" b="1">
                <a:latin typeface="Times New Roman"/>
                <a:cs typeface="Times New Roman"/>
              </a:rPr>
              <a:t>Effect</a:t>
            </a:r>
            <a:r>
              <a:rPr dirty="0" sz="1200" spc="-15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of</a:t>
            </a:r>
            <a:r>
              <a:rPr dirty="0" sz="1200" spc="-15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Elevated</a:t>
            </a:r>
            <a:r>
              <a:rPr dirty="0" sz="1200" spc="-15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Terrain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200">
              <a:latin typeface="Times New Roman"/>
              <a:cs typeface="Times New Roman"/>
            </a:endParaRPr>
          </a:p>
          <a:p>
            <a:pPr algn="just" marL="189865" marR="181610">
              <a:lnSpc>
                <a:spcPts val="1400"/>
              </a:lnSpc>
            </a:pPr>
            <a:r>
              <a:rPr dirty="0" sz="1200">
                <a:latin typeface="Times New Roman"/>
                <a:cs typeface="Times New Roman"/>
              </a:rPr>
              <a:t>In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their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review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field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experiments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performed</a:t>
            </a:r>
            <a:r>
              <a:rPr dirty="0" sz="1200">
                <a:latin typeface="Times New Roman"/>
                <a:cs typeface="Times New Roman"/>
              </a:rPr>
              <a:t> at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Brookhaven</a:t>
            </a:r>
            <a:r>
              <a:rPr dirty="0" sz="1200" spc="30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National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Laboratory,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three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other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studies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(Meade,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1960;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Stewart et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al.,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1954;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Wipperman,</a:t>
            </a:r>
            <a:r>
              <a:rPr dirty="0" sz="1200" spc="8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1961),</a:t>
            </a:r>
            <a:r>
              <a:rPr dirty="0" sz="1200" spc="2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Singer</a:t>
            </a:r>
            <a:r>
              <a:rPr dirty="0" sz="1200" spc="24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et</a:t>
            </a:r>
            <a:r>
              <a:rPr dirty="0" sz="1200" spc="2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al.</a:t>
            </a:r>
            <a:r>
              <a:rPr dirty="0" sz="1200" spc="2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(1963)</a:t>
            </a:r>
            <a:r>
              <a:rPr dirty="0" sz="1200" spc="24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concluded</a:t>
            </a:r>
            <a:r>
              <a:rPr dirty="0" sz="1200" spc="24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that</a:t>
            </a:r>
            <a:r>
              <a:rPr dirty="0" sz="1200" spc="2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2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surface</a:t>
            </a:r>
            <a:r>
              <a:rPr dirty="0" sz="1200" spc="24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roughness, </a:t>
            </a:r>
            <a:r>
              <a:rPr dirty="0" sz="1200" spc="-2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such as an urban </a:t>
            </a:r>
            <a:r>
              <a:rPr dirty="0" sz="1200" spc="-5">
                <a:latin typeface="Times New Roman"/>
                <a:cs typeface="Times New Roman"/>
              </a:rPr>
              <a:t>geometry, </a:t>
            </a:r>
            <a:r>
              <a:rPr dirty="0" sz="1200">
                <a:latin typeface="Times New Roman"/>
                <a:cs typeface="Times New Roman"/>
              </a:rPr>
              <a:t>“practically obliterates all short term </a:t>
            </a:r>
            <a:r>
              <a:rPr dirty="0" sz="1200" spc="-5">
                <a:latin typeface="Times New Roman"/>
                <a:cs typeface="Times New Roman"/>
              </a:rPr>
              <a:t>fluctuations </a:t>
            </a:r>
            <a:r>
              <a:rPr dirty="0" sz="1200">
                <a:latin typeface="Times New Roman"/>
                <a:cs typeface="Times New Roman"/>
              </a:rPr>
              <a:t>of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concentration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depending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location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receptor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with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respect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source.”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This is intuitively clear if we </a:t>
            </a:r>
            <a:r>
              <a:rPr dirty="0" sz="1200" spc="-5">
                <a:latin typeface="Times New Roman"/>
                <a:cs typeface="Times New Roman"/>
              </a:rPr>
              <a:t>recall </a:t>
            </a:r>
            <a:r>
              <a:rPr dirty="0" sz="1200">
                <a:latin typeface="Times New Roman"/>
                <a:cs typeface="Times New Roman"/>
              </a:rPr>
              <a:t>that concentration fluctuations are,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for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most</a:t>
            </a:r>
            <a:r>
              <a:rPr dirty="0" sz="1200">
                <a:latin typeface="Times New Roman"/>
                <a:cs typeface="Times New Roman"/>
              </a:rPr>
              <a:t> part,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result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turbulence</a:t>
            </a:r>
            <a:r>
              <a:rPr dirty="0" sz="1200">
                <a:latin typeface="Times New Roman"/>
                <a:cs typeface="Times New Roman"/>
              </a:rPr>
              <a:t> in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atmosphere.</a:t>
            </a:r>
            <a:r>
              <a:rPr dirty="0" sz="1200">
                <a:latin typeface="Times New Roman"/>
                <a:cs typeface="Times New Roman"/>
              </a:rPr>
              <a:t> Any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physical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obstruction that alters or </a:t>
            </a:r>
            <a:r>
              <a:rPr dirty="0" sz="1200" spc="-5">
                <a:latin typeface="Times New Roman"/>
                <a:cs typeface="Times New Roman"/>
              </a:rPr>
              <a:t>modifies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structure </a:t>
            </a:r>
            <a:r>
              <a:rPr dirty="0" sz="1200">
                <a:latin typeface="Times New Roman"/>
                <a:cs typeface="Times New Roman"/>
              </a:rPr>
              <a:t>of this turbulence, such as surface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roughness,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is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likely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 affect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structure of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concentration profiles.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58900" y="439165"/>
            <a:ext cx="117348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latin typeface="Times New Roman"/>
                <a:cs typeface="Times New Roman"/>
              </a:rPr>
              <a:t>15B</a:t>
            </a:r>
            <a:r>
              <a:rPr dirty="0" sz="1000" spc="220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Odor</a:t>
            </a:r>
            <a:r>
              <a:rPr dirty="0" sz="1000" spc="-15" b="1">
                <a:latin typeface="Times New Roman"/>
                <a:cs typeface="Times New Roman"/>
              </a:rPr>
              <a:t> </a:t>
            </a:r>
            <a:r>
              <a:rPr dirty="0" sz="1000" spc="-5" b="1">
                <a:latin typeface="Times New Roman"/>
                <a:cs typeface="Times New Roman"/>
              </a:rPr>
              <a:t>Modeling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96546" y="439165"/>
            <a:ext cx="21717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latin typeface="Times New Roman"/>
                <a:cs typeface="Times New Roman"/>
              </a:rPr>
              <a:t>347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58896" y="894841"/>
            <a:ext cx="5057775" cy="81978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lvl="2" marL="469900" indent="-457834">
              <a:lnSpc>
                <a:spcPct val="100000"/>
              </a:lnSpc>
              <a:spcBef>
                <a:spcPts val="100"/>
              </a:spcBef>
              <a:buAutoNum type="arabicPeriod" startAt="4"/>
              <a:tabLst>
                <a:tab pos="469900" algn="l"/>
                <a:tab pos="470534" algn="l"/>
              </a:tabLst>
            </a:pPr>
            <a:r>
              <a:rPr dirty="0" sz="1200" b="1">
                <a:latin typeface="Times New Roman"/>
                <a:cs typeface="Times New Roman"/>
              </a:rPr>
              <a:t>Effect</a:t>
            </a:r>
            <a:r>
              <a:rPr dirty="0" sz="1200" spc="-15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of</a:t>
            </a:r>
            <a:r>
              <a:rPr dirty="0" sz="1200" spc="-15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Building-Induced</a:t>
            </a:r>
            <a:r>
              <a:rPr dirty="0" sz="1200" spc="-15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Turbulence</a:t>
            </a:r>
            <a:endParaRPr sz="1200">
              <a:latin typeface="Times New Roman"/>
              <a:cs typeface="Times New Roman"/>
            </a:endParaRPr>
          </a:p>
          <a:p>
            <a:pPr lvl="2">
              <a:lnSpc>
                <a:spcPct val="100000"/>
              </a:lnSpc>
              <a:spcBef>
                <a:spcPts val="50"/>
              </a:spcBef>
              <a:buFont typeface="Times New Roman"/>
              <a:buAutoNum type="arabicPeriod" startAt="4"/>
            </a:pPr>
            <a:endParaRPr sz="1200">
              <a:latin typeface="Times New Roman"/>
              <a:cs typeface="Times New Roman"/>
            </a:endParaRPr>
          </a:p>
          <a:p>
            <a:pPr algn="just" marL="12700" marR="6350">
              <a:lnSpc>
                <a:spcPts val="1400"/>
              </a:lnSpc>
            </a:pPr>
            <a:r>
              <a:rPr dirty="0" sz="1200">
                <a:latin typeface="Times New Roman"/>
                <a:cs typeface="Times New Roman"/>
              </a:rPr>
              <a:t>Meroney (1982) considered the effects of building wakes on the </a:t>
            </a:r>
            <a:r>
              <a:rPr dirty="0" sz="1200" i="1">
                <a:latin typeface="Times New Roman"/>
                <a:cs typeface="Times New Roman"/>
              </a:rPr>
              <a:t>peak to mean </a:t>
            </a:r>
            <a:r>
              <a:rPr dirty="0" sz="1200" spc="5" i="1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ratio.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Flow around a </a:t>
            </a:r>
            <a:r>
              <a:rPr dirty="0" sz="1200" spc="-5">
                <a:latin typeface="Times New Roman"/>
                <a:cs typeface="Times New Roman"/>
              </a:rPr>
              <a:t>simple </a:t>
            </a:r>
            <a:r>
              <a:rPr dirty="0" sz="1200">
                <a:latin typeface="Times New Roman"/>
                <a:cs typeface="Times New Roman"/>
              </a:rPr>
              <a:t>structure can be divided into three zones: the free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flow zone far upwind and downwind of </a:t>
            </a:r>
            <a:r>
              <a:rPr dirty="0" sz="1200" spc="-5">
                <a:latin typeface="Times New Roman"/>
                <a:cs typeface="Times New Roman"/>
              </a:rPr>
              <a:t>the </a:t>
            </a:r>
            <a:r>
              <a:rPr dirty="0" sz="1200">
                <a:latin typeface="Times New Roman"/>
                <a:cs typeface="Times New Roman"/>
              </a:rPr>
              <a:t>structure unaffected by the building;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wake zone where the flow recognizes the obstruction and bends around it; and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high turbulent and recirculating cavity wake region, attached to the top, back,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sides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building.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Because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the</a:t>
            </a:r>
            <a:r>
              <a:rPr dirty="0" sz="1200">
                <a:latin typeface="Times New Roman"/>
                <a:cs typeface="Times New Roman"/>
              </a:rPr>
              <a:t> flow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must</a:t>
            </a:r>
            <a:r>
              <a:rPr dirty="0" sz="1200">
                <a:latin typeface="Times New Roman"/>
                <a:cs typeface="Times New Roman"/>
              </a:rPr>
              <a:t> bend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flow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around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building, the velocity along the </a:t>
            </a:r>
            <a:r>
              <a:rPr dirty="0" sz="1200" spc="-5">
                <a:latin typeface="Times New Roman"/>
                <a:cs typeface="Times New Roman"/>
              </a:rPr>
              <a:t>streamlines </a:t>
            </a:r>
            <a:r>
              <a:rPr dirty="0" sz="1200">
                <a:latin typeface="Times New Roman"/>
                <a:cs typeface="Times New Roman"/>
              </a:rPr>
              <a:t>changes, resulting in a corresponding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change in pressure.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 general, there is a positive pressure area upwind of the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building, and a negative region along the top, sides, and leeward face of the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building.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This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negative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pressure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entrains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pollutants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into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these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recirculation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regions, leading to highly concentrated, highly fluctuating flow.</a:t>
            </a:r>
            <a:r>
              <a:rPr dirty="0" sz="1200" spc="30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It is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clear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that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location of the source and receptor with respect to these zones will affect the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dispersion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 resulting concentration.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50">
              <a:latin typeface="Times New Roman"/>
              <a:cs typeface="Times New Roman"/>
            </a:endParaRPr>
          </a:p>
          <a:p>
            <a:pPr algn="just" marL="12700" marR="6350">
              <a:lnSpc>
                <a:spcPts val="1400"/>
              </a:lnSpc>
              <a:spcBef>
                <a:spcPts val="5"/>
              </a:spcBef>
            </a:pPr>
            <a:r>
              <a:rPr dirty="0" sz="1200">
                <a:latin typeface="Times New Roman"/>
                <a:cs typeface="Times New Roman"/>
              </a:rPr>
              <a:t>If a stack </a:t>
            </a:r>
            <a:r>
              <a:rPr dirty="0" sz="1200" spc="-5">
                <a:latin typeface="Times New Roman"/>
                <a:cs typeface="Times New Roman"/>
              </a:rPr>
              <a:t>emits</a:t>
            </a:r>
            <a:r>
              <a:rPr dirty="0" sz="1200" spc="2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odorous </a:t>
            </a:r>
            <a:r>
              <a:rPr dirty="0" sz="1200" spc="-5">
                <a:latin typeface="Times New Roman"/>
                <a:cs typeface="Times New Roman"/>
              </a:rPr>
              <a:t>compounds</a:t>
            </a:r>
            <a:r>
              <a:rPr dirty="0" sz="1200" spc="2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high above the wake or cavity (i.e., within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free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flow</a:t>
            </a:r>
            <a:r>
              <a:rPr dirty="0" sz="1200">
                <a:latin typeface="Times New Roman"/>
                <a:cs typeface="Times New Roman"/>
              </a:rPr>
              <a:t> region), then there is little or no </a:t>
            </a:r>
            <a:r>
              <a:rPr dirty="0" sz="1200" spc="-5">
                <a:latin typeface="Times New Roman"/>
                <a:cs typeface="Times New Roman"/>
              </a:rPr>
              <a:t>effect</a:t>
            </a:r>
            <a:r>
              <a:rPr dirty="0" sz="1200">
                <a:latin typeface="Times New Roman"/>
                <a:cs typeface="Times New Roman"/>
              </a:rPr>
              <a:t> of the building on the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dispersion (unless and until the </a:t>
            </a:r>
            <a:r>
              <a:rPr dirty="0" sz="1200" spc="-5">
                <a:latin typeface="Times New Roman"/>
                <a:cs typeface="Times New Roman"/>
              </a:rPr>
              <a:t>plume intersects </a:t>
            </a:r>
            <a:r>
              <a:rPr dirty="0" sz="1200">
                <a:latin typeface="Times New Roman"/>
                <a:cs typeface="Times New Roman"/>
              </a:rPr>
              <a:t>the building wake region </a:t>
            </a:r>
            <a:r>
              <a:rPr dirty="0" sz="1200" spc="-5">
                <a:latin typeface="Times New Roman"/>
                <a:cs typeface="Times New Roman"/>
              </a:rPr>
              <a:t>farther </a:t>
            </a:r>
            <a:r>
              <a:rPr dirty="0" sz="1200">
                <a:latin typeface="Times New Roman"/>
                <a:cs typeface="Times New Roman"/>
              </a:rPr>
              <a:t> downwind).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 slightly lower stack </a:t>
            </a:r>
            <a:r>
              <a:rPr dirty="0" sz="1200" spc="-5">
                <a:latin typeface="Times New Roman"/>
                <a:cs typeface="Times New Roman"/>
              </a:rPr>
              <a:t>may </a:t>
            </a:r>
            <a:r>
              <a:rPr dirty="0" sz="1200">
                <a:latin typeface="Times New Roman"/>
                <a:cs typeface="Times New Roman"/>
              </a:rPr>
              <a:t>be affected by the contoured flow around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structure.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 this case, the </a:t>
            </a:r>
            <a:r>
              <a:rPr dirty="0" sz="1200" spc="-5">
                <a:latin typeface="Times New Roman"/>
                <a:cs typeface="Times New Roman"/>
              </a:rPr>
              <a:t>plume </a:t>
            </a:r>
            <a:r>
              <a:rPr dirty="0" sz="1200">
                <a:latin typeface="Times New Roman"/>
                <a:cs typeface="Times New Roman"/>
              </a:rPr>
              <a:t>will be brought </a:t>
            </a:r>
            <a:r>
              <a:rPr dirty="0" sz="1200" spc="-5">
                <a:latin typeface="Times New Roman"/>
                <a:cs typeface="Times New Roman"/>
              </a:rPr>
              <a:t>more </a:t>
            </a:r>
            <a:r>
              <a:rPr dirty="0" sz="1200">
                <a:latin typeface="Times New Roman"/>
                <a:cs typeface="Times New Roman"/>
              </a:rPr>
              <a:t>quickly to the ground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than</a:t>
            </a:r>
            <a:r>
              <a:rPr dirty="0" sz="1200" spc="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if</a:t>
            </a:r>
            <a:r>
              <a:rPr dirty="0" sz="1200" spc="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structure</a:t>
            </a:r>
            <a:r>
              <a:rPr dirty="0" sz="1200" spc="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were</a:t>
            </a:r>
            <a:r>
              <a:rPr dirty="0" sz="1200" spc="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not</a:t>
            </a:r>
            <a:r>
              <a:rPr dirty="0" sz="1200" spc="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there</a:t>
            </a:r>
            <a:r>
              <a:rPr dirty="0" sz="1200" spc="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(i.e.,</a:t>
            </a:r>
            <a:r>
              <a:rPr dirty="0" sz="1200" spc="1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1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plume</a:t>
            </a:r>
            <a:r>
              <a:rPr dirty="0" sz="1200" spc="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rise</a:t>
            </a:r>
            <a:r>
              <a:rPr dirty="0" sz="1200" spc="1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will</a:t>
            </a:r>
            <a:r>
              <a:rPr dirty="0" sz="1200" spc="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be</a:t>
            </a:r>
            <a:r>
              <a:rPr dirty="0" sz="1200" spc="1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decreased</a:t>
            </a:r>
            <a:r>
              <a:rPr dirty="0" sz="1200" spc="1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due</a:t>
            </a:r>
            <a:r>
              <a:rPr dirty="0" sz="1200" spc="1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 </a:t>
            </a:r>
            <a:r>
              <a:rPr dirty="0" sz="1200" spc="-2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flow around the building), however, the </a:t>
            </a:r>
            <a:r>
              <a:rPr dirty="0" sz="1200" spc="-5">
                <a:latin typeface="Times New Roman"/>
                <a:cs typeface="Times New Roman"/>
              </a:rPr>
              <a:t>plume </a:t>
            </a:r>
            <a:r>
              <a:rPr dirty="0" sz="1200">
                <a:latin typeface="Times New Roman"/>
                <a:cs typeface="Times New Roman"/>
              </a:rPr>
              <a:t>keeps its distinct structure with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highest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concentrations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along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plume</a:t>
            </a:r>
            <a:r>
              <a:rPr dirty="0" sz="1200">
                <a:latin typeface="Times New Roman"/>
                <a:cs typeface="Times New Roman"/>
              </a:rPr>
              <a:t> centerline.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other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hand,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emissions </a:t>
            </a:r>
            <a:r>
              <a:rPr dirty="0" sz="1200">
                <a:latin typeface="Times New Roman"/>
                <a:cs typeface="Times New Roman"/>
              </a:rPr>
              <a:t>from a very short stack, or vent, </a:t>
            </a:r>
            <a:r>
              <a:rPr dirty="0" sz="1200" spc="-5">
                <a:latin typeface="Times New Roman"/>
                <a:cs typeface="Times New Roman"/>
              </a:rPr>
              <a:t>may </a:t>
            </a:r>
            <a:r>
              <a:rPr dirty="0" sz="1200">
                <a:latin typeface="Times New Roman"/>
                <a:cs typeface="Times New Roman"/>
              </a:rPr>
              <a:t>be partially or entirely captured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within the cavity.</a:t>
            </a:r>
            <a:r>
              <a:rPr dirty="0" sz="1200" spc="30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Due to the </a:t>
            </a:r>
            <a:r>
              <a:rPr dirty="0" sz="1200" spc="-5">
                <a:latin typeface="Times New Roman"/>
                <a:cs typeface="Times New Roman"/>
              </a:rPr>
              <a:t>complicated </a:t>
            </a:r>
            <a:r>
              <a:rPr dirty="0" sz="1200">
                <a:latin typeface="Times New Roman"/>
                <a:cs typeface="Times New Roman"/>
              </a:rPr>
              <a:t>flow within the cavity, even ground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level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sources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within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cavity can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cause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high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concentrations on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roof.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150">
              <a:latin typeface="Times New Roman"/>
              <a:cs typeface="Times New Roman"/>
            </a:endParaRPr>
          </a:p>
          <a:p>
            <a:pPr algn="just" marL="12700" marR="6985">
              <a:lnSpc>
                <a:spcPts val="1400"/>
              </a:lnSpc>
            </a:pPr>
            <a:r>
              <a:rPr dirty="0" sz="1200">
                <a:latin typeface="Times New Roman"/>
                <a:cs typeface="Times New Roman"/>
              </a:rPr>
              <a:t>Meroney </a:t>
            </a:r>
            <a:r>
              <a:rPr dirty="0" sz="1200" spc="-5">
                <a:latin typeface="Times New Roman"/>
                <a:cs typeface="Times New Roman"/>
              </a:rPr>
              <a:t>determined </a:t>
            </a:r>
            <a:r>
              <a:rPr dirty="0" sz="1200">
                <a:latin typeface="Times New Roman"/>
                <a:cs typeface="Times New Roman"/>
              </a:rPr>
              <a:t>that the peak </a:t>
            </a:r>
            <a:r>
              <a:rPr dirty="0" sz="1200" spc="-5">
                <a:latin typeface="Times New Roman"/>
                <a:cs typeface="Times New Roman"/>
              </a:rPr>
              <a:t>concentration </a:t>
            </a:r>
            <a:r>
              <a:rPr dirty="0" sz="1200">
                <a:latin typeface="Times New Roman"/>
                <a:cs typeface="Times New Roman"/>
              </a:rPr>
              <a:t>in the wake of a building did not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exceed the </a:t>
            </a:r>
            <a:r>
              <a:rPr dirty="0" sz="1200" spc="-5">
                <a:latin typeface="Times New Roman"/>
                <a:cs typeface="Times New Roman"/>
              </a:rPr>
              <a:t>mean </a:t>
            </a:r>
            <a:r>
              <a:rPr dirty="0" sz="1200">
                <a:latin typeface="Times New Roman"/>
                <a:cs typeface="Times New Roman"/>
              </a:rPr>
              <a:t>concentration by </a:t>
            </a:r>
            <a:r>
              <a:rPr dirty="0" sz="1200" spc="-5">
                <a:latin typeface="Times New Roman"/>
                <a:cs typeface="Times New Roman"/>
              </a:rPr>
              <a:t>more </a:t>
            </a:r>
            <a:r>
              <a:rPr dirty="0" sz="1200">
                <a:latin typeface="Times New Roman"/>
                <a:cs typeface="Times New Roman"/>
              </a:rPr>
              <a:t>than a factor of 2 </a:t>
            </a:r>
            <a:r>
              <a:rPr dirty="0" sz="1200" spc="-5">
                <a:latin typeface="Times New Roman"/>
                <a:cs typeface="Times New Roman"/>
              </a:rPr>
              <a:t>more </a:t>
            </a:r>
            <a:r>
              <a:rPr dirty="0" sz="1200">
                <a:latin typeface="Times New Roman"/>
                <a:cs typeface="Times New Roman"/>
              </a:rPr>
              <a:t>than 10% of the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time </a:t>
            </a:r>
            <a:r>
              <a:rPr dirty="0" sz="1200">
                <a:latin typeface="Times New Roman"/>
                <a:cs typeface="Times New Roman"/>
              </a:rPr>
              <a:t>at any reasonable distance downwind of a building.</a:t>
            </a:r>
            <a:r>
              <a:rPr dirty="0" sz="1200" spc="30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For highly noxious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gases, a safety factor of 10 was </a:t>
            </a:r>
            <a:r>
              <a:rPr dirty="0" sz="1200" spc="-5">
                <a:latin typeface="Times New Roman"/>
                <a:cs typeface="Times New Roman"/>
              </a:rPr>
              <a:t>recommended </a:t>
            </a:r>
            <a:r>
              <a:rPr dirty="0" sz="1200">
                <a:latin typeface="Times New Roman"/>
                <a:cs typeface="Times New Roman"/>
              </a:rPr>
              <a:t>in order to prevent a specified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concentration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from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occurring </a:t>
            </a:r>
            <a:r>
              <a:rPr dirty="0" sz="1200" spc="-5">
                <a:latin typeface="Times New Roman"/>
                <a:cs typeface="Times New Roman"/>
              </a:rPr>
              <a:t>more </a:t>
            </a:r>
            <a:r>
              <a:rPr dirty="0" sz="1200">
                <a:latin typeface="Times New Roman"/>
                <a:cs typeface="Times New Roman"/>
              </a:rPr>
              <a:t>than 1% of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time.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150">
              <a:latin typeface="Times New Roman"/>
              <a:cs typeface="Times New Roman"/>
            </a:endParaRPr>
          </a:p>
          <a:p>
            <a:pPr lvl="2" marL="469900" indent="-457200">
              <a:lnSpc>
                <a:spcPct val="100000"/>
              </a:lnSpc>
              <a:buFont typeface="Times New Roman"/>
              <a:buAutoNum type="arabicPeriod" startAt="5"/>
              <a:tabLst>
                <a:tab pos="469265" algn="l"/>
                <a:tab pos="469900" algn="l"/>
              </a:tabLst>
            </a:pPr>
            <a:r>
              <a:rPr dirty="0" sz="1200" b="1" i="1">
                <a:latin typeface="Times New Roman"/>
                <a:cs typeface="Times New Roman"/>
              </a:rPr>
              <a:t>Peak</a:t>
            </a:r>
            <a:r>
              <a:rPr dirty="0" sz="1200" spc="-15" b="1" i="1">
                <a:latin typeface="Times New Roman"/>
                <a:cs typeface="Times New Roman"/>
              </a:rPr>
              <a:t> </a:t>
            </a:r>
            <a:r>
              <a:rPr dirty="0" sz="1200" b="1" i="1">
                <a:latin typeface="Times New Roman"/>
                <a:cs typeface="Times New Roman"/>
              </a:rPr>
              <a:t>to</a:t>
            </a:r>
            <a:r>
              <a:rPr dirty="0" sz="1200" spc="-15" b="1" i="1">
                <a:latin typeface="Times New Roman"/>
                <a:cs typeface="Times New Roman"/>
              </a:rPr>
              <a:t> </a:t>
            </a:r>
            <a:r>
              <a:rPr dirty="0" sz="1200" b="1" i="1">
                <a:latin typeface="Times New Roman"/>
                <a:cs typeface="Times New Roman"/>
              </a:rPr>
              <a:t>Mean</a:t>
            </a:r>
            <a:r>
              <a:rPr dirty="0" sz="1200" spc="-20" b="1" i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Factors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ts val="1400"/>
              </a:lnSpc>
            </a:pPr>
            <a:r>
              <a:rPr dirty="0" sz="1200">
                <a:latin typeface="Times New Roman"/>
                <a:cs typeface="Times New Roman"/>
              </a:rPr>
              <a:t>If using this peak to </a:t>
            </a:r>
            <a:r>
              <a:rPr dirty="0" sz="1200" spc="-5">
                <a:latin typeface="Times New Roman"/>
                <a:cs typeface="Times New Roman"/>
              </a:rPr>
              <a:t>mean </a:t>
            </a:r>
            <a:r>
              <a:rPr dirty="0" sz="1200">
                <a:latin typeface="Times New Roman"/>
                <a:cs typeface="Times New Roman"/>
              </a:rPr>
              <a:t>approach, it is </a:t>
            </a:r>
            <a:r>
              <a:rPr dirty="0" sz="1200" spc="-5">
                <a:latin typeface="Times New Roman"/>
                <a:cs typeface="Times New Roman"/>
              </a:rPr>
              <a:t>important </a:t>
            </a:r>
            <a:r>
              <a:rPr dirty="0" sz="1200">
                <a:latin typeface="Times New Roman"/>
                <a:cs typeface="Times New Roman"/>
              </a:rPr>
              <a:t>to understand the </a:t>
            </a:r>
            <a:r>
              <a:rPr dirty="0" sz="1200" spc="-5">
                <a:latin typeface="Times New Roman"/>
                <a:cs typeface="Times New Roman"/>
              </a:rPr>
              <a:t>timeframe </a:t>
            </a:r>
            <a:r>
              <a:rPr dirty="0" sz="1200">
                <a:latin typeface="Times New Roman"/>
                <a:cs typeface="Times New Roman"/>
              </a:rPr>
              <a:t> that the </a:t>
            </a:r>
            <a:r>
              <a:rPr dirty="0" sz="1200" spc="-5">
                <a:latin typeface="Times New Roman"/>
                <a:cs typeface="Times New Roman"/>
              </a:rPr>
              <a:t>mean impact </a:t>
            </a:r>
            <a:r>
              <a:rPr dirty="0" sz="1200">
                <a:latin typeface="Times New Roman"/>
                <a:cs typeface="Times New Roman"/>
              </a:rPr>
              <a:t>represents.</a:t>
            </a:r>
            <a:r>
              <a:rPr dirty="0" sz="1200" spc="30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1-hour </a:t>
            </a:r>
            <a:r>
              <a:rPr dirty="0" sz="1200" spc="-5">
                <a:latin typeface="Times New Roman"/>
                <a:cs typeface="Times New Roman"/>
              </a:rPr>
              <a:t>impact </a:t>
            </a:r>
            <a:r>
              <a:rPr dirty="0" sz="1200">
                <a:latin typeface="Times New Roman"/>
                <a:cs typeface="Times New Roman"/>
              </a:rPr>
              <a:t>predicted by ISCST3 and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other </a:t>
            </a:r>
            <a:r>
              <a:rPr dirty="0" sz="1200" spc="-5">
                <a:latin typeface="Times New Roman"/>
                <a:cs typeface="Times New Roman"/>
              </a:rPr>
              <a:t>similar</a:t>
            </a:r>
            <a:r>
              <a:rPr dirty="0" sz="1200">
                <a:latin typeface="Times New Roman"/>
                <a:cs typeface="Times New Roman"/>
              </a:rPr>
              <a:t> Gaussian </a:t>
            </a:r>
            <a:r>
              <a:rPr dirty="0" sz="1200" spc="-5">
                <a:latin typeface="Times New Roman"/>
                <a:cs typeface="Times New Roman"/>
              </a:rPr>
              <a:t>models,</a:t>
            </a:r>
            <a:r>
              <a:rPr dirty="0" sz="1200">
                <a:latin typeface="Times New Roman"/>
                <a:cs typeface="Times New Roman"/>
              </a:rPr>
              <a:t> for </a:t>
            </a:r>
            <a:r>
              <a:rPr dirty="0" sz="1200" spc="-5">
                <a:latin typeface="Times New Roman"/>
                <a:cs typeface="Times New Roman"/>
              </a:rPr>
              <a:t>example,</a:t>
            </a:r>
            <a:r>
              <a:rPr dirty="0" sz="1200" spc="2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actually represented an averaging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time </a:t>
            </a:r>
            <a:r>
              <a:rPr dirty="0" sz="1200">
                <a:latin typeface="Times New Roman"/>
                <a:cs typeface="Times New Roman"/>
              </a:rPr>
              <a:t>of between 3 to 15 </a:t>
            </a:r>
            <a:r>
              <a:rPr dirty="0" sz="1200" spc="-5">
                <a:latin typeface="Times New Roman"/>
                <a:cs typeface="Times New Roman"/>
              </a:rPr>
              <a:t>minutes </a:t>
            </a:r>
            <a:r>
              <a:rPr dirty="0" sz="1200">
                <a:latin typeface="Times New Roman"/>
                <a:cs typeface="Times New Roman"/>
              </a:rPr>
              <a:t>(Pasquill, 1975).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This is because the </a:t>
            </a:r>
            <a:r>
              <a:rPr dirty="0" sz="1200" spc="-5">
                <a:latin typeface="Times New Roman"/>
                <a:cs typeface="Times New Roman"/>
              </a:rPr>
              <a:t>empirical </a:t>
            </a:r>
            <a:r>
              <a:rPr dirty="0" sz="1200">
                <a:latin typeface="Times New Roman"/>
                <a:cs typeface="Times New Roman"/>
              </a:rPr>
              <a:t> data used in this </a:t>
            </a:r>
            <a:r>
              <a:rPr dirty="0" sz="1200" spc="-5">
                <a:latin typeface="Times New Roman"/>
                <a:cs typeface="Times New Roman"/>
              </a:rPr>
              <a:t>model </a:t>
            </a:r>
            <a:r>
              <a:rPr dirty="0" sz="1200">
                <a:latin typeface="Times New Roman"/>
                <a:cs typeface="Times New Roman"/>
              </a:rPr>
              <a:t>were based upon </a:t>
            </a:r>
            <a:r>
              <a:rPr dirty="0" sz="1200" spc="-5">
                <a:latin typeface="Times New Roman"/>
                <a:cs typeface="Times New Roman"/>
              </a:rPr>
              <a:t>sampling times </a:t>
            </a:r>
            <a:r>
              <a:rPr dirty="0" sz="1200">
                <a:latin typeface="Times New Roman"/>
                <a:cs typeface="Times New Roman"/>
              </a:rPr>
              <a:t>of 3 to 15 </a:t>
            </a:r>
            <a:r>
              <a:rPr dirty="0" sz="1200" spc="-5">
                <a:latin typeface="Times New Roman"/>
                <a:cs typeface="Times New Roman"/>
              </a:rPr>
              <a:t>minutes </a:t>
            </a:r>
            <a:r>
              <a:rPr dirty="0" sz="1200">
                <a:latin typeface="Times New Roman"/>
                <a:cs typeface="Times New Roman"/>
              </a:rPr>
              <a:t> (Pasquill,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1975).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This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added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conservatism</a:t>
            </a:r>
            <a:r>
              <a:rPr dirty="0" sz="1200">
                <a:latin typeface="Times New Roman"/>
                <a:cs typeface="Times New Roman"/>
              </a:rPr>
              <a:t> to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use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such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models</a:t>
            </a:r>
            <a:r>
              <a:rPr dirty="0" sz="1200" spc="2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for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regulatory purposes, since the 1-hour average is likely to be lower than the shorter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time </a:t>
            </a:r>
            <a:r>
              <a:rPr dirty="0" sz="1200">
                <a:latin typeface="Times New Roman"/>
                <a:cs typeface="Times New Roman"/>
              </a:rPr>
              <a:t>average, but it can cause confusion when used for odor </a:t>
            </a:r>
            <a:r>
              <a:rPr dirty="0" sz="1200" spc="-5">
                <a:latin typeface="Times New Roman"/>
                <a:cs typeface="Times New Roman"/>
              </a:rPr>
              <a:t>modeling </a:t>
            </a:r>
            <a:r>
              <a:rPr dirty="0" sz="1200">
                <a:latin typeface="Times New Roman"/>
                <a:cs typeface="Times New Roman"/>
              </a:rPr>
              <a:t>if the 1-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hour</a:t>
            </a:r>
            <a:r>
              <a:rPr dirty="0" sz="1200" spc="7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impact</a:t>
            </a:r>
            <a:r>
              <a:rPr dirty="0" sz="1200" spc="7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is</a:t>
            </a:r>
            <a:r>
              <a:rPr dirty="0" sz="1200" spc="7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converted</a:t>
            </a:r>
            <a:r>
              <a:rPr dirty="0" sz="1200" spc="7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directly</a:t>
            </a:r>
            <a:r>
              <a:rPr dirty="0" sz="1200" spc="7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7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shorter</a:t>
            </a:r>
            <a:r>
              <a:rPr dirty="0" sz="1200" spc="7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time</a:t>
            </a:r>
            <a:r>
              <a:rPr dirty="0" sz="1200" spc="7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averages</a:t>
            </a:r>
            <a:r>
              <a:rPr dirty="0" sz="1200" spc="7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with</a:t>
            </a:r>
            <a:r>
              <a:rPr dirty="0" sz="1200" spc="7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7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use</a:t>
            </a:r>
            <a:r>
              <a:rPr dirty="0" sz="1200" spc="7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7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65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peak </a:t>
            </a:r>
            <a:r>
              <a:rPr dirty="0" sz="1200" spc="-290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to</a:t>
            </a:r>
            <a:r>
              <a:rPr dirty="0" sz="1200" spc="-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mean </a:t>
            </a:r>
            <a:r>
              <a:rPr dirty="0" sz="1200">
                <a:latin typeface="Times New Roman"/>
                <a:cs typeface="Times New Roman"/>
              </a:rPr>
              <a:t>factor.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58900" y="439165"/>
            <a:ext cx="21717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latin typeface="Times New Roman"/>
                <a:cs typeface="Times New Roman"/>
              </a:rPr>
              <a:t>330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680808" y="439165"/>
            <a:ext cx="173355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-5" b="1">
                <a:latin typeface="Times New Roman"/>
                <a:cs typeface="Times New Roman"/>
              </a:rPr>
              <a:t>Air</a:t>
            </a:r>
            <a:r>
              <a:rPr dirty="0" sz="1000" b="1">
                <a:latin typeface="Times New Roman"/>
                <a:cs typeface="Times New Roman"/>
              </a:rPr>
              <a:t> </a:t>
            </a:r>
            <a:r>
              <a:rPr dirty="0" sz="1000" spc="-5" b="1">
                <a:latin typeface="Times New Roman"/>
                <a:cs typeface="Times New Roman"/>
              </a:rPr>
              <a:t>Quality</a:t>
            </a:r>
            <a:r>
              <a:rPr dirty="0" sz="1000" b="1">
                <a:latin typeface="Times New Roman"/>
                <a:cs typeface="Times New Roman"/>
              </a:rPr>
              <a:t> </a:t>
            </a:r>
            <a:r>
              <a:rPr dirty="0" sz="1000" spc="-5" b="1">
                <a:latin typeface="Times New Roman"/>
                <a:cs typeface="Times New Roman"/>
              </a:rPr>
              <a:t>Modeling</a:t>
            </a:r>
            <a:r>
              <a:rPr dirty="0" sz="1000" b="1">
                <a:latin typeface="Times New Roman"/>
                <a:cs typeface="Times New Roman"/>
              </a:rPr>
              <a:t> – </a:t>
            </a:r>
            <a:r>
              <a:rPr dirty="0" sz="1000" spc="-5" b="1">
                <a:latin typeface="Times New Roman"/>
                <a:cs typeface="Times New Roman"/>
              </a:rPr>
              <a:t>Vol.</a:t>
            </a:r>
            <a:r>
              <a:rPr dirty="0" sz="1000" b="1">
                <a:latin typeface="Times New Roman"/>
                <a:cs typeface="Times New Roman"/>
              </a:rPr>
              <a:t> III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58898" y="892555"/>
            <a:ext cx="5056505" cy="8228330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algn="just" marL="12700" marR="5715">
              <a:lnSpc>
                <a:spcPts val="1400"/>
              </a:lnSpc>
              <a:spcBef>
                <a:spcPts val="180"/>
              </a:spcBef>
            </a:pPr>
            <a:r>
              <a:rPr dirty="0" sz="1200">
                <a:latin typeface="Times New Roman"/>
                <a:cs typeface="Times New Roman"/>
              </a:rPr>
              <a:t>to air quality.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 difficult problem with that association is that unlike specific air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pollutants like sulfur dioxide or carbon </a:t>
            </a:r>
            <a:r>
              <a:rPr dirty="0" sz="1200" spc="-5">
                <a:latin typeface="Times New Roman"/>
                <a:cs typeface="Times New Roman"/>
              </a:rPr>
              <a:t>monoxide, </a:t>
            </a:r>
            <a:r>
              <a:rPr dirty="0" sz="1200">
                <a:latin typeface="Times New Roman"/>
                <a:cs typeface="Times New Roman"/>
              </a:rPr>
              <a:t>which have quantifiable levels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protective of public health (i.e., </a:t>
            </a:r>
            <a:r>
              <a:rPr dirty="0" sz="1200" spc="-5">
                <a:latin typeface="Times New Roman"/>
                <a:cs typeface="Times New Roman"/>
              </a:rPr>
              <a:t>ambient </a:t>
            </a:r>
            <a:r>
              <a:rPr dirty="0" sz="1200">
                <a:latin typeface="Times New Roman"/>
                <a:cs typeface="Times New Roman"/>
              </a:rPr>
              <a:t>air quality standards), the perception of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 is subjective and not easy to </a:t>
            </a:r>
            <a:r>
              <a:rPr dirty="0" sz="1200" spc="-5">
                <a:latin typeface="Times New Roman"/>
                <a:cs typeface="Times New Roman"/>
              </a:rPr>
              <a:t>quantify.</a:t>
            </a:r>
            <a:r>
              <a:rPr dirty="0" sz="1200">
                <a:latin typeface="Times New Roman"/>
                <a:cs typeface="Times New Roman"/>
              </a:rPr>
              <a:t> For </a:t>
            </a:r>
            <a:r>
              <a:rPr dirty="0" sz="1200" spc="-5">
                <a:latin typeface="Times New Roman"/>
                <a:cs typeface="Times New Roman"/>
              </a:rPr>
              <a:t>example, </a:t>
            </a:r>
            <a:r>
              <a:rPr dirty="0" sz="1200">
                <a:latin typeface="Times New Roman"/>
                <a:cs typeface="Times New Roman"/>
              </a:rPr>
              <a:t>in the late 1970s, the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United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States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Environmental</a:t>
            </a:r>
            <a:r>
              <a:rPr dirty="0" sz="1200">
                <a:latin typeface="Times New Roman"/>
                <a:cs typeface="Times New Roman"/>
              </a:rPr>
              <a:t> Protection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Agency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(USEPA),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given</a:t>
            </a:r>
            <a:r>
              <a:rPr dirty="0" sz="1200" spc="30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responsibility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developing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regulations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for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hazardous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air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pollutants,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initially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proposed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regulations.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However,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these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standards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were</a:t>
            </a:r>
            <a:r>
              <a:rPr dirty="0" sz="1200" spc="30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never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promulgated </a:t>
            </a:r>
            <a:r>
              <a:rPr dirty="0" sz="1200">
                <a:latin typeface="Times New Roman"/>
                <a:cs typeface="Times New Roman"/>
              </a:rPr>
              <a:t>because the link between odor and health was not established, and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was considered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 be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 local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issue better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left to the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states.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ts val="1400"/>
              </a:lnSpc>
            </a:pPr>
            <a:r>
              <a:rPr dirty="0" sz="1200" spc="-5">
                <a:latin typeface="Times New Roman"/>
                <a:cs typeface="Times New Roman"/>
              </a:rPr>
              <a:t>Atmospheric </a:t>
            </a:r>
            <a:r>
              <a:rPr dirty="0" sz="1200">
                <a:latin typeface="Times New Roman"/>
                <a:cs typeface="Times New Roman"/>
              </a:rPr>
              <a:t>dispersion </a:t>
            </a:r>
            <a:r>
              <a:rPr dirty="0" sz="1200" spc="-5">
                <a:latin typeface="Times New Roman"/>
                <a:cs typeface="Times New Roman"/>
              </a:rPr>
              <a:t>modeling </a:t>
            </a:r>
            <a:r>
              <a:rPr dirty="0" sz="1200">
                <a:latin typeface="Times New Roman"/>
                <a:cs typeface="Times New Roman"/>
              </a:rPr>
              <a:t>has been an invaluable tool in the control and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management </a:t>
            </a:r>
            <a:r>
              <a:rPr dirty="0" sz="1200">
                <a:latin typeface="Times New Roman"/>
                <a:cs typeface="Times New Roman"/>
              </a:rPr>
              <a:t>of air pollution.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It has been used for </a:t>
            </a:r>
            <a:r>
              <a:rPr dirty="0" sz="1200" spc="-5">
                <a:latin typeface="Times New Roman"/>
                <a:cs typeface="Times New Roman"/>
              </a:rPr>
              <a:t>many </a:t>
            </a:r>
            <a:r>
              <a:rPr dirty="0" sz="1200">
                <a:latin typeface="Times New Roman"/>
                <a:cs typeface="Times New Roman"/>
              </a:rPr>
              <a:t>years in the regulatory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arena </a:t>
            </a:r>
            <a:r>
              <a:rPr dirty="0" sz="1200" spc="-5">
                <a:latin typeface="Times New Roman"/>
                <a:cs typeface="Times New Roman"/>
              </a:rPr>
              <a:t>for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assessment </a:t>
            </a:r>
            <a:r>
              <a:rPr dirty="0" sz="1200">
                <a:latin typeface="Times New Roman"/>
                <a:cs typeface="Times New Roman"/>
              </a:rPr>
              <a:t>of the air quality </a:t>
            </a:r>
            <a:r>
              <a:rPr dirty="0" sz="1200" spc="-5">
                <a:latin typeface="Times New Roman"/>
                <a:cs typeface="Times New Roman"/>
              </a:rPr>
              <a:t>impacts from </a:t>
            </a:r>
            <a:r>
              <a:rPr dirty="0" sz="1200">
                <a:latin typeface="Times New Roman"/>
                <a:cs typeface="Times New Roman"/>
              </a:rPr>
              <a:t>a wide variety of sources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 air pollution, such as power plant stacks, industrial </a:t>
            </a:r>
            <a:r>
              <a:rPr dirty="0" sz="1200" spc="-5">
                <a:latin typeface="Times New Roman"/>
                <a:cs typeface="Times New Roman"/>
              </a:rPr>
              <a:t>chimneys,</a:t>
            </a:r>
            <a:r>
              <a:rPr dirty="0" sz="1200">
                <a:latin typeface="Times New Roman"/>
                <a:cs typeface="Times New Roman"/>
              </a:rPr>
              <a:t> and </a:t>
            </a:r>
            <a:r>
              <a:rPr dirty="0" sz="1200" spc="-5">
                <a:latin typeface="Times New Roman"/>
                <a:cs typeface="Times New Roman"/>
              </a:rPr>
              <a:t>mobile </a:t>
            </a:r>
            <a:r>
              <a:rPr dirty="0" sz="1200">
                <a:latin typeface="Times New Roman"/>
                <a:cs typeface="Times New Roman"/>
              </a:rPr>
              <a:t> sources.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Atmospheric</a:t>
            </a:r>
            <a:r>
              <a:rPr dirty="0" sz="1200">
                <a:latin typeface="Times New Roman"/>
                <a:cs typeface="Times New Roman"/>
              </a:rPr>
              <a:t> dispersion </a:t>
            </a:r>
            <a:r>
              <a:rPr dirty="0" sz="1200" spc="-5">
                <a:latin typeface="Times New Roman"/>
                <a:cs typeface="Times New Roman"/>
              </a:rPr>
              <a:t>models</a:t>
            </a:r>
            <a:r>
              <a:rPr dirty="0" sz="1200">
                <a:latin typeface="Times New Roman"/>
                <a:cs typeface="Times New Roman"/>
              </a:rPr>
              <a:t> apply </a:t>
            </a:r>
            <a:r>
              <a:rPr dirty="0" sz="1200" spc="-5">
                <a:latin typeface="Times New Roman"/>
                <a:cs typeface="Times New Roman"/>
              </a:rPr>
              <a:t>mathematical</a:t>
            </a:r>
            <a:r>
              <a:rPr dirty="0" sz="1200">
                <a:latin typeface="Times New Roman"/>
                <a:cs typeface="Times New Roman"/>
              </a:rPr>
              <a:t> equations, often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modified </a:t>
            </a:r>
            <a:r>
              <a:rPr dirty="0" sz="1200">
                <a:latin typeface="Times New Roman"/>
                <a:cs typeface="Times New Roman"/>
              </a:rPr>
              <a:t>with </a:t>
            </a:r>
            <a:r>
              <a:rPr dirty="0" sz="1200" spc="-5">
                <a:latin typeface="Times New Roman"/>
                <a:cs typeface="Times New Roman"/>
              </a:rPr>
              <a:t>empirical </a:t>
            </a:r>
            <a:r>
              <a:rPr dirty="0" sz="1200">
                <a:latin typeface="Times New Roman"/>
                <a:cs typeface="Times New Roman"/>
              </a:rPr>
              <a:t>factors, to convert a </a:t>
            </a:r>
            <a:r>
              <a:rPr dirty="0" sz="1200" spc="-5">
                <a:latin typeface="Times New Roman"/>
                <a:cs typeface="Times New Roman"/>
              </a:rPr>
              <a:t>mass emission </a:t>
            </a:r>
            <a:r>
              <a:rPr dirty="0" sz="1200">
                <a:latin typeface="Times New Roman"/>
                <a:cs typeface="Times New Roman"/>
              </a:rPr>
              <a:t>rate from a source of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air pollution </a:t>
            </a:r>
            <a:r>
              <a:rPr dirty="0" sz="1200" spc="-5">
                <a:latin typeface="Times New Roman"/>
                <a:cs typeface="Times New Roman"/>
              </a:rPr>
              <a:t>(mass </a:t>
            </a:r>
            <a:r>
              <a:rPr dirty="0" sz="1200">
                <a:latin typeface="Times New Roman"/>
                <a:cs typeface="Times New Roman"/>
              </a:rPr>
              <a:t>per unit </a:t>
            </a:r>
            <a:r>
              <a:rPr dirty="0" sz="1200" spc="-5">
                <a:latin typeface="Times New Roman"/>
                <a:cs typeface="Times New Roman"/>
              </a:rPr>
              <a:t>time) </a:t>
            </a:r>
            <a:r>
              <a:rPr dirty="0" sz="1200">
                <a:latin typeface="Times New Roman"/>
                <a:cs typeface="Times New Roman"/>
              </a:rPr>
              <a:t>to a </a:t>
            </a:r>
            <a:r>
              <a:rPr dirty="0" sz="1200" spc="-5">
                <a:latin typeface="Times New Roman"/>
                <a:cs typeface="Times New Roman"/>
              </a:rPr>
              <a:t>mass-based ambient </a:t>
            </a:r>
            <a:r>
              <a:rPr dirty="0" sz="1200">
                <a:latin typeface="Times New Roman"/>
                <a:cs typeface="Times New Roman"/>
              </a:rPr>
              <a:t>air concentration </a:t>
            </a:r>
            <a:r>
              <a:rPr dirty="0" sz="1200" spc="-5">
                <a:latin typeface="Times New Roman"/>
                <a:cs typeface="Times New Roman"/>
              </a:rPr>
              <a:t>(mass </a:t>
            </a:r>
            <a:r>
              <a:rPr dirty="0" sz="1200">
                <a:latin typeface="Times New Roman"/>
                <a:cs typeface="Times New Roman"/>
              </a:rPr>
              <a:t> per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unit </a:t>
            </a:r>
            <a:r>
              <a:rPr dirty="0" sz="1200" spc="-5">
                <a:latin typeface="Times New Roman"/>
                <a:cs typeface="Times New Roman"/>
              </a:rPr>
              <a:t>volume) </a:t>
            </a:r>
            <a:r>
              <a:rPr dirty="0" sz="1200">
                <a:latin typeface="Times New Roman"/>
                <a:cs typeface="Times New Roman"/>
              </a:rPr>
              <a:t>at </a:t>
            </a:r>
            <a:r>
              <a:rPr dirty="0" sz="1200" spc="-5">
                <a:latin typeface="Times New Roman"/>
                <a:cs typeface="Times New Roman"/>
              </a:rPr>
              <a:t>some </a:t>
            </a:r>
            <a:r>
              <a:rPr dirty="0" sz="1200">
                <a:latin typeface="Times New Roman"/>
                <a:cs typeface="Times New Roman"/>
              </a:rPr>
              <a:t>specified distance downwind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 the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source.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ts val="1400"/>
              </a:lnSpc>
            </a:pPr>
            <a:r>
              <a:rPr dirty="0" sz="1200">
                <a:latin typeface="Times New Roman"/>
                <a:cs typeface="Times New Roman"/>
              </a:rPr>
              <a:t>Over the years, </a:t>
            </a:r>
            <a:r>
              <a:rPr dirty="0" sz="1200" spc="-5">
                <a:latin typeface="Times New Roman"/>
                <a:cs typeface="Times New Roman"/>
              </a:rPr>
              <a:t>atmospheric </a:t>
            </a:r>
            <a:r>
              <a:rPr dirty="0" sz="1200">
                <a:latin typeface="Times New Roman"/>
                <a:cs typeface="Times New Roman"/>
              </a:rPr>
              <a:t>dispersion </a:t>
            </a:r>
            <a:r>
              <a:rPr dirty="0" sz="1200" spc="-5">
                <a:latin typeface="Times New Roman"/>
                <a:cs typeface="Times New Roman"/>
              </a:rPr>
              <a:t>modeling </a:t>
            </a:r>
            <a:r>
              <a:rPr dirty="0" sz="1200">
                <a:latin typeface="Times New Roman"/>
                <a:cs typeface="Times New Roman"/>
              </a:rPr>
              <a:t>has also been used for offsite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impact assessment </a:t>
            </a:r>
            <a:r>
              <a:rPr dirty="0" sz="1200">
                <a:latin typeface="Times New Roman"/>
                <a:cs typeface="Times New Roman"/>
              </a:rPr>
              <a:t>in the control and </a:t>
            </a:r>
            <a:r>
              <a:rPr dirty="0" sz="1200" spc="-5">
                <a:latin typeface="Times New Roman"/>
                <a:cs typeface="Times New Roman"/>
              </a:rPr>
              <a:t>management </a:t>
            </a:r>
            <a:r>
              <a:rPr dirty="0" sz="1200">
                <a:latin typeface="Times New Roman"/>
                <a:cs typeface="Times New Roman"/>
              </a:rPr>
              <a:t>of odors.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This type of odor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impact</a:t>
            </a:r>
            <a:r>
              <a:rPr dirty="0" sz="1200">
                <a:latin typeface="Times New Roman"/>
                <a:cs typeface="Times New Roman"/>
              </a:rPr>
              <a:t> analysis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important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for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determining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effective</a:t>
            </a:r>
            <a:r>
              <a:rPr dirty="0" sz="1200">
                <a:latin typeface="Times New Roman"/>
                <a:cs typeface="Times New Roman"/>
              </a:rPr>
              <a:t> control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strategies,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identifying key odor sources, and </a:t>
            </a:r>
            <a:r>
              <a:rPr dirty="0" sz="1200" spc="-5">
                <a:latin typeface="Times New Roman"/>
                <a:cs typeface="Times New Roman"/>
              </a:rPr>
              <a:t>demonstrating </a:t>
            </a:r>
            <a:r>
              <a:rPr dirty="0" sz="1200">
                <a:latin typeface="Times New Roman"/>
                <a:cs typeface="Times New Roman"/>
              </a:rPr>
              <a:t>reduced odor </a:t>
            </a:r>
            <a:r>
              <a:rPr dirty="0" sz="1200" spc="-5">
                <a:latin typeface="Times New Roman"/>
                <a:cs typeface="Times New Roman"/>
              </a:rPr>
              <a:t>impacts </a:t>
            </a:r>
            <a:r>
              <a:rPr dirty="0" sz="1200">
                <a:latin typeface="Times New Roman"/>
                <a:cs typeface="Times New Roman"/>
              </a:rPr>
              <a:t>within the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community.</a:t>
            </a:r>
            <a:r>
              <a:rPr dirty="0" sz="1200">
                <a:latin typeface="Times New Roman"/>
                <a:cs typeface="Times New Roman"/>
              </a:rPr>
              <a:t> Much of the basic understanding of odor transport can </a:t>
            </a:r>
            <a:r>
              <a:rPr dirty="0" sz="1200" spc="-5">
                <a:latin typeface="Times New Roman"/>
                <a:cs typeface="Times New Roman"/>
              </a:rPr>
              <a:t>come </a:t>
            </a:r>
            <a:r>
              <a:rPr dirty="0" sz="1200">
                <a:latin typeface="Times New Roman"/>
                <a:cs typeface="Times New Roman"/>
              </a:rPr>
              <a:t>from an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understanding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atmospheric</a:t>
            </a:r>
            <a:r>
              <a:rPr dirty="0" sz="1200">
                <a:latin typeface="Times New Roman"/>
                <a:cs typeface="Times New Roman"/>
              </a:rPr>
              <a:t> dispersion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processes.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However,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there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can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significant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differences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between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traditional</a:t>
            </a:r>
            <a:r>
              <a:rPr dirty="0" sz="1200">
                <a:latin typeface="Times New Roman"/>
                <a:cs typeface="Times New Roman"/>
              </a:rPr>
              <a:t> pollutant-specific </a:t>
            </a:r>
            <a:r>
              <a:rPr dirty="0" sz="1200" spc="-5">
                <a:latin typeface="Times New Roman"/>
                <a:cs typeface="Times New Roman"/>
              </a:rPr>
              <a:t>modeling</a:t>
            </a:r>
            <a:r>
              <a:rPr dirty="0" sz="1200">
                <a:latin typeface="Times New Roman"/>
                <a:cs typeface="Times New Roman"/>
              </a:rPr>
              <a:t> and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modeling </a:t>
            </a:r>
            <a:r>
              <a:rPr dirty="0" sz="1200">
                <a:latin typeface="Times New Roman"/>
                <a:cs typeface="Times New Roman"/>
              </a:rPr>
              <a:t>that is </a:t>
            </a:r>
            <a:r>
              <a:rPr dirty="0" sz="1200" spc="-5">
                <a:latin typeface="Times New Roman"/>
                <a:cs typeface="Times New Roman"/>
              </a:rPr>
              <a:t>performed </a:t>
            </a:r>
            <a:r>
              <a:rPr dirty="0" sz="1200">
                <a:latin typeface="Times New Roman"/>
                <a:cs typeface="Times New Roman"/>
              </a:rPr>
              <a:t>for odor </a:t>
            </a:r>
            <a:r>
              <a:rPr dirty="0" sz="1200" spc="-5">
                <a:latin typeface="Times New Roman"/>
                <a:cs typeface="Times New Roman"/>
              </a:rPr>
              <a:t>impact </a:t>
            </a:r>
            <a:r>
              <a:rPr dirty="0" sz="1200">
                <a:latin typeface="Times New Roman"/>
                <a:cs typeface="Times New Roman"/>
              </a:rPr>
              <a:t>analysis.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For instance, </a:t>
            </a:r>
            <a:r>
              <a:rPr dirty="0" sz="1200" spc="-5">
                <a:latin typeface="Times New Roman"/>
                <a:cs typeface="Times New Roman"/>
              </a:rPr>
              <a:t>modeling </a:t>
            </a:r>
            <a:r>
              <a:rPr dirty="0" sz="1200">
                <a:latin typeface="Times New Roman"/>
                <a:cs typeface="Times New Roman"/>
              </a:rPr>
              <a:t>used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for air </a:t>
            </a:r>
            <a:r>
              <a:rPr dirty="0" sz="1200" spc="-5">
                <a:latin typeface="Times New Roman"/>
                <a:cs typeface="Times New Roman"/>
              </a:rPr>
              <a:t>permit </a:t>
            </a:r>
            <a:r>
              <a:rPr dirty="0" sz="1200">
                <a:latin typeface="Times New Roman"/>
                <a:cs typeface="Times New Roman"/>
              </a:rPr>
              <a:t>purposes is concerned with </a:t>
            </a:r>
            <a:r>
              <a:rPr dirty="0" sz="1200" spc="-5">
                <a:latin typeface="Times New Roman"/>
                <a:cs typeface="Times New Roman"/>
              </a:rPr>
              <a:t>time-averaged </a:t>
            </a:r>
            <a:r>
              <a:rPr dirty="0" sz="1200">
                <a:latin typeface="Times New Roman"/>
                <a:cs typeface="Times New Roman"/>
              </a:rPr>
              <a:t>concentrations for direct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comparison </a:t>
            </a:r>
            <a:r>
              <a:rPr dirty="0" sz="1200">
                <a:latin typeface="Times New Roman"/>
                <a:cs typeface="Times New Roman"/>
              </a:rPr>
              <a:t>to </a:t>
            </a:r>
            <a:r>
              <a:rPr dirty="0" sz="1200" spc="-5">
                <a:latin typeface="Times New Roman"/>
                <a:cs typeface="Times New Roman"/>
              </a:rPr>
              <a:t>ambient </a:t>
            </a:r>
            <a:r>
              <a:rPr dirty="0" sz="1200">
                <a:latin typeface="Times New Roman"/>
                <a:cs typeface="Times New Roman"/>
              </a:rPr>
              <a:t>air quality standards (generally 1 hour to 1 year), whereas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recognition of an odor can occur on the order of seconds.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 addition, air quality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standards, developed to protect the public, are based upon quantifiable health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effects,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whereas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nuisance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thresholds</a:t>
            </a:r>
            <a:r>
              <a:rPr dirty="0" sz="1200">
                <a:latin typeface="Times New Roman"/>
                <a:cs typeface="Times New Roman"/>
              </a:rPr>
              <a:t> are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highly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dependent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upon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receiving population, so that one </a:t>
            </a:r>
            <a:r>
              <a:rPr dirty="0" sz="1200" spc="-5">
                <a:latin typeface="Times New Roman"/>
                <a:cs typeface="Times New Roman"/>
              </a:rPr>
              <a:t>person's </a:t>
            </a:r>
            <a:r>
              <a:rPr dirty="0" sz="1200">
                <a:latin typeface="Times New Roman"/>
                <a:cs typeface="Times New Roman"/>
              </a:rPr>
              <a:t>nuisance odor can be another </a:t>
            </a:r>
            <a:r>
              <a:rPr dirty="0" sz="1200" spc="-5">
                <a:latin typeface="Times New Roman"/>
                <a:cs typeface="Times New Roman"/>
              </a:rPr>
              <a:t>person's </a:t>
            </a:r>
            <a:r>
              <a:rPr dirty="0" sz="1200">
                <a:latin typeface="Times New Roman"/>
                <a:cs typeface="Times New Roman"/>
              </a:rPr>
              <a:t> sweet </a:t>
            </a:r>
            <a:r>
              <a:rPr dirty="0" sz="1200" spc="-5">
                <a:latin typeface="Times New Roman"/>
                <a:cs typeface="Times New Roman"/>
              </a:rPr>
              <a:t>perfume </a:t>
            </a:r>
            <a:r>
              <a:rPr dirty="0" sz="1200">
                <a:latin typeface="Times New Roman"/>
                <a:cs typeface="Times New Roman"/>
              </a:rPr>
              <a:t>or fondest </a:t>
            </a:r>
            <a:r>
              <a:rPr dirty="0" sz="1200" spc="-5">
                <a:latin typeface="Times New Roman"/>
                <a:cs typeface="Times New Roman"/>
              </a:rPr>
              <a:t>memory.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These </a:t>
            </a:r>
            <a:r>
              <a:rPr dirty="0" sz="1200">
                <a:latin typeface="Times New Roman"/>
                <a:cs typeface="Times New Roman"/>
              </a:rPr>
              <a:t>differences </a:t>
            </a:r>
            <a:r>
              <a:rPr dirty="0" sz="1200" spc="-5">
                <a:latin typeface="Times New Roman"/>
                <a:cs typeface="Times New Roman"/>
              </a:rPr>
              <a:t>must </a:t>
            </a:r>
            <a:r>
              <a:rPr dirty="0" sz="1200">
                <a:latin typeface="Times New Roman"/>
                <a:cs typeface="Times New Roman"/>
              </a:rPr>
              <a:t>be understood before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selecting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dispersion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model</a:t>
            </a:r>
            <a:r>
              <a:rPr dirty="0" sz="1200">
                <a:latin typeface="Times New Roman"/>
                <a:cs typeface="Times New Roman"/>
              </a:rPr>
              <a:t> and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modeling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methodology</a:t>
            </a:r>
            <a:r>
              <a:rPr dirty="0" sz="1200">
                <a:latin typeface="Times New Roman"/>
                <a:cs typeface="Times New Roman"/>
              </a:rPr>
              <a:t> for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predicting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impacts.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  <a:tabLst>
                <a:tab pos="469265" algn="l"/>
              </a:tabLst>
            </a:pPr>
            <a:r>
              <a:rPr dirty="0" sz="1400" spc="-5" b="1">
                <a:latin typeface="Times New Roman"/>
                <a:cs typeface="Times New Roman"/>
              </a:rPr>
              <a:t>2	Odor</a:t>
            </a:r>
            <a:r>
              <a:rPr dirty="0" sz="1400" spc="-45" b="1">
                <a:latin typeface="Times New Roman"/>
                <a:cs typeface="Times New Roman"/>
              </a:rPr>
              <a:t> </a:t>
            </a:r>
            <a:r>
              <a:rPr dirty="0" sz="1400" spc="-5" b="1">
                <a:latin typeface="Times New Roman"/>
                <a:cs typeface="Times New Roman"/>
              </a:rPr>
              <a:t>Measurement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ts val="1400"/>
              </a:lnSpc>
            </a:pPr>
            <a:r>
              <a:rPr dirty="0" sz="1200">
                <a:latin typeface="Times New Roman"/>
                <a:cs typeface="Times New Roman"/>
              </a:rPr>
              <a:t>One distinction between standard dispersion </a:t>
            </a:r>
            <a:r>
              <a:rPr dirty="0" sz="1200" spc="-5">
                <a:latin typeface="Times New Roman"/>
                <a:cs typeface="Times New Roman"/>
              </a:rPr>
              <a:t>modeling</a:t>
            </a:r>
            <a:r>
              <a:rPr dirty="0" sz="1200" spc="2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 odor </a:t>
            </a:r>
            <a:r>
              <a:rPr dirty="0" sz="1200" spc="-5">
                <a:latin typeface="Times New Roman"/>
                <a:cs typeface="Times New Roman"/>
              </a:rPr>
              <a:t>modeling</a:t>
            </a:r>
            <a:r>
              <a:rPr dirty="0" sz="1200" spc="2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is in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characterization of the odors </a:t>
            </a:r>
            <a:r>
              <a:rPr dirty="0" sz="1200" spc="-5">
                <a:latin typeface="Times New Roman"/>
                <a:cs typeface="Times New Roman"/>
              </a:rPr>
              <a:t>themselves.</a:t>
            </a:r>
            <a:r>
              <a:rPr dirty="0" sz="1200">
                <a:latin typeface="Times New Roman"/>
                <a:cs typeface="Times New Roman"/>
              </a:rPr>
              <a:t> Modeling </a:t>
            </a:r>
            <a:r>
              <a:rPr dirty="0" sz="1200" spc="-5">
                <a:latin typeface="Times New Roman"/>
                <a:cs typeface="Times New Roman"/>
              </a:rPr>
              <a:t>performed </a:t>
            </a:r>
            <a:r>
              <a:rPr dirty="0" sz="1200">
                <a:latin typeface="Times New Roman"/>
                <a:cs typeface="Times New Roman"/>
              </a:rPr>
              <a:t>for air </a:t>
            </a:r>
            <a:r>
              <a:rPr dirty="0" sz="1200" spc="-5">
                <a:latin typeface="Times New Roman"/>
                <a:cs typeface="Times New Roman"/>
              </a:rPr>
              <a:t>permits </a:t>
            </a:r>
            <a:r>
              <a:rPr dirty="0" sz="1200">
                <a:latin typeface="Times New Roman"/>
                <a:cs typeface="Times New Roman"/>
              </a:rPr>
              <a:t> or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environmental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assessments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generally</a:t>
            </a:r>
            <a:r>
              <a:rPr dirty="0" sz="1200">
                <a:latin typeface="Times New Roman"/>
                <a:cs typeface="Times New Roman"/>
              </a:rPr>
              <a:t> evaluate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transport</a:t>
            </a:r>
            <a:r>
              <a:rPr dirty="0" sz="1200" spc="30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30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known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pollutants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use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pollutant-specific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mass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emission</a:t>
            </a:r>
            <a:r>
              <a:rPr dirty="0" sz="1200">
                <a:latin typeface="Times New Roman"/>
                <a:cs typeface="Times New Roman"/>
              </a:rPr>
              <a:t> rates.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Emission</a:t>
            </a:r>
            <a:r>
              <a:rPr dirty="0" sz="1200">
                <a:latin typeface="Times New Roman"/>
                <a:cs typeface="Times New Roman"/>
              </a:rPr>
              <a:t> rates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or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emission fluxes, </a:t>
            </a:r>
            <a:r>
              <a:rPr dirty="0" sz="1200">
                <a:latin typeface="Times New Roman"/>
                <a:cs typeface="Times New Roman"/>
              </a:rPr>
              <a:t>in units of </a:t>
            </a:r>
            <a:r>
              <a:rPr dirty="0" sz="1200" spc="-5">
                <a:latin typeface="Times New Roman"/>
                <a:cs typeface="Times New Roman"/>
              </a:rPr>
              <a:t>mass emitted </a:t>
            </a:r>
            <a:r>
              <a:rPr dirty="0" sz="1200">
                <a:latin typeface="Times New Roman"/>
                <a:cs typeface="Times New Roman"/>
              </a:rPr>
              <a:t>per unit </a:t>
            </a:r>
            <a:r>
              <a:rPr dirty="0" sz="1200" spc="-5">
                <a:latin typeface="Times New Roman"/>
                <a:cs typeface="Times New Roman"/>
              </a:rPr>
              <a:t>time </a:t>
            </a:r>
            <a:r>
              <a:rPr dirty="0" sz="1200">
                <a:latin typeface="Times New Roman"/>
                <a:cs typeface="Times New Roman"/>
              </a:rPr>
              <a:t>and </a:t>
            </a:r>
            <a:r>
              <a:rPr dirty="0" sz="1200" spc="-5">
                <a:latin typeface="Times New Roman"/>
                <a:cs typeface="Times New Roman"/>
              </a:rPr>
              <a:t>mass </a:t>
            </a:r>
            <a:r>
              <a:rPr dirty="0" sz="1200">
                <a:latin typeface="Times New Roman"/>
                <a:cs typeface="Times New Roman"/>
              </a:rPr>
              <a:t>per unit </a:t>
            </a:r>
            <a:r>
              <a:rPr dirty="0" sz="1200" spc="-5">
                <a:latin typeface="Times New Roman"/>
                <a:cs typeface="Times New Roman"/>
              </a:rPr>
              <a:t>time </a:t>
            </a:r>
            <a:r>
              <a:rPr dirty="0" sz="1200">
                <a:latin typeface="Times New Roman"/>
                <a:cs typeface="Times New Roman"/>
              </a:rPr>
              <a:t>per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unit</a:t>
            </a:r>
            <a:r>
              <a:rPr dirty="0" sz="1200" spc="14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area,</a:t>
            </a:r>
            <a:r>
              <a:rPr dirty="0" sz="1200" spc="14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are</a:t>
            </a:r>
            <a:r>
              <a:rPr dirty="0" sz="1200" spc="14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determined</a:t>
            </a:r>
            <a:r>
              <a:rPr dirty="0" sz="1200" spc="14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from</a:t>
            </a:r>
            <a:r>
              <a:rPr dirty="0" sz="1200" spc="1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source</a:t>
            </a:r>
            <a:r>
              <a:rPr dirty="0" sz="1200" spc="14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sampling,</a:t>
            </a:r>
            <a:r>
              <a:rPr dirty="0" sz="1200" spc="15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emission</a:t>
            </a:r>
            <a:r>
              <a:rPr dirty="0" sz="1200" spc="15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factors,</a:t>
            </a:r>
            <a:r>
              <a:rPr dirty="0" sz="1200" spc="15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or</a:t>
            </a:r>
            <a:r>
              <a:rPr dirty="0" sz="1200" spc="15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theoretical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58900" y="439165"/>
            <a:ext cx="21717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latin typeface="Times New Roman"/>
                <a:cs typeface="Times New Roman"/>
              </a:rPr>
              <a:t>348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680808" y="439165"/>
            <a:ext cx="173355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-5" b="1">
                <a:latin typeface="Times New Roman"/>
                <a:cs typeface="Times New Roman"/>
              </a:rPr>
              <a:t>Air</a:t>
            </a:r>
            <a:r>
              <a:rPr dirty="0" sz="1000" b="1">
                <a:latin typeface="Times New Roman"/>
                <a:cs typeface="Times New Roman"/>
              </a:rPr>
              <a:t> </a:t>
            </a:r>
            <a:r>
              <a:rPr dirty="0" sz="1000" spc="-5" b="1">
                <a:latin typeface="Times New Roman"/>
                <a:cs typeface="Times New Roman"/>
              </a:rPr>
              <a:t>Quality</a:t>
            </a:r>
            <a:r>
              <a:rPr dirty="0" sz="1000" b="1">
                <a:latin typeface="Times New Roman"/>
                <a:cs typeface="Times New Roman"/>
              </a:rPr>
              <a:t> </a:t>
            </a:r>
            <a:r>
              <a:rPr dirty="0" sz="1000" spc="-5" b="1">
                <a:latin typeface="Times New Roman"/>
                <a:cs typeface="Times New Roman"/>
              </a:rPr>
              <a:t>Modeling</a:t>
            </a:r>
            <a:r>
              <a:rPr dirty="0" sz="1000" b="1">
                <a:latin typeface="Times New Roman"/>
                <a:cs typeface="Times New Roman"/>
              </a:rPr>
              <a:t> – </a:t>
            </a:r>
            <a:r>
              <a:rPr dirty="0" sz="1000" spc="-5" b="1">
                <a:latin typeface="Times New Roman"/>
                <a:cs typeface="Times New Roman"/>
              </a:rPr>
              <a:t>Vol.</a:t>
            </a:r>
            <a:r>
              <a:rPr dirty="0" sz="1000" b="1">
                <a:latin typeface="Times New Roman"/>
                <a:cs typeface="Times New Roman"/>
              </a:rPr>
              <a:t> III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58895" y="892555"/>
            <a:ext cx="5057775" cy="3023235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algn="just" marL="12700" marR="5080">
              <a:lnSpc>
                <a:spcPts val="1400"/>
              </a:lnSpc>
              <a:spcBef>
                <a:spcPts val="180"/>
              </a:spcBef>
            </a:pPr>
            <a:r>
              <a:rPr dirty="0" sz="1200" spc="-5">
                <a:latin typeface="Times New Roman"/>
                <a:cs typeface="Times New Roman"/>
              </a:rPr>
              <a:t>Some </a:t>
            </a:r>
            <a:r>
              <a:rPr dirty="0" sz="1200">
                <a:latin typeface="Times New Roman"/>
                <a:cs typeface="Times New Roman"/>
              </a:rPr>
              <a:t>odor analyses have </a:t>
            </a:r>
            <a:r>
              <a:rPr dirty="0" sz="1200" spc="-5">
                <a:latin typeface="Times New Roman"/>
                <a:cs typeface="Times New Roman"/>
              </a:rPr>
              <a:t>made </a:t>
            </a:r>
            <a:r>
              <a:rPr dirty="0" sz="1200">
                <a:latin typeface="Times New Roman"/>
                <a:cs typeface="Times New Roman"/>
              </a:rPr>
              <a:t>the conversion to shorter </a:t>
            </a:r>
            <a:r>
              <a:rPr dirty="0" sz="1200" spc="-5">
                <a:latin typeface="Times New Roman"/>
                <a:cs typeface="Times New Roman"/>
              </a:rPr>
              <a:t>time </a:t>
            </a:r>
            <a:r>
              <a:rPr dirty="0" sz="1200">
                <a:latin typeface="Times New Roman"/>
                <a:cs typeface="Times New Roman"/>
              </a:rPr>
              <a:t>averages by first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setting the 1-hour output equal to a </a:t>
            </a:r>
            <a:r>
              <a:rPr dirty="0" sz="1200" spc="-5">
                <a:latin typeface="Times New Roman"/>
                <a:cs typeface="Times New Roman"/>
              </a:rPr>
              <a:t>15-minute </a:t>
            </a:r>
            <a:r>
              <a:rPr dirty="0" sz="1200">
                <a:latin typeface="Times New Roman"/>
                <a:cs typeface="Times New Roman"/>
              </a:rPr>
              <a:t>average, and then converting from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15 </a:t>
            </a:r>
            <a:r>
              <a:rPr dirty="0" sz="1200" spc="-5">
                <a:latin typeface="Times New Roman"/>
                <a:cs typeface="Times New Roman"/>
              </a:rPr>
              <a:t>minutes </a:t>
            </a:r>
            <a:r>
              <a:rPr dirty="0" sz="1200">
                <a:latin typeface="Times New Roman"/>
                <a:cs typeface="Times New Roman"/>
              </a:rPr>
              <a:t>to a shorter averaging </a:t>
            </a:r>
            <a:r>
              <a:rPr dirty="0" sz="1200" spc="-5">
                <a:latin typeface="Times New Roman"/>
                <a:cs typeface="Times New Roman"/>
              </a:rPr>
              <a:t>time </a:t>
            </a:r>
            <a:r>
              <a:rPr dirty="0" sz="1200">
                <a:latin typeface="Times New Roman"/>
                <a:cs typeface="Times New Roman"/>
              </a:rPr>
              <a:t>(e.g., Engel et al., 1997).   Others have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taken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1-hour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model</a:t>
            </a:r>
            <a:r>
              <a:rPr dirty="0" sz="1200">
                <a:latin typeface="Times New Roman"/>
                <a:cs typeface="Times New Roman"/>
              </a:rPr>
              <a:t> output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representative</a:t>
            </a:r>
            <a:r>
              <a:rPr dirty="0" sz="1200">
                <a:latin typeface="Times New Roman"/>
                <a:cs typeface="Times New Roman"/>
              </a:rPr>
              <a:t> of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1-hour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average,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converted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that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impact</a:t>
            </a:r>
            <a:r>
              <a:rPr dirty="0" sz="1200">
                <a:latin typeface="Times New Roman"/>
                <a:cs typeface="Times New Roman"/>
              </a:rPr>
              <a:t> directly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shorter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term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impact.</a:t>
            </a:r>
            <a:r>
              <a:rPr dirty="0" sz="1200">
                <a:latin typeface="Times New Roman"/>
                <a:cs typeface="Times New Roman"/>
              </a:rPr>
              <a:t> 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Hong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Kong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Environmental</a:t>
            </a:r>
            <a:r>
              <a:rPr dirty="0" sz="1200">
                <a:latin typeface="Times New Roman"/>
                <a:cs typeface="Times New Roman"/>
              </a:rPr>
              <a:t> Protection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Department</a:t>
            </a:r>
            <a:r>
              <a:rPr dirty="0" sz="1200">
                <a:latin typeface="Times New Roman"/>
                <a:cs typeface="Times New Roman"/>
              </a:rPr>
              <a:t> Guideline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(Hong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Kong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Environmental </a:t>
            </a:r>
            <a:r>
              <a:rPr dirty="0" sz="1200">
                <a:latin typeface="Times New Roman"/>
                <a:cs typeface="Times New Roman"/>
              </a:rPr>
              <a:t> Protection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Department,</a:t>
            </a:r>
            <a:r>
              <a:rPr dirty="0" sz="1200">
                <a:latin typeface="Times New Roman"/>
                <a:cs typeface="Times New Roman"/>
              </a:rPr>
              <a:t> 2000)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recommends</a:t>
            </a:r>
            <a:r>
              <a:rPr dirty="0" sz="1200">
                <a:latin typeface="Times New Roman"/>
                <a:cs typeface="Times New Roman"/>
              </a:rPr>
              <a:t> converting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1-hour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modeled </a:t>
            </a:r>
            <a:r>
              <a:rPr dirty="0" sz="1200">
                <a:latin typeface="Times New Roman"/>
                <a:cs typeface="Times New Roman"/>
              </a:rPr>
              <a:t> concentration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3-minute</a:t>
            </a:r>
            <a:r>
              <a:rPr dirty="0" sz="1200">
                <a:latin typeface="Times New Roman"/>
                <a:cs typeface="Times New Roman"/>
              </a:rPr>
              <a:t> concentration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based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upon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stability-dependent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power-law relationship, then using a </a:t>
            </a:r>
            <a:r>
              <a:rPr dirty="0" sz="1200" spc="-5">
                <a:latin typeface="Times New Roman"/>
                <a:cs typeface="Times New Roman"/>
              </a:rPr>
              <a:t>conversion </a:t>
            </a:r>
            <a:r>
              <a:rPr dirty="0" sz="1200">
                <a:latin typeface="Times New Roman"/>
                <a:cs typeface="Times New Roman"/>
              </a:rPr>
              <a:t>factor to go from a </a:t>
            </a:r>
            <a:r>
              <a:rPr dirty="0" sz="1200" spc="-5">
                <a:latin typeface="Times New Roman"/>
                <a:cs typeface="Times New Roman"/>
              </a:rPr>
              <a:t>3-minute </a:t>
            </a:r>
            <a:r>
              <a:rPr dirty="0" sz="1200">
                <a:latin typeface="Times New Roman"/>
                <a:cs typeface="Times New Roman"/>
              </a:rPr>
              <a:t>to 5-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second averaging </a:t>
            </a:r>
            <a:r>
              <a:rPr dirty="0" sz="1200" spc="-5">
                <a:latin typeface="Times New Roman"/>
                <a:cs typeface="Times New Roman"/>
              </a:rPr>
              <a:t>time.</a:t>
            </a:r>
            <a:r>
              <a:rPr dirty="0" sz="1200">
                <a:latin typeface="Times New Roman"/>
                <a:cs typeface="Times New Roman"/>
              </a:rPr>
              <a:t> Other researchers have reported using a </a:t>
            </a:r>
            <a:r>
              <a:rPr dirty="0" sz="1200" i="1">
                <a:latin typeface="Times New Roman"/>
                <a:cs typeface="Times New Roman"/>
              </a:rPr>
              <a:t>peak to mean </a:t>
            </a:r>
            <a:r>
              <a:rPr dirty="0" sz="1200" spc="5" i="1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conversion factor based upon other </a:t>
            </a:r>
            <a:r>
              <a:rPr dirty="0" sz="1200" spc="-5">
                <a:latin typeface="Times New Roman"/>
                <a:cs typeface="Times New Roman"/>
              </a:rPr>
              <a:t>parameters, </a:t>
            </a:r>
            <a:r>
              <a:rPr dirty="0" sz="1200">
                <a:latin typeface="Times New Roman"/>
                <a:cs typeface="Times New Roman"/>
              </a:rPr>
              <a:t>such as distance from the source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 height of the source relative to the receptor.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CALPUFF </a:t>
            </a:r>
            <a:r>
              <a:rPr dirty="0" sz="1200" spc="-5">
                <a:latin typeface="Times New Roman"/>
                <a:cs typeface="Times New Roman"/>
              </a:rPr>
              <a:t>model </a:t>
            </a:r>
            <a:r>
              <a:rPr dirty="0" sz="1200">
                <a:latin typeface="Times New Roman"/>
                <a:cs typeface="Times New Roman"/>
              </a:rPr>
              <a:t>has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incorporated the 1/5 power law for use in odor </a:t>
            </a:r>
            <a:r>
              <a:rPr dirty="0" sz="1200" spc="-5">
                <a:latin typeface="Times New Roman"/>
                <a:cs typeface="Times New Roman"/>
              </a:rPr>
              <a:t>assessment </a:t>
            </a:r>
            <a:r>
              <a:rPr dirty="0" sz="1200">
                <a:latin typeface="Times New Roman"/>
                <a:cs typeface="Times New Roman"/>
              </a:rPr>
              <a:t>(Scire et al., 2000).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  <a:hlinkClick r:id="rId2" action="ppaction://hlinksldjump"/>
              </a:rPr>
              <a:t>Table 3</a:t>
            </a:r>
            <a:r>
              <a:rPr dirty="0" sz="1200">
                <a:latin typeface="Times New Roman"/>
                <a:cs typeface="Times New Roman"/>
              </a:rPr>
              <a:t> lists </a:t>
            </a:r>
            <a:r>
              <a:rPr dirty="0" sz="1200" i="1">
                <a:latin typeface="Times New Roman"/>
                <a:cs typeface="Times New Roman"/>
              </a:rPr>
              <a:t>peak to mean </a:t>
            </a:r>
            <a:r>
              <a:rPr dirty="0" sz="1200">
                <a:latin typeface="Times New Roman"/>
                <a:cs typeface="Times New Roman"/>
              </a:rPr>
              <a:t>conversions from recently published odor </a:t>
            </a:r>
            <a:r>
              <a:rPr dirty="0" sz="1200" spc="-5">
                <a:latin typeface="Times New Roman"/>
                <a:cs typeface="Times New Roman"/>
              </a:rPr>
              <a:t>modeling </a:t>
            </a:r>
            <a:r>
              <a:rPr dirty="0" sz="1200">
                <a:latin typeface="Times New Roman"/>
                <a:cs typeface="Times New Roman"/>
              </a:rPr>
              <a:t> analyses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(Diosey, 2001).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100">
              <a:latin typeface="Times New Roman"/>
              <a:cs typeface="Times New Roman"/>
            </a:endParaRPr>
          </a:p>
          <a:p>
            <a:pPr marL="579120">
              <a:lnSpc>
                <a:spcPct val="100000"/>
              </a:lnSpc>
            </a:pPr>
            <a:r>
              <a:rPr dirty="0" sz="1000" b="1">
                <a:latin typeface="Times New Roman"/>
                <a:cs typeface="Times New Roman"/>
              </a:rPr>
              <a:t>Table</a:t>
            </a:r>
            <a:r>
              <a:rPr dirty="0" sz="1000" spc="-10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3.</a:t>
            </a:r>
            <a:r>
              <a:rPr dirty="0" sz="1000" spc="-5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Conversion</a:t>
            </a:r>
            <a:r>
              <a:rPr dirty="0" sz="1000" spc="-5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Factors</a:t>
            </a:r>
            <a:r>
              <a:rPr dirty="0" sz="1000" spc="-5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Used for</a:t>
            </a:r>
            <a:r>
              <a:rPr dirty="0" sz="1000" spc="-5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Determining</a:t>
            </a:r>
            <a:r>
              <a:rPr dirty="0" sz="1000" spc="-5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Short-term</a:t>
            </a:r>
            <a:r>
              <a:rPr dirty="0" sz="1000" spc="-5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Impacts.</a:t>
            </a:r>
            <a:endParaRPr sz="1000">
              <a:latin typeface="Times New Roman"/>
              <a:cs typeface="Times New Roman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1397508" y="4053840"/>
          <a:ext cx="4981575" cy="39179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28700"/>
                <a:gridCol w="1485900"/>
                <a:gridCol w="2457450"/>
              </a:tblGrid>
              <a:tr h="29794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14"/>
                        </a:spcBef>
                      </a:pPr>
                      <a:r>
                        <a:rPr dirty="0" sz="1200" b="1">
                          <a:latin typeface="Times New Roman"/>
                          <a:cs typeface="Times New Roman"/>
                        </a:rPr>
                        <a:t>Time</a:t>
                      </a:r>
                      <a:r>
                        <a:rPr dirty="0" sz="1200" spc="-20" b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 b="1">
                          <a:latin typeface="Times New Roman"/>
                          <a:cs typeface="Times New Roman"/>
                        </a:rPr>
                        <a:t>Scale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2704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14"/>
                        </a:spcBef>
                      </a:pPr>
                      <a:r>
                        <a:rPr dirty="0" sz="1200" spc="-5" b="1">
                          <a:latin typeface="Times New Roman"/>
                          <a:cs typeface="Times New Roman"/>
                        </a:rPr>
                        <a:t>Conversion</a:t>
                      </a:r>
                      <a:r>
                        <a:rPr dirty="0" sz="1200" spc="-25" b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b="1">
                          <a:latin typeface="Times New Roman"/>
                          <a:cs typeface="Times New Roman"/>
                        </a:rPr>
                        <a:t>Factor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2704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14"/>
                        </a:spcBef>
                      </a:pPr>
                      <a:r>
                        <a:rPr dirty="0" sz="1200" spc="-5" b="1">
                          <a:latin typeface="Times New Roman"/>
                          <a:cs typeface="Times New Roman"/>
                        </a:rPr>
                        <a:t>Conversion</a:t>
                      </a:r>
                      <a:r>
                        <a:rPr dirty="0" sz="1200" spc="-25" b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b="1">
                          <a:latin typeface="Times New Roman"/>
                          <a:cs typeface="Times New Roman"/>
                        </a:rPr>
                        <a:t>Method</a:t>
                      </a:r>
                      <a:r>
                        <a:rPr dirty="0" sz="1200" spc="-15" b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b="1">
                          <a:latin typeface="Times New Roman"/>
                          <a:cs typeface="Times New Roman"/>
                        </a:rPr>
                        <a:t>*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2704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118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second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191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45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to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9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1915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5960" marR="186055" indent="-502920">
                        <a:lnSpc>
                          <a:spcPts val="14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Power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law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(stability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dependent)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+ </a:t>
                      </a:r>
                      <a:r>
                        <a:rPr dirty="0" sz="1200" spc="-28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conversion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factor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794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30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second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08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1.97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08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Modified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power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law,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=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-0.2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08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794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&lt;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minute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08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6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08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Power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law,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=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-0.30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08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794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minutes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08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08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Power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law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08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794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minutes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08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---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08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Power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law,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p=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-1/5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08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794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minutes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08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78460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4.47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to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1.65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08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Power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law,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is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stability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dependent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08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794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minutes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08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1.7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08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Conversion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factor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08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794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minutes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08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---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08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Power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law,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p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=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1/5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08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794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minutes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08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2.29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08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Conversion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factor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08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794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10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minutes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08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1.82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08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Conversion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factor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08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794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10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minutes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08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1.35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08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Conversion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factor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08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727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hour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81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81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None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810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58900" y="439165"/>
            <a:ext cx="1232535" cy="6934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latin typeface="Times New Roman"/>
                <a:cs typeface="Times New Roman"/>
              </a:rPr>
              <a:t>15B</a:t>
            </a:r>
            <a:r>
              <a:rPr dirty="0" sz="1000" spc="229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Odor</a:t>
            </a:r>
            <a:r>
              <a:rPr dirty="0" sz="1000" spc="-10" b="1">
                <a:latin typeface="Times New Roman"/>
                <a:cs typeface="Times New Roman"/>
              </a:rPr>
              <a:t> </a:t>
            </a:r>
            <a:r>
              <a:rPr dirty="0" sz="1000" spc="-5" b="1">
                <a:latin typeface="Times New Roman"/>
                <a:cs typeface="Times New Roman"/>
              </a:rPr>
              <a:t>Modeling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9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469265" algn="l"/>
              </a:tabLst>
            </a:pPr>
            <a:r>
              <a:rPr dirty="0" sz="1400" spc="-5" b="1">
                <a:latin typeface="Times New Roman"/>
                <a:cs typeface="Times New Roman"/>
              </a:rPr>
              <a:t>6</a:t>
            </a:r>
            <a:r>
              <a:rPr dirty="0" sz="1400" spc="-5" b="1">
                <a:latin typeface="Times New Roman"/>
                <a:cs typeface="Times New Roman"/>
              </a:rPr>
              <a:t>	</a:t>
            </a:r>
            <a:r>
              <a:rPr dirty="0" sz="1400" spc="-5" b="1">
                <a:latin typeface="Times New Roman"/>
                <a:cs typeface="Times New Roman"/>
              </a:rPr>
              <a:t>Summary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96546" y="439165"/>
            <a:ext cx="21717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latin typeface="Times New Roman"/>
                <a:cs typeface="Times New Roman"/>
              </a:rPr>
              <a:t>349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282696" y="1278127"/>
            <a:ext cx="5207000" cy="7447280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algn="just" marL="88900" marR="78740">
              <a:lnSpc>
                <a:spcPts val="1400"/>
              </a:lnSpc>
              <a:spcBef>
                <a:spcPts val="180"/>
              </a:spcBef>
            </a:pPr>
            <a:r>
              <a:rPr dirty="0" sz="1200">
                <a:latin typeface="Times New Roman"/>
                <a:cs typeface="Times New Roman"/>
              </a:rPr>
              <a:t>Modeling</a:t>
            </a:r>
            <a:r>
              <a:rPr dirty="0" sz="1200" spc="2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229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impact</a:t>
            </a:r>
            <a:r>
              <a:rPr dirty="0" sz="1200" spc="2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229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odors</a:t>
            </a:r>
            <a:r>
              <a:rPr dirty="0" sz="1200" spc="2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downwind</a:t>
            </a:r>
            <a:r>
              <a:rPr dirty="0" sz="1200" spc="2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2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229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source</a:t>
            </a:r>
            <a:r>
              <a:rPr dirty="0" sz="1200" spc="2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can</a:t>
            </a:r>
            <a:r>
              <a:rPr dirty="0" sz="1200" spc="2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be</a:t>
            </a:r>
            <a:r>
              <a:rPr dirty="0" sz="1200" spc="2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performed</a:t>
            </a:r>
            <a:r>
              <a:rPr dirty="0" sz="1200" spc="229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using </a:t>
            </a:r>
            <a:r>
              <a:rPr dirty="0" sz="1200" spc="-29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many </a:t>
            </a:r>
            <a:r>
              <a:rPr dirty="0" sz="1200">
                <a:latin typeface="Times New Roman"/>
                <a:cs typeface="Times New Roman"/>
              </a:rPr>
              <a:t>of the </a:t>
            </a:r>
            <a:r>
              <a:rPr dirty="0" sz="1200" spc="-5">
                <a:latin typeface="Times New Roman"/>
                <a:cs typeface="Times New Roman"/>
              </a:rPr>
              <a:t>same </a:t>
            </a:r>
            <a:r>
              <a:rPr dirty="0" sz="1200">
                <a:latin typeface="Times New Roman"/>
                <a:cs typeface="Times New Roman"/>
              </a:rPr>
              <a:t>tools used for </a:t>
            </a:r>
            <a:r>
              <a:rPr dirty="0" sz="1200" spc="-5">
                <a:latin typeface="Times New Roman"/>
                <a:cs typeface="Times New Roman"/>
              </a:rPr>
              <a:t>atmospheric </a:t>
            </a:r>
            <a:r>
              <a:rPr dirty="0" sz="1200">
                <a:latin typeface="Times New Roman"/>
                <a:cs typeface="Times New Roman"/>
              </a:rPr>
              <a:t>dispersion analysis.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However, there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are </a:t>
            </a:r>
            <a:r>
              <a:rPr dirty="0" sz="1200" spc="-5">
                <a:latin typeface="Times New Roman"/>
                <a:cs typeface="Times New Roman"/>
              </a:rPr>
              <a:t>some </a:t>
            </a:r>
            <a:r>
              <a:rPr dirty="0" sz="1200">
                <a:latin typeface="Times New Roman"/>
                <a:cs typeface="Times New Roman"/>
              </a:rPr>
              <a:t>distinct differences that </a:t>
            </a:r>
            <a:r>
              <a:rPr dirty="0" sz="1200" spc="-5">
                <a:latin typeface="Times New Roman"/>
                <a:cs typeface="Times New Roman"/>
              </a:rPr>
              <a:t>must </a:t>
            </a:r>
            <a:r>
              <a:rPr dirty="0" sz="1200">
                <a:latin typeface="Times New Roman"/>
                <a:cs typeface="Times New Roman"/>
              </a:rPr>
              <a:t>be accounted for before proceeding with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this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approach.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One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difference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that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are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detected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recognized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at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timescales</a:t>
            </a:r>
            <a:r>
              <a:rPr dirty="0" sz="1200" spc="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that</a:t>
            </a:r>
            <a:r>
              <a:rPr dirty="0" sz="1200" spc="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are</a:t>
            </a:r>
            <a:r>
              <a:rPr dirty="0" sz="1200" spc="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generally</a:t>
            </a:r>
            <a:r>
              <a:rPr dirty="0" sz="1200" spc="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far</a:t>
            </a:r>
            <a:r>
              <a:rPr dirty="0" sz="1200" spc="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shorter</a:t>
            </a:r>
            <a:r>
              <a:rPr dirty="0" sz="1200" spc="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than</a:t>
            </a:r>
            <a:r>
              <a:rPr dirty="0" sz="1200" spc="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averaging</a:t>
            </a:r>
            <a:r>
              <a:rPr dirty="0" sz="1200" spc="9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times</a:t>
            </a:r>
            <a:r>
              <a:rPr dirty="0" sz="1200" spc="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used</a:t>
            </a:r>
            <a:r>
              <a:rPr dirty="0" sz="1200" spc="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</a:t>
            </a:r>
            <a:r>
              <a:rPr dirty="0" sz="1200" spc="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routine </a:t>
            </a:r>
            <a:r>
              <a:rPr dirty="0" sz="1200" spc="-2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air quality analysis.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Most standard </a:t>
            </a:r>
            <a:r>
              <a:rPr dirty="0" sz="1200" spc="-5">
                <a:latin typeface="Times New Roman"/>
                <a:cs typeface="Times New Roman"/>
              </a:rPr>
              <a:t>dispersion models </a:t>
            </a:r>
            <a:r>
              <a:rPr dirty="0" sz="1200">
                <a:latin typeface="Times New Roman"/>
                <a:cs typeface="Times New Roman"/>
              </a:rPr>
              <a:t>have not been validated </a:t>
            </a:r>
            <a:r>
              <a:rPr dirty="0" sz="1200" spc="-5">
                <a:latin typeface="Times New Roman"/>
                <a:cs typeface="Times New Roman"/>
              </a:rPr>
              <a:t>for </a:t>
            </a:r>
            <a:r>
              <a:rPr dirty="0" sz="1200">
                <a:latin typeface="Times New Roman"/>
                <a:cs typeface="Times New Roman"/>
              </a:rPr>
              <a:t> such short averaging </a:t>
            </a:r>
            <a:r>
              <a:rPr dirty="0" sz="1200" spc="-5">
                <a:latin typeface="Times New Roman"/>
                <a:cs typeface="Times New Roman"/>
              </a:rPr>
              <a:t>times.</a:t>
            </a:r>
            <a:r>
              <a:rPr dirty="0" sz="1200">
                <a:latin typeface="Times New Roman"/>
                <a:cs typeface="Times New Roman"/>
              </a:rPr>
              <a:t> However, a </a:t>
            </a:r>
            <a:r>
              <a:rPr dirty="0" sz="1200" spc="-5">
                <a:latin typeface="Times New Roman"/>
                <a:cs typeface="Times New Roman"/>
              </a:rPr>
              <a:t>number </a:t>
            </a:r>
            <a:r>
              <a:rPr dirty="0" sz="1200">
                <a:latin typeface="Times New Roman"/>
                <a:cs typeface="Times New Roman"/>
              </a:rPr>
              <a:t>of techniques developed to adapt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standard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dispersion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models</a:t>
            </a:r>
            <a:r>
              <a:rPr dirty="0" sz="1200">
                <a:latin typeface="Times New Roman"/>
                <a:cs typeface="Times New Roman"/>
              </a:rPr>
              <a:t> for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potentially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shorter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averaging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times</a:t>
            </a:r>
            <a:r>
              <a:rPr dirty="0" sz="1200">
                <a:latin typeface="Times New Roman"/>
                <a:cs typeface="Times New Roman"/>
              </a:rPr>
              <a:t> were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discussed.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Secondly, odors can be </a:t>
            </a:r>
            <a:r>
              <a:rPr dirty="0" sz="1200" spc="-5">
                <a:latin typeface="Times New Roman"/>
                <a:cs typeface="Times New Roman"/>
              </a:rPr>
              <a:t>complex mixtures </a:t>
            </a:r>
            <a:r>
              <a:rPr dirty="0" sz="1200">
                <a:latin typeface="Times New Roman"/>
                <a:cs typeface="Times New Roman"/>
              </a:rPr>
              <a:t>at a given source, can vary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from </a:t>
            </a:r>
            <a:r>
              <a:rPr dirty="0" sz="1200">
                <a:latin typeface="Times New Roman"/>
                <a:cs typeface="Times New Roman"/>
              </a:rPr>
              <a:t>source to source at a given </a:t>
            </a:r>
            <a:r>
              <a:rPr dirty="0" sz="1200" spc="-5">
                <a:latin typeface="Times New Roman"/>
                <a:cs typeface="Times New Roman"/>
              </a:rPr>
              <a:t>facility, </a:t>
            </a:r>
            <a:r>
              <a:rPr dirty="0" sz="1200">
                <a:latin typeface="Times New Roman"/>
                <a:cs typeface="Times New Roman"/>
              </a:rPr>
              <a:t>or can </a:t>
            </a:r>
            <a:r>
              <a:rPr dirty="0" sz="1200" spc="-5">
                <a:latin typeface="Times New Roman"/>
                <a:cs typeface="Times New Roman"/>
              </a:rPr>
              <a:t>become more complex </a:t>
            </a:r>
            <a:r>
              <a:rPr dirty="0" sz="1200">
                <a:latin typeface="Times New Roman"/>
                <a:cs typeface="Times New Roman"/>
              </a:rPr>
              <a:t>as they are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transported downwind.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Unlike the specific </a:t>
            </a:r>
            <a:r>
              <a:rPr dirty="0" sz="1200" spc="-5">
                <a:latin typeface="Times New Roman"/>
                <a:cs typeface="Times New Roman"/>
              </a:rPr>
              <a:t>compounds </a:t>
            </a:r>
            <a:r>
              <a:rPr dirty="0" sz="1200">
                <a:latin typeface="Times New Roman"/>
                <a:cs typeface="Times New Roman"/>
              </a:rPr>
              <a:t>that are studied in routine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air quality analyses, such distinct odors are not necessarily additive at locations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downwind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 the source(s).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50">
              <a:latin typeface="Times New Roman"/>
              <a:cs typeface="Times New Roman"/>
            </a:endParaRPr>
          </a:p>
          <a:p>
            <a:pPr algn="just" marL="88900" marR="78740">
              <a:lnSpc>
                <a:spcPts val="1400"/>
              </a:lnSpc>
              <a:spcBef>
                <a:spcPts val="5"/>
              </a:spcBef>
            </a:pPr>
            <a:r>
              <a:rPr dirty="0" sz="1200">
                <a:latin typeface="Times New Roman"/>
                <a:cs typeface="Times New Roman"/>
              </a:rPr>
              <a:t>The key to selecting the appropriate odor </a:t>
            </a:r>
            <a:r>
              <a:rPr dirty="0" sz="1200" spc="-5">
                <a:latin typeface="Times New Roman"/>
                <a:cs typeface="Times New Roman"/>
              </a:rPr>
              <a:t>modeling </a:t>
            </a:r>
            <a:r>
              <a:rPr dirty="0" sz="1200">
                <a:latin typeface="Times New Roman"/>
                <a:cs typeface="Times New Roman"/>
              </a:rPr>
              <a:t>technique is to understand the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objective of the odor analysis, and to understand the characteristics of the site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itself.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What</a:t>
            </a:r>
            <a:r>
              <a:rPr dirty="0" sz="1200">
                <a:latin typeface="Times New Roman"/>
                <a:cs typeface="Times New Roman"/>
              </a:rPr>
              <a:t> are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criteria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that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must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met,</a:t>
            </a:r>
            <a:r>
              <a:rPr dirty="0" sz="1200">
                <a:latin typeface="Times New Roman"/>
                <a:cs typeface="Times New Roman"/>
              </a:rPr>
              <a:t> what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model</a:t>
            </a:r>
            <a:r>
              <a:rPr dirty="0" sz="1200" spc="2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modeling </a:t>
            </a:r>
            <a:r>
              <a:rPr dirty="0" sz="1200">
                <a:latin typeface="Times New Roman"/>
                <a:cs typeface="Times New Roman"/>
              </a:rPr>
              <a:t> techniques offer the best </a:t>
            </a:r>
            <a:r>
              <a:rPr dirty="0" sz="1200" spc="-5">
                <a:latin typeface="Times New Roman"/>
                <a:cs typeface="Times New Roman"/>
              </a:rPr>
              <a:t>simulation </a:t>
            </a:r>
            <a:r>
              <a:rPr dirty="0" sz="1200">
                <a:latin typeface="Times New Roman"/>
                <a:cs typeface="Times New Roman"/>
              </a:rPr>
              <a:t>of </a:t>
            </a:r>
            <a:r>
              <a:rPr dirty="0" sz="1200" spc="-10">
                <a:latin typeface="Times New Roman"/>
                <a:cs typeface="Times New Roman"/>
              </a:rPr>
              <a:t>the </a:t>
            </a:r>
            <a:r>
              <a:rPr dirty="0" sz="1200">
                <a:latin typeface="Times New Roman"/>
                <a:cs typeface="Times New Roman"/>
              </a:rPr>
              <a:t>odor transport process, and who will be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reviewing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analysis.</a:t>
            </a:r>
            <a:r>
              <a:rPr dirty="0" sz="1200" spc="5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These</a:t>
            </a:r>
            <a:r>
              <a:rPr dirty="0" sz="1200" spc="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are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all</a:t>
            </a:r>
            <a:r>
              <a:rPr dirty="0" sz="1200" spc="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questions</a:t>
            </a:r>
            <a:r>
              <a:rPr dirty="0" sz="1200" spc="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that</a:t>
            </a:r>
            <a:r>
              <a:rPr dirty="0" sz="1200" spc="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must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be</a:t>
            </a:r>
            <a:r>
              <a:rPr dirty="0" sz="1200" spc="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determined</a:t>
            </a:r>
            <a:r>
              <a:rPr dirty="0" sz="1200" spc="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as</a:t>
            </a:r>
            <a:r>
              <a:rPr dirty="0" sz="1200" spc="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part</a:t>
            </a:r>
            <a:r>
              <a:rPr dirty="0" sz="1200" spc="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 </a:t>
            </a:r>
            <a:r>
              <a:rPr dirty="0" sz="1200" spc="-2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practical odor </a:t>
            </a:r>
            <a:r>
              <a:rPr dirty="0" sz="1200" spc="-5">
                <a:latin typeface="Times New Roman"/>
                <a:cs typeface="Times New Roman"/>
              </a:rPr>
              <a:t>modeling</a:t>
            </a:r>
            <a:r>
              <a:rPr dirty="0" sz="1200">
                <a:latin typeface="Times New Roman"/>
                <a:cs typeface="Times New Roman"/>
              </a:rPr>
              <a:t> analysis.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 marL="88900">
              <a:lnSpc>
                <a:spcPct val="100000"/>
              </a:lnSpc>
              <a:spcBef>
                <a:spcPts val="785"/>
              </a:spcBef>
            </a:pPr>
            <a:r>
              <a:rPr dirty="0" sz="1000" spc="-5" b="1">
                <a:latin typeface="Times New Roman"/>
                <a:cs typeface="Times New Roman"/>
              </a:rPr>
              <a:t>References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000">
              <a:latin typeface="Times New Roman"/>
              <a:cs typeface="Times New Roman"/>
            </a:endParaRPr>
          </a:p>
          <a:p>
            <a:pPr algn="just" marL="88900" marR="80645">
              <a:lnSpc>
                <a:spcPts val="1170"/>
              </a:lnSpc>
            </a:pPr>
            <a:r>
              <a:rPr dirty="0" sz="1000">
                <a:latin typeface="Times New Roman"/>
                <a:cs typeface="Times New Roman"/>
              </a:rPr>
              <a:t>AIHA, 1989.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Odor Thresholds </a:t>
            </a:r>
            <a:r>
              <a:rPr dirty="0" sz="1000" spc="-5" i="1">
                <a:latin typeface="Times New Roman"/>
                <a:cs typeface="Times New Roman"/>
              </a:rPr>
              <a:t>for Chemicals with Established </a:t>
            </a:r>
            <a:r>
              <a:rPr dirty="0" sz="1000" i="1">
                <a:latin typeface="Times New Roman"/>
                <a:cs typeface="Times New Roman"/>
              </a:rPr>
              <a:t>Occupational </a:t>
            </a:r>
            <a:r>
              <a:rPr dirty="0" sz="1000" spc="-5" i="1">
                <a:latin typeface="Times New Roman"/>
                <a:cs typeface="Times New Roman"/>
              </a:rPr>
              <a:t>Health Standards</a:t>
            </a:r>
            <a:r>
              <a:rPr dirty="0" sz="1000" spc="-5">
                <a:latin typeface="Times New Roman"/>
                <a:cs typeface="Times New Roman"/>
              </a:rPr>
              <a:t>. 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American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Industrial Hygiene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Association.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00">
              <a:latin typeface="Times New Roman"/>
              <a:cs typeface="Times New Roman"/>
            </a:endParaRPr>
          </a:p>
          <a:p>
            <a:pPr algn="just" marL="88900" marR="80010">
              <a:lnSpc>
                <a:spcPts val="1170"/>
              </a:lnSpc>
            </a:pPr>
            <a:r>
              <a:rPr dirty="0" sz="1000" spc="-5">
                <a:latin typeface="Times New Roman"/>
                <a:cs typeface="Times New Roman"/>
              </a:rPr>
              <a:t>Cramer,</a:t>
            </a:r>
            <a:r>
              <a:rPr dirty="0" sz="1000">
                <a:latin typeface="Times New Roman"/>
                <a:cs typeface="Times New Roman"/>
              </a:rPr>
              <a:t> H.E.,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1957.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A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Practical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Method</a:t>
            </a:r>
            <a:r>
              <a:rPr dirty="0" sz="1000">
                <a:latin typeface="Times New Roman"/>
                <a:cs typeface="Times New Roman"/>
              </a:rPr>
              <a:t> for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Estimating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the</a:t>
            </a:r>
            <a:r>
              <a:rPr dirty="0" sz="1000">
                <a:latin typeface="Times New Roman"/>
                <a:cs typeface="Times New Roman"/>
              </a:rPr>
              <a:t> Dispersal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of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Atmospheric </a:t>
            </a:r>
            <a:r>
              <a:rPr dirty="0" sz="1000" spc="-23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Contaminants,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in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Proceedings</a:t>
            </a:r>
            <a:r>
              <a:rPr dirty="0" sz="1000" spc="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of</a:t>
            </a:r>
            <a:r>
              <a:rPr dirty="0" sz="1000" spc="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the</a:t>
            </a:r>
            <a:r>
              <a:rPr dirty="0" sz="1000" spc="5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Conference</a:t>
            </a:r>
            <a:r>
              <a:rPr dirty="0" sz="1000" i="1">
                <a:latin typeface="Times New Roman"/>
                <a:cs typeface="Times New Roman"/>
              </a:rPr>
              <a:t> on</a:t>
            </a:r>
            <a:r>
              <a:rPr dirty="0" sz="1000" spc="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Applied</a:t>
            </a:r>
            <a:r>
              <a:rPr dirty="0" sz="1000" spc="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Meteorology</a:t>
            </a:r>
            <a:r>
              <a:rPr dirty="0" sz="1000">
                <a:latin typeface="Times New Roman"/>
                <a:cs typeface="Times New Roman"/>
              </a:rPr>
              <a:t>,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American 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Meteorological</a:t>
            </a:r>
            <a:r>
              <a:rPr dirty="0" sz="1000" spc="-1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Society.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950">
              <a:latin typeface="Times New Roman"/>
              <a:cs typeface="Times New Roman"/>
            </a:endParaRPr>
          </a:p>
          <a:p>
            <a:pPr marL="88900">
              <a:lnSpc>
                <a:spcPct val="100000"/>
              </a:lnSpc>
            </a:pPr>
            <a:r>
              <a:rPr dirty="0" sz="1000" spc="-5">
                <a:latin typeface="Times New Roman"/>
                <a:cs typeface="Times New Roman"/>
              </a:rPr>
              <a:t>Csanady,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G.,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1973.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Turbulent</a:t>
            </a:r>
            <a:r>
              <a:rPr dirty="0" sz="1000" spc="5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Diffusion</a:t>
            </a:r>
            <a:r>
              <a:rPr dirty="0" sz="1000" spc="15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in</a:t>
            </a:r>
            <a:r>
              <a:rPr dirty="0" sz="1000" spc="15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the</a:t>
            </a:r>
            <a:r>
              <a:rPr dirty="0" sz="1000" spc="10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Environment</a:t>
            </a:r>
            <a:r>
              <a:rPr dirty="0" sz="1000" spc="-5">
                <a:latin typeface="Times New Roman"/>
                <a:cs typeface="Times New Roman"/>
              </a:rPr>
              <a:t>,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D.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Reidel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Publishing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Co.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050">
              <a:latin typeface="Times New Roman"/>
              <a:cs typeface="Times New Roman"/>
            </a:endParaRPr>
          </a:p>
          <a:p>
            <a:pPr algn="just" marL="88900" marR="81280">
              <a:lnSpc>
                <a:spcPts val="1170"/>
              </a:lnSpc>
            </a:pPr>
            <a:r>
              <a:rPr dirty="0" sz="1000" spc="-5">
                <a:latin typeface="Times New Roman"/>
                <a:cs typeface="Times New Roman"/>
              </a:rPr>
              <a:t>Diosey, </a:t>
            </a:r>
            <a:r>
              <a:rPr dirty="0" sz="1000">
                <a:latin typeface="Times New Roman"/>
                <a:cs typeface="Times New Roman"/>
              </a:rPr>
              <a:t>P.G., 2001.</a:t>
            </a:r>
            <a:r>
              <a:rPr dirty="0" sz="1000" spc="25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It’s </a:t>
            </a:r>
            <a:r>
              <a:rPr dirty="0" sz="1000">
                <a:latin typeface="Times New Roman"/>
                <a:cs typeface="Times New Roman"/>
              </a:rPr>
              <a:t>A </a:t>
            </a:r>
            <a:r>
              <a:rPr dirty="0" sz="1000" spc="-5">
                <a:latin typeface="Times New Roman"/>
                <a:cs typeface="Times New Roman"/>
              </a:rPr>
              <a:t>Matter </a:t>
            </a:r>
            <a:r>
              <a:rPr dirty="0" sz="1000">
                <a:latin typeface="Times New Roman"/>
                <a:cs typeface="Times New Roman"/>
              </a:rPr>
              <a:t>of </a:t>
            </a:r>
            <a:r>
              <a:rPr dirty="0" sz="1000" spc="-5">
                <a:latin typeface="Times New Roman"/>
                <a:cs typeface="Times New Roman"/>
              </a:rPr>
              <a:t>Time: </a:t>
            </a:r>
            <a:r>
              <a:rPr dirty="0" sz="1000">
                <a:latin typeface="Times New Roman"/>
                <a:cs typeface="Times New Roman"/>
              </a:rPr>
              <a:t>Odor </a:t>
            </a:r>
            <a:r>
              <a:rPr dirty="0" sz="1000" spc="-5">
                <a:latin typeface="Times New Roman"/>
                <a:cs typeface="Times New Roman"/>
              </a:rPr>
              <a:t>Modeling </a:t>
            </a:r>
            <a:r>
              <a:rPr dirty="0" sz="1000">
                <a:latin typeface="Times New Roman"/>
                <a:cs typeface="Times New Roman"/>
              </a:rPr>
              <a:t>and Averaging </a:t>
            </a:r>
            <a:r>
              <a:rPr dirty="0" sz="1000" spc="-5">
                <a:latin typeface="Times New Roman"/>
                <a:cs typeface="Times New Roman"/>
              </a:rPr>
              <a:t>Time; </a:t>
            </a:r>
            <a:r>
              <a:rPr dirty="0" sz="1000">
                <a:latin typeface="Times New Roman"/>
                <a:cs typeface="Times New Roman"/>
              </a:rPr>
              <a:t>Paper </a:t>
            </a:r>
            <a:r>
              <a:rPr dirty="0" sz="1000" spc="-5">
                <a:latin typeface="Times New Roman"/>
                <a:cs typeface="Times New Roman"/>
              </a:rPr>
              <a:t>presented </a:t>
            </a:r>
            <a:r>
              <a:rPr dirty="0" sz="1000">
                <a:latin typeface="Times New Roman"/>
                <a:cs typeface="Times New Roman"/>
              </a:rPr>
              <a:t> at the</a:t>
            </a:r>
            <a:r>
              <a:rPr dirty="0" sz="1000" spc="-5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94</a:t>
            </a:r>
            <a:r>
              <a:rPr dirty="0" baseline="38461" sz="975" i="1">
                <a:latin typeface="Times New Roman"/>
                <a:cs typeface="Times New Roman"/>
              </a:rPr>
              <a:t>th</a:t>
            </a:r>
            <a:r>
              <a:rPr dirty="0" baseline="38461" sz="975" spc="13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Annual</a:t>
            </a:r>
            <a:r>
              <a:rPr dirty="0" sz="1000" spc="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Air &amp;</a:t>
            </a:r>
            <a:r>
              <a:rPr dirty="0" sz="1000" spc="-1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Waste Management</a:t>
            </a:r>
            <a:r>
              <a:rPr dirty="0" sz="1000" spc="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Association Meeting and</a:t>
            </a:r>
            <a:r>
              <a:rPr dirty="0" sz="1000" spc="5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Exhibition</a:t>
            </a:r>
            <a:r>
              <a:rPr dirty="0" sz="1000" spc="-5">
                <a:latin typeface="Times New Roman"/>
                <a:cs typeface="Times New Roman"/>
              </a:rPr>
              <a:t>,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Orlando,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FL.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00">
              <a:latin typeface="Times New Roman"/>
              <a:cs typeface="Times New Roman"/>
            </a:endParaRPr>
          </a:p>
          <a:p>
            <a:pPr algn="just" marL="88900" marR="80645">
              <a:lnSpc>
                <a:spcPts val="1170"/>
              </a:lnSpc>
            </a:pPr>
            <a:r>
              <a:rPr dirty="0" sz="1000">
                <a:latin typeface="Times New Roman"/>
                <a:cs typeface="Times New Roman"/>
              </a:rPr>
              <a:t>Duffee,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R.L.</a:t>
            </a:r>
            <a:r>
              <a:rPr dirty="0" sz="1000">
                <a:latin typeface="Times New Roman"/>
                <a:cs typeface="Times New Roman"/>
              </a:rPr>
              <a:t> and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M.A.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O’Brien,</a:t>
            </a:r>
            <a:r>
              <a:rPr dirty="0" sz="1000">
                <a:latin typeface="Times New Roman"/>
                <a:cs typeface="Times New Roman"/>
              </a:rPr>
              <a:t> 1992.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Establishing</a:t>
            </a:r>
            <a:r>
              <a:rPr dirty="0" sz="1000">
                <a:latin typeface="Times New Roman"/>
                <a:cs typeface="Times New Roman"/>
              </a:rPr>
              <a:t> Odor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Control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Requirements</a:t>
            </a:r>
            <a:r>
              <a:rPr dirty="0" sz="1000">
                <a:latin typeface="Times New Roman"/>
                <a:cs typeface="Times New Roman"/>
              </a:rPr>
              <a:t> by</a:t>
            </a:r>
            <a:r>
              <a:rPr dirty="0" sz="1000" spc="25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Odor 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Dispersion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Modeling;</a:t>
            </a:r>
            <a:r>
              <a:rPr dirty="0" sz="1000">
                <a:latin typeface="Times New Roman"/>
                <a:cs typeface="Times New Roman"/>
              </a:rPr>
              <a:t> Paper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presented</a:t>
            </a:r>
            <a:r>
              <a:rPr dirty="0" sz="1000">
                <a:latin typeface="Times New Roman"/>
                <a:cs typeface="Times New Roman"/>
              </a:rPr>
              <a:t> at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the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85th</a:t>
            </a:r>
            <a:r>
              <a:rPr dirty="0" sz="1000" spc="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Annual</a:t>
            </a:r>
            <a:r>
              <a:rPr dirty="0" sz="1000" spc="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Meeting</a:t>
            </a:r>
            <a:r>
              <a:rPr dirty="0" sz="1000" spc="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of</a:t>
            </a:r>
            <a:r>
              <a:rPr dirty="0" sz="1000" spc="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the</a:t>
            </a:r>
            <a:r>
              <a:rPr dirty="0" sz="1000" spc="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Air</a:t>
            </a:r>
            <a:r>
              <a:rPr dirty="0" sz="1000" spc="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and</a:t>
            </a:r>
            <a:r>
              <a:rPr dirty="0" sz="1000" spc="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Waste </a:t>
            </a:r>
            <a:r>
              <a:rPr dirty="0" sz="1000" spc="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Management</a:t>
            </a:r>
            <a:r>
              <a:rPr dirty="0" sz="1000" spc="-10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Association</a:t>
            </a:r>
            <a:r>
              <a:rPr dirty="0" sz="1000" spc="-5">
                <a:latin typeface="Times New Roman"/>
                <a:cs typeface="Times New Roman"/>
              </a:rPr>
              <a:t>,</a:t>
            </a:r>
            <a:r>
              <a:rPr dirty="0" sz="1000">
                <a:latin typeface="Times New Roman"/>
                <a:cs typeface="Times New Roman"/>
              </a:rPr>
              <a:t> Kansas City, KS.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00">
              <a:latin typeface="Times New Roman"/>
              <a:cs typeface="Times New Roman"/>
            </a:endParaRPr>
          </a:p>
          <a:p>
            <a:pPr algn="just" marL="88900" marR="80645">
              <a:lnSpc>
                <a:spcPts val="1170"/>
              </a:lnSpc>
            </a:pPr>
            <a:r>
              <a:rPr dirty="0" sz="1000">
                <a:latin typeface="Times New Roman"/>
                <a:cs typeface="Times New Roman"/>
              </a:rPr>
              <a:t>Engel, P.L., T.O. </a:t>
            </a:r>
            <a:r>
              <a:rPr dirty="0" sz="1000" spc="-5">
                <a:latin typeface="Times New Roman"/>
                <a:cs typeface="Times New Roman"/>
              </a:rPr>
              <a:t>Williams, </a:t>
            </a:r>
            <a:r>
              <a:rPr dirty="0" sz="1000">
                <a:latin typeface="Times New Roman"/>
                <a:cs typeface="Times New Roman"/>
              </a:rPr>
              <a:t>and T. Muirhead, 1997.</a:t>
            </a:r>
            <a:r>
              <a:rPr dirty="0" sz="1000" spc="254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Utilizing ISCST to Model </a:t>
            </a:r>
            <a:r>
              <a:rPr dirty="0" sz="1000" spc="-5">
                <a:latin typeface="Times New Roman"/>
                <a:cs typeface="Times New Roman"/>
              </a:rPr>
              <a:t>Composting 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Facility </a:t>
            </a:r>
            <a:r>
              <a:rPr dirty="0" sz="1000">
                <a:latin typeface="Times New Roman"/>
                <a:cs typeface="Times New Roman"/>
              </a:rPr>
              <a:t>Odor</a:t>
            </a:r>
            <a:r>
              <a:rPr dirty="0" sz="1000" i="1">
                <a:latin typeface="Times New Roman"/>
                <a:cs typeface="Times New Roman"/>
              </a:rPr>
              <a:t>s.</a:t>
            </a:r>
            <a:r>
              <a:rPr dirty="0" sz="1000" spc="5" i="1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Paper presented at the </a:t>
            </a:r>
            <a:r>
              <a:rPr dirty="0" sz="1000" i="1">
                <a:latin typeface="Times New Roman"/>
                <a:cs typeface="Times New Roman"/>
              </a:rPr>
              <a:t>90</a:t>
            </a:r>
            <a:r>
              <a:rPr dirty="0" baseline="38461" sz="975" i="1">
                <a:latin typeface="Times New Roman"/>
                <a:cs typeface="Times New Roman"/>
              </a:rPr>
              <a:t>th </a:t>
            </a:r>
            <a:r>
              <a:rPr dirty="0" sz="1000" i="1">
                <a:latin typeface="Times New Roman"/>
                <a:cs typeface="Times New Roman"/>
              </a:rPr>
              <a:t>Annual </a:t>
            </a:r>
            <a:r>
              <a:rPr dirty="0" sz="1000" spc="-5" i="1">
                <a:latin typeface="Times New Roman"/>
                <a:cs typeface="Times New Roman"/>
              </a:rPr>
              <a:t>Air </a:t>
            </a:r>
            <a:r>
              <a:rPr dirty="0" sz="1000" i="1">
                <a:latin typeface="Times New Roman"/>
                <a:cs typeface="Times New Roman"/>
              </a:rPr>
              <a:t>&amp; Waste Management </a:t>
            </a:r>
            <a:r>
              <a:rPr dirty="0" sz="1000" spc="-5" i="1">
                <a:latin typeface="Times New Roman"/>
                <a:cs typeface="Times New Roman"/>
              </a:rPr>
              <a:t>Association </a:t>
            </a:r>
            <a:r>
              <a:rPr dirty="0" sz="1000" spc="-10" i="1">
                <a:latin typeface="Times New Roman"/>
                <a:cs typeface="Times New Roman"/>
              </a:rPr>
              <a:t>Meeting </a:t>
            </a:r>
            <a:r>
              <a:rPr dirty="0" sz="1000" spc="-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and</a:t>
            </a:r>
            <a:r>
              <a:rPr dirty="0" sz="1000" spc="-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Exhibition</a:t>
            </a:r>
            <a:r>
              <a:rPr dirty="0" sz="1000">
                <a:latin typeface="Times New Roman"/>
                <a:cs typeface="Times New Roman"/>
              </a:rPr>
              <a:t>, Toronto, </a:t>
            </a:r>
            <a:r>
              <a:rPr dirty="0" sz="1000" spc="-5">
                <a:latin typeface="Times New Roman"/>
                <a:cs typeface="Times New Roman"/>
              </a:rPr>
              <a:t>Ontario,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Canada.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00">
              <a:latin typeface="Times New Roman"/>
              <a:cs typeface="Times New Roman"/>
            </a:endParaRPr>
          </a:p>
          <a:p>
            <a:pPr algn="just" marL="88265" marR="80010">
              <a:lnSpc>
                <a:spcPts val="1170"/>
              </a:lnSpc>
            </a:pPr>
            <a:r>
              <a:rPr dirty="0" sz="1000">
                <a:latin typeface="Times New Roman"/>
                <a:cs typeface="Times New Roman"/>
              </a:rPr>
              <a:t>Gifford, F., 1960.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Peak to Average </a:t>
            </a:r>
            <a:r>
              <a:rPr dirty="0" sz="1000" spc="-5">
                <a:latin typeface="Times New Roman"/>
                <a:cs typeface="Times New Roman"/>
              </a:rPr>
              <a:t>Concentration Ratios According to </a:t>
            </a:r>
            <a:r>
              <a:rPr dirty="0" sz="1000">
                <a:latin typeface="Times New Roman"/>
                <a:cs typeface="Times New Roman"/>
              </a:rPr>
              <a:t>a </a:t>
            </a:r>
            <a:r>
              <a:rPr dirty="0" sz="1000" spc="-5">
                <a:latin typeface="Times New Roman"/>
                <a:cs typeface="Times New Roman"/>
              </a:rPr>
              <a:t>Fluctuating Plume 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Dispersion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Model.</a:t>
            </a:r>
            <a:r>
              <a:rPr dirty="0" sz="1000" spc="15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Int.</a:t>
            </a:r>
            <a:r>
              <a:rPr dirty="0" sz="1000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J.</a:t>
            </a:r>
            <a:r>
              <a:rPr dirty="0" sz="1000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Air</a:t>
            </a:r>
            <a:r>
              <a:rPr dirty="0" sz="1000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Pollution</a:t>
            </a:r>
            <a:r>
              <a:rPr dirty="0" sz="1000" spc="-5">
                <a:latin typeface="Times New Roman"/>
                <a:cs typeface="Times New Roman"/>
              </a:rPr>
              <a:t>,</a:t>
            </a:r>
            <a:r>
              <a:rPr dirty="0" sz="1000">
                <a:latin typeface="Times New Roman"/>
                <a:cs typeface="Times New Roman"/>
              </a:rPr>
              <a:t> 3, 253-260.</a:t>
            </a:r>
            <a:endParaRPr sz="1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58900" y="439165"/>
            <a:ext cx="21717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latin typeface="Times New Roman"/>
                <a:cs typeface="Times New Roman"/>
              </a:rPr>
              <a:t>350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680808" y="439165"/>
            <a:ext cx="173355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-5" b="1">
                <a:latin typeface="Times New Roman"/>
                <a:cs typeface="Times New Roman"/>
              </a:rPr>
              <a:t>Air</a:t>
            </a:r>
            <a:r>
              <a:rPr dirty="0" sz="1000" b="1">
                <a:latin typeface="Times New Roman"/>
                <a:cs typeface="Times New Roman"/>
              </a:rPr>
              <a:t> </a:t>
            </a:r>
            <a:r>
              <a:rPr dirty="0" sz="1000" spc="-5" b="1">
                <a:latin typeface="Times New Roman"/>
                <a:cs typeface="Times New Roman"/>
              </a:rPr>
              <a:t>Quality</a:t>
            </a:r>
            <a:r>
              <a:rPr dirty="0" sz="1000" b="1">
                <a:latin typeface="Times New Roman"/>
                <a:cs typeface="Times New Roman"/>
              </a:rPr>
              <a:t> </a:t>
            </a:r>
            <a:r>
              <a:rPr dirty="0" sz="1000" spc="-5" b="1">
                <a:latin typeface="Times New Roman"/>
                <a:cs typeface="Times New Roman"/>
              </a:rPr>
              <a:t>Modeling</a:t>
            </a:r>
            <a:r>
              <a:rPr dirty="0" sz="1000" b="1">
                <a:latin typeface="Times New Roman"/>
                <a:cs typeface="Times New Roman"/>
              </a:rPr>
              <a:t> – </a:t>
            </a:r>
            <a:r>
              <a:rPr dirty="0" sz="1000" spc="-5" b="1">
                <a:latin typeface="Times New Roman"/>
                <a:cs typeface="Times New Roman"/>
              </a:rPr>
              <a:t>Vol.</a:t>
            </a:r>
            <a:r>
              <a:rPr dirty="0" sz="1000" b="1">
                <a:latin typeface="Times New Roman"/>
                <a:cs typeface="Times New Roman"/>
              </a:rPr>
              <a:t> III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68394" y="894080"/>
            <a:ext cx="5436870" cy="8202295"/>
          </a:xfrm>
          <a:prstGeom prst="rect">
            <a:avLst/>
          </a:prstGeom>
        </p:spPr>
        <p:txBody>
          <a:bodyPr wrap="square" lIns="0" tIns="20955" rIns="0" bIns="0" rtlCol="0" vert="horz">
            <a:spAutoFit/>
          </a:bodyPr>
          <a:lstStyle/>
          <a:p>
            <a:pPr algn="just" marL="203200" marR="196215">
              <a:lnSpc>
                <a:spcPts val="1170"/>
              </a:lnSpc>
              <a:spcBef>
                <a:spcPts val="165"/>
              </a:spcBef>
            </a:pPr>
            <a:r>
              <a:rPr dirty="0" sz="1000">
                <a:latin typeface="Times New Roman"/>
                <a:cs typeface="Times New Roman"/>
              </a:rPr>
              <a:t>Hanna, S.R., G.A. Briggs, and R.N. Hosker Jr., 1982</a:t>
            </a:r>
            <a:r>
              <a:rPr dirty="0" sz="1000" i="1">
                <a:latin typeface="Times New Roman"/>
                <a:cs typeface="Times New Roman"/>
              </a:rPr>
              <a:t>.</a:t>
            </a:r>
            <a:r>
              <a:rPr dirty="0" sz="1000" spc="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Handbook on Atmospheric Diffusion</a:t>
            </a:r>
            <a:r>
              <a:rPr dirty="0" sz="1000">
                <a:latin typeface="Times New Roman"/>
                <a:cs typeface="Times New Roman"/>
              </a:rPr>
              <a:t>, 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DOE/TIC-11223;</a:t>
            </a:r>
            <a:r>
              <a:rPr dirty="0" sz="1000" spc="-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U. S. </a:t>
            </a:r>
            <a:r>
              <a:rPr dirty="0" sz="1000" spc="-5">
                <a:latin typeface="Times New Roman"/>
                <a:cs typeface="Times New Roman"/>
              </a:rPr>
              <a:t>Department</a:t>
            </a:r>
            <a:r>
              <a:rPr dirty="0" sz="1000">
                <a:latin typeface="Times New Roman"/>
                <a:cs typeface="Times New Roman"/>
              </a:rPr>
              <a:t> of Energy.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00">
              <a:latin typeface="Times New Roman"/>
              <a:cs typeface="Times New Roman"/>
            </a:endParaRPr>
          </a:p>
          <a:p>
            <a:pPr algn="just" marL="203200" marR="196215">
              <a:lnSpc>
                <a:spcPts val="1170"/>
              </a:lnSpc>
            </a:pPr>
            <a:r>
              <a:rPr dirty="0" sz="1000" spc="-5">
                <a:latin typeface="Times New Roman"/>
                <a:cs typeface="Times New Roman"/>
              </a:rPr>
              <a:t>Hino,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M.,</a:t>
            </a:r>
            <a:r>
              <a:rPr dirty="0" sz="1000">
                <a:latin typeface="Times New Roman"/>
                <a:cs typeface="Times New Roman"/>
              </a:rPr>
              <a:t> 1968.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Maximum</a:t>
            </a:r>
            <a:r>
              <a:rPr dirty="0" sz="1000">
                <a:latin typeface="Times New Roman"/>
                <a:cs typeface="Times New Roman"/>
              </a:rPr>
              <a:t> Ground-Level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Concentration</a:t>
            </a:r>
            <a:r>
              <a:rPr dirty="0" sz="1000">
                <a:latin typeface="Times New Roman"/>
                <a:cs typeface="Times New Roman"/>
              </a:rPr>
              <a:t> and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sampling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Time.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Atmospheric </a:t>
            </a:r>
            <a:r>
              <a:rPr dirty="0" sz="1000" spc="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Environment</a:t>
            </a:r>
            <a:r>
              <a:rPr dirty="0" sz="1000">
                <a:latin typeface="Times New Roman"/>
                <a:cs typeface="Times New Roman"/>
              </a:rPr>
              <a:t>,</a:t>
            </a:r>
            <a:r>
              <a:rPr dirty="0" sz="1000" spc="-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2, 149-155.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950">
              <a:latin typeface="Times New Roman"/>
              <a:cs typeface="Times New Roman"/>
            </a:endParaRPr>
          </a:p>
          <a:p>
            <a:pPr marL="203200">
              <a:lnSpc>
                <a:spcPct val="100000"/>
              </a:lnSpc>
              <a:spcBef>
                <a:spcPts val="5"/>
              </a:spcBef>
            </a:pPr>
            <a:r>
              <a:rPr dirty="0" sz="1000" spc="-5">
                <a:latin typeface="Times New Roman"/>
                <a:cs typeface="Times New Roman"/>
              </a:rPr>
              <a:t>Högström,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U.,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1964.</a:t>
            </a:r>
            <a:r>
              <a:rPr dirty="0" sz="1000" spc="2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An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Experimental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Study</a:t>
            </a:r>
            <a:r>
              <a:rPr dirty="0" sz="1000">
                <a:latin typeface="Times New Roman"/>
                <a:cs typeface="Times New Roman"/>
              </a:rPr>
              <a:t> on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Atmospheric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Diffusion.</a:t>
            </a:r>
            <a:r>
              <a:rPr dirty="0" sz="1000" spc="35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Tellus</a:t>
            </a:r>
            <a:r>
              <a:rPr dirty="0" sz="1000" spc="-5">
                <a:latin typeface="Times New Roman"/>
                <a:cs typeface="Times New Roman"/>
              </a:rPr>
              <a:t>,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16,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205-251.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000">
              <a:latin typeface="Times New Roman"/>
              <a:cs typeface="Times New Roman"/>
            </a:endParaRPr>
          </a:p>
          <a:p>
            <a:pPr algn="just" marL="203200" marR="194945">
              <a:lnSpc>
                <a:spcPts val="1170"/>
              </a:lnSpc>
              <a:spcBef>
                <a:spcPts val="5"/>
              </a:spcBef>
            </a:pPr>
            <a:r>
              <a:rPr dirty="0" sz="1000">
                <a:latin typeface="Times New Roman"/>
                <a:cs typeface="Times New Roman"/>
              </a:rPr>
              <a:t>Hong Kong </a:t>
            </a:r>
            <a:r>
              <a:rPr dirty="0" sz="1000" spc="-5">
                <a:latin typeface="Times New Roman"/>
                <a:cs typeface="Times New Roman"/>
              </a:rPr>
              <a:t>Environmental Protection Department, </a:t>
            </a:r>
            <a:r>
              <a:rPr dirty="0" sz="1000">
                <a:latin typeface="Times New Roman"/>
                <a:cs typeface="Times New Roman"/>
              </a:rPr>
              <a:t>2000.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Guidelines for Local-Scale Air Quality </a:t>
            </a:r>
            <a:r>
              <a:rPr dirty="0" sz="1000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Assessment Using Models.</a:t>
            </a:r>
            <a:r>
              <a:rPr dirty="0" sz="1000" spc="5" i="1">
                <a:latin typeface="Times New Roman"/>
                <a:cs typeface="Times New Roman"/>
              </a:rPr>
              <a:t> </a:t>
            </a:r>
            <a:r>
              <a:rPr dirty="0" u="sng" sz="1000" spc="-5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Times New Roman"/>
                <a:cs typeface="Times New Roman"/>
                <a:hlinkClick r:id="rId2"/>
              </a:rPr>
              <a:t>http://www.info.gov.hk/edp</a:t>
            </a:r>
            <a:r>
              <a:rPr dirty="0" sz="1000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.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950">
              <a:latin typeface="Times New Roman"/>
              <a:cs typeface="Times New Roman"/>
            </a:endParaRPr>
          </a:p>
          <a:p>
            <a:pPr marL="203200">
              <a:lnSpc>
                <a:spcPct val="100000"/>
              </a:lnSpc>
            </a:pPr>
            <a:r>
              <a:rPr dirty="0" sz="1000">
                <a:latin typeface="Times New Roman"/>
                <a:cs typeface="Times New Roman"/>
              </a:rPr>
              <a:t>Inoue, E.,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1950.</a:t>
            </a:r>
            <a:r>
              <a:rPr dirty="0" sz="1000" spc="1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On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the</a:t>
            </a:r>
            <a:r>
              <a:rPr dirty="0" sz="1000">
                <a:latin typeface="Times New Roman"/>
                <a:cs typeface="Times New Roman"/>
              </a:rPr>
              <a:t> Turbulent </a:t>
            </a:r>
            <a:r>
              <a:rPr dirty="0" sz="1000" spc="-5">
                <a:latin typeface="Times New Roman"/>
                <a:cs typeface="Times New Roman"/>
              </a:rPr>
              <a:t>Diffusion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in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the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Atmosphere.</a:t>
            </a:r>
            <a:r>
              <a:rPr dirty="0" sz="1000" spc="25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J.</a:t>
            </a:r>
            <a:r>
              <a:rPr dirty="0" sz="1000" spc="5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Met.</a:t>
            </a:r>
            <a:r>
              <a:rPr dirty="0" sz="1000" i="1">
                <a:latin typeface="Times New Roman"/>
                <a:cs typeface="Times New Roman"/>
              </a:rPr>
              <a:t> Soc.</a:t>
            </a:r>
            <a:r>
              <a:rPr dirty="0" sz="1000" spc="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Japan</a:t>
            </a:r>
            <a:r>
              <a:rPr dirty="0" sz="1000">
                <a:latin typeface="Times New Roman"/>
                <a:cs typeface="Times New Roman"/>
              </a:rPr>
              <a:t>,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28.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000">
              <a:latin typeface="Times New Roman"/>
              <a:cs typeface="Times New Roman"/>
            </a:endParaRPr>
          </a:p>
          <a:p>
            <a:pPr algn="just" marL="203200" marR="196215">
              <a:lnSpc>
                <a:spcPts val="1170"/>
              </a:lnSpc>
            </a:pPr>
            <a:r>
              <a:rPr dirty="0" sz="1000" spc="-5">
                <a:latin typeface="Times New Roman"/>
                <a:cs typeface="Times New Roman"/>
              </a:rPr>
              <a:t>Islitzer, </a:t>
            </a:r>
            <a:r>
              <a:rPr dirty="0" sz="1000">
                <a:latin typeface="Times New Roman"/>
                <a:cs typeface="Times New Roman"/>
              </a:rPr>
              <a:t>N.F. and D.H. Slade, 1968.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Meteorology and </a:t>
            </a:r>
            <a:r>
              <a:rPr dirty="0" sz="1000" spc="-5" i="1">
                <a:latin typeface="Times New Roman"/>
                <a:cs typeface="Times New Roman"/>
              </a:rPr>
              <a:t>Atomic </a:t>
            </a:r>
            <a:r>
              <a:rPr dirty="0" sz="1000" i="1">
                <a:latin typeface="Times New Roman"/>
                <a:cs typeface="Times New Roman"/>
              </a:rPr>
              <a:t>Energy, </a:t>
            </a:r>
            <a:r>
              <a:rPr dirty="0" sz="1000">
                <a:latin typeface="Times New Roman"/>
                <a:cs typeface="Times New Roman"/>
              </a:rPr>
              <a:t>D. H. Slade, Ed., U. S. 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Atomic </a:t>
            </a:r>
            <a:r>
              <a:rPr dirty="0" sz="1000">
                <a:latin typeface="Times New Roman"/>
                <a:cs typeface="Times New Roman"/>
              </a:rPr>
              <a:t>Energy</a:t>
            </a:r>
            <a:r>
              <a:rPr dirty="0" sz="1000" spc="-5">
                <a:latin typeface="Times New Roman"/>
                <a:cs typeface="Times New Roman"/>
              </a:rPr>
              <a:t> Commission,</a:t>
            </a:r>
            <a:r>
              <a:rPr dirty="0" sz="1000">
                <a:latin typeface="Times New Roman"/>
                <a:cs typeface="Times New Roman"/>
              </a:rPr>
              <a:t> Office of </a:t>
            </a:r>
            <a:r>
              <a:rPr dirty="0" sz="1000" spc="-5">
                <a:latin typeface="Times New Roman"/>
                <a:cs typeface="Times New Roman"/>
              </a:rPr>
              <a:t>Information</a:t>
            </a:r>
            <a:r>
              <a:rPr dirty="0" sz="1000">
                <a:latin typeface="Times New Roman"/>
                <a:cs typeface="Times New Roman"/>
              </a:rPr>
              <a:t> Services.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00">
              <a:latin typeface="Times New Roman"/>
              <a:cs typeface="Times New Roman"/>
            </a:endParaRPr>
          </a:p>
          <a:p>
            <a:pPr algn="just" marL="203200" marR="195580">
              <a:lnSpc>
                <a:spcPts val="1170"/>
              </a:lnSpc>
            </a:pPr>
            <a:r>
              <a:rPr dirty="0" sz="1000" spc="-5">
                <a:latin typeface="Times New Roman"/>
                <a:cs typeface="Times New Roman"/>
              </a:rPr>
              <a:t>Mahin,</a:t>
            </a:r>
            <a:r>
              <a:rPr dirty="0" sz="1000" spc="14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T.,</a:t>
            </a:r>
            <a:r>
              <a:rPr dirty="0" sz="1000" spc="14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1997.</a:t>
            </a:r>
            <a:r>
              <a:rPr dirty="0" sz="1000" spc="5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Using</a:t>
            </a:r>
            <a:r>
              <a:rPr dirty="0" sz="1000" spc="1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Dispersion</a:t>
            </a:r>
            <a:r>
              <a:rPr dirty="0" sz="1000" spc="1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Modeling</a:t>
            </a:r>
            <a:r>
              <a:rPr dirty="0" sz="1000" spc="15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of</a:t>
            </a:r>
            <a:r>
              <a:rPr dirty="0" sz="1000" spc="1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Dilutions</a:t>
            </a:r>
            <a:r>
              <a:rPr dirty="0" sz="1000" spc="1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to</a:t>
            </a:r>
            <a:r>
              <a:rPr dirty="0" sz="1000" spc="14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Threshold</a:t>
            </a:r>
            <a:r>
              <a:rPr dirty="0" sz="1000" spc="14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(D/T)</a:t>
            </a:r>
            <a:r>
              <a:rPr dirty="0" sz="1000" spc="15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Odor</a:t>
            </a:r>
            <a:r>
              <a:rPr dirty="0" sz="1000" spc="14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Levels</a:t>
            </a:r>
            <a:r>
              <a:rPr dirty="0" sz="1000" spc="15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to </a:t>
            </a:r>
            <a:r>
              <a:rPr dirty="0" sz="1000" spc="-24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Meet</a:t>
            </a:r>
            <a:r>
              <a:rPr dirty="0" sz="1000" spc="7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Regulatory</a:t>
            </a:r>
            <a:r>
              <a:rPr dirty="0" sz="1000" spc="8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Requirements</a:t>
            </a:r>
            <a:r>
              <a:rPr dirty="0" sz="1000" spc="7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for</a:t>
            </a:r>
            <a:r>
              <a:rPr dirty="0" sz="1000" spc="8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Composting</a:t>
            </a:r>
            <a:r>
              <a:rPr dirty="0" sz="1000" spc="8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Facilities.</a:t>
            </a:r>
            <a:r>
              <a:rPr dirty="0" sz="1000" spc="8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Paper</a:t>
            </a:r>
            <a:r>
              <a:rPr dirty="0" sz="1000" spc="8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presented</a:t>
            </a:r>
            <a:r>
              <a:rPr dirty="0" sz="1000" spc="8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at</a:t>
            </a:r>
            <a:r>
              <a:rPr dirty="0" sz="1000" spc="8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the</a:t>
            </a:r>
            <a:r>
              <a:rPr dirty="0" sz="1000" spc="75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90</a:t>
            </a:r>
            <a:r>
              <a:rPr dirty="0" baseline="38461" sz="975" i="1">
                <a:latin typeface="Times New Roman"/>
                <a:cs typeface="Times New Roman"/>
              </a:rPr>
              <a:t>th</a:t>
            </a:r>
            <a:r>
              <a:rPr dirty="0" baseline="38461" sz="975" spc="37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Annual</a:t>
            </a:r>
            <a:r>
              <a:rPr dirty="0" sz="1000" spc="85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Air </a:t>
            </a:r>
            <a:r>
              <a:rPr dirty="0" sz="1000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&amp;</a:t>
            </a:r>
            <a:r>
              <a:rPr dirty="0" sz="1000" spc="-20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Waste Management Association Meeting</a:t>
            </a:r>
            <a:r>
              <a:rPr dirty="0" sz="1000" spc="-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and Exhibition</a:t>
            </a:r>
            <a:r>
              <a:rPr dirty="0" sz="1000">
                <a:latin typeface="Times New Roman"/>
                <a:cs typeface="Times New Roman"/>
              </a:rPr>
              <a:t>, Toronto, </a:t>
            </a:r>
            <a:r>
              <a:rPr dirty="0" sz="1000" spc="-5">
                <a:latin typeface="Times New Roman"/>
                <a:cs typeface="Times New Roman"/>
              </a:rPr>
              <a:t>Ontario,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Canada.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00">
              <a:latin typeface="Times New Roman"/>
              <a:cs typeface="Times New Roman"/>
            </a:endParaRPr>
          </a:p>
          <a:p>
            <a:pPr algn="just" marL="202565" marR="194945">
              <a:lnSpc>
                <a:spcPts val="1170"/>
              </a:lnSpc>
            </a:pPr>
            <a:r>
              <a:rPr dirty="0" sz="1000" spc="-5">
                <a:latin typeface="Times New Roman"/>
                <a:cs typeface="Times New Roman"/>
              </a:rPr>
              <a:t>Mahin, </a:t>
            </a:r>
            <a:r>
              <a:rPr dirty="0" sz="1000">
                <a:latin typeface="Times New Roman"/>
                <a:cs typeface="Times New Roman"/>
              </a:rPr>
              <a:t>T. and </a:t>
            </a:r>
            <a:r>
              <a:rPr dirty="0" sz="1000" spc="-5">
                <a:latin typeface="Times New Roman"/>
                <a:cs typeface="Times New Roman"/>
              </a:rPr>
              <a:t>R.J. </a:t>
            </a:r>
            <a:r>
              <a:rPr dirty="0" sz="1000">
                <a:latin typeface="Times New Roman"/>
                <a:cs typeface="Times New Roman"/>
              </a:rPr>
              <a:t>Pope, 1999.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Overview of </a:t>
            </a:r>
            <a:r>
              <a:rPr dirty="0" sz="1000" spc="-5">
                <a:latin typeface="Times New Roman"/>
                <a:cs typeface="Times New Roman"/>
              </a:rPr>
              <a:t>Different </a:t>
            </a:r>
            <a:r>
              <a:rPr dirty="0" sz="1000">
                <a:latin typeface="Times New Roman"/>
                <a:cs typeface="Times New Roman"/>
              </a:rPr>
              <a:t>Approaches Used </a:t>
            </a:r>
            <a:r>
              <a:rPr dirty="0" sz="1000" spc="-5">
                <a:latin typeface="Times New Roman"/>
                <a:cs typeface="Times New Roman"/>
              </a:rPr>
              <a:t>in </a:t>
            </a:r>
            <a:r>
              <a:rPr dirty="0" sz="1000">
                <a:latin typeface="Times New Roman"/>
                <a:cs typeface="Times New Roman"/>
              </a:rPr>
              <a:t>Odor </a:t>
            </a:r>
            <a:r>
              <a:rPr dirty="0" sz="1000" spc="-5">
                <a:latin typeface="Times New Roman"/>
                <a:cs typeface="Times New Roman"/>
              </a:rPr>
              <a:t>Regulations </a:t>
            </a:r>
            <a:r>
              <a:rPr dirty="0" sz="1000">
                <a:latin typeface="Times New Roman"/>
                <a:cs typeface="Times New Roman"/>
              </a:rPr>
              <a:t>and 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Policies. Presented at the </a:t>
            </a:r>
            <a:r>
              <a:rPr dirty="0" sz="1000" spc="-5" i="1">
                <a:latin typeface="Times New Roman"/>
                <a:cs typeface="Times New Roman"/>
              </a:rPr>
              <a:t>Water </a:t>
            </a:r>
            <a:r>
              <a:rPr dirty="0" sz="1000" i="1">
                <a:latin typeface="Times New Roman"/>
                <a:cs typeface="Times New Roman"/>
              </a:rPr>
              <a:t>Environment </a:t>
            </a:r>
            <a:r>
              <a:rPr dirty="0" sz="1000" spc="-5" i="1">
                <a:latin typeface="Times New Roman"/>
                <a:cs typeface="Times New Roman"/>
              </a:rPr>
              <a:t>Federation </a:t>
            </a:r>
            <a:r>
              <a:rPr dirty="0" sz="1000" i="1">
                <a:latin typeface="Times New Roman"/>
                <a:cs typeface="Times New Roman"/>
              </a:rPr>
              <a:t>72</a:t>
            </a:r>
            <a:r>
              <a:rPr dirty="0" baseline="38461" sz="975" i="1">
                <a:latin typeface="Times New Roman"/>
                <a:cs typeface="Times New Roman"/>
              </a:rPr>
              <a:t>nd</a:t>
            </a:r>
            <a:r>
              <a:rPr dirty="0" baseline="38461" sz="975" spc="7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Annual Conference &amp; Exposition</a:t>
            </a:r>
            <a:r>
              <a:rPr dirty="0" sz="1000">
                <a:latin typeface="Times New Roman"/>
                <a:cs typeface="Times New Roman"/>
              </a:rPr>
              <a:t>, 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New</a:t>
            </a:r>
            <a:r>
              <a:rPr dirty="0" sz="1000" spc="-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Orleans, Louisiana.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950">
              <a:latin typeface="Times New Roman"/>
              <a:cs typeface="Times New Roman"/>
            </a:endParaRPr>
          </a:p>
          <a:p>
            <a:pPr marL="203200">
              <a:lnSpc>
                <a:spcPct val="100000"/>
              </a:lnSpc>
            </a:pPr>
            <a:r>
              <a:rPr dirty="0" sz="1000" spc="-5">
                <a:latin typeface="Times New Roman"/>
                <a:cs typeface="Times New Roman"/>
              </a:rPr>
              <a:t>Malcolm</a:t>
            </a:r>
            <a:r>
              <a:rPr dirty="0" sz="1000" spc="-1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Pirnie,</a:t>
            </a:r>
            <a:r>
              <a:rPr dirty="0" sz="1000">
                <a:latin typeface="Times New Roman"/>
                <a:cs typeface="Times New Roman"/>
              </a:rPr>
              <a:t> Inc. (2002) </a:t>
            </a:r>
            <a:r>
              <a:rPr dirty="0" sz="1000" spc="-5">
                <a:latin typeface="Times New Roman"/>
                <a:cs typeface="Times New Roman"/>
              </a:rPr>
              <a:t>Literature</a:t>
            </a:r>
            <a:r>
              <a:rPr dirty="0" sz="1000">
                <a:latin typeface="Times New Roman"/>
                <a:cs typeface="Times New Roman"/>
              </a:rPr>
              <a:t> Search.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950">
              <a:latin typeface="Times New Roman"/>
              <a:cs typeface="Times New Roman"/>
            </a:endParaRPr>
          </a:p>
          <a:p>
            <a:pPr marL="203200">
              <a:lnSpc>
                <a:spcPts val="1185"/>
              </a:lnSpc>
            </a:pPr>
            <a:r>
              <a:rPr dirty="0" sz="1000">
                <a:latin typeface="Times New Roman"/>
                <a:cs typeface="Times New Roman"/>
              </a:rPr>
              <a:t>Meade,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P.J.,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1960.</a:t>
            </a:r>
            <a:r>
              <a:rPr dirty="0" sz="1000" spc="2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The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Effects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of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Meteorological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Factors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on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the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Dispersion</a:t>
            </a:r>
            <a:r>
              <a:rPr dirty="0" sz="1000" spc="2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of</a:t>
            </a:r>
            <a:r>
              <a:rPr dirty="0" sz="1000" spc="1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Airborne</a:t>
            </a:r>
            <a:r>
              <a:rPr dirty="0" sz="1000" spc="2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Material;</a:t>
            </a:r>
            <a:endParaRPr sz="1000">
              <a:latin typeface="Times New Roman"/>
              <a:cs typeface="Times New Roman"/>
            </a:endParaRPr>
          </a:p>
          <a:p>
            <a:pPr marL="203200">
              <a:lnSpc>
                <a:spcPts val="1185"/>
              </a:lnSpc>
            </a:pPr>
            <a:r>
              <a:rPr dirty="0" sz="1000" i="1">
                <a:latin typeface="Times New Roman"/>
                <a:cs typeface="Times New Roman"/>
              </a:rPr>
              <a:t>Elettronica</a:t>
            </a:r>
            <a:r>
              <a:rPr dirty="0" sz="1000" spc="-10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e</a:t>
            </a:r>
            <a:r>
              <a:rPr dirty="0" sz="1000" spc="-5" i="1">
                <a:latin typeface="Times New Roman"/>
                <a:cs typeface="Times New Roman"/>
              </a:rPr>
              <a:t> Nucleare</a:t>
            </a:r>
            <a:r>
              <a:rPr dirty="0" sz="1000" spc="-5">
                <a:latin typeface="Times New Roman"/>
                <a:cs typeface="Times New Roman"/>
              </a:rPr>
              <a:t>, Rome, July</a:t>
            </a:r>
            <a:r>
              <a:rPr dirty="0" sz="1000" spc="-1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1959.</a:t>
            </a:r>
            <a:endParaRPr sz="1000">
              <a:latin typeface="Times New Roman"/>
              <a:cs typeface="Times New Roman"/>
            </a:endParaRPr>
          </a:p>
          <a:p>
            <a:pPr marL="203200" marR="195580" indent="-635">
              <a:lnSpc>
                <a:spcPct val="195000"/>
              </a:lnSpc>
            </a:pPr>
            <a:r>
              <a:rPr dirty="0" sz="1000" spc="-5">
                <a:latin typeface="Times New Roman"/>
                <a:cs typeface="Times New Roman"/>
              </a:rPr>
              <a:t>Meroney,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R.N.,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1982.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Engineering</a:t>
            </a:r>
            <a:r>
              <a:rPr dirty="0" sz="1000" spc="5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Meteorology</a:t>
            </a:r>
            <a:r>
              <a:rPr dirty="0" sz="1000" spc="-5">
                <a:latin typeface="Times New Roman"/>
                <a:cs typeface="Times New Roman"/>
              </a:rPr>
              <a:t>,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E.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Plate,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Ed.,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Elsevier,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Amsterdam,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481-526. 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Nonhebel,</a:t>
            </a:r>
            <a:r>
              <a:rPr dirty="0" sz="1000" spc="7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G.,</a:t>
            </a:r>
            <a:r>
              <a:rPr dirty="0" sz="1000" spc="8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1960.</a:t>
            </a:r>
            <a:r>
              <a:rPr dirty="0" sz="1000" spc="17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Recommendations</a:t>
            </a:r>
            <a:r>
              <a:rPr dirty="0" sz="1000" spc="8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on</a:t>
            </a:r>
            <a:r>
              <a:rPr dirty="0" sz="1000" spc="8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Heights</a:t>
            </a:r>
            <a:r>
              <a:rPr dirty="0" sz="1000" spc="8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for</a:t>
            </a:r>
            <a:r>
              <a:rPr dirty="0" sz="1000" spc="8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New</a:t>
            </a:r>
            <a:r>
              <a:rPr dirty="0" sz="1000" spc="8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Industrial</a:t>
            </a:r>
            <a:r>
              <a:rPr dirty="0" sz="1000" spc="8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Chimneys.</a:t>
            </a:r>
            <a:r>
              <a:rPr dirty="0" sz="1000" spc="175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J.</a:t>
            </a:r>
            <a:r>
              <a:rPr dirty="0" sz="1000" spc="8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Inst.</a:t>
            </a:r>
            <a:r>
              <a:rPr dirty="0" sz="1000" spc="8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Fuel,</a:t>
            </a:r>
            <a:endParaRPr sz="1000">
              <a:latin typeface="Times New Roman"/>
              <a:cs typeface="Times New Roman"/>
            </a:endParaRPr>
          </a:p>
          <a:p>
            <a:pPr marL="203200">
              <a:lnSpc>
                <a:spcPts val="1170"/>
              </a:lnSpc>
            </a:pPr>
            <a:r>
              <a:rPr dirty="0" sz="1000">
                <a:latin typeface="Times New Roman"/>
                <a:cs typeface="Times New Roman"/>
              </a:rPr>
              <a:t>33,</a:t>
            </a:r>
            <a:r>
              <a:rPr dirty="0" sz="1000" spc="-2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479-511.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000">
              <a:latin typeface="Times New Roman"/>
              <a:cs typeface="Times New Roman"/>
            </a:endParaRPr>
          </a:p>
          <a:p>
            <a:pPr marL="203200" marR="196215">
              <a:lnSpc>
                <a:spcPts val="1170"/>
              </a:lnSpc>
            </a:pPr>
            <a:r>
              <a:rPr dirty="0" sz="1000" spc="-5">
                <a:latin typeface="Times New Roman"/>
                <a:cs typeface="Times New Roman"/>
              </a:rPr>
              <a:t>Ontario</a:t>
            </a:r>
            <a:r>
              <a:rPr dirty="0" sz="1000" spc="3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Ministry</a:t>
            </a:r>
            <a:r>
              <a:rPr dirty="0" sz="1000" spc="3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of</a:t>
            </a:r>
            <a:r>
              <a:rPr dirty="0" sz="1000" spc="3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Environment,</a:t>
            </a:r>
            <a:r>
              <a:rPr dirty="0" sz="1000" spc="4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1988.</a:t>
            </a:r>
            <a:r>
              <a:rPr dirty="0" sz="1000" spc="45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Procedure</a:t>
            </a:r>
            <a:r>
              <a:rPr dirty="0" sz="1000" spc="35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for</a:t>
            </a:r>
            <a:r>
              <a:rPr dirty="0" sz="1000" spc="40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the</a:t>
            </a:r>
            <a:r>
              <a:rPr dirty="0" sz="1000" spc="35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Determination</a:t>
            </a:r>
            <a:r>
              <a:rPr dirty="0" sz="1000" spc="40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of</a:t>
            </a:r>
            <a:r>
              <a:rPr dirty="0" sz="1000" spc="3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Odor</a:t>
            </a:r>
            <a:r>
              <a:rPr dirty="0" sz="1000" spc="3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Impact</a:t>
            </a:r>
            <a:r>
              <a:rPr dirty="0" sz="1000" spc="3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Models </a:t>
            </a:r>
            <a:r>
              <a:rPr dirty="0" sz="1000" spc="-23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by </a:t>
            </a:r>
            <a:r>
              <a:rPr dirty="0" sz="1000" spc="-5" i="1">
                <a:latin typeface="Times New Roman"/>
                <a:cs typeface="Times New Roman"/>
              </a:rPr>
              <a:t>the</a:t>
            </a:r>
            <a:r>
              <a:rPr dirty="0" sz="1000" i="1">
                <a:latin typeface="Times New Roman"/>
                <a:cs typeface="Times New Roman"/>
              </a:rPr>
              <a:t> Binary</a:t>
            </a:r>
            <a:r>
              <a:rPr dirty="0" sz="1000" spc="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Port</a:t>
            </a:r>
            <a:r>
              <a:rPr dirty="0" sz="1000" spc="-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Odour Panel Method</a:t>
            </a:r>
            <a:r>
              <a:rPr dirty="0" sz="1000">
                <a:latin typeface="Times New Roman"/>
                <a:cs typeface="Times New Roman"/>
              </a:rPr>
              <a:t>.</a:t>
            </a:r>
            <a:r>
              <a:rPr dirty="0" sz="1000" spc="1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Ontario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Ministry </a:t>
            </a:r>
            <a:r>
              <a:rPr dirty="0" sz="1000">
                <a:latin typeface="Times New Roman"/>
                <a:cs typeface="Times New Roman"/>
              </a:rPr>
              <a:t>of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the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Environment,</a:t>
            </a:r>
            <a:r>
              <a:rPr dirty="0" sz="1000">
                <a:latin typeface="Times New Roman"/>
                <a:cs typeface="Times New Roman"/>
              </a:rPr>
              <a:t> Toronto.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00">
              <a:latin typeface="Times New Roman"/>
              <a:cs typeface="Times New Roman"/>
            </a:endParaRPr>
          </a:p>
          <a:p>
            <a:pPr algn="just" marL="203200" marR="195580">
              <a:lnSpc>
                <a:spcPts val="1170"/>
              </a:lnSpc>
            </a:pPr>
            <a:r>
              <a:rPr dirty="0" sz="1000">
                <a:latin typeface="Times New Roman"/>
                <a:cs typeface="Times New Roman"/>
              </a:rPr>
              <a:t>Pasquill, F., 1975.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Some Topics </a:t>
            </a:r>
            <a:r>
              <a:rPr dirty="0" sz="1000" spc="-5" i="1">
                <a:latin typeface="Times New Roman"/>
                <a:cs typeface="Times New Roman"/>
              </a:rPr>
              <a:t>Related to Modeling </a:t>
            </a:r>
            <a:r>
              <a:rPr dirty="0" sz="1000" i="1">
                <a:latin typeface="Times New Roman"/>
                <a:cs typeface="Times New Roman"/>
              </a:rPr>
              <a:t>of </a:t>
            </a:r>
            <a:r>
              <a:rPr dirty="0" sz="1000" spc="-5" i="1">
                <a:latin typeface="Times New Roman"/>
                <a:cs typeface="Times New Roman"/>
              </a:rPr>
              <a:t>Dispersion </a:t>
            </a:r>
            <a:r>
              <a:rPr dirty="0" sz="1000" i="1">
                <a:latin typeface="Times New Roman"/>
                <a:cs typeface="Times New Roman"/>
              </a:rPr>
              <a:t>In Boundary Layer</a:t>
            </a:r>
            <a:r>
              <a:rPr dirty="0" sz="1000">
                <a:latin typeface="Times New Roman"/>
                <a:cs typeface="Times New Roman"/>
              </a:rPr>
              <a:t>.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Office of 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Research </a:t>
            </a:r>
            <a:r>
              <a:rPr dirty="0" sz="1000">
                <a:latin typeface="Times New Roman"/>
                <a:cs typeface="Times New Roman"/>
              </a:rPr>
              <a:t>and </a:t>
            </a:r>
            <a:r>
              <a:rPr dirty="0" sz="1000" spc="-5">
                <a:latin typeface="Times New Roman"/>
                <a:cs typeface="Times New Roman"/>
              </a:rPr>
              <a:t>Development, United States Environmental </a:t>
            </a:r>
            <a:r>
              <a:rPr dirty="0" sz="1000">
                <a:latin typeface="Times New Roman"/>
                <a:cs typeface="Times New Roman"/>
              </a:rPr>
              <a:t>Protection Agency, Research Triangle 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Park,</a:t>
            </a:r>
            <a:r>
              <a:rPr dirty="0" sz="1000" spc="-5">
                <a:latin typeface="Times New Roman"/>
                <a:cs typeface="Times New Roman"/>
              </a:rPr>
              <a:t> North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Carolina.</a:t>
            </a:r>
            <a:r>
              <a:rPr dirty="0" sz="1000" spc="1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EPA-650/4-75-015.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950">
              <a:latin typeface="Times New Roman"/>
              <a:cs typeface="Times New Roman"/>
            </a:endParaRPr>
          </a:p>
          <a:p>
            <a:pPr marL="203200">
              <a:lnSpc>
                <a:spcPct val="100000"/>
              </a:lnSpc>
            </a:pPr>
            <a:r>
              <a:rPr dirty="0" sz="1000" spc="-5">
                <a:latin typeface="Times New Roman"/>
                <a:cs typeface="Times New Roman"/>
              </a:rPr>
              <a:t>Ramsdell, </a:t>
            </a:r>
            <a:r>
              <a:rPr dirty="0" sz="1000">
                <a:latin typeface="Times New Roman"/>
                <a:cs typeface="Times New Roman"/>
              </a:rPr>
              <a:t>J.V.,</a:t>
            </a:r>
            <a:r>
              <a:rPr dirty="0" sz="1000" spc="-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and</a:t>
            </a:r>
            <a:r>
              <a:rPr dirty="0" sz="1000" spc="-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W.T. Hinds,</a:t>
            </a:r>
            <a:r>
              <a:rPr dirty="0" sz="1000" spc="24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1970.  </a:t>
            </a:r>
            <a:r>
              <a:rPr dirty="0" sz="1000" i="1">
                <a:latin typeface="Times New Roman"/>
                <a:cs typeface="Times New Roman"/>
              </a:rPr>
              <a:t>Atmospheric</a:t>
            </a:r>
            <a:r>
              <a:rPr dirty="0" sz="1000" spc="-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Environment </a:t>
            </a:r>
            <a:r>
              <a:rPr dirty="0" sz="1000">
                <a:latin typeface="Times New Roman"/>
                <a:cs typeface="Times New Roman"/>
              </a:rPr>
              <a:t>5,</a:t>
            </a:r>
            <a:r>
              <a:rPr dirty="0" sz="1000" spc="-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483-495.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000">
              <a:latin typeface="Times New Roman"/>
              <a:cs typeface="Times New Roman"/>
            </a:endParaRPr>
          </a:p>
          <a:p>
            <a:pPr marL="203200" marR="196850">
              <a:lnSpc>
                <a:spcPts val="1170"/>
              </a:lnSpc>
            </a:pPr>
            <a:r>
              <a:rPr dirty="0" sz="1000">
                <a:latin typeface="Times New Roman"/>
                <a:cs typeface="Times New Roman"/>
              </a:rPr>
              <a:t>Scire,</a:t>
            </a:r>
            <a:r>
              <a:rPr dirty="0" sz="1000" spc="229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J.S.,</a:t>
            </a:r>
            <a:r>
              <a:rPr dirty="0" sz="1000" spc="23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D.G.</a:t>
            </a:r>
            <a:r>
              <a:rPr dirty="0" sz="1000" spc="23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Strimaitis,</a:t>
            </a:r>
            <a:r>
              <a:rPr dirty="0" sz="1000" spc="23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and</a:t>
            </a:r>
            <a:r>
              <a:rPr dirty="0" sz="1000" spc="23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R.J.</a:t>
            </a:r>
            <a:r>
              <a:rPr dirty="0" sz="1000" spc="23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Yamartino,</a:t>
            </a:r>
            <a:r>
              <a:rPr dirty="0" sz="1000" spc="23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2000.</a:t>
            </a:r>
            <a:r>
              <a:rPr dirty="0" sz="1000" spc="210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A</a:t>
            </a:r>
            <a:r>
              <a:rPr dirty="0" sz="1000" spc="225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User’s</a:t>
            </a:r>
            <a:r>
              <a:rPr dirty="0" sz="1000" spc="225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Guide</a:t>
            </a:r>
            <a:r>
              <a:rPr dirty="0" sz="1000" spc="225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for</a:t>
            </a:r>
            <a:r>
              <a:rPr dirty="0" sz="1000" spc="225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the</a:t>
            </a:r>
            <a:r>
              <a:rPr dirty="0" sz="1000" spc="220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CALPUFF </a:t>
            </a:r>
            <a:r>
              <a:rPr dirty="0" sz="1000" spc="-235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Dispersion</a:t>
            </a:r>
            <a:r>
              <a:rPr dirty="0" sz="1000" i="1">
                <a:latin typeface="Times New Roman"/>
                <a:cs typeface="Times New Roman"/>
              </a:rPr>
              <a:t> Model</a:t>
            </a:r>
            <a:r>
              <a:rPr dirty="0" sz="1000" spc="-5" i="1">
                <a:latin typeface="Times New Roman"/>
                <a:cs typeface="Times New Roman"/>
              </a:rPr>
              <a:t> (Version</a:t>
            </a:r>
            <a:r>
              <a:rPr dirty="0" sz="1000" spc="5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5)</a:t>
            </a:r>
            <a:r>
              <a:rPr dirty="0" sz="1000" spc="-5">
                <a:latin typeface="Times New Roman"/>
                <a:cs typeface="Times New Roman"/>
              </a:rPr>
              <a:t>.</a:t>
            </a:r>
            <a:r>
              <a:rPr dirty="0" sz="1000" spc="2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Earth</a:t>
            </a:r>
            <a:r>
              <a:rPr dirty="0" sz="1000">
                <a:latin typeface="Times New Roman"/>
                <a:cs typeface="Times New Roman"/>
              </a:rPr>
              <a:t> Tech, Inc.,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Concord, </a:t>
            </a:r>
            <a:r>
              <a:rPr dirty="0" sz="1000" spc="-5">
                <a:latin typeface="Times New Roman"/>
                <a:cs typeface="Times New Roman"/>
              </a:rPr>
              <a:t>Massachusetts.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00">
              <a:latin typeface="Times New Roman"/>
              <a:cs typeface="Times New Roman"/>
            </a:endParaRPr>
          </a:p>
          <a:p>
            <a:pPr algn="just" marL="203200" marR="196215">
              <a:lnSpc>
                <a:spcPts val="1170"/>
              </a:lnSpc>
            </a:pPr>
            <a:r>
              <a:rPr dirty="0" sz="1000">
                <a:latin typeface="Times New Roman"/>
                <a:cs typeface="Times New Roman"/>
              </a:rPr>
              <a:t>Singer, I.A., K. </a:t>
            </a:r>
            <a:r>
              <a:rPr dirty="0" sz="1000" spc="-5">
                <a:latin typeface="Times New Roman"/>
                <a:cs typeface="Times New Roman"/>
              </a:rPr>
              <a:t>Imai, </a:t>
            </a:r>
            <a:r>
              <a:rPr dirty="0" sz="1000">
                <a:latin typeface="Times New Roman"/>
                <a:cs typeface="Times New Roman"/>
              </a:rPr>
              <a:t>and </a:t>
            </a:r>
            <a:r>
              <a:rPr dirty="0" sz="1000" spc="-5">
                <a:latin typeface="Times New Roman"/>
                <a:cs typeface="Times New Roman"/>
              </a:rPr>
              <a:t>R.J. </a:t>
            </a:r>
            <a:r>
              <a:rPr dirty="0" sz="1000">
                <a:latin typeface="Times New Roman"/>
                <a:cs typeface="Times New Roman"/>
              </a:rPr>
              <a:t>Gonzalez del </a:t>
            </a:r>
            <a:r>
              <a:rPr dirty="0" sz="1000" spc="-5">
                <a:latin typeface="Times New Roman"/>
                <a:cs typeface="Times New Roman"/>
              </a:rPr>
              <a:t>Campo, </a:t>
            </a:r>
            <a:r>
              <a:rPr dirty="0" sz="1000">
                <a:latin typeface="Times New Roman"/>
                <a:cs typeface="Times New Roman"/>
              </a:rPr>
              <a:t>1963.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Peak to Mean Pollutant Concentration 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Ratios</a:t>
            </a:r>
            <a:r>
              <a:rPr dirty="0" sz="1000" spc="9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for</a:t>
            </a:r>
            <a:r>
              <a:rPr dirty="0" sz="1000" spc="9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Various</a:t>
            </a:r>
            <a:r>
              <a:rPr dirty="0" sz="1000" spc="9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Terrain</a:t>
            </a:r>
            <a:r>
              <a:rPr dirty="0" sz="1000" spc="9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and</a:t>
            </a:r>
            <a:r>
              <a:rPr dirty="0" sz="1000" spc="9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Vegetation</a:t>
            </a:r>
            <a:r>
              <a:rPr dirty="0" sz="1000" spc="9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Cover.</a:t>
            </a:r>
            <a:r>
              <a:rPr dirty="0" sz="1000" spc="204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Air</a:t>
            </a:r>
            <a:r>
              <a:rPr dirty="0" sz="1000" spc="95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Pollution</a:t>
            </a:r>
            <a:r>
              <a:rPr dirty="0" sz="1000" spc="95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Control</a:t>
            </a:r>
            <a:r>
              <a:rPr dirty="0" sz="1000" spc="95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Association,</a:t>
            </a:r>
            <a:r>
              <a:rPr dirty="0" sz="1000" spc="100" i="1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13,</a:t>
            </a:r>
            <a:r>
              <a:rPr dirty="0" sz="1000" spc="9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1,</a:t>
            </a:r>
            <a:r>
              <a:rPr dirty="0" sz="1000" spc="10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40- </a:t>
            </a:r>
            <a:r>
              <a:rPr dirty="0" sz="1000" spc="-24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42.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00">
              <a:latin typeface="Times New Roman"/>
              <a:cs typeface="Times New Roman"/>
            </a:endParaRPr>
          </a:p>
          <a:p>
            <a:pPr marL="203200" marR="195580">
              <a:lnSpc>
                <a:spcPts val="1170"/>
              </a:lnSpc>
              <a:tabLst>
                <a:tab pos="3179445" algn="l"/>
              </a:tabLst>
            </a:pPr>
            <a:r>
              <a:rPr dirty="0" sz="1000">
                <a:latin typeface="Times New Roman"/>
                <a:cs typeface="Times New Roman"/>
              </a:rPr>
              <a:t>Singer,</a:t>
            </a:r>
            <a:r>
              <a:rPr dirty="0" sz="1000" spc="34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I.A.,</a:t>
            </a:r>
            <a:r>
              <a:rPr dirty="0" sz="1000" spc="34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J.A.</a:t>
            </a:r>
            <a:r>
              <a:rPr dirty="0" sz="1000" spc="34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Frizzola,</a:t>
            </a:r>
            <a:r>
              <a:rPr dirty="0" sz="1000" spc="34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and</a:t>
            </a:r>
            <a:r>
              <a:rPr dirty="0" sz="1000" spc="34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M.E.</a:t>
            </a:r>
            <a:r>
              <a:rPr dirty="0" sz="1000" spc="34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Smith,</a:t>
            </a:r>
            <a:r>
              <a:rPr dirty="0" sz="1000" spc="34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1966.	</a:t>
            </a:r>
            <a:r>
              <a:rPr dirty="0" sz="1000" i="1">
                <a:latin typeface="Times New Roman"/>
                <a:cs typeface="Times New Roman"/>
              </a:rPr>
              <a:t>Journal</a:t>
            </a:r>
            <a:r>
              <a:rPr dirty="0" sz="1000" spc="80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of</a:t>
            </a:r>
            <a:r>
              <a:rPr dirty="0" sz="1000" spc="75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the</a:t>
            </a:r>
            <a:r>
              <a:rPr dirty="0" sz="1000" spc="85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Air</a:t>
            </a:r>
            <a:r>
              <a:rPr dirty="0" sz="1000" spc="80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Pollution</a:t>
            </a:r>
            <a:r>
              <a:rPr dirty="0" sz="1000" spc="80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Control </a:t>
            </a:r>
            <a:r>
              <a:rPr dirty="0" sz="1000" spc="-23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Association</a:t>
            </a:r>
            <a:r>
              <a:rPr dirty="0" sz="1000">
                <a:latin typeface="Times New Roman"/>
                <a:cs typeface="Times New Roman"/>
              </a:rPr>
              <a:t>,</a:t>
            </a:r>
            <a:r>
              <a:rPr dirty="0" sz="1000" spc="-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16, 11, 594-596.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00">
              <a:latin typeface="Times New Roman"/>
              <a:cs typeface="Times New Roman"/>
            </a:endParaRPr>
          </a:p>
          <a:p>
            <a:pPr marL="203200" marR="194310">
              <a:lnSpc>
                <a:spcPts val="1170"/>
              </a:lnSpc>
            </a:pPr>
            <a:r>
              <a:rPr dirty="0" sz="1000">
                <a:latin typeface="Times New Roman"/>
                <a:cs typeface="Times New Roman"/>
              </a:rPr>
              <a:t>Slade,</a:t>
            </a:r>
            <a:r>
              <a:rPr dirty="0" sz="1000" spc="16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D.H.,</a:t>
            </a:r>
            <a:r>
              <a:rPr dirty="0" sz="1000" spc="17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1968.</a:t>
            </a:r>
            <a:r>
              <a:rPr dirty="0" sz="1000" spc="95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Meteorology</a:t>
            </a:r>
            <a:r>
              <a:rPr dirty="0" sz="1000" spc="170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and</a:t>
            </a:r>
            <a:r>
              <a:rPr dirty="0" sz="1000" spc="170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Atomic</a:t>
            </a:r>
            <a:r>
              <a:rPr dirty="0" sz="1000" spc="16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Energy,</a:t>
            </a:r>
            <a:r>
              <a:rPr dirty="0" sz="1000" spc="165" i="1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D.</a:t>
            </a:r>
            <a:r>
              <a:rPr dirty="0" sz="1000" spc="17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H.</a:t>
            </a:r>
            <a:r>
              <a:rPr dirty="0" sz="1000" spc="17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Slade,</a:t>
            </a:r>
            <a:r>
              <a:rPr dirty="0" sz="1000" spc="17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Ed.,</a:t>
            </a:r>
            <a:r>
              <a:rPr dirty="0" sz="1000" spc="17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U.</a:t>
            </a:r>
            <a:r>
              <a:rPr dirty="0" sz="1000" spc="17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S.</a:t>
            </a:r>
            <a:r>
              <a:rPr dirty="0" sz="1000" spc="16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Atomic</a:t>
            </a:r>
            <a:r>
              <a:rPr dirty="0" sz="1000" spc="16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Energy </a:t>
            </a:r>
            <a:r>
              <a:rPr dirty="0" sz="1000" spc="-23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Commission, </a:t>
            </a:r>
            <a:r>
              <a:rPr dirty="0" sz="1000">
                <a:latin typeface="Times New Roman"/>
                <a:cs typeface="Times New Roman"/>
              </a:rPr>
              <a:t>Office of </a:t>
            </a:r>
            <a:r>
              <a:rPr dirty="0" sz="1000" spc="-5">
                <a:latin typeface="Times New Roman"/>
                <a:cs typeface="Times New Roman"/>
              </a:rPr>
              <a:t>Information</a:t>
            </a:r>
            <a:r>
              <a:rPr dirty="0" sz="1000">
                <a:latin typeface="Times New Roman"/>
                <a:cs typeface="Times New Roman"/>
              </a:rPr>
              <a:t> Services.</a:t>
            </a:r>
            <a:endParaRPr sz="1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58900" y="439165"/>
            <a:ext cx="117348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latin typeface="Times New Roman"/>
                <a:cs typeface="Times New Roman"/>
              </a:rPr>
              <a:t>15B</a:t>
            </a:r>
            <a:r>
              <a:rPr dirty="0" sz="1000" spc="220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Odor</a:t>
            </a:r>
            <a:r>
              <a:rPr dirty="0" sz="1000" spc="-15" b="1">
                <a:latin typeface="Times New Roman"/>
                <a:cs typeface="Times New Roman"/>
              </a:rPr>
              <a:t> </a:t>
            </a:r>
            <a:r>
              <a:rPr dirty="0" sz="1000" spc="-5" b="1">
                <a:latin typeface="Times New Roman"/>
                <a:cs typeface="Times New Roman"/>
              </a:rPr>
              <a:t>Modeling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96546" y="439165"/>
            <a:ext cx="21717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latin typeface="Times New Roman"/>
                <a:cs typeface="Times New Roman"/>
              </a:rPr>
              <a:t>351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282691" y="894080"/>
            <a:ext cx="5220335" cy="2407285"/>
          </a:xfrm>
          <a:prstGeom prst="rect">
            <a:avLst/>
          </a:prstGeom>
        </p:spPr>
        <p:txBody>
          <a:bodyPr wrap="square" lIns="0" tIns="20955" rIns="0" bIns="0" rtlCol="0" vert="horz">
            <a:spAutoFit/>
          </a:bodyPr>
          <a:lstStyle/>
          <a:p>
            <a:pPr algn="just" marL="88900" marR="95250">
              <a:lnSpc>
                <a:spcPts val="1170"/>
              </a:lnSpc>
              <a:spcBef>
                <a:spcPts val="165"/>
              </a:spcBef>
            </a:pPr>
            <a:r>
              <a:rPr dirty="0" sz="1000" spc="-5">
                <a:latin typeface="Times New Roman"/>
                <a:cs typeface="Times New Roman"/>
              </a:rPr>
              <a:t>Stewart,</a:t>
            </a:r>
            <a:r>
              <a:rPr dirty="0" sz="1000">
                <a:latin typeface="Times New Roman"/>
                <a:cs typeface="Times New Roman"/>
              </a:rPr>
              <a:t> N.G.,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H.J.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Gale,</a:t>
            </a:r>
            <a:r>
              <a:rPr dirty="0" sz="1000">
                <a:latin typeface="Times New Roman"/>
                <a:cs typeface="Times New Roman"/>
              </a:rPr>
              <a:t> and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R.N.</a:t>
            </a:r>
            <a:r>
              <a:rPr dirty="0" sz="1000">
                <a:latin typeface="Times New Roman"/>
                <a:cs typeface="Times New Roman"/>
              </a:rPr>
              <a:t> Crooks,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1958.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The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Atmospheric</a:t>
            </a:r>
            <a:r>
              <a:rPr dirty="0" sz="1000" spc="24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Diffusion</a:t>
            </a:r>
            <a:r>
              <a:rPr dirty="0" sz="1000" spc="24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of</a:t>
            </a:r>
            <a:r>
              <a:rPr dirty="0" sz="1000" spc="25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Gases 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Discharged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from</a:t>
            </a:r>
            <a:r>
              <a:rPr dirty="0" sz="1000" spc="-1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a </a:t>
            </a:r>
            <a:r>
              <a:rPr dirty="0" sz="1000" spc="-5">
                <a:latin typeface="Times New Roman"/>
                <a:cs typeface="Times New Roman"/>
              </a:rPr>
              <a:t>Chimney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of the </a:t>
            </a:r>
            <a:r>
              <a:rPr dirty="0" sz="1000" spc="-5">
                <a:latin typeface="Times New Roman"/>
                <a:cs typeface="Times New Roman"/>
              </a:rPr>
              <a:t>Harwell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Pile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(BEPO).</a:t>
            </a:r>
            <a:r>
              <a:rPr dirty="0" sz="1000" spc="20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Int.</a:t>
            </a:r>
            <a:r>
              <a:rPr dirty="0" sz="1000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J.</a:t>
            </a:r>
            <a:r>
              <a:rPr dirty="0" sz="1000" spc="5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Air</a:t>
            </a:r>
            <a:r>
              <a:rPr dirty="0" sz="1000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Pollution, </a:t>
            </a:r>
            <a:r>
              <a:rPr dirty="0" sz="1000">
                <a:latin typeface="Times New Roman"/>
                <a:cs typeface="Times New Roman"/>
              </a:rPr>
              <a:t>1,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87.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00">
              <a:latin typeface="Times New Roman"/>
              <a:cs typeface="Times New Roman"/>
            </a:endParaRPr>
          </a:p>
          <a:p>
            <a:pPr algn="just" marL="88900" marR="92710">
              <a:lnSpc>
                <a:spcPts val="1170"/>
              </a:lnSpc>
            </a:pPr>
            <a:r>
              <a:rPr dirty="0" sz="1000">
                <a:latin typeface="Times New Roman"/>
                <a:cs typeface="Times New Roman"/>
              </a:rPr>
              <a:t>USEPA,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1995.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User’s</a:t>
            </a:r>
            <a:r>
              <a:rPr dirty="0" sz="1000" spc="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Guide</a:t>
            </a:r>
            <a:r>
              <a:rPr dirty="0" sz="1000" spc="5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for</a:t>
            </a:r>
            <a:r>
              <a:rPr dirty="0" sz="1000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the</a:t>
            </a:r>
            <a:r>
              <a:rPr dirty="0" sz="1000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Industrial</a:t>
            </a:r>
            <a:r>
              <a:rPr dirty="0" sz="1000" i="1">
                <a:latin typeface="Times New Roman"/>
                <a:cs typeface="Times New Roman"/>
              </a:rPr>
              <a:t> Source</a:t>
            </a:r>
            <a:r>
              <a:rPr dirty="0" sz="1000" spc="5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Complex</a:t>
            </a:r>
            <a:r>
              <a:rPr dirty="0" sz="1000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(ISC3)</a:t>
            </a:r>
            <a:r>
              <a:rPr dirty="0" sz="1000" i="1">
                <a:latin typeface="Times New Roman"/>
                <a:cs typeface="Times New Roman"/>
              </a:rPr>
              <a:t> </a:t>
            </a:r>
            <a:r>
              <a:rPr dirty="0" sz="1000" spc="-5" i="1">
                <a:latin typeface="Times New Roman"/>
                <a:cs typeface="Times New Roman"/>
              </a:rPr>
              <a:t>Dispersion</a:t>
            </a:r>
            <a:r>
              <a:rPr dirty="0" sz="1000" i="1">
                <a:latin typeface="Times New Roman"/>
                <a:cs typeface="Times New Roman"/>
              </a:rPr>
              <a:t> Models. </a:t>
            </a:r>
            <a:r>
              <a:rPr dirty="0" sz="1000" spc="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Volumes I and II.</a:t>
            </a:r>
            <a:r>
              <a:rPr dirty="0" sz="1000" spc="5" i="1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USEPA Office </a:t>
            </a:r>
            <a:r>
              <a:rPr dirty="0" sz="1000">
                <a:latin typeface="Times New Roman"/>
                <a:cs typeface="Times New Roman"/>
              </a:rPr>
              <a:t>of </a:t>
            </a:r>
            <a:r>
              <a:rPr dirty="0" sz="1000" spc="-5">
                <a:latin typeface="Times New Roman"/>
                <a:cs typeface="Times New Roman"/>
              </a:rPr>
              <a:t>Air </a:t>
            </a:r>
            <a:r>
              <a:rPr dirty="0" sz="1000">
                <a:latin typeface="Times New Roman"/>
                <a:cs typeface="Times New Roman"/>
              </a:rPr>
              <a:t>Quality Planning and </a:t>
            </a:r>
            <a:r>
              <a:rPr dirty="0" sz="1000" spc="-5">
                <a:latin typeface="Times New Roman"/>
                <a:cs typeface="Times New Roman"/>
              </a:rPr>
              <a:t>Standards, </a:t>
            </a:r>
            <a:r>
              <a:rPr dirty="0" sz="1000">
                <a:latin typeface="Times New Roman"/>
                <a:cs typeface="Times New Roman"/>
              </a:rPr>
              <a:t>Research Triangle Park, 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North Carolina.</a:t>
            </a:r>
            <a:r>
              <a:rPr dirty="0" sz="1000" spc="1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EPA-454/B-95-003.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00">
              <a:latin typeface="Times New Roman"/>
              <a:cs typeface="Times New Roman"/>
            </a:endParaRPr>
          </a:p>
          <a:p>
            <a:pPr algn="just" marL="88900" marR="93980">
              <a:lnSpc>
                <a:spcPts val="1170"/>
              </a:lnSpc>
            </a:pPr>
            <a:r>
              <a:rPr dirty="0" sz="1000">
                <a:latin typeface="Times New Roman"/>
                <a:cs typeface="Times New Roman"/>
              </a:rPr>
              <a:t>USEPA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(Draft),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2000.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Guideline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Document</a:t>
            </a:r>
            <a:r>
              <a:rPr dirty="0" sz="1000">
                <a:latin typeface="Times New Roman"/>
                <a:cs typeface="Times New Roman"/>
              </a:rPr>
              <a:t> for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Ambient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Monitoring</a:t>
            </a:r>
            <a:r>
              <a:rPr dirty="0" sz="1000">
                <a:latin typeface="Times New Roman"/>
                <a:cs typeface="Times New Roman"/>
              </a:rPr>
              <a:t> of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5-minute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SO</a:t>
            </a:r>
            <a:r>
              <a:rPr dirty="0" baseline="-12820" sz="975" spc="-7">
                <a:latin typeface="Times New Roman"/>
                <a:cs typeface="Times New Roman"/>
              </a:rPr>
              <a:t>2 </a:t>
            </a:r>
            <a:r>
              <a:rPr dirty="0" baseline="-12820" sz="97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Concentrations.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00">
              <a:latin typeface="Times New Roman"/>
              <a:cs typeface="Times New Roman"/>
            </a:endParaRPr>
          </a:p>
          <a:p>
            <a:pPr algn="just" marL="88900" marR="92710" indent="-635">
              <a:lnSpc>
                <a:spcPts val="1170"/>
              </a:lnSpc>
            </a:pPr>
            <a:r>
              <a:rPr dirty="0" sz="1000">
                <a:latin typeface="Times New Roman"/>
                <a:cs typeface="Times New Roman"/>
              </a:rPr>
              <a:t>Willhite, M.T. and S.T. Dydek, 1991.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Use of Odor Thresholds for Predicting Off-Property Odor 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Impacts,</a:t>
            </a:r>
            <a:r>
              <a:rPr dirty="0" sz="1000">
                <a:latin typeface="Times New Roman"/>
                <a:cs typeface="Times New Roman"/>
              </a:rPr>
              <a:t> in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Recent</a:t>
            </a:r>
            <a:r>
              <a:rPr dirty="0" sz="1000" spc="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Developments</a:t>
            </a:r>
            <a:r>
              <a:rPr dirty="0" sz="1000" spc="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and</a:t>
            </a:r>
            <a:r>
              <a:rPr dirty="0" sz="1000" spc="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Current</a:t>
            </a:r>
            <a:r>
              <a:rPr dirty="0" sz="1000" spc="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Practices</a:t>
            </a:r>
            <a:r>
              <a:rPr dirty="0" sz="1000" spc="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in</a:t>
            </a:r>
            <a:r>
              <a:rPr dirty="0" sz="1000" spc="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Odor</a:t>
            </a:r>
            <a:r>
              <a:rPr dirty="0" sz="1000" spc="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Regulations,</a:t>
            </a:r>
            <a:r>
              <a:rPr dirty="0" sz="1000" spc="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Controls</a:t>
            </a:r>
            <a:r>
              <a:rPr dirty="0" sz="1000" spc="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and </a:t>
            </a:r>
            <a:r>
              <a:rPr dirty="0" sz="1000" spc="-235" i="1">
                <a:latin typeface="Times New Roman"/>
                <a:cs typeface="Times New Roman"/>
              </a:rPr>
              <a:t> </a:t>
            </a:r>
            <a:r>
              <a:rPr dirty="0" sz="1000" i="1">
                <a:latin typeface="Times New Roman"/>
                <a:cs typeface="Times New Roman"/>
              </a:rPr>
              <a:t>Technology</a:t>
            </a:r>
            <a:r>
              <a:rPr dirty="0" sz="1000">
                <a:latin typeface="Times New Roman"/>
                <a:cs typeface="Times New Roman"/>
              </a:rPr>
              <a:t>.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Transactions of </a:t>
            </a:r>
            <a:r>
              <a:rPr dirty="0" sz="1000" spc="-5">
                <a:latin typeface="Times New Roman"/>
                <a:cs typeface="Times New Roman"/>
              </a:rPr>
              <a:t>the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Air</a:t>
            </a:r>
            <a:r>
              <a:rPr dirty="0" sz="1000">
                <a:latin typeface="Times New Roman"/>
                <a:cs typeface="Times New Roman"/>
              </a:rPr>
              <a:t> &amp; Waste </a:t>
            </a:r>
            <a:r>
              <a:rPr dirty="0" sz="1000" spc="-5">
                <a:latin typeface="Times New Roman"/>
                <a:cs typeface="Times New Roman"/>
              </a:rPr>
              <a:t>Management Association.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000">
              <a:latin typeface="Times New Roman"/>
              <a:cs typeface="Times New Roman"/>
            </a:endParaRPr>
          </a:p>
          <a:p>
            <a:pPr algn="just" marL="88900" marR="93980">
              <a:lnSpc>
                <a:spcPts val="1170"/>
              </a:lnSpc>
            </a:pPr>
            <a:r>
              <a:rPr dirty="0" sz="1000" spc="-5">
                <a:latin typeface="Times New Roman"/>
                <a:cs typeface="Times New Roman"/>
              </a:rPr>
              <a:t>Wilson, </a:t>
            </a:r>
            <a:r>
              <a:rPr dirty="0" sz="1000">
                <a:latin typeface="Times New Roman"/>
                <a:cs typeface="Times New Roman"/>
              </a:rPr>
              <a:t>D.J., 1976. </a:t>
            </a:r>
            <a:r>
              <a:rPr dirty="0" sz="1000" spc="-5" i="1">
                <a:latin typeface="Times New Roman"/>
                <a:cs typeface="Times New Roman"/>
              </a:rPr>
              <a:t>Contamination </a:t>
            </a:r>
            <a:r>
              <a:rPr dirty="0" sz="1000" i="1">
                <a:latin typeface="Times New Roman"/>
                <a:cs typeface="Times New Roman"/>
              </a:rPr>
              <a:t>of </a:t>
            </a:r>
            <a:r>
              <a:rPr dirty="0" sz="1000" spc="-5" i="1">
                <a:latin typeface="Times New Roman"/>
                <a:cs typeface="Times New Roman"/>
              </a:rPr>
              <a:t>Building Air </a:t>
            </a:r>
            <a:r>
              <a:rPr dirty="0" sz="1000" i="1">
                <a:latin typeface="Times New Roman"/>
                <a:cs typeface="Times New Roman"/>
              </a:rPr>
              <a:t>Intakes </a:t>
            </a:r>
            <a:r>
              <a:rPr dirty="0" sz="1000" spc="-5" i="1">
                <a:latin typeface="Times New Roman"/>
                <a:cs typeface="Times New Roman"/>
              </a:rPr>
              <a:t>from Nearby Vents</a:t>
            </a:r>
            <a:r>
              <a:rPr dirty="0" sz="1000" spc="-5">
                <a:latin typeface="Times New Roman"/>
                <a:cs typeface="Times New Roman"/>
              </a:rPr>
              <a:t>. </a:t>
            </a:r>
            <a:r>
              <a:rPr dirty="0" sz="1000">
                <a:latin typeface="Times New Roman"/>
                <a:cs typeface="Times New Roman"/>
              </a:rPr>
              <a:t>Univ. Of Alberta, </a:t>
            </a:r>
            <a:r>
              <a:rPr dirty="0" sz="1000" spc="5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Dept.</a:t>
            </a:r>
            <a:r>
              <a:rPr dirty="0" sz="1000">
                <a:latin typeface="Times New Roman"/>
                <a:cs typeface="Times New Roman"/>
              </a:rPr>
              <a:t> of</a:t>
            </a:r>
            <a:r>
              <a:rPr dirty="0" sz="1000" spc="10">
                <a:latin typeface="Times New Roman"/>
                <a:cs typeface="Times New Roman"/>
              </a:rPr>
              <a:t> </a:t>
            </a:r>
            <a:r>
              <a:rPr dirty="0" sz="1000">
                <a:latin typeface="Times New Roman"/>
                <a:cs typeface="Times New Roman"/>
              </a:rPr>
              <a:t>Mech. Eng. </a:t>
            </a:r>
            <a:r>
              <a:rPr dirty="0" sz="1000" spc="-5">
                <a:latin typeface="Times New Roman"/>
                <a:cs typeface="Times New Roman"/>
              </a:rPr>
              <a:t>Report </a:t>
            </a:r>
            <a:r>
              <a:rPr dirty="0" sz="1000">
                <a:latin typeface="Times New Roman"/>
                <a:cs typeface="Times New Roman"/>
              </a:rPr>
              <a:t>No. 1, </a:t>
            </a:r>
            <a:r>
              <a:rPr dirty="0" sz="1000" spc="-5">
                <a:latin typeface="Times New Roman"/>
                <a:cs typeface="Times New Roman"/>
              </a:rPr>
              <a:t>Edmonton,</a:t>
            </a:r>
            <a:r>
              <a:rPr dirty="0" sz="1000">
                <a:latin typeface="Times New Roman"/>
                <a:cs typeface="Times New Roman"/>
              </a:rPr>
              <a:t> </a:t>
            </a:r>
            <a:r>
              <a:rPr dirty="0" sz="1000" spc="-5">
                <a:latin typeface="Times New Roman"/>
                <a:cs typeface="Times New Roman"/>
              </a:rPr>
              <a:t>Canada.</a:t>
            </a:r>
            <a:endParaRPr sz="1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58900" y="439165"/>
            <a:ext cx="117348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latin typeface="Times New Roman"/>
                <a:cs typeface="Times New Roman"/>
              </a:rPr>
              <a:t>15B</a:t>
            </a:r>
            <a:r>
              <a:rPr dirty="0" sz="1000" spc="220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Odor</a:t>
            </a:r>
            <a:r>
              <a:rPr dirty="0" sz="1000" spc="-15" b="1">
                <a:latin typeface="Times New Roman"/>
                <a:cs typeface="Times New Roman"/>
              </a:rPr>
              <a:t> </a:t>
            </a:r>
            <a:r>
              <a:rPr dirty="0" sz="1000" spc="-5" b="1">
                <a:latin typeface="Times New Roman"/>
                <a:cs typeface="Times New Roman"/>
              </a:rPr>
              <a:t>Modeling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96546" y="439165"/>
            <a:ext cx="21717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latin typeface="Times New Roman"/>
                <a:cs typeface="Times New Roman"/>
              </a:rPr>
              <a:t>331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20792" y="892555"/>
            <a:ext cx="5133340" cy="8200390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algn="just" marL="50800" marR="43180">
              <a:lnSpc>
                <a:spcPts val="1400"/>
              </a:lnSpc>
              <a:spcBef>
                <a:spcPts val="180"/>
              </a:spcBef>
            </a:pPr>
            <a:r>
              <a:rPr dirty="0" sz="1200" spc="-5">
                <a:latin typeface="Times New Roman"/>
                <a:cs typeface="Times New Roman"/>
              </a:rPr>
              <a:t>emission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formulas.</a:t>
            </a:r>
            <a:r>
              <a:rPr dirty="0" sz="1200">
                <a:latin typeface="Times New Roman"/>
                <a:cs typeface="Times New Roman"/>
              </a:rPr>
              <a:t> Likewise,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concentrations</a:t>
            </a:r>
            <a:r>
              <a:rPr dirty="0" sz="1200">
                <a:latin typeface="Times New Roman"/>
                <a:cs typeface="Times New Roman"/>
              </a:rPr>
              <a:t> at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receptor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are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generally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terms</a:t>
            </a:r>
            <a:r>
              <a:rPr dirty="0" sz="1200">
                <a:latin typeface="Times New Roman"/>
                <a:cs typeface="Times New Roman"/>
              </a:rPr>
              <a:t> of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mass</a:t>
            </a:r>
            <a:r>
              <a:rPr dirty="0" sz="1200">
                <a:latin typeface="Times New Roman"/>
                <a:cs typeface="Times New Roman"/>
              </a:rPr>
              <a:t> concentration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units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mass</a:t>
            </a:r>
            <a:r>
              <a:rPr dirty="0" sz="1200">
                <a:latin typeface="Times New Roman"/>
                <a:cs typeface="Times New Roman"/>
              </a:rPr>
              <a:t> per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unit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volume.</a:t>
            </a:r>
            <a:r>
              <a:rPr dirty="0" sz="1200" spc="2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Odorous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emissions, </a:t>
            </a:r>
            <a:r>
              <a:rPr dirty="0" sz="1200">
                <a:latin typeface="Times New Roman"/>
                <a:cs typeface="Times New Roman"/>
              </a:rPr>
              <a:t>on the other hand, </a:t>
            </a:r>
            <a:r>
              <a:rPr dirty="0" sz="1200" spc="-5">
                <a:latin typeface="Times New Roman"/>
                <a:cs typeface="Times New Roman"/>
              </a:rPr>
              <a:t>may </a:t>
            </a:r>
            <a:r>
              <a:rPr dirty="0" sz="1200">
                <a:latin typeface="Times New Roman"/>
                <a:cs typeface="Times New Roman"/>
              </a:rPr>
              <a:t>often be </a:t>
            </a:r>
            <a:r>
              <a:rPr dirty="0" sz="1200" spc="-5">
                <a:latin typeface="Times New Roman"/>
                <a:cs typeface="Times New Roman"/>
              </a:rPr>
              <a:t>complex combinations </a:t>
            </a:r>
            <a:r>
              <a:rPr dirty="0" sz="1200">
                <a:latin typeface="Times New Roman"/>
                <a:cs typeface="Times New Roman"/>
              </a:rPr>
              <a:t>of </a:t>
            </a:r>
            <a:r>
              <a:rPr dirty="0" sz="1200" spc="-5">
                <a:latin typeface="Times New Roman"/>
                <a:cs typeface="Times New Roman"/>
              </a:rPr>
              <a:t>compounds, </a:t>
            </a:r>
            <a:r>
              <a:rPr dirty="0" sz="1200">
                <a:latin typeface="Times New Roman"/>
                <a:cs typeface="Times New Roman"/>
              </a:rPr>
              <a:t> where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components</a:t>
            </a:r>
            <a:r>
              <a:rPr dirty="0" sz="1200">
                <a:latin typeface="Times New Roman"/>
                <a:cs typeface="Times New Roman"/>
              </a:rPr>
              <a:t> can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sometimes</a:t>
            </a:r>
            <a:r>
              <a:rPr dirty="0" sz="1200">
                <a:latin typeface="Times New Roman"/>
                <a:cs typeface="Times New Roman"/>
              </a:rPr>
              <a:t> be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identified,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but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are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not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necessarily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quantitative indicators of the odor itself.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 addition, </a:t>
            </a:r>
            <a:r>
              <a:rPr dirty="0" sz="1200" spc="-5">
                <a:latin typeface="Times New Roman"/>
                <a:cs typeface="Times New Roman"/>
              </a:rPr>
              <a:t>odor-emitting </a:t>
            </a:r>
            <a:r>
              <a:rPr dirty="0" sz="1200">
                <a:latin typeface="Times New Roman"/>
                <a:cs typeface="Times New Roman"/>
              </a:rPr>
              <a:t>facilities, such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as wastewater </a:t>
            </a:r>
            <a:r>
              <a:rPr dirty="0" sz="1200" spc="-5">
                <a:latin typeface="Times New Roman"/>
                <a:cs typeface="Times New Roman"/>
              </a:rPr>
              <a:t>treatment </a:t>
            </a:r>
            <a:r>
              <a:rPr dirty="0" sz="1200">
                <a:latin typeface="Times New Roman"/>
                <a:cs typeface="Times New Roman"/>
              </a:rPr>
              <a:t>plants or </a:t>
            </a:r>
            <a:r>
              <a:rPr dirty="0" sz="1200" spc="-5">
                <a:latin typeface="Times New Roman"/>
                <a:cs typeface="Times New Roman"/>
              </a:rPr>
              <a:t>animal </a:t>
            </a:r>
            <a:r>
              <a:rPr dirty="0" sz="1200">
                <a:latin typeface="Times New Roman"/>
                <a:cs typeface="Times New Roman"/>
              </a:rPr>
              <a:t>feedlots, </a:t>
            </a:r>
            <a:r>
              <a:rPr dirty="0" sz="1200" spc="-5">
                <a:latin typeface="Times New Roman"/>
                <a:cs typeface="Times New Roman"/>
              </a:rPr>
              <a:t>may </a:t>
            </a:r>
            <a:r>
              <a:rPr dirty="0" sz="1200">
                <a:latin typeface="Times New Roman"/>
                <a:cs typeface="Times New Roman"/>
              </a:rPr>
              <a:t>generate a </a:t>
            </a:r>
            <a:r>
              <a:rPr dirty="0" sz="1200" spc="-5">
                <a:latin typeface="Times New Roman"/>
                <a:cs typeface="Times New Roman"/>
              </a:rPr>
              <a:t>number </a:t>
            </a:r>
            <a:r>
              <a:rPr dirty="0" sz="1200">
                <a:latin typeface="Times New Roman"/>
                <a:cs typeface="Times New Roman"/>
              </a:rPr>
              <a:t>of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different odors from a </a:t>
            </a:r>
            <a:r>
              <a:rPr dirty="0" sz="1200" spc="-5">
                <a:latin typeface="Times New Roman"/>
                <a:cs typeface="Times New Roman"/>
              </a:rPr>
              <a:t>number</a:t>
            </a:r>
            <a:r>
              <a:rPr dirty="0" sz="1200" spc="2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 different processes, and the fate of these odors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as they are transported with the wind is </a:t>
            </a:r>
            <a:r>
              <a:rPr dirty="0" sz="1200" spc="-5">
                <a:latin typeface="Times New Roman"/>
                <a:cs typeface="Times New Roman"/>
              </a:rPr>
              <a:t>difficult </a:t>
            </a:r>
            <a:r>
              <a:rPr dirty="0" sz="1200">
                <a:latin typeface="Times New Roman"/>
                <a:cs typeface="Times New Roman"/>
              </a:rPr>
              <a:t>to </a:t>
            </a:r>
            <a:r>
              <a:rPr dirty="0" sz="1200" spc="-5">
                <a:latin typeface="Times New Roman"/>
                <a:cs typeface="Times New Roman"/>
              </a:rPr>
              <a:t>determine.</a:t>
            </a:r>
            <a:r>
              <a:rPr dirty="0" sz="1200">
                <a:latin typeface="Times New Roman"/>
                <a:cs typeface="Times New Roman"/>
              </a:rPr>
              <a:t> In the </a:t>
            </a:r>
            <a:r>
              <a:rPr dirty="0" sz="1200" spc="-5">
                <a:latin typeface="Times New Roman"/>
                <a:cs typeface="Times New Roman"/>
              </a:rPr>
              <a:t>face </a:t>
            </a:r>
            <a:r>
              <a:rPr dirty="0" sz="1200">
                <a:latin typeface="Times New Roman"/>
                <a:cs typeface="Times New Roman"/>
              </a:rPr>
              <a:t>of such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complex emissions, </a:t>
            </a:r>
            <a:r>
              <a:rPr dirty="0" sz="1200">
                <a:latin typeface="Times New Roman"/>
                <a:cs typeface="Times New Roman"/>
              </a:rPr>
              <a:t>a single indicator </a:t>
            </a:r>
            <a:r>
              <a:rPr dirty="0" sz="1200" spc="-5">
                <a:latin typeface="Times New Roman"/>
                <a:cs typeface="Times New Roman"/>
              </a:rPr>
              <a:t>compound </a:t>
            </a:r>
            <a:r>
              <a:rPr dirty="0" sz="1200">
                <a:latin typeface="Times New Roman"/>
                <a:cs typeface="Times New Roman"/>
              </a:rPr>
              <a:t>with a low odor threshold and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high </a:t>
            </a:r>
            <a:r>
              <a:rPr dirty="0" sz="1200" spc="-5">
                <a:latin typeface="Times New Roman"/>
                <a:cs typeface="Times New Roman"/>
              </a:rPr>
              <a:t>emission </a:t>
            </a:r>
            <a:r>
              <a:rPr dirty="0" sz="1200">
                <a:latin typeface="Times New Roman"/>
                <a:cs typeface="Times New Roman"/>
              </a:rPr>
              <a:t>rate has </a:t>
            </a:r>
            <a:r>
              <a:rPr dirty="0" sz="1200" spc="-5">
                <a:latin typeface="Times New Roman"/>
                <a:cs typeface="Times New Roman"/>
              </a:rPr>
              <a:t>sometimes </a:t>
            </a:r>
            <a:r>
              <a:rPr dirty="0" sz="1200">
                <a:latin typeface="Times New Roman"/>
                <a:cs typeface="Times New Roman"/>
              </a:rPr>
              <a:t>been used as representative of the sources under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consideration; however, this approach can lead to significant </a:t>
            </a:r>
            <a:r>
              <a:rPr dirty="0" sz="1200" spc="-5">
                <a:latin typeface="Times New Roman"/>
                <a:cs typeface="Times New Roman"/>
              </a:rPr>
              <a:t>underestimation </a:t>
            </a:r>
            <a:r>
              <a:rPr dirty="0" sz="1200">
                <a:latin typeface="Times New Roman"/>
                <a:cs typeface="Times New Roman"/>
              </a:rPr>
              <a:t>of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 i</a:t>
            </a:r>
            <a:r>
              <a:rPr dirty="0" sz="1200" spc="-10">
                <a:latin typeface="Times New Roman"/>
                <a:cs typeface="Times New Roman"/>
              </a:rPr>
              <a:t>m</a:t>
            </a:r>
            <a:r>
              <a:rPr dirty="0" sz="1200">
                <a:latin typeface="Times New Roman"/>
                <a:cs typeface="Times New Roman"/>
              </a:rPr>
              <a:t>pacts offsite (Duffee and O</a:t>
            </a:r>
            <a:r>
              <a:rPr dirty="0" sz="1200" spc="-10">
                <a:latin typeface="Times New Roman"/>
                <a:cs typeface="Times New Roman"/>
              </a:rPr>
              <a:t>'</a:t>
            </a:r>
            <a:r>
              <a:rPr dirty="0" sz="1200">
                <a:latin typeface="Times New Roman"/>
                <a:cs typeface="Times New Roman"/>
              </a:rPr>
              <a:t>Brien,</a:t>
            </a:r>
            <a:r>
              <a:rPr dirty="0" sz="1200" spc="-10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1992).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100">
              <a:latin typeface="Times New Roman"/>
              <a:cs typeface="Times New Roman"/>
            </a:endParaRPr>
          </a:p>
          <a:p>
            <a:pPr algn="just" marL="50800">
              <a:lnSpc>
                <a:spcPct val="100000"/>
              </a:lnSpc>
              <a:spcBef>
                <a:spcPts val="5"/>
              </a:spcBef>
            </a:pPr>
            <a:r>
              <a:rPr dirty="0" sz="1200">
                <a:latin typeface="Times New Roman"/>
                <a:cs typeface="Times New Roman"/>
              </a:rPr>
              <a:t>Odor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is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currently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evaluated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by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five</a:t>
            </a:r>
            <a:r>
              <a:rPr dirty="0" sz="1200" spc="-5">
                <a:latin typeface="Times New Roman"/>
                <a:cs typeface="Times New Roman"/>
              </a:rPr>
              <a:t> parameters: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50">
              <a:latin typeface="Times New Roman"/>
              <a:cs typeface="Times New Roman"/>
            </a:endParaRPr>
          </a:p>
          <a:p>
            <a:pPr algn="just" marL="50800" marR="44450">
              <a:lnSpc>
                <a:spcPts val="1400"/>
              </a:lnSpc>
            </a:pPr>
            <a:r>
              <a:rPr dirty="0" sz="1200" b="1" i="1">
                <a:latin typeface="Times New Roman"/>
                <a:cs typeface="Times New Roman"/>
              </a:rPr>
              <a:t>Character</a:t>
            </a:r>
            <a:r>
              <a:rPr dirty="0" sz="1200" spc="5" b="1" i="1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Odor </a:t>
            </a:r>
            <a:r>
              <a:rPr dirty="0" sz="1200" i="1">
                <a:latin typeface="Times New Roman"/>
                <a:cs typeface="Times New Roman"/>
              </a:rPr>
              <a:t>character </a:t>
            </a:r>
            <a:r>
              <a:rPr dirty="0" sz="1200">
                <a:latin typeface="Times New Roman"/>
                <a:cs typeface="Times New Roman"/>
              </a:rPr>
              <a:t>or odor quality is reported in </a:t>
            </a:r>
            <a:r>
              <a:rPr dirty="0" sz="1200" spc="-5">
                <a:latin typeface="Times New Roman"/>
                <a:cs typeface="Times New Roman"/>
              </a:rPr>
              <a:t>terms </a:t>
            </a:r>
            <a:r>
              <a:rPr dirty="0" sz="1200">
                <a:latin typeface="Times New Roman"/>
                <a:cs typeface="Times New Roman"/>
              </a:rPr>
              <a:t>of standard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descriptors, such as "fruity," "earthy," "musty," etc.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 observers are trained to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use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such standardized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descriptive </a:t>
            </a:r>
            <a:r>
              <a:rPr dirty="0" sz="1200" spc="-5">
                <a:latin typeface="Times New Roman"/>
                <a:cs typeface="Times New Roman"/>
              </a:rPr>
              <a:t>terminology </a:t>
            </a:r>
            <a:r>
              <a:rPr dirty="0" sz="1200">
                <a:latin typeface="Times New Roman"/>
                <a:cs typeface="Times New Roman"/>
              </a:rPr>
              <a:t>in order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 identify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 odor.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200">
              <a:latin typeface="Times New Roman"/>
              <a:cs typeface="Times New Roman"/>
            </a:endParaRPr>
          </a:p>
          <a:p>
            <a:pPr algn="just" marL="50800" marR="43180">
              <a:lnSpc>
                <a:spcPts val="1400"/>
              </a:lnSpc>
            </a:pPr>
            <a:r>
              <a:rPr dirty="0" sz="1200" spc="-5" b="1" i="1">
                <a:latin typeface="Times New Roman"/>
                <a:cs typeface="Times New Roman"/>
              </a:rPr>
              <a:t>Hedonic Tone</a:t>
            </a:r>
            <a:r>
              <a:rPr dirty="0" sz="1200" spc="385" b="1" i="1">
                <a:latin typeface="Times New Roman"/>
                <a:cs typeface="Times New Roman"/>
              </a:rPr>
              <a:t> </a:t>
            </a:r>
            <a:r>
              <a:rPr dirty="0" sz="1200" spc="1075" b="1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Hedonic tone </a:t>
            </a:r>
            <a:r>
              <a:rPr dirty="0" sz="1200" spc="-5">
                <a:latin typeface="Times New Roman"/>
                <a:cs typeface="Times New Roman"/>
              </a:rPr>
              <a:t>measures </a:t>
            </a:r>
            <a:r>
              <a:rPr dirty="0" sz="1200">
                <a:latin typeface="Times New Roman"/>
                <a:cs typeface="Times New Roman"/>
              </a:rPr>
              <a:t>the pleasantness or unpleasantness of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odor, independent of the character.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Different </a:t>
            </a:r>
            <a:r>
              <a:rPr dirty="0" sz="1200">
                <a:latin typeface="Times New Roman"/>
                <a:cs typeface="Times New Roman"/>
              </a:rPr>
              <a:t>scales </a:t>
            </a:r>
            <a:r>
              <a:rPr dirty="0" sz="1200" spc="-5">
                <a:latin typeface="Times New Roman"/>
                <a:cs typeface="Times New Roman"/>
              </a:rPr>
              <a:t>may </a:t>
            </a:r>
            <a:r>
              <a:rPr dirty="0" sz="1200">
                <a:latin typeface="Times New Roman"/>
                <a:cs typeface="Times New Roman"/>
              </a:rPr>
              <a:t>be used.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most 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common </a:t>
            </a:r>
            <a:r>
              <a:rPr dirty="0" sz="1200">
                <a:latin typeface="Times New Roman"/>
                <a:cs typeface="Times New Roman"/>
              </a:rPr>
              <a:t>is a 20-point scale, where 0 would be neutral, +1 to +10 would be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pleasant, and -1- to -10 would be unpleasant.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This is a subjective </a:t>
            </a:r>
            <a:r>
              <a:rPr dirty="0" sz="1200" spc="-5">
                <a:latin typeface="Times New Roman"/>
                <a:cs typeface="Times New Roman"/>
              </a:rPr>
              <a:t>parameter </a:t>
            </a:r>
            <a:r>
              <a:rPr dirty="0" sz="1200">
                <a:latin typeface="Times New Roman"/>
                <a:cs typeface="Times New Roman"/>
              </a:rPr>
              <a:t>since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pleasantness or unpleasantness of an odor is often based on the experience and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memory </a:t>
            </a:r>
            <a:r>
              <a:rPr dirty="0" sz="1200">
                <a:latin typeface="Times New Roman"/>
                <a:cs typeface="Times New Roman"/>
              </a:rPr>
              <a:t>of the person </a:t>
            </a:r>
            <a:r>
              <a:rPr dirty="0" sz="1200" spc="-5">
                <a:latin typeface="Times New Roman"/>
                <a:cs typeface="Times New Roman"/>
              </a:rPr>
              <a:t>smelling</a:t>
            </a:r>
            <a:r>
              <a:rPr dirty="0" sz="1200">
                <a:latin typeface="Times New Roman"/>
                <a:cs typeface="Times New Roman"/>
              </a:rPr>
              <a:t> the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200">
              <a:latin typeface="Times New Roman"/>
              <a:cs typeface="Times New Roman"/>
            </a:endParaRPr>
          </a:p>
          <a:p>
            <a:pPr algn="just" marL="50800" marR="43815">
              <a:lnSpc>
                <a:spcPts val="1400"/>
              </a:lnSpc>
            </a:pPr>
            <a:r>
              <a:rPr dirty="0" sz="1200" b="1" i="1">
                <a:latin typeface="Times New Roman"/>
                <a:cs typeface="Times New Roman"/>
              </a:rPr>
              <a:t>Intensity</a:t>
            </a:r>
            <a:r>
              <a:rPr dirty="0" sz="1200" spc="5" b="1" i="1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Odor </a:t>
            </a:r>
            <a:r>
              <a:rPr dirty="0" sz="1200" i="1">
                <a:latin typeface="Times New Roman"/>
                <a:cs typeface="Times New Roman"/>
              </a:rPr>
              <a:t>intensity </a:t>
            </a:r>
            <a:r>
              <a:rPr dirty="0" sz="1200">
                <a:latin typeface="Times New Roman"/>
                <a:cs typeface="Times New Roman"/>
              </a:rPr>
              <a:t>is the relative strength of the odor above the threshold.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This is often referenced against a </a:t>
            </a:r>
            <a:r>
              <a:rPr dirty="0" sz="1200" spc="-5">
                <a:latin typeface="Times New Roman"/>
                <a:cs typeface="Times New Roman"/>
              </a:rPr>
              <a:t>standard </a:t>
            </a:r>
            <a:r>
              <a:rPr dirty="0" sz="1200">
                <a:latin typeface="Times New Roman"/>
                <a:cs typeface="Times New Roman"/>
              </a:rPr>
              <a:t>odorous gas, such as n-butanol.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Using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standard n-butanol </a:t>
            </a:r>
            <a:r>
              <a:rPr dirty="0" sz="1200" spc="-5">
                <a:latin typeface="Times New Roman"/>
                <a:cs typeface="Times New Roman"/>
              </a:rPr>
              <a:t>method, </a:t>
            </a:r>
            <a:r>
              <a:rPr dirty="0" sz="1200">
                <a:latin typeface="Times New Roman"/>
                <a:cs typeface="Times New Roman"/>
              </a:rPr>
              <a:t>a device called a butanol wheel delivers varying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concentrations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butanol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odor-free</a:t>
            </a:r>
            <a:r>
              <a:rPr dirty="0" sz="1200">
                <a:latin typeface="Times New Roman"/>
                <a:cs typeface="Times New Roman"/>
              </a:rPr>
              <a:t> air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eight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sniffing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ports.</a:t>
            </a:r>
            <a:r>
              <a:rPr dirty="0" sz="1200" spc="30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concentration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n-butanol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mixture</a:t>
            </a:r>
            <a:r>
              <a:rPr dirty="0" sz="1200">
                <a:latin typeface="Times New Roman"/>
                <a:cs typeface="Times New Roman"/>
              </a:rPr>
              <a:t> at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ports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has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increasing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concentration ratio of 2 on a binary scale.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odor </a:t>
            </a:r>
            <a:r>
              <a:rPr dirty="0" sz="1200" i="1">
                <a:latin typeface="Times New Roman"/>
                <a:cs typeface="Times New Roman"/>
              </a:rPr>
              <a:t>intensity </a:t>
            </a:r>
            <a:r>
              <a:rPr dirty="0" sz="1200">
                <a:latin typeface="Times New Roman"/>
                <a:cs typeface="Times New Roman"/>
              </a:rPr>
              <a:t>is then expressed in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terms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parts per </a:t>
            </a:r>
            <a:r>
              <a:rPr dirty="0" sz="1200" spc="-5">
                <a:latin typeface="Times New Roman"/>
                <a:cs typeface="Times New Roman"/>
              </a:rPr>
              <a:t>million</a:t>
            </a:r>
            <a:r>
              <a:rPr dirty="0" sz="1200">
                <a:latin typeface="Times New Roman"/>
                <a:cs typeface="Times New Roman"/>
              </a:rPr>
              <a:t> of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n-butanol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by </a:t>
            </a:r>
            <a:r>
              <a:rPr dirty="0" sz="1200" spc="-5">
                <a:latin typeface="Times New Roman"/>
                <a:cs typeface="Times New Roman"/>
              </a:rPr>
              <a:t>volume</a:t>
            </a:r>
            <a:r>
              <a:rPr dirty="0" sz="1200">
                <a:latin typeface="Times New Roman"/>
                <a:cs typeface="Times New Roman"/>
              </a:rPr>
              <a:t> of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air.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200">
              <a:latin typeface="Times New Roman"/>
              <a:cs typeface="Times New Roman"/>
            </a:endParaRPr>
          </a:p>
          <a:p>
            <a:pPr algn="just" marL="50165" marR="43180">
              <a:lnSpc>
                <a:spcPts val="1400"/>
              </a:lnSpc>
              <a:tabLst>
                <a:tab pos="1430655" algn="l"/>
              </a:tabLst>
            </a:pPr>
            <a:r>
              <a:rPr dirty="0" sz="1200" b="1" i="1">
                <a:latin typeface="Times New Roman"/>
                <a:cs typeface="Times New Roman"/>
              </a:rPr>
              <a:t>Concentration	</a:t>
            </a:r>
            <a:r>
              <a:rPr dirty="0" sz="1200" spc="-5">
                <a:latin typeface="Times New Roman"/>
                <a:cs typeface="Times New Roman"/>
              </a:rPr>
              <a:t>The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detection</a:t>
            </a:r>
            <a:r>
              <a:rPr dirty="0" sz="1200" spc="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threshold</a:t>
            </a:r>
            <a:r>
              <a:rPr dirty="0" sz="1200" spc="5" i="1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can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defined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lowest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concentration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substance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that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can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detected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above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blank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(odor-free)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sample </a:t>
            </a:r>
            <a:r>
              <a:rPr dirty="0" sz="1200">
                <a:latin typeface="Times New Roman"/>
                <a:cs typeface="Times New Roman"/>
              </a:rPr>
              <a:t>by an odor panel.   The </a:t>
            </a:r>
            <a:r>
              <a:rPr dirty="0" sz="1200" i="1">
                <a:latin typeface="Times New Roman"/>
                <a:cs typeface="Times New Roman"/>
              </a:rPr>
              <a:t>recognition threshold </a:t>
            </a:r>
            <a:r>
              <a:rPr dirty="0" sz="1200">
                <a:latin typeface="Times New Roman"/>
                <a:cs typeface="Times New Roman"/>
              </a:rPr>
              <a:t>(RT), on the other hand, is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lowest concentration of a substance that can be recognized based upon the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character of the odor.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Published </a:t>
            </a:r>
            <a:r>
              <a:rPr dirty="0" sz="1200" i="1">
                <a:latin typeface="Times New Roman"/>
                <a:cs typeface="Times New Roman"/>
              </a:rPr>
              <a:t>odor threshold </a:t>
            </a:r>
            <a:r>
              <a:rPr dirty="0" sz="1200">
                <a:latin typeface="Times New Roman"/>
                <a:cs typeface="Times New Roman"/>
              </a:rPr>
              <a:t>values for specific </a:t>
            </a:r>
            <a:r>
              <a:rPr dirty="0" sz="1200" spc="-5">
                <a:latin typeface="Times New Roman"/>
                <a:cs typeface="Times New Roman"/>
              </a:rPr>
              <a:t>compounds </a:t>
            </a:r>
            <a:r>
              <a:rPr dirty="0" sz="1200">
                <a:latin typeface="Times New Roman"/>
                <a:cs typeface="Times New Roman"/>
              </a:rPr>
              <a:t> have generally been derived in the laboratory, and represent the concentration at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which the "average" person can detect a </a:t>
            </a:r>
            <a:r>
              <a:rPr dirty="0" sz="1200" spc="-5">
                <a:latin typeface="Times New Roman"/>
                <a:cs typeface="Times New Roman"/>
              </a:rPr>
              <a:t>compound.</a:t>
            </a:r>
            <a:r>
              <a:rPr dirty="0" sz="1200">
                <a:latin typeface="Times New Roman"/>
                <a:cs typeface="Times New Roman"/>
              </a:rPr>
              <a:t> These </a:t>
            </a:r>
            <a:r>
              <a:rPr dirty="0" sz="1200" i="1">
                <a:latin typeface="Times New Roman"/>
                <a:cs typeface="Times New Roman"/>
              </a:rPr>
              <a:t>odor threshold </a:t>
            </a:r>
            <a:r>
              <a:rPr dirty="0" sz="1200">
                <a:latin typeface="Times New Roman"/>
                <a:cs typeface="Times New Roman"/>
              </a:rPr>
              <a:t>values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can vary widely for a given population and a given odor.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Hydrogen sulfide </a:t>
            </a:r>
            <a:r>
              <a:rPr dirty="0" sz="1200" spc="-5">
                <a:latin typeface="Times New Roman"/>
                <a:cs typeface="Times New Roman"/>
              </a:rPr>
              <a:t>(H</a:t>
            </a:r>
            <a:r>
              <a:rPr dirty="0" baseline="-10416" sz="1200" spc="-7">
                <a:latin typeface="Times New Roman"/>
                <a:cs typeface="Times New Roman"/>
              </a:rPr>
              <a:t>2</a:t>
            </a:r>
            <a:r>
              <a:rPr dirty="0" sz="1200" spc="-5">
                <a:latin typeface="Times New Roman"/>
                <a:cs typeface="Times New Roman"/>
              </a:rPr>
              <a:t>S),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for </a:t>
            </a:r>
            <a:r>
              <a:rPr dirty="0" sz="1200" spc="-5">
                <a:latin typeface="Times New Roman"/>
                <a:cs typeface="Times New Roman"/>
              </a:rPr>
              <a:t>example, </a:t>
            </a:r>
            <a:r>
              <a:rPr dirty="0" sz="1200">
                <a:latin typeface="Times New Roman"/>
                <a:cs typeface="Times New Roman"/>
              </a:rPr>
              <a:t>has reported </a:t>
            </a:r>
            <a:r>
              <a:rPr dirty="0" sz="1200" i="1">
                <a:latin typeface="Times New Roman"/>
                <a:cs typeface="Times New Roman"/>
              </a:rPr>
              <a:t>odor thresholds </a:t>
            </a:r>
            <a:r>
              <a:rPr dirty="0" sz="1200">
                <a:latin typeface="Times New Roman"/>
                <a:cs typeface="Times New Roman"/>
              </a:rPr>
              <a:t>that vary from 1 ppb to 130 ppb (IAH,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1989).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Another </a:t>
            </a:r>
            <a:r>
              <a:rPr dirty="0" sz="1200" spc="-5">
                <a:latin typeface="Times New Roman"/>
                <a:cs typeface="Times New Roman"/>
              </a:rPr>
              <a:t>method </a:t>
            </a:r>
            <a:r>
              <a:rPr dirty="0" sz="1200">
                <a:latin typeface="Times New Roman"/>
                <a:cs typeface="Times New Roman"/>
              </a:rPr>
              <a:t>of presenting odor concentration is the concept of a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dilution to threshold ratio.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i="1">
                <a:latin typeface="Times New Roman"/>
                <a:cs typeface="Times New Roman"/>
              </a:rPr>
              <a:t>dilution ratio </a:t>
            </a:r>
            <a:r>
              <a:rPr dirty="0" sz="1200" spc="-5">
                <a:latin typeface="Times New Roman"/>
                <a:cs typeface="Times New Roman"/>
              </a:rPr>
              <a:t>(</a:t>
            </a:r>
            <a:r>
              <a:rPr dirty="0" sz="1200" spc="-5" i="1">
                <a:latin typeface="Times New Roman"/>
                <a:cs typeface="Times New Roman"/>
              </a:rPr>
              <a:t>D/T, </a:t>
            </a:r>
            <a:r>
              <a:rPr dirty="0" sz="1200">
                <a:latin typeface="Times New Roman"/>
                <a:cs typeface="Times New Roman"/>
              </a:rPr>
              <a:t>dilutions to threshold value) is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estimated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number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dilutions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with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equal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volumes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clean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air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needed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make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58900" y="439165"/>
            <a:ext cx="21717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latin typeface="Times New Roman"/>
                <a:cs typeface="Times New Roman"/>
              </a:rPr>
              <a:t>332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680808" y="439165"/>
            <a:ext cx="173355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-5" b="1">
                <a:latin typeface="Times New Roman"/>
                <a:cs typeface="Times New Roman"/>
              </a:rPr>
              <a:t>Air</a:t>
            </a:r>
            <a:r>
              <a:rPr dirty="0" sz="1000" b="1">
                <a:latin typeface="Times New Roman"/>
                <a:cs typeface="Times New Roman"/>
              </a:rPr>
              <a:t> </a:t>
            </a:r>
            <a:r>
              <a:rPr dirty="0" sz="1000" spc="-5" b="1">
                <a:latin typeface="Times New Roman"/>
                <a:cs typeface="Times New Roman"/>
              </a:rPr>
              <a:t>Quality</a:t>
            </a:r>
            <a:r>
              <a:rPr dirty="0" sz="1000" b="1">
                <a:latin typeface="Times New Roman"/>
                <a:cs typeface="Times New Roman"/>
              </a:rPr>
              <a:t> </a:t>
            </a:r>
            <a:r>
              <a:rPr dirty="0" sz="1000" spc="-5" b="1">
                <a:latin typeface="Times New Roman"/>
                <a:cs typeface="Times New Roman"/>
              </a:rPr>
              <a:t>Modeling</a:t>
            </a:r>
            <a:r>
              <a:rPr dirty="0" sz="1000" b="1">
                <a:latin typeface="Times New Roman"/>
                <a:cs typeface="Times New Roman"/>
              </a:rPr>
              <a:t> – </a:t>
            </a:r>
            <a:r>
              <a:rPr dirty="0" sz="1000" spc="-5" b="1">
                <a:latin typeface="Times New Roman"/>
                <a:cs typeface="Times New Roman"/>
              </a:rPr>
              <a:t>Vol.</a:t>
            </a:r>
            <a:r>
              <a:rPr dirty="0" sz="1000" b="1">
                <a:latin typeface="Times New Roman"/>
                <a:cs typeface="Times New Roman"/>
              </a:rPr>
              <a:t> III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58896" y="892555"/>
            <a:ext cx="5056505" cy="2694305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algn="just" marL="12700" marR="5715">
              <a:lnSpc>
                <a:spcPts val="1400"/>
              </a:lnSpc>
              <a:spcBef>
                <a:spcPts val="180"/>
              </a:spcBef>
            </a:pPr>
            <a:r>
              <a:rPr dirty="0" sz="1200">
                <a:latin typeface="Times New Roman"/>
                <a:cs typeface="Times New Roman"/>
              </a:rPr>
              <a:t>the odor non-detectable.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When </a:t>
            </a:r>
            <a:r>
              <a:rPr dirty="0" sz="1200">
                <a:latin typeface="Times New Roman"/>
                <a:cs typeface="Times New Roman"/>
              </a:rPr>
              <a:t>dealing </a:t>
            </a:r>
            <a:r>
              <a:rPr dirty="0" sz="1200" spc="-5">
                <a:latin typeface="Times New Roman"/>
                <a:cs typeface="Times New Roman"/>
              </a:rPr>
              <a:t>with </a:t>
            </a:r>
            <a:r>
              <a:rPr dirty="0" sz="1200">
                <a:latin typeface="Times New Roman"/>
                <a:cs typeface="Times New Roman"/>
              </a:rPr>
              <a:t>odors that are </a:t>
            </a:r>
            <a:r>
              <a:rPr dirty="0" sz="1200" spc="-5">
                <a:latin typeface="Times New Roman"/>
                <a:cs typeface="Times New Roman"/>
              </a:rPr>
              <a:t>complex mixtures </a:t>
            </a:r>
            <a:r>
              <a:rPr dirty="0" sz="1200">
                <a:latin typeface="Times New Roman"/>
                <a:cs typeface="Times New Roman"/>
              </a:rPr>
              <a:t>of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compounds, </a:t>
            </a:r>
            <a:r>
              <a:rPr dirty="0" sz="1200">
                <a:latin typeface="Times New Roman"/>
                <a:cs typeface="Times New Roman"/>
              </a:rPr>
              <a:t>concentration is denoted in </a:t>
            </a:r>
            <a:r>
              <a:rPr dirty="0" sz="1200" spc="-5">
                <a:latin typeface="Times New Roman"/>
                <a:cs typeface="Times New Roman"/>
              </a:rPr>
              <a:t>terms </a:t>
            </a:r>
            <a:r>
              <a:rPr dirty="0" sz="1200">
                <a:latin typeface="Times New Roman"/>
                <a:cs typeface="Times New Roman"/>
              </a:rPr>
              <a:t>of dilutions or odor units per unit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volume.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ts val="1400"/>
              </a:lnSpc>
            </a:pP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7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highly</a:t>
            </a:r>
            <a:r>
              <a:rPr dirty="0" sz="1200" spc="7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subjective</a:t>
            </a:r>
            <a:r>
              <a:rPr dirty="0" sz="1200" spc="7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nature</a:t>
            </a:r>
            <a:r>
              <a:rPr dirty="0" sz="1200" spc="7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7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our</a:t>
            </a:r>
            <a:r>
              <a:rPr dirty="0" sz="1200" spc="7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response</a:t>
            </a:r>
            <a:r>
              <a:rPr dirty="0" sz="1200" spc="8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7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odors</a:t>
            </a:r>
            <a:r>
              <a:rPr dirty="0" sz="1200" spc="8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makes</a:t>
            </a:r>
            <a:r>
              <a:rPr dirty="0" sz="1200" spc="8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odors</a:t>
            </a:r>
            <a:r>
              <a:rPr dirty="0" sz="1200" spc="7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very</a:t>
            </a:r>
            <a:r>
              <a:rPr dirty="0" sz="1200" spc="8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difficult </a:t>
            </a:r>
            <a:r>
              <a:rPr dirty="0" sz="1200" spc="-2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 assess and quantify.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Odors can </a:t>
            </a:r>
            <a:r>
              <a:rPr dirty="0" sz="1200" spc="-5">
                <a:latin typeface="Times New Roman"/>
                <a:cs typeface="Times New Roman"/>
              </a:rPr>
              <a:t>trigger </a:t>
            </a:r>
            <a:r>
              <a:rPr dirty="0" sz="1200">
                <a:latin typeface="Times New Roman"/>
                <a:cs typeface="Times New Roman"/>
              </a:rPr>
              <a:t>both physiological and psychological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responses.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While </a:t>
            </a:r>
            <a:r>
              <a:rPr dirty="0" sz="1200">
                <a:latin typeface="Times New Roman"/>
                <a:cs typeface="Times New Roman"/>
              </a:rPr>
              <a:t>research continues in an effort to develop </a:t>
            </a:r>
            <a:r>
              <a:rPr dirty="0" sz="1200" spc="-5">
                <a:latin typeface="Times New Roman"/>
                <a:cs typeface="Times New Roman"/>
              </a:rPr>
              <a:t>instrumentation </a:t>
            </a:r>
            <a:r>
              <a:rPr dirty="0" sz="1200">
                <a:latin typeface="Times New Roman"/>
                <a:cs typeface="Times New Roman"/>
              </a:rPr>
              <a:t>that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can objectively </a:t>
            </a:r>
            <a:r>
              <a:rPr dirty="0" sz="1200" spc="-5">
                <a:latin typeface="Times New Roman"/>
                <a:cs typeface="Times New Roman"/>
              </a:rPr>
              <a:t>measure </a:t>
            </a:r>
            <a:r>
              <a:rPr dirty="0" sz="1200">
                <a:latin typeface="Times New Roman"/>
                <a:cs typeface="Times New Roman"/>
              </a:rPr>
              <a:t>odors, the industry standard for </a:t>
            </a:r>
            <a:r>
              <a:rPr dirty="0" sz="1200" spc="-5">
                <a:latin typeface="Times New Roman"/>
                <a:cs typeface="Times New Roman"/>
              </a:rPr>
              <a:t>measuring </a:t>
            </a:r>
            <a:r>
              <a:rPr dirty="0" sz="1200">
                <a:latin typeface="Times New Roman"/>
                <a:cs typeface="Times New Roman"/>
              </a:rPr>
              <a:t>odors today is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with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use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trained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odor</a:t>
            </a:r>
            <a:r>
              <a:rPr dirty="0" sz="1200" spc="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panel</a:t>
            </a:r>
            <a:r>
              <a:rPr dirty="0" sz="1200" spc="5" i="1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using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dynamic</a:t>
            </a:r>
            <a:r>
              <a:rPr dirty="0" sz="1200" spc="5" i="1">
                <a:latin typeface="Times New Roman"/>
                <a:cs typeface="Times New Roman"/>
              </a:rPr>
              <a:t> </a:t>
            </a:r>
            <a:r>
              <a:rPr dirty="0" sz="1200" i="1">
                <a:latin typeface="Times New Roman"/>
                <a:cs typeface="Times New Roman"/>
              </a:rPr>
              <a:t>olfactometer</a:t>
            </a:r>
            <a:r>
              <a:rPr dirty="0" sz="1200">
                <a:latin typeface="Times New Roman"/>
                <a:cs typeface="Times New Roman"/>
              </a:rPr>
              <a:t>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olfactometer</a:t>
            </a:r>
            <a:r>
              <a:rPr dirty="0" sz="1200">
                <a:latin typeface="Times New Roman"/>
                <a:cs typeface="Times New Roman"/>
              </a:rPr>
              <a:t> has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sniffing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port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supplied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alternately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with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three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samples;</a:t>
            </a:r>
            <a:r>
              <a:rPr dirty="0" sz="1200">
                <a:latin typeface="Times New Roman"/>
                <a:cs typeface="Times New Roman"/>
              </a:rPr>
              <a:t> one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sample </a:t>
            </a:r>
            <a:r>
              <a:rPr dirty="0" sz="1200">
                <a:latin typeface="Times New Roman"/>
                <a:cs typeface="Times New Roman"/>
              </a:rPr>
              <a:t>contains a diluted </a:t>
            </a:r>
            <a:r>
              <a:rPr dirty="0" sz="1200" spc="-5">
                <a:latin typeface="Times New Roman"/>
                <a:cs typeface="Times New Roman"/>
              </a:rPr>
              <a:t>sample </a:t>
            </a:r>
            <a:r>
              <a:rPr dirty="0" sz="1200">
                <a:latin typeface="Times New Roman"/>
                <a:cs typeface="Times New Roman"/>
              </a:rPr>
              <a:t>of </a:t>
            </a:r>
            <a:r>
              <a:rPr dirty="0" sz="1200" spc="-5">
                <a:latin typeface="Times New Roman"/>
                <a:cs typeface="Times New Roman"/>
              </a:rPr>
              <a:t>the </a:t>
            </a:r>
            <a:r>
              <a:rPr dirty="0" sz="1200">
                <a:latin typeface="Times New Roman"/>
                <a:cs typeface="Times New Roman"/>
              </a:rPr>
              <a:t>odorous gas, the </a:t>
            </a:r>
            <a:r>
              <a:rPr dirty="0" sz="1200" spc="-5">
                <a:latin typeface="Times New Roman"/>
                <a:cs typeface="Times New Roman"/>
              </a:rPr>
              <a:t>remaining </a:t>
            </a:r>
            <a:r>
              <a:rPr dirty="0" sz="1200">
                <a:latin typeface="Times New Roman"/>
                <a:cs typeface="Times New Roman"/>
              </a:rPr>
              <a:t>two are odor-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free air.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Trained </a:t>
            </a:r>
            <a:r>
              <a:rPr dirty="0" sz="1200" spc="-5">
                <a:latin typeface="Times New Roman"/>
                <a:cs typeface="Times New Roman"/>
              </a:rPr>
              <a:t>individuals making </a:t>
            </a:r>
            <a:r>
              <a:rPr dirty="0" sz="1200">
                <a:latin typeface="Times New Roman"/>
                <a:cs typeface="Times New Roman"/>
              </a:rPr>
              <a:t>up the odor panel are asked individually to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select</a:t>
            </a:r>
            <a:r>
              <a:rPr dirty="0" sz="1200" spc="2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which</a:t>
            </a:r>
            <a:r>
              <a:rPr dirty="0" sz="1200" spc="2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2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three</a:t>
            </a:r>
            <a:r>
              <a:rPr dirty="0" sz="1200" spc="29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samples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presents</a:t>
            </a:r>
            <a:r>
              <a:rPr dirty="0" sz="1200" spc="2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</a:t>
            </a:r>
            <a:r>
              <a:rPr dirty="0" sz="1200" spc="2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</a:t>
            </a:r>
            <a:r>
              <a:rPr dirty="0" sz="1200" spc="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different</a:t>
            </a:r>
            <a:r>
              <a:rPr dirty="0" sz="1200" spc="2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from</a:t>
            </a:r>
            <a:r>
              <a:rPr dirty="0" sz="1200" spc="28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2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other</a:t>
            </a:r>
            <a:r>
              <a:rPr dirty="0" sz="1200" spc="2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two </a:t>
            </a:r>
            <a:r>
              <a:rPr dirty="0" sz="1200" spc="-2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  <a:hlinkClick r:id="rId2" action="ppaction://hlinksldjump"/>
              </a:rPr>
              <a:t>(Figure </a:t>
            </a:r>
            <a:r>
              <a:rPr dirty="0" sz="1200">
                <a:latin typeface="Times New Roman"/>
                <a:cs typeface="Times New Roman"/>
              </a:rPr>
              <a:t>1).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concentration of odorous gas is then increased until the odor is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detected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or recognized.</a:t>
            </a:r>
            <a:endParaRPr sz="1200">
              <a:latin typeface="Times New Roman"/>
              <a:cs typeface="Times New Roman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2768866" y="3865384"/>
            <a:ext cx="2456180" cy="2464435"/>
            <a:chOff x="2768866" y="3865384"/>
            <a:chExt cx="2456180" cy="2464435"/>
          </a:xfrm>
        </p:grpSpPr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784347" y="3880865"/>
              <a:ext cx="2423922" cy="2432303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2776727" y="3873245"/>
              <a:ext cx="2440305" cy="2448560"/>
            </a:xfrm>
            <a:custGeom>
              <a:avLst/>
              <a:gdLst/>
              <a:ahLst/>
              <a:cxnLst/>
              <a:rect l="l" t="t" r="r" b="b"/>
              <a:pathLst>
                <a:path w="2440304" h="2448560">
                  <a:moveTo>
                    <a:pt x="2439924" y="0"/>
                  </a:moveTo>
                  <a:lnTo>
                    <a:pt x="0" y="0"/>
                  </a:lnTo>
                  <a:lnTo>
                    <a:pt x="0" y="2448305"/>
                  </a:lnTo>
                  <a:lnTo>
                    <a:pt x="2439924" y="2448305"/>
                  </a:lnTo>
                  <a:lnTo>
                    <a:pt x="2439924" y="0"/>
                  </a:lnTo>
                  <a:close/>
                </a:path>
              </a:pathLst>
            </a:custGeom>
            <a:ln w="1572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/>
          <p:nvPr/>
        </p:nvSpPr>
        <p:spPr>
          <a:xfrm>
            <a:off x="1358900" y="6569454"/>
            <a:ext cx="5059045" cy="24853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56565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latin typeface="Times New Roman"/>
                <a:cs typeface="Times New Roman"/>
              </a:rPr>
              <a:t>Figure</a:t>
            </a:r>
            <a:r>
              <a:rPr dirty="0" sz="1000" spc="-5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1.</a:t>
            </a:r>
            <a:r>
              <a:rPr dirty="0" sz="1000" spc="-5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Dynamic</a:t>
            </a:r>
            <a:r>
              <a:rPr dirty="0" sz="1000" spc="-5" b="1">
                <a:latin typeface="Times New Roman"/>
                <a:cs typeface="Times New Roman"/>
              </a:rPr>
              <a:t> dilution</a:t>
            </a:r>
            <a:r>
              <a:rPr dirty="0" sz="1000" b="1">
                <a:latin typeface="Times New Roman"/>
                <a:cs typeface="Times New Roman"/>
              </a:rPr>
              <a:t> olfactometer</a:t>
            </a:r>
            <a:r>
              <a:rPr dirty="0" sz="1000" spc="-5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test</a:t>
            </a:r>
            <a:r>
              <a:rPr dirty="0" sz="1000" spc="-5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(courtesy of</a:t>
            </a:r>
            <a:r>
              <a:rPr dirty="0" sz="1000" spc="-5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St.</a:t>
            </a:r>
            <a:r>
              <a:rPr dirty="0" sz="1000" spc="-5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Croix</a:t>
            </a:r>
            <a:r>
              <a:rPr dirty="0" sz="1000" spc="-5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Sensory).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200">
              <a:latin typeface="Times New Roman"/>
              <a:cs typeface="Times New Roman"/>
            </a:endParaRPr>
          </a:p>
          <a:p>
            <a:pPr algn="just" marL="12700" marR="7620">
              <a:lnSpc>
                <a:spcPts val="1400"/>
              </a:lnSpc>
              <a:spcBef>
                <a:spcPts val="5"/>
              </a:spcBef>
            </a:pPr>
            <a:r>
              <a:rPr dirty="0" sz="1200">
                <a:latin typeface="Times New Roman"/>
                <a:cs typeface="Times New Roman"/>
              </a:rPr>
              <a:t>Another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sampling</a:t>
            </a:r>
            <a:r>
              <a:rPr dirty="0" sz="1200">
                <a:latin typeface="Times New Roman"/>
                <a:cs typeface="Times New Roman"/>
              </a:rPr>
              <a:t> device,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called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field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olfactometer</a:t>
            </a:r>
            <a:r>
              <a:rPr dirty="0" sz="1200">
                <a:latin typeface="Times New Roman"/>
                <a:cs typeface="Times New Roman"/>
              </a:rPr>
              <a:t> (or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 i="1">
                <a:latin typeface="Times New Roman"/>
                <a:cs typeface="Times New Roman"/>
              </a:rPr>
              <a:t>scentometer)</a:t>
            </a:r>
            <a:r>
              <a:rPr dirty="0" sz="1200" spc="-5">
                <a:latin typeface="Times New Roman"/>
                <a:cs typeface="Times New Roman"/>
              </a:rPr>
              <a:t>, 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measures </a:t>
            </a:r>
            <a:r>
              <a:rPr dirty="0" sz="1200">
                <a:latin typeface="Times New Roman"/>
                <a:cs typeface="Times New Roman"/>
              </a:rPr>
              <a:t>odors directly in the field by varying the proportions of </a:t>
            </a:r>
            <a:r>
              <a:rPr dirty="0" sz="1200" spc="-5">
                <a:latin typeface="Times New Roman"/>
                <a:cs typeface="Times New Roman"/>
              </a:rPr>
              <a:t>ambient </a:t>
            </a:r>
            <a:r>
              <a:rPr dirty="0" sz="1200">
                <a:latin typeface="Times New Roman"/>
                <a:cs typeface="Times New Roman"/>
              </a:rPr>
              <a:t>air and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air</a:t>
            </a:r>
            <a:r>
              <a:rPr dirty="0" sz="1200" spc="1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filtered</a:t>
            </a:r>
            <a:r>
              <a:rPr dirty="0" sz="1200" spc="1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through</a:t>
            </a:r>
            <a:r>
              <a:rPr dirty="0" sz="1200" spc="1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activated</a:t>
            </a:r>
            <a:r>
              <a:rPr dirty="0" sz="1200" spc="1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carbon</a:t>
            </a:r>
            <a:r>
              <a:rPr dirty="0" sz="1200" spc="1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(to</a:t>
            </a:r>
            <a:r>
              <a:rPr dirty="0" sz="1200" spc="14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remove</a:t>
            </a:r>
            <a:r>
              <a:rPr dirty="0" sz="1200" spc="1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1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odors)</a:t>
            </a:r>
            <a:r>
              <a:rPr dirty="0" sz="1200" spc="1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that</a:t>
            </a:r>
            <a:r>
              <a:rPr dirty="0" sz="1200" spc="1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is</a:t>
            </a:r>
            <a:r>
              <a:rPr dirty="0" sz="1200" spc="1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introduced</a:t>
            </a:r>
            <a:r>
              <a:rPr dirty="0" sz="1200" spc="1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 </a:t>
            </a:r>
            <a:r>
              <a:rPr dirty="0" sz="1200" spc="-2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individual using the </a:t>
            </a:r>
            <a:r>
              <a:rPr dirty="0" sz="1200" spc="-5">
                <a:latin typeface="Times New Roman"/>
                <a:cs typeface="Times New Roman"/>
              </a:rPr>
              <a:t>instrument.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The </a:t>
            </a:r>
            <a:r>
              <a:rPr dirty="0" sz="1200">
                <a:latin typeface="Times New Roman"/>
                <a:cs typeface="Times New Roman"/>
              </a:rPr>
              <a:t>ratio of the </a:t>
            </a:r>
            <a:r>
              <a:rPr dirty="0" sz="1200" spc="-5">
                <a:latin typeface="Times New Roman"/>
                <a:cs typeface="Times New Roman"/>
              </a:rPr>
              <a:t>ambient </a:t>
            </a:r>
            <a:r>
              <a:rPr dirty="0" sz="1200">
                <a:latin typeface="Times New Roman"/>
                <a:cs typeface="Times New Roman"/>
              </a:rPr>
              <a:t>air to the carbon-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filtered air at the point where the odor is detected is the </a:t>
            </a:r>
            <a:r>
              <a:rPr dirty="0" sz="1200" i="1">
                <a:latin typeface="Times New Roman"/>
                <a:cs typeface="Times New Roman"/>
              </a:rPr>
              <a:t>dilution to threshold </a:t>
            </a:r>
            <a:r>
              <a:rPr dirty="0" sz="1200">
                <a:latin typeface="Times New Roman"/>
                <a:cs typeface="Times New Roman"/>
              </a:rPr>
              <a:t>value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odor.</a:t>
            </a:r>
            <a:r>
              <a:rPr dirty="0" sz="1200" spc="29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  <a:hlinkClick r:id="rId4" action="ppaction://hlinksldjump"/>
              </a:rPr>
              <a:t>Figure </a:t>
            </a:r>
            <a:r>
              <a:rPr dirty="0" sz="1200">
                <a:latin typeface="Times New Roman"/>
                <a:cs typeface="Times New Roman"/>
                <a:hlinkClick r:id="rId4" action="ppaction://hlinksldjump"/>
              </a:rPr>
              <a:t>2</a:t>
            </a:r>
            <a:r>
              <a:rPr dirty="0" sz="1200" spc="-5">
                <a:latin typeface="Times New Roman"/>
                <a:cs typeface="Times New Roman"/>
                <a:hlinkClick r:id="rId4" action="ppaction://hlinksldjump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shows </a:t>
            </a:r>
            <a:r>
              <a:rPr dirty="0" sz="1200">
                <a:latin typeface="Times New Roman"/>
                <a:cs typeface="Times New Roman"/>
              </a:rPr>
              <a:t>one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 the newest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versions of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field </a:t>
            </a:r>
            <a:r>
              <a:rPr dirty="0" sz="1200" spc="-5">
                <a:latin typeface="Times New Roman"/>
                <a:cs typeface="Times New Roman"/>
              </a:rPr>
              <a:t>olfactometer.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ts val="1400"/>
              </a:lnSpc>
            </a:pPr>
            <a:r>
              <a:rPr dirty="0" sz="1200" b="1" i="1">
                <a:latin typeface="Times New Roman"/>
                <a:cs typeface="Times New Roman"/>
              </a:rPr>
              <a:t>Persistence       </a:t>
            </a:r>
            <a:r>
              <a:rPr dirty="0" sz="1200">
                <a:latin typeface="Times New Roman"/>
                <a:cs typeface="Times New Roman"/>
              </a:rPr>
              <a:t>The rate of change of </a:t>
            </a:r>
            <a:r>
              <a:rPr dirty="0" sz="1200" spc="-5">
                <a:latin typeface="Times New Roman"/>
                <a:cs typeface="Times New Roman"/>
              </a:rPr>
              <a:t>intensity </a:t>
            </a:r>
            <a:r>
              <a:rPr dirty="0" sz="1200">
                <a:latin typeface="Times New Roman"/>
                <a:cs typeface="Times New Roman"/>
              </a:rPr>
              <a:t>with odor concentration is called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i="1">
                <a:latin typeface="Times New Roman"/>
                <a:cs typeface="Times New Roman"/>
              </a:rPr>
              <a:t>persistence</a:t>
            </a:r>
            <a:r>
              <a:rPr dirty="0" sz="1200">
                <a:latin typeface="Times New Roman"/>
                <a:cs typeface="Times New Roman"/>
              </a:rPr>
              <a:t>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While </a:t>
            </a:r>
            <a:r>
              <a:rPr dirty="0" sz="1200">
                <a:latin typeface="Times New Roman"/>
                <a:cs typeface="Times New Roman"/>
              </a:rPr>
              <a:t>it </a:t>
            </a:r>
            <a:r>
              <a:rPr dirty="0" sz="1200" spc="-5">
                <a:latin typeface="Times New Roman"/>
                <a:cs typeface="Times New Roman"/>
              </a:rPr>
              <a:t>seems </a:t>
            </a:r>
            <a:r>
              <a:rPr dirty="0" sz="1200">
                <a:latin typeface="Times New Roman"/>
                <a:cs typeface="Times New Roman"/>
              </a:rPr>
              <a:t>logical to </a:t>
            </a:r>
            <a:r>
              <a:rPr dirty="0" sz="1200" spc="-5">
                <a:latin typeface="Times New Roman"/>
                <a:cs typeface="Times New Roman"/>
              </a:rPr>
              <a:t>assume </a:t>
            </a:r>
            <a:r>
              <a:rPr dirty="0" sz="1200">
                <a:latin typeface="Times New Roman"/>
                <a:cs typeface="Times New Roman"/>
              </a:rPr>
              <a:t>that the intensity of an odor is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related to its concentration, the rate of </a:t>
            </a:r>
            <a:r>
              <a:rPr dirty="0" sz="1200" spc="-5">
                <a:latin typeface="Times New Roman"/>
                <a:cs typeface="Times New Roman"/>
              </a:rPr>
              <a:t>change </a:t>
            </a:r>
            <a:r>
              <a:rPr dirty="0" sz="1200">
                <a:latin typeface="Times New Roman"/>
                <a:cs typeface="Times New Roman"/>
              </a:rPr>
              <a:t>of intensity with odor concentration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is not the </a:t>
            </a:r>
            <a:r>
              <a:rPr dirty="0" sz="1200" spc="-5">
                <a:latin typeface="Times New Roman"/>
                <a:cs typeface="Times New Roman"/>
              </a:rPr>
              <a:t>same </a:t>
            </a:r>
            <a:r>
              <a:rPr dirty="0" sz="1200">
                <a:latin typeface="Times New Roman"/>
                <a:cs typeface="Times New Roman"/>
              </a:rPr>
              <a:t>for all odors.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Intensity and odor concentration (in D/T) are plotted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on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log-log scale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 the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flatter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slope,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more </a:t>
            </a:r>
            <a:r>
              <a:rPr dirty="0" sz="1200">
                <a:latin typeface="Times New Roman"/>
                <a:cs typeface="Times New Roman"/>
              </a:rPr>
              <a:t>persistent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odor.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58900" y="439165"/>
            <a:ext cx="117348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latin typeface="Times New Roman"/>
                <a:cs typeface="Times New Roman"/>
              </a:rPr>
              <a:t>15B</a:t>
            </a:r>
            <a:r>
              <a:rPr dirty="0" sz="1000" spc="220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Odor</a:t>
            </a:r>
            <a:r>
              <a:rPr dirty="0" sz="1000" spc="-15" b="1">
                <a:latin typeface="Times New Roman"/>
                <a:cs typeface="Times New Roman"/>
              </a:rPr>
              <a:t> </a:t>
            </a:r>
            <a:r>
              <a:rPr dirty="0" sz="1000" spc="-5" b="1">
                <a:latin typeface="Times New Roman"/>
                <a:cs typeface="Times New Roman"/>
              </a:rPr>
              <a:t>Modeling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96546" y="439165"/>
            <a:ext cx="21717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latin typeface="Times New Roman"/>
                <a:cs typeface="Times New Roman"/>
              </a:rPr>
              <a:t>333</a:t>
            </a:r>
            <a:endParaRPr sz="1000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04871" y="914399"/>
            <a:ext cx="2962656" cy="1990344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358900" y="3036067"/>
            <a:ext cx="5056505" cy="60375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latin typeface="Times New Roman"/>
                <a:cs typeface="Times New Roman"/>
              </a:rPr>
              <a:t>Figure</a:t>
            </a:r>
            <a:r>
              <a:rPr dirty="0" sz="1000" spc="-10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2.</a:t>
            </a:r>
            <a:r>
              <a:rPr dirty="0" sz="1000" spc="-5" b="1">
                <a:latin typeface="Times New Roman"/>
                <a:cs typeface="Times New Roman"/>
              </a:rPr>
              <a:t> Field </a:t>
            </a:r>
            <a:r>
              <a:rPr dirty="0" sz="1000" b="1">
                <a:latin typeface="Times New Roman"/>
                <a:cs typeface="Times New Roman"/>
              </a:rPr>
              <a:t>olfactometer</a:t>
            </a:r>
            <a:r>
              <a:rPr dirty="0" sz="1000" spc="-10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(courtesy</a:t>
            </a:r>
            <a:r>
              <a:rPr dirty="0" sz="1000" spc="-5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of</a:t>
            </a:r>
            <a:r>
              <a:rPr dirty="0" sz="1000" spc="-5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St.</a:t>
            </a:r>
            <a:r>
              <a:rPr dirty="0" sz="1000" spc="-10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Croix</a:t>
            </a:r>
            <a:r>
              <a:rPr dirty="0" sz="1000" spc="-5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Sensory).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200">
              <a:latin typeface="Times New Roman"/>
              <a:cs typeface="Times New Roman"/>
            </a:endParaRPr>
          </a:p>
          <a:p>
            <a:pPr algn="just" marL="12700" marR="6350">
              <a:lnSpc>
                <a:spcPts val="1400"/>
              </a:lnSpc>
              <a:spcBef>
                <a:spcPts val="5"/>
              </a:spcBef>
            </a:pPr>
            <a:r>
              <a:rPr dirty="0" sz="1200">
                <a:latin typeface="Times New Roman"/>
                <a:cs typeface="Times New Roman"/>
              </a:rPr>
              <a:t>Field </a:t>
            </a:r>
            <a:r>
              <a:rPr dirty="0" sz="1200" spc="-5">
                <a:latin typeface="Times New Roman"/>
                <a:cs typeface="Times New Roman"/>
              </a:rPr>
              <a:t>olfactometers commonly </a:t>
            </a:r>
            <a:r>
              <a:rPr dirty="0" sz="1200">
                <a:latin typeface="Times New Roman"/>
                <a:cs typeface="Times New Roman"/>
              </a:rPr>
              <a:t>have D/T ratios set at 2, 4, and 7, which are in the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range of existing standard </a:t>
            </a:r>
            <a:r>
              <a:rPr dirty="0" sz="1200" spc="-5">
                <a:latin typeface="Times New Roman"/>
                <a:cs typeface="Times New Roman"/>
              </a:rPr>
              <a:t>ambient </a:t>
            </a:r>
            <a:r>
              <a:rPr dirty="0" sz="1200">
                <a:latin typeface="Times New Roman"/>
                <a:cs typeface="Times New Roman"/>
              </a:rPr>
              <a:t>odor guidelines.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Additional D/Ts such as 15,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30,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60 and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higher dilution ratios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are also available.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050">
              <a:latin typeface="Times New Roman"/>
              <a:cs typeface="Times New Roman"/>
            </a:endParaRPr>
          </a:p>
          <a:p>
            <a:pPr marL="469265" indent="-457200">
              <a:lnSpc>
                <a:spcPct val="100000"/>
              </a:lnSpc>
              <a:buAutoNum type="arabicPlain" startAt="3"/>
              <a:tabLst>
                <a:tab pos="469265" algn="l"/>
                <a:tab pos="469900" algn="l"/>
              </a:tabLst>
            </a:pPr>
            <a:r>
              <a:rPr dirty="0" sz="1400" spc="-5" b="1">
                <a:latin typeface="Times New Roman"/>
                <a:cs typeface="Times New Roman"/>
              </a:rPr>
              <a:t>Odor</a:t>
            </a:r>
            <a:r>
              <a:rPr dirty="0" sz="1400" spc="-30" b="1">
                <a:latin typeface="Times New Roman"/>
                <a:cs typeface="Times New Roman"/>
              </a:rPr>
              <a:t> </a:t>
            </a:r>
            <a:r>
              <a:rPr dirty="0" sz="1400" spc="-5" b="1">
                <a:latin typeface="Times New Roman"/>
                <a:cs typeface="Times New Roman"/>
              </a:rPr>
              <a:t>Modeling-Related Issues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Font typeface="Times New Roman"/>
              <a:buAutoNum type="arabicPlain" startAt="3"/>
            </a:pP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ts val="1400"/>
              </a:lnSpc>
            </a:pPr>
            <a:r>
              <a:rPr dirty="0" sz="1200">
                <a:latin typeface="Times New Roman"/>
                <a:cs typeface="Times New Roman"/>
              </a:rPr>
              <a:t>Differences between traditional dispersion </a:t>
            </a:r>
            <a:r>
              <a:rPr dirty="0" sz="1200" spc="-5">
                <a:latin typeface="Times New Roman"/>
                <a:cs typeface="Times New Roman"/>
              </a:rPr>
              <a:t>modeling </a:t>
            </a:r>
            <a:r>
              <a:rPr dirty="0" sz="1200">
                <a:latin typeface="Times New Roman"/>
                <a:cs typeface="Times New Roman"/>
              </a:rPr>
              <a:t>and odor </a:t>
            </a:r>
            <a:r>
              <a:rPr dirty="0" sz="1200" spc="-5">
                <a:latin typeface="Times New Roman"/>
                <a:cs typeface="Times New Roman"/>
              </a:rPr>
              <a:t>modeling </a:t>
            </a:r>
            <a:r>
              <a:rPr dirty="0" sz="1200">
                <a:latin typeface="Times New Roman"/>
                <a:cs typeface="Times New Roman"/>
              </a:rPr>
              <a:t>appear in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least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three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areas: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source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(wastewater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treatment</a:t>
            </a:r>
            <a:r>
              <a:rPr dirty="0" sz="1200">
                <a:latin typeface="Times New Roman"/>
                <a:cs typeface="Times New Roman"/>
              </a:rPr>
              <a:t> plant,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rendering plant, etc.), en route from the source of the odors to the receptor, and at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receptor (i.e., the </a:t>
            </a:r>
            <a:r>
              <a:rPr dirty="0" sz="1200" spc="-5">
                <a:latin typeface="Times New Roman"/>
                <a:cs typeface="Times New Roman"/>
              </a:rPr>
              <a:t>human </a:t>
            </a:r>
            <a:r>
              <a:rPr dirty="0" sz="1200">
                <a:latin typeface="Times New Roman"/>
                <a:cs typeface="Times New Roman"/>
              </a:rPr>
              <a:t>nose).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Often, the </a:t>
            </a:r>
            <a:r>
              <a:rPr dirty="0" sz="1200" spc="-5">
                <a:latin typeface="Times New Roman"/>
                <a:cs typeface="Times New Roman"/>
              </a:rPr>
              <a:t>methodology </a:t>
            </a:r>
            <a:r>
              <a:rPr dirty="0" sz="1200">
                <a:latin typeface="Times New Roman"/>
                <a:cs typeface="Times New Roman"/>
              </a:rPr>
              <a:t>used for an odor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assessment </a:t>
            </a:r>
            <a:r>
              <a:rPr dirty="0" sz="1200">
                <a:latin typeface="Times New Roman"/>
                <a:cs typeface="Times New Roman"/>
              </a:rPr>
              <a:t>will be based upon consideration of only one of these factors (e.g., the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short detection or recognition </a:t>
            </a:r>
            <a:r>
              <a:rPr dirty="0" sz="1200" spc="-5">
                <a:latin typeface="Times New Roman"/>
                <a:cs typeface="Times New Roman"/>
              </a:rPr>
              <a:t>time characteristic </a:t>
            </a:r>
            <a:r>
              <a:rPr dirty="0" sz="1200">
                <a:latin typeface="Times New Roman"/>
                <a:cs typeface="Times New Roman"/>
              </a:rPr>
              <a:t>of odors at the receptor) without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regard for the effect of the other factors.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This can lead to results that appear to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overlook the physical </a:t>
            </a:r>
            <a:r>
              <a:rPr dirty="0" sz="1200" spc="-5">
                <a:latin typeface="Times New Roman"/>
                <a:cs typeface="Times New Roman"/>
              </a:rPr>
              <a:t>phenomena </a:t>
            </a:r>
            <a:r>
              <a:rPr dirty="0" sz="1200">
                <a:latin typeface="Times New Roman"/>
                <a:cs typeface="Times New Roman"/>
              </a:rPr>
              <a:t>associated with the project.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Therefore, it is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important </a:t>
            </a:r>
            <a:r>
              <a:rPr dirty="0" sz="1200">
                <a:latin typeface="Times New Roman"/>
                <a:cs typeface="Times New Roman"/>
              </a:rPr>
              <a:t>to look at the “big picture” before deciding on the appropriate approach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when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planning an odor </a:t>
            </a:r>
            <a:r>
              <a:rPr dirty="0" sz="1200" spc="-5">
                <a:latin typeface="Times New Roman"/>
                <a:cs typeface="Times New Roman"/>
              </a:rPr>
              <a:t>assessment.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100">
              <a:latin typeface="Times New Roman"/>
              <a:cs typeface="Times New Roman"/>
            </a:endParaRPr>
          </a:p>
          <a:p>
            <a:pPr lvl="1" marL="469900" indent="-457834">
              <a:lnSpc>
                <a:spcPct val="100000"/>
              </a:lnSpc>
              <a:buAutoNum type="arabicPeriod"/>
              <a:tabLst>
                <a:tab pos="469900" algn="l"/>
                <a:tab pos="470534" algn="l"/>
              </a:tabLst>
            </a:pPr>
            <a:r>
              <a:rPr dirty="0" sz="1200" b="1">
                <a:latin typeface="Times New Roman"/>
                <a:cs typeface="Times New Roman"/>
              </a:rPr>
              <a:t>Source</a:t>
            </a:r>
            <a:r>
              <a:rPr dirty="0" sz="1200" spc="-20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Characteristics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000">
              <a:latin typeface="Times New Roman"/>
              <a:cs typeface="Times New Roman"/>
            </a:endParaRPr>
          </a:p>
          <a:p>
            <a:pPr algn="just" marL="12700" marR="5715">
              <a:lnSpc>
                <a:spcPts val="1400"/>
              </a:lnSpc>
            </a:pPr>
            <a:r>
              <a:rPr dirty="0" sz="1200">
                <a:latin typeface="Times New Roman"/>
                <a:cs typeface="Times New Roman"/>
              </a:rPr>
              <a:t>In general, </a:t>
            </a:r>
            <a:r>
              <a:rPr dirty="0" sz="1200" spc="-5">
                <a:latin typeface="Times New Roman"/>
                <a:cs typeface="Times New Roman"/>
              </a:rPr>
              <a:t>most </a:t>
            </a:r>
            <a:r>
              <a:rPr dirty="0" sz="1200">
                <a:latin typeface="Times New Roman"/>
                <a:cs typeface="Times New Roman"/>
              </a:rPr>
              <a:t>sources can be categorized as a point, area, or </a:t>
            </a:r>
            <a:r>
              <a:rPr dirty="0" sz="1200" spc="-5">
                <a:latin typeface="Times New Roman"/>
                <a:cs typeface="Times New Roman"/>
              </a:rPr>
              <a:t>volume </a:t>
            </a:r>
            <a:r>
              <a:rPr dirty="0" sz="1200">
                <a:latin typeface="Times New Roman"/>
                <a:cs typeface="Times New Roman"/>
              </a:rPr>
              <a:t>source.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Sources responsible for odor </a:t>
            </a:r>
            <a:r>
              <a:rPr dirty="0" sz="1200" spc="-5">
                <a:latin typeface="Times New Roman"/>
                <a:cs typeface="Times New Roman"/>
              </a:rPr>
              <a:t>complaints </a:t>
            </a:r>
            <a:r>
              <a:rPr dirty="0" sz="1200">
                <a:latin typeface="Times New Roman"/>
                <a:cs typeface="Times New Roman"/>
              </a:rPr>
              <a:t>are generally continuous sources (e.g.,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stacks, scrubbers, or basins); although routine but instantaneous or very short-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term releases (e.g., from digester pressure release valves at wastewater </a:t>
            </a:r>
            <a:r>
              <a:rPr dirty="0" sz="1200" spc="-5">
                <a:latin typeface="Times New Roman"/>
                <a:cs typeface="Times New Roman"/>
              </a:rPr>
              <a:t>treatment </a:t>
            </a:r>
            <a:r>
              <a:rPr dirty="0" sz="1200">
                <a:latin typeface="Times New Roman"/>
                <a:cs typeface="Times New Roman"/>
              </a:rPr>
              <a:t> plants) can also pose </a:t>
            </a:r>
            <a:r>
              <a:rPr dirty="0" sz="1200" spc="-5">
                <a:latin typeface="Times New Roman"/>
                <a:cs typeface="Times New Roman"/>
              </a:rPr>
              <a:t>problems </a:t>
            </a:r>
            <a:r>
              <a:rPr dirty="0" sz="1200">
                <a:latin typeface="Times New Roman"/>
                <a:cs typeface="Times New Roman"/>
              </a:rPr>
              <a:t>at </a:t>
            </a:r>
            <a:r>
              <a:rPr dirty="0" sz="1200" spc="-5">
                <a:latin typeface="Times New Roman"/>
                <a:cs typeface="Times New Roman"/>
              </a:rPr>
              <a:t>nearby </a:t>
            </a:r>
            <a:r>
              <a:rPr dirty="0" sz="1200">
                <a:latin typeface="Times New Roman"/>
                <a:cs typeface="Times New Roman"/>
              </a:rPr>
              <a:t>receptors.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Depending upon the rate of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release relative to odor </a:t>
            </a:r>
            <a:r>
              <a:rPr dirty="0" sz="1200" spc="-5">
                <a:latin typeface="Times New Roman"/>
                <a:cs typeface="Times New Roman"/>
              </a:rPr>
              <a:t>perception's </a:t>
            </a:r>
            <a:r>
              <a:rPr dirty="0" sz="1200">
                <a:latin typeface="Times New Roman"/>
                <a:cs typeface="Times New Roman"/>
              </a:rPr>
              <a:t>short </a:t>
            </a:r>
            <a:r>
              <a:rPr dirty="0" sz="1200" spc="-5">
                <a:latin typeface="Times New Roman"/>
                <a:cs typeface="Times New Roman"/>
              </a:rPr>
              <a:t>time frame, intermittent </a:t>
            </a:r>
            <a:r>
              <a:rPr dirty="0" sz="1200">
                <a:latin typeface="Times New Roman"/>
                <a:cs typeface="Times New Roman"/>
              </a:rPr>
              <a:t>sources can be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classified as either continuous sources (release rate on the order of </a:t>
            </a:r>
            <a:r>
              <a:rPr dirty="0" sz="1200" spc="-5">
                <a:latin typeface="Times New Roman"/>
                <a:cs typeface="Times New Roman"/>
              </a:rPr>
              <a:t>minutes </a:t>
            </a:r>
            <a:r>
              <a:rPr dirty="0" sz="1200">
                <a:latin typeface="Times New Roman"/>
                <a:cs typeface="Times New Roman"/>
              </a:rPr>
              <a:t>or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longer),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or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instantaneous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sources (release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rate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on the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order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seconds).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ts val="1400"/>
              </a:lnSpc>
            </a:pPr>
            <a:r>
              <a:rPr dirty="0" sz="1200">
                <a:latin typeface="Times New Roman"/>
                <a:cs typeface="Times New Roman"/>
              </a:rPr>
              <a:t>If the odors can be characterized by </a:t>
            </a:r>
            <a:r>
              <a:rPr dirty="0" sz="1200" spc="-5">
                <a:latin typeface="Times New Roman"/>
                <a:cs typeface="Times New Roman"/>
              </a:rPr>
              <a:t>distinct chemicals, </a:t>
            </a:r>
            <a:r>
              <a:rPr dirty="0" sz="1200">
                <a:latin typeface="Times New Roman"/>
                <a:cs typeface="Times New Roman"/>
              </a:rPr>
              <a:t>or if different odorous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sources</a:t>
            </a:r>
            <a:r>
              <a:rPr dirty="0" sz="1200" spc="229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at</a:t>
            </a:r>
            <a:r>
              <a:rPr dirty="0" sz="1200" spc="2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2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facility</a:t>
            </a:r>
            <a:r>
              <a:rPr dirty="0" sz="1200" spc="2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can</a:t>
            </a:r>
            <a:r>
              <a:rPr dirty="0" sz="1200" spc="2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each</a:t>
            </a:r>
            <a:r>
              <a:rPr dirty="0" sz="1200" spc="2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be</a:t>
            </a:r>
            <a:r>
              <a:rPr dirty="0" sz="1200" spc="23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characterized</a:t>
            </a:r>
            <a:r>
              <a:rPr dirty="0" sz="1200" spc="2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by</a:t>
            </a:r>
            <a:r>
              <a:rPr dirty="0" sz="1200" spc="2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distinct</a:t>
            </a:r>
            <a:r>
              <a:rPr dirty="0" sz="1200" spc="22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chemicals,</a:t>
            </a:r>
            <a:r>
              <a:rPr dirty="0" sz="1200" spc="2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then</a:t>
            </a:r>
            <a:r>
              <a:rPr dirty="0" sz="1200" spc="2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29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model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emissions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can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be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put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terms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individual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mass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emission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rates.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58900" y="439165"/>
            <a:ext cx="21717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latin typeface="Times New Roman"/>
                <a:cs typeface="Times New Roman"/>
              </a:rPr>
              <a:t>334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680808" y="439165"/>
            <a:ext cx="173355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-5" b="1">
                <a:latin typeface="Times New Roman"/>
                <a:cs typeface="Times New Roman"/>
              </a:rPr>
              <a:t>Air</a:t>
            </a:r>
            <a:r>
              <a:rPr dirty="0" sz="1000" b="1">
                <a:latin typeface="Times New Roman"/>
                <a:cs typeface="Times New Roman"/>
              </a:rPr>
              <a:t> </a:t>
            </a:r>
            <a:r>
              <a:rPr dirty="0" sz="1000" spc="-5" b="1">
                <a:latin typeface="Times New Roman"/>
                <a:cs typeface="Times New Roman"/>
              </a:rPr>
              <a:t>Quality</a:t>
            </a:r>
            <a:r>
              <a:rPr dirty="0" sz="1000" b="1">
                <a:latin typeface="Times New Roman"/>
                <a:cs typeface="Times New Roman"/>
              </a:rPr>
              <a:t> </a:t>
            </a:r>
            <a:r>
              <a:rPr dirty="0" sz="1000" spc="-5" b="1">
                <a:latin typeface="Times New Roman"/>
                <a:cs typeface="Times New Roman"/>
              </a:rPr>
              <a:t>Modeling</a:t>
            </a:r>
            <a:r>
              <a:rPr dirty="0" sz="1000" b="1">
                <a:latin typeface="Times New Roman"/>
                <a:cs typeface="Times New Roman"/>
              </a:rPr>
              <a:t> – </a:t>
            </a:r>
            <a:r>
              <a:rPr dirty="0" sz="1000" spc="-5" b="1">
                <a:latin typeface="Times New Roman"/>
                <a:cs typeface="Times New Roman"/>
              </a:rPr>
              <a:t>Vol.</a:t>
            </a:r>
            <a:r>
              <a:rPr dirty="0" sz="1000" b="1">
                <a:latin typeface="Times New Roman"/>
                <a:cs typeface="Times New Roman"/>
              </a:rPr>
              <a:t> III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269998" y="892555"/>
            <a:ext cx="5236210" cy="8230234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algn="just" marL="101600" marR="93980">
              <a:lnSpc>
                <a:spcPts val="1400"/>
              </a:lnSpc>
              <a:spcBef>
                <a:spcPts val="180"/>
              </a:spcBef>
            </a:pPr>
            <a:r>
              <a:rPr dirty="0" sz="1200" spc="-5">
                <a:latin typeface="Times New Roman"/>
                <a:cs typeface="Times New Roman"/>
              </a:rPr>
              <a:t>Assuming </a:t>
            </a:r>
            <a:r>
              <a:rPr dirty="0" sz="1200">
                <a:latin typeface="Times New Roman"/>
                <a:cs typeface="Times New Roman"/>
              </a:rPr>
              <a:t>that there are no significant </a:t>
            </a:r>
            <a:r>
              <a:rPr dirty="0" sz="1200" spc="-5">
                <a:latin typeface="Times New Roman"/>
                <a:cs typeface="Times New Roman"/>
              </a:rPr>
              <a:t>chemical </a:t>
            </a:r>
            <a:r>
              <a:rPr dirty="0" sz="1200">
                <a:latin typeface="Times New Roman"/>
                <a:cs typeface="Times New Roman"/>
              </a:rPr>
              <a:t>reactions that occur during the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transport process, the odor </a:t>
            </a:r>
            <a:r>
              <a:rPr dirty="0" sz="1200" spc="-5">
                <a:latin typeface="Times New Roman"/>
                <a:cs typeface="Times New Roman"/>
              </a:rPr>
              <a:t>model </a:t>
            </a:r>
            <a:r>
              <a:rPr dirty="0" sz="1200">
                <a:latin typeface="Times New Roman"/>
                <a:cs typeface="Times New Roman"/>
              </a:rPr>
              <a:t>is not </a:t>
            </a:r>
            <a:r>
              <a:rPr dirty="0" sz="1200" spc="-5">
                <a:latin typeface="Times New Roman"/>
                <a:cs typeface="Times New Roman"/>
              </a:rPr>
              <a:t>much </a:t>
            </a:r>
            <a:r>
              <a:rPr dirty="0" sz="1200">
                <a:latin typeface="Times New Roman"/>
                <a:cs typeface="Times New Roman"/>
              </a:rPr>
              <a:t>different from the traditional air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quality </a:t>
            </a:r>
            <a:r>
              <a:rPr dirty="0" sz="1200" spc="-5">
                <a:latin typeface="Times New Roman"/>
                <a:cs typeface="Times New Roman"/>
              </a:rPr>
              <a:t>model.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When </a:t>
            </a:r>
            <a:r>
              <a:rPr dirty="0" sz="1200">
                <a:latin typeface="Times New Roman"/>
                <a:cs typeface="Times New Roman"/>
              </a:rPr>
              <a:t>dealing with </a:t>
            </a:r>
            <a:r>
              <a:rPr dirty="0" sz="1200" spc="-5">
                <a:latin typeface="Times New Roman"/>
                <a:cs typeface="Times New Roman"/>
              </a:rPr>
              <a:t>complex </a:t>
            </a:r>
            <a:r>
              <a:rPr dirty="0" sz="1200">
                <a:latin typeface="Times New Roman"/>
                <a:cs typeface="Times New Roman"/>
              </a:rPr>
              <a:t>odorous </a:t>
            </a:r>
            <a:r>
              <a:rPr dirty="0" sz="1200" spc="-5">
                <a:latin typeface="Times New Roman"/>
                <a:cs typeface="Times New Roman"/>
              </a:rPr>
              <a:t>emissions, </a:t>
            </a:r>
            <a:r>
              <a:rPr dirty="0" sz="1200">
                <a:latin typeface="Times New Roman"/>
                <a:cs typeface="Times New Roman"/>
              </a:rPr>
              <a:t>the odor </a:t>
            </a:r>
            <a:r>
              <a:rPr dirty="0" sz="1200" spc="-5">
                <a:latin typeface="Times New Roman"/>
                <a:cs typeface="Times New Roman"/>
              </a:rPr>
              <a:t>emission </a:t>
            </a:r>
            <a:r>
              <a:rPr dirty="0" sz="1200">
                <a:latin typeface="Times New Roman"/>
                <a:cs typeface="Times New Roman"/>
              </a:rPr>
              <a:t> rates are generally </a:t>
            </a:r>
            <a:r>
              <a:rPr dirty="0" sz="1200" spc="-5">
                <a:latin typeface="Times New Roman"/>
                <a:cs typeface="Times New Roman"/>
              </a:rPr>
              <a:t>modeled </a:t>
            </a:r>
            <a:r>
              <a:rPr dirty="0" sz="1200">
                <a:latin typeface="Times New Roman"/>
                <a:cs typeface="Times New Roman"/>
              </a:rPr>
              <a:t>as D/T or odor units (ou) per unit </a:t>
            </a:r>
            <a:r>
              <a:rPr dirty="0" sz="1200" spc="-5">
                <a:latin typeface="Times New Roman"/>
                <a:cs typeface="Times New Roman"/>
              </a:rPr>
              <a:t>time </a:t>
            </a:r>
            <a:r>
              <a:rPr dirty="0" sz="1200">
                <a:latin typeface="Times New Roman"/>
                <a:cs typeface="Times New Roman"/>
              </a:rPr>
              <a:t>(for point or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volume </a:t>
            </a:r>
            <a:r>
              <a:rPr dirty="0" sz="1200">
                <a:latin typeface="Times New Roman"/>
                <a:cs typeface="Times New Roman"/>
              </a:rPr>
              <a:t>sources), or per unit </a:t>
            </a:r>
            <a:r>
              <a:rPr dirty="0" sz="1200" spc="-5">
                <a:latin typeface="Times New Roman"/>
                <a:cs typeface="Times New Roman"/>
              </a:rPr>
              <a:t>time </a:t>
            </a:r>
            <a:r>
              <a:rPr dirty="0" sz="1200">
                <a:latin typeface="Times New Roman"/>
                <a:cs typeface="Times New Roman"/>
              </a:rPr>
              <a:t>per unit area (for area sources).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This “odor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emission </a:t>
            </a:r>
            <a:r>
              <a:rPr dirty="0" sz="1200">
                <a:latin typeface="Times New Roman"/>
                <a:cs typeface="Times New Roman"/>
              </a:rPr>
              <a:t>rate” is based upon </a:t>
            </a:r>
            <a:r>
              <a:rPr dirty="0" sz="1200" spc="-5">
                <a:latin typeface="Times New Roman"/>
                <a:cs typeface="Times New Roman"/>
              </a:rPr>
              <a:t>determining </a:t>
            </a:r>
            <a:r>
              <a:rPr dirty="0" sz="1200">
                <a:latin typeface="Times New Roman"/>
                <a:cs typeface="Times New Roman"/>
              </a:rPr>
              <a:t>a source concentration in D/T or odor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units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multiplying</a:t>
            </a:r>
            <a:r>
              <a:rPr dirty="0" sz="1200">
                <a:latin typeface="Times New Roman"/>
                <a:cs typeface="Times New Roman"/>
              </a:rPr>
              <a:t> this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concentration</a:t>
            </a:r>
            <a:r>
              <a:rPr dirty="0" sz="1200">
                <a:latin typeface="Times New Roman"/>
                <a:cs typeface="Times New Roman"/>
              </a:rPr>
              <a:t> by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volume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flowrate</a:t>
            </a:r>
            <a:r>
              <a:rPr dirty="0" sz="1200">
                <a:latin typeface="Times New Roman"/>
                <a:cs typeface="Times New Roman"/>
              </a:rPr>
              <a:t> or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flux</a:t>
            </a:r>
            <a:r>
              <a:rPr dirty="0" sz="1200" spc="2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at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source.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 </a:t>
            </a:r>
            <a:r>
              <a:rPr dirty="0" sz="1200" spc="-5">
                <a:latin typeface="Times New Roman"/>
                <a:cs typeface="Times New Roman"/>
              </a:rPr>
              <a:t>important </a:t>
            </a:r>
            <a:r>
              <a:rPr dirty="0" sz="1200">
                <a:latin typeface="Times New Roman"/>
                <a:cs typeface="Times New Roman"/>
              </a:rPr>
              <a:t>distinction between </a:t>
            </a:r>
            <a:r>
              <a:rPr dirty="0" sz="1200" spc="-5">
                <a:latin typeface="Times New Roman"/>
                <a:cs typeface="Times New Roman"/>
              </a:rPr>
              <a:t>modeling </a:t>
            </a:r>
            <a:r>
              <a:rPr dirty="0" sz="1200">
                <a:latin typeface="Times New Roman"/>
                <a:cs typeface="Times New Roman"/>
              </a:rPr>
              <a:t>a single odorous </a:t>
            </a:r>
            <a:r>
              <a:rPr dirty="0" sz="1200" spc="-5">
                <a:latin typeface="Times New Roman"/>
                <a:cs typeface="Times New Roman"/>
              </a:rPr>
              <a:t>compound, </a:t>
            </a:r>
            <a:r>
              <a:rPr dirty="0" sz="1200">
                <a:latin typeface="Times New Roman"/>
                <a:cs typeface="Times New Roman"/>
              </a:rPr>
              <a:t> such as </a:t>
            </a:r>
            <a:r>
              <a:rPr dirty="0" sz="1200" spc="-5">
                <a:latin typeface="Times New Roman"/>
                <a:cs typeface="Times New Roman"/>
              </a:rPr>
              <a:t>H</a:t>
            </a:r>
            <a:r>
              <a:rPr dirty="0" baseline="-10416" sz="1200" spc="-7">
                <a:latin typeface="Times New Roman"/>
                <a:cs typeface="Times New Roman"/>
              </a:rPr>
              <a:t>2</a:t>
            </a:r>
            <a:r>
              <a:rPr dirty="0" sz="1200" spc="-5">
                <a:latin typeface="Times New Roman"/>
                <a:cs typeface="Times New Roman"/>
              </a:rPr>
              <a:t>S, </a:t>
            </a:r>
            <a:r>
              <a:rPr dirty="0" sz="1200">
                <a:latin typeface="Times New Roman"/>
                <a:cs typeface="Times New Roman"/>
              </a:rPr>
              <a:t>as opposed to a </a:t>
            </a:r>
            <a:r>
              <a:rPr dirty="0" sz="1200" spc="-5">
                <a:latin typeface="Times New Roman"/>
                <a:cs typeface="Times New Roman"/>
              </a:rPr>
              <a:t>complex </a:t>
            </a:r>
            <a:r>
              <a:rPr dirty="0" sz="1200">
                <a:latin typeface="Times New Roman"/>
                <a:cs typeface="Times New Roman"/>
              </a:rPr>
              <a:t>odor </a:t>
            </a:r>
            <a:r>
              <a:rPr dirty="0" sz="1200" spc="-5">
                <a:latin typeface="Times New Roman"/>
                <a:cs typeface="Times New Roman"/>
              </a:rPr>
              <a:t>comprised </a:t>
            </a:r>
            <a:r>
              <a:rPr dirty="0" sz="1200">
                <a:latin typeface="Times New Roman"/>
                <a:cs typeface="Times New Roman"/>
              </a:rPr>
              <a:t>of </a:t>
            </a:r>
            <a:r>
              <a:rPr dirty="0" sz="1200" spc="-5">
                <a:latin typeface="Times New Roman"/>
                <a:cs typeface="Times New Roman"/>
              </a:rPr>
              <a:t>multiple compounds </a:t>
            </a:r>
            <a:r>
              <a:rPr dirty="0" sz="1200">
                <a:latin typeface="Times New Roman"/>
                <a:cs typeface="Times New Roman"/>
              </a:rPr>
              <a:t>is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interactive nature of odors.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Models can easily and appropriately assess single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compound-specific</a:t>
            </a:r>
            <a:r>
              <a:rPr dirty="0" sz="1200" spc="10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odors</a:t>
            </a:r>
            <a:r>
              <a:rPr dirty="0" sz="1200" spc="10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</a:t>
            </a:r>
            <a:r>
              <a:rPr dirty="0" sz="1200" spc="1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terms</a:t>
            </a:r>
            <a:r>
              <a:rPr dirty="0" sz="1200" spc="1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10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mass</a:t>
            </a:r>
            <a:r>
              <a:rPr dirty="0" sz="1200" spc="1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concentrations.</a:t>
            </a:r>
            <a:r>
              <a:rPr dirty="0" sz="1200" spc="2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However,</a:t>
            </a:r>
            <a:r>
              <a:rPr dirty="0" sz="1200" spc="114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it</a:t>
            </a:r>
            <a:r>
              <a:rPr dirty="0" sz="1200" spc="1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may</a:t>
            </a:r>
            <a:r>
              <a:rPr dirty="0" sz="1200" spc="1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not </a:t>
            </a:r>
            <a:r>
              <a:rPr dirty="0" sz="1200" spc="-2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be appropriate to use </a:t>
            </a:r>
            <a:r>
              <a:rPr dirty="0" sz="1200" spc="-5">
                <a:latin typeface="Times New Roman"/>
                <a:cs typeface="Times New Roman"/>
              </a:rPr>
              <a:t>models </a:t>
            </a:r>
            <a:r>
              <a:rPr dirty="0" sz="1200">
                <a:latin typeface="Times New Roman"/>
                <a:cs typeface="Times New Roman"/>
              </a:rPr>
              <a:t>to assess the </a:t>
            </a:r>
            <a:r>
              <a:rPr dirty="0" sz="1200" spc="-5">
                <a:latin typeface="Times New Roman"/>
                <a:cs typeface="Times New Roman"/>
              </a:rPr>
              <a:t>cumulative </a:t>
            </a:r>
            <a:r>
              <a:rPr dirty="0" sz="1200">
                <a:latin typeface="Times New Roman"/>
                <a:cs typeface="Times New Roman"/>
              </a:rPr>
              <a:t>offsite odor </a:t>
            </a:r>
            <a:r>
              <a:rPr dirty="0" sz="1200" spc="-5">
                <a:latin typeface="Times New Roman"/>
                <a:cs typeface="Times New Roman"/>
              </a:rPr>
              <a:t>impacts </a:t>
            </a:r>
            <a:r>
              <a:rPr dirty="0" sz="1200">
                <a:latin typeface="Times New Roman"/>
                <a:cs typeface="Times New Roman"/>
              </a:rPr>
              <a:t>from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different sources or different processes at a single facility (e.g., odors from the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headworks and odors from the digestion </a:t>
            </a:r>
            <a:r>
              <a:rPr dirty="0" sz="1200" spc="-5">
                <a:latin typeface="Times New Roman"/>
                <a:cs typeface="Times New Roman"/>
              </a:rPr>
              <a:t>process </a:t>
            </a:r>
            <a:r>
              <a:rPr dirty="0" sz="1200">
                <a:latin typeface="Times New Roman"/>
                <a:cs typeface="Times New Roman"/>
              </a:rPr>
              <a:t>at a wastewater </a:t>
            </a:r>
            <a:r>
              <a:rPr dirty="0" sz="1200" spc="-5">
                <a:latin typeface="Times New Roman"/>
                <a:cs typeface="Times New Roman"/>
              </a:rPr>
              <a:t>treatment </a:t>
            </a:r>
            <a:r>
              <a:rPr dirty="0" sz="1200">
                <a:latin typeface="Times New Roman"/>
                <a:cs typeface="Times New Roman"/>
              </a:rPr>
              <a:t>plant),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units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D/T, unless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odors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from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these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sources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 processes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are</a:t>
            </a:r>
            <a:r>
              <a:rPr dirty="0" sz="1200" spc="-5">
                <a:latin typeface="Times New Roman"/>
                <a:cs typeface="Times New Roman"/>
              </a:rPr>
              <a:t> similar.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50">
              <a:latin typeface="Times New Roman"/>
              <a:cs typeface="Times New Roman"/>
            </a:endParaRPr>
          </a:p>
          <a:p>
            <a:pPr algn="just" marL="101600" marR="94615">
              <a:lnSpc>
                <a:spcPts val="1400"/>
              </a:lnSpc>
            </a:pPr>
            <a:r>
              <a:rPr dirty="0" sz="1200" spc="-5">
                <a:latin typeface="Times New Roman"/>
                <a:cs typeface="Times New Roman"/>
              </a:rPr>
              <a:t>Whatever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method </a:t>
            </a:r>
            <a:r>
              <a:rPr dirty="0" sz="1200">
                <a:latin typeface="Times New Roman"/>
                <a:cs typeface="Times New Roman"/>
              </a:rPr>
              <a:t>used to </a:t>
            </a:r>
            <a:r>
              <a:rPr dirty="0" sz="1200" spc="-5">
                <a:latin typeface="Times New Roman"/>
                <a:cs typeface="Times New Roman"/>
              </a:rPr>
              <a:t>determine the </a:t>
            </a:r>
            <a:r>
              <a:rPr dirty="0" sz="1200">
                <a:latin typeface="Times New Roman"/>
                <a:cs typeface="Times New Roman"/>
              </a:rPr>
              <a:t>odor </a:t>
            </a:r>
            <a:r>
              <a:rPr dirty="0" sz="1200" spc="-5">
                <a:latin typeface="Times New Roman"/>
                <a:cs typeface="Times New Roman"/>
              </a:rPr>
              <a:t>emission </a:t>
            </a:r>
            <a:r>
              <a:rPr dirty="0" sz="1200">
                <a:latin typeface="Times New Roman"/>
                <a:cs typeface="Times New Roman"/>
              </a:rPr>
              <a:t>rate at the source, it is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important </a:t>
            </a:r>
            <a:r>
              <a:rPr dirty="0" sz="1200">
                <a:latin typeface="Times New Roman"/>
                <a:cs typeface="Times New Roman"/>
              </a:rPr>
              <a:t>that the </a:t>
            </a:r>
            <a:r>
              <a:rPr dirty="0" sz="1200" spc="-5">
                <a:latin typeface="Times New Roman"/>
                <a:cs typeface="Times New Roman"/>
              </a:rPr>
              <a:t>emission </a:t>
            </a:r>
            <a:r>
              <a:rPr dirty="0" sz="1200">
                <a:latin typeface="Times New Roman"/>
                <a:cs typeface="Times New Roman"/>
              </a:rPr>
              <a:t>rate is truly representative of that particular source,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whether the </a:t>
            </a:r>
            <a:r>
              <a:rPr dirty="0" sz="1200" spc="-5">
                <a:latin typeface="Times New Roman"/>
                <a:cs typeface="Times New Roman"/>
              </a:rPr>
              <a:t>emissions </a:t>
            </a:r>
            <a:r>
              <a:rPr dirty="0" sz="1200">
                <a:latin typeface="Times New Roman"/>
                <a:cs typeface="Times New Roman"/>
              </a:rPr>
              <a:t>are stated in </a:t>
            </a:r>
            <a:r>
              <a:rPr dirty="0" sz="1200" spc="-5">
                <a:latin typeface="Times New Roman"/>
                <a:cs typeface="Times New Roman"/>
              </a:rPr>
              <a:t>terms </a:t>
            </a:r>
            <a:r>
              <a:rPr dirty="0" sz="1200">
                <a:latin typeface="Times New Roman"/>
                <a:cs typeface="Times New Roman"/>
              </a:rPr>
              <a:t>of </a:t>
            </a:r>
            <a:r>
              <a:rPr dirty="0" sz="1200" spc="-5">
                <a:latin typeface="Times New Roman"/>
                <a:cs typeface="Times New Roman"/>
              </a:rPr>
              <a:t>mass </a:t>
            </a:r>
            <a:r>
              <a:rPr dirty="0" sz="1200">
                <a:latin typeface="Times New Roman"/>
                <a:cs typeface="Times New Roman"/>
              </a:rPr>
              <a:t>per unit </a:t>
            </a:r>
            <a:r>
              <a:rPr dirty="0" sz="1200" spc="-5">
                <a:latin typeface="Times New Roman"/>
                <a:cs typeface="Times New Roman"/>
              </a:rPr>
              <a:t>time, </a:t>
            </a:r>
            <a:r>
              <a:rPr dirty="0" sz="1200">
                <a:latin typeface="Times New Roman"/>
                <a:cs typeface="Times New Roman"/>
              </a:rPr>
              <a:t>or as D/T or odor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units per unit </a:t>
            </a:r>
            <a:r>
              <a:rPr dirty="0" sz="1200" spc="-5">
                <a:latin typeface="Times New Roman"/>
                <a:cs typeface="Times New Roman"/>
              </a:rPr>
              <a:t>time.</a:t>
            </a:r>
            <a:r>
              <a:rPr dirty="0" sz="1200" spc="2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This generally will require that </a:t>
            </a:r>
            <a:r>
              <a:rPr dirty="0" sz="1200" spc="-5">
                <a:latin typeface="Times New Roman"/>
                <a:cs typeface="Times New Roman"/>
              </a:rPr>
              <a:t>site-specific </a:t>
            </a:r>
            <a:r>
              <a:rPr dirty="0" sz="1200">
                <a:latin typeface="Times New Roman"/>
                <a:cs typeface="Times New Roman"/>
              </a:rPr>
              <a:t>source </a:t>
            </a:r>
            <a:r>
              <a:rPr dirty="0" sz="1200" spc="-5">
                <a:latin typeface="Times New Roman"/>
                <a:cs typeface="Times New Roman"/>
              </a:rPr>
              <a:t>sampling </a:t>
            </a:r>
            <a:r>
              <a:rPr dirty="0" sz="1200">
                <a:latin typeface="Times New Roman"/>
                <a:cs typeface="Times New Roman"/>
              </a:rPr>
              <a:t> be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conducted in order to </a:t>
            </a:r>
            <a:r>
              <a:rPr dirty="0" sz="1200" spc="-5">
                <a:latin typeface="Times New Roman"/>
                <a:cs typeface="Times New Roman"/>
              </a:rPr>
              <a:t>determine</a:t>
            </a:r>
            <a:r>
              <a:rPr dirty="0" sz="1200">
                <a:latin typeface="Times New Roman"/>
                <a:cs typeface="Times New Roman"/>
              </a:rPr>
              <a:t> the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 </a:t>
            </a:r>
            <a:r>
              <a:rPr dirty="0" sz="1200" spc="-5">
                <a:latin typeface="Times New Roman"/>
                <a:cs typeface="Times New Roman"/>
              </a:rPr>
              <a:t>emission</a:t>
            </a:r>
            <a:r>
              <a:rPr dirty="0" sz="1200">
                <a:latin typeface="Times New Roman"/>
                <a:cs typeface="Times New Roman"/>
              </a:rPr>
              <a:t> rate.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150">
              <a:latin typeface="Times New Roman"/>
              <a:cs typeface="Times New Roman"/>
            </a:endParaRPr>
          </a:p>
          <a:p>
            <a:pPr marL="101600">
              <a:lnSpc>
                <a:spcPct val="100000"/>
              </a:lnSpc>
              <a:spcBef>
                <a:spcPts val="5"/>
              </a:spcBef>
              <a:tabLst>
                <a:tab pos="549275" algn="l"/>
              </a:tabLst>
            </a:pPr>
            <a:r>
              <a:rPr dirty="0" sz="1200" b="1">
                <a:latin typeface="Times New Roman"/>
                <a:cs typeface="Times New Roman"/>
              </a:rPr>
              <a:t>3.2	Effect</a:t>
            </a:r>
            <a:r>
              <a:rPr dirty="0" sz="1200" spc="-15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of</a:t>
            </a:r>
            <a:r>
              <a:rPr dirty="0" sz="1200" spc="-15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Averaging</a:t>
            </a:r>
            <a:r>
              <a:rPr dirty="0" sz="1200" spc="-15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Time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200">
              <a:latin typeface="Times New Roman"/>
              <a:cs typeface="Times New Roman"/>
            </a:endParaRPr>
          </a:p>
          <a:p>
            <a:pPr algn="just" marL="101600" marR="95885">
              <a:lnSpc>
                <a:spcPts val="1400"/>
              </a:lnSpc>
            </a:pPr>
            <a:r>
              <a:rPr dirty="0" sz="1200">
                <a:latin typeface="Times New Roman"/>
                <a:cs typeface="Times New Roman"/>
              </a:rPr>
              <a:t>There are a </a:t>
            </a:r>
            <a:r>
              <a:rPr dirty="0" sz="1200" spc="-5">
                <a:latin typeface="Times New Roman"/>
                <a:cs typeface="Times New Roman"/>
              </a:rPr>
              <a:t>number </a:t>
            </a:r>
            <a:r>
              <a:rPr dirty="0" sz="1200">
                <a:latin typeface="Times New Roman"/>
                <a:cs typeface="Times New Roman"/>
              </a:rPr>
              <a:t>of locations where </a:t>
            </a:r>
            <a:r>
              <a:rPr dirty="0" sz="1200" spc="-5">
                <a:latin typeface="Times New Roman"/>
                <a:cs typeface="Times New Roman"/>
              </a:rPr>
              <a:t>time </a:t>
            </a:r>
            <a:r>
              <a:rPr dirty="0" sz="1200">
                <a:latin typeface="Times New Roman"/>
                <a:cs typeface="Times New Roman"/>
              </a:rPr>
              <a:t>and </a:t>
            </a:r>
            <a:r>
              <a:rPr dirty="0" sz="1200" spc="-5">
                <a:latin typeface="Times New Roman"/>
                <a:cs typeface="Times New Roman"/>
              </a:rPr>
              <a:t>time-averaging come </a:t>
            </a:r>
            <a:r>
              <a:rPr dirty="0" sz="1200">
                <a:latin typeface="Times New Roman"/>
                <a:cs typeface="Times New Roman"/>
              </a:rPr>
              <a:t>into play in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</a:t>
            </a:r>
            <a:r>
              <a:rPr dirty="0" sz="1200" spc="-5">
                <a:latin typeface="Times New Roman"/>
                <a:cs typeface="Times New Roman"/>
              </a:rPr>
              <a:t> modeling</a:t>
            </a:r>
            <a:r>
              <a:rPr dirty="0" sz="1200">
                <a:latin typeface="Times New Roman"/>
                <a:cs typeface="Times New Roman"/>
              </a:rPr>
              <a:t> and odor </a:t>
            </a:r>
            <a:r>
              <a:rPr dirty="0" sz="1200" spc="-5">
                <a:latin typeface="Times New Roman"/>
                <a:cs typeface="Times New Roman"/>
              </a:rPr>
              <a:t>assessment.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200">
              <a:latin typeface="Times New Roman"/>
              <a:cs typeface="Times New Roman"/>
            </a:endParaRPr>
          </a:p>
          <a:p>
            <a:pPr algn="just" marL="101600" marR="95885">
              <a:lnSpc>
                <a:spcPts val="1400"/>
              </a:lnSpc>
              <a:tabLst>
                <a:tab pos="1445260" algn="l"/>
              </a:tabLst>
            </a:pPr>
            <a:r>
              <a:rPr dirty="0" sz="1200" b="1" i="1">
                <a:latin typeface="Times New Roman"/>
                <a:cs typeface="Times New Roman"/>
              </a:rPr>
              <a:t>At the source	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source</a:t>
            </a:r>
            <a:r>
              <a:rPr dirty="0" sz="1200" spc="3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emits</a:t>
            </a:r>
            <a:r>
              <a:rPr dirty="0" sz="1200" spc="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odors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at</a:t>
            </a:r>
            <a:r>
              <a:rPr dirty="0" sz="1200" spc="3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some</a:t>
            </a:r>
            <a:r>
              <a:rPr dirty="0" sz="1200" spc="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rate,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duration,</a:t>
            </a:r>
            <a:r>
              <a:rPr dirty="0" sz="1200" spc="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frequency. </a:t>
            </a:r>
            <a:r>
              <a:rPr dirty="0" sz="1200" spc="-2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odors can be </a:t>
            </a:r>
            <a:r>
              <a:rPr dirty="0" sz="1200" spc="-5">
                <a:latin typeface="Times New Roman"/>
                <a:cs typeface="Times New Roman"/>
              </a:rPr>
              <a:t>emitted </a:t>
            </a:r>
            <a:r>
              <a:rPr dirty="0" sz="1200">
                <a:latin typeface="Times New Roman"/>
                <a:cs typeface="Times New Roman"/>
              </a:rPr>
              <a:t>on a continuous </a:t>
            </a:r>
            <a:r>
              <a:rPr dirty="0" sz="1200" spc="-5">
                <a:latin typeface="Times New Roman"/>
                <a:cs typeface="Times New Roman"/>
              </a:rPr>
              <a:t>basis </a:t>
            </a:r>
            <a:r>
              <a:rPr dirty="0" sz="1200">
                <a:latin typeface="Times New Roman"/>
                <a:cs typeface="Times New Roman"/>
              </a:rPr>
              <a:t>(for </a:t>
            </a:r>
            <a:r>
              <a:rPr dirty="0" sz="1200" spc="-5">
                <a:latin typeface="Times New Roman"/>
                <a:cs typeface="Times New Roman"/>
              </a:rPr>
              <a:t>example, </a:t>
            </a:r>
            <a:r>
              <a:rPr dirty="0" sz="1200">
                <a:latin typeface="Times New Roman"/>
                <a:cs typeface="Times New Roman"/>
              </a:rPr>
              <a:t>odors from an odor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control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stack),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sporadic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basis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(odors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from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pressure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relief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valve).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Continuous odors </a:t>
            </a:r>
            <a:r>
              <a:rPr dirty="0" sz="1200" spc="-5">
                <a:latin typeface="Times New Roman"/>
                <a:cs typeface="Times New Roman"/>
              </a:rPr>
              <a:t>may</a:t>
            </a:r>
            <a:r>
              <a:rPr dirty="0" sz="1200">
                <a:latin typeface="Times New Roman"/>
                <a:cs typeface="Times New Roman"/>
              </a:rPr>
              <a:t> be </a:t>
            </a:r>
            <a:r>
              <a:rPr dirty="0" sz="1200" spc="-5">
                <a:latin typeface="Times New Roman"/>
                <a:cs typeface="Times New Roman"/>
              </a:rPr>
              <a:t>emitted</a:t>
            </a:r>
            <a:r>
              <a:rPr dirty="0" sz="1200">
                <a:latin typeface="Times New Roman"/>
                <a:cs typeface="Times New Roman"/>
              </a:rPr>
              <a:t> at a single rate,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rate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that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varies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over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time.</a:t>
            </a:r>
            <a:r>
              <a:rPr dirty="0" sz="1200">
                <a:latin typeface="Times New Roman"/>
                <a:cs typeface="Times New Roman"/>
              </a:rPr>
              <a:t> Sporadic odors </a:t>
            </a:r>
            <a:r>
              <a:rPr dirty="0" sz="1200" spc="-5">
                <a:latin typeface="Times New Roman"/>
                <a:cs typeface="Times New Roman"/>
              </a:rPr>
              <a:t>may </a:t>
            </a:r>
            <a:r>
              <a:rPr dirty="0" sz="1200">
                <a:latin typeface="Times New Roman"/>
                <a:cs typeface="Times New Roman"/>
              </a:rPr>
              <a:t>be </a:t>
            </a:r>
            <a:r>
              <a:rPr dirty="0" sz="1200" spc="-5">
                <a:latin typeface="Times New Roman"/>
                <a:cs typeface="Times New Roman"/>
              </a:rPr>
              <a:t>emitted </a:t>
            </a:r>
            <a:r>
              <a:rPr dirty="0" sz="1200">
                <a:latin typeface="Times New Roman"/>
                <a:cs typeface="Times New Roman"/>
              </a:rPr>
              <a:t>for a short or long duration, frequently or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infrequently, and regularly or irregularly.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Depending upon the rate of release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relative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perception's</a:t>
            </a:r>
            <a:r>
              <a:rPr dirty="0" sz="1200">
                <a:latin typeface="Times New Roman"/>
                <a:cs typeface="Times New Roman"/>
              </a:rPr>
              <a:t> short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time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frame,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intermittent</a:t>
            </a:r>
            <a:r>
              <a:rPr dirty="0" sz="1200">
                <a:latin typeface="Times New Roman"/>
                <a:cs typeface="Times New Roman"/>
              </a:rPr>
              <a:t> sources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can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classified as either continuous sources (release rate on the order of </a:t>
            </a:r>
            <a:r>
              <a:rPr dirty="0" sz="1200" spc="-5">
                <a:latin typeface="Times New Roman"/>
                <a:cs typeface="Times New Roman"/>
              </a:rPr>
              <a:t>minutes </a:t>
            </a:r>
            <a:r>
              <a:rPr dirty="0" sz="1200">
                <a:latin typeface="Times New Roman"/>
                <a:cs typeface="Times New Roman"/>
              </a:rPr>
              <a:t>or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longer),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or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instantaneous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sources (release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rate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on the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order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seconds).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400">
              <a:latin typeface="Times New Roman"/>
              <a:cs typeface="Times New Roman"/>
            </a:endParaRPr>
          </a:p>
          <a:p>
            <a:pPr algn="just" marL="101600" marR="94615">
              <a:lnSpc>
                <a:spcPts val="1400"/>
              </a:lnSpc>
              <a:tabLst>
                <a:tab pos="1445260" algn="l"/>
              </a:tabLst>
            </a:pPr>
            <a:r>
              <a:rPr dirty="0" sz="1200" b="1" i="1">
                <a:latin typeface="Times New Roman"/>
                <a:cs typeface="Times New Roman"/>
              </a:rPr>
              <a:t>At the receptor	</a:t>
            </a:r>
            <a:r>
              <a:rPr dirty="0" sz="1200">
                <a:latin typeface="Times New Roman"/>
                <a:cs typeface="Times New Roman"/>
              </a:rPr>
              <a:t>At</a:t>
            </a:r>
            <a:r>
              <a:rPr dirty="0" sz="1200" spc="5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receptor</a:t>
            </a:r>
            <a:r>
              <a:rPr dirty="0" sz="1200" spc="5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(e.g.,</a:t>
            </a:r>
            <a:r>
              <a:rPr dirty="0" sz="1200" spc="5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nose</a:t>
            </a:r>
            <a:r>
              <a:rPr dirty="0" sz="1200" spc="5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5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someone</a:t>
            </a:r>
            <a:r>
              <a:rPr dirty="0" sz="1200" spc="6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</a:t>
            </a:r>
            <a:r>
              <a:rPr dirty="0" sz="1200" spc="5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29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community), </a:t>
            </a:r>
            <a:r>
              <a:rPr dirty="0" sz="1200">
                <a:latin typeface="Times New Roman"/>
                <a:cs typeface="Times New Roman"/>
              </a:rPr>
              <a:t>there is a </a:t>
            </a:r>
            <a:r>
              <a:rPr dirty="0" sz="1200" spc="-5">
                <a:latin typeface="Times New Roman"/>
                <a:cs typeface="Times New Roman"/>
              </a:rPr>
              <a:t>time </a:t>
            </a:r>
            <a:r>
              <a:rPr dirty="0" sz="1200">
                <a:latin typeface="Times New Roman"/>
                <a:cs typeface="Times New Roman"/>
              </a:rPr>
              <a:t>associated with detecting an odor, recognizing the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odor, and </a:t>
            </a:r>
            <a:r>
              <a:rPr dirty="0" sz="1200" spc="-5">
                <a:latin typeface="Times New Roman"/>
                <a:cs typeface="Times New Roman"/>
              </a:rPr>
              <a:t>ultimately, </a:t>
            </a:r>
            <a:r>
              <a:rPr dirty="0" sz="1200">
                <a:latin typeface="Times New Roman"/>
                <a:cs typeface="Times New Roman"/>
              </a:rPr>
              <a:t>a </a:t>
            </a:r>
            <a:r>
              <a:rPr dirty="0" sz="1200" spc="-5">
                <a:latin typeface="Times New Roman"/>
                <a:cs typeface="Times New Roman"/>
              </a:rPr>
              <a:t>time frame </a:t>
            </a:r>
            <a:r>
              <a:rPr dirty="0" sz="1200">
                <a:latin typeface="Times New Roman"/>
                <a:cs typeface="Times New Roman"/>
              </a:rPr>
              <a:t>after which the odor is so annoying that the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person</a:t>
            </a:r>
            <a:r>
              <a:rPr dirty="0" sz="1200" spc="2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feels</a:t>
            </a:r>
            <a:r>
              <a:rPr dirty="0" sz="1200" spc="204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that</a:t>
            </a:r>
            <a:r>
              <a:rPr dirty="0" sz="1200" spc="2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they</a:t>
            </a:r>
            <a:r>
              <a:rPr dirty="0" sz="1200" spc="204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must</a:t>
            </a:r>
            <a:r>
              <a:rPr dirty="0" sz="1200" spc="2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lodge</a:t>
            </a:r>
            <a:r>
              <a:rPr dirty="0" sz="1200" spc="204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204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complaint.</a:t>
            </a:r>
            <a:r>
              <a:rPr dirty="0" sz="1200" spc="1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Parameters</a:t>
            </a:r>
            <a:r>
              <a:rPr dirty="0" sz="1200" spc="2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associated</a:t>
            </a:r>
            <a:r>
              <a:rPr dirty="0" sz="1200" spc="204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with</a:t>
            </a:r>
            <a:r>
              <a:rPr dirty="0" sz="1200" spc="1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 </a:t>
            </a:r>
            <a:r>
              <a:rPr dirty="0" sz="1200" spc="-2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 include the concentration, intensity, character, and degree of pleasantness or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unpleasantness of the odor, but </a:t>
            </a:r>
            <a:r>
              <a:rPr dirty="0" sz="1200" spc="-5">
                <a:latin typeface="Times New Roman"/>
                <a:cs typeface="Times New Roman"/>
              </a:rPr>
              <a:t>time-related </a:t>
            </a:r>
            <a:r>
              <a:rPr dirty="0" sz="1200">
                <a:latin typeface="Times New Roman"/>
                <a:cs typeface="Times New Roman"/>
              </a:rPr>
              <a:t>issues such as frequency and the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duration of the odor are also </a:t>
            </a:r>
            <a:r>
              <a:rPr dirty="0" sz="1200" spc="-5">
                <a:latin typeface="Times New Roman"/>
                <a:cs typeface="Times New Roman"/>
              </a:rPr>
              <a:t>important considerations.</a:t>
            </a:r>
            <a:r>
              <a:rPr dirty="0" sz="1200">
                <a:latin typeface="Times New Roman"/>
                <a:cs typeface="Times New Roman"/>
              </a:rPr>
              <a:t> A person </a:t>
            </a:r>
            <a:r>
              <a:rPr dirty="0" sz="1200" spc="-5">
                <a:latin typeface="Times New Roman"/>
                <a:cs typeface="Times New Roman"/>
              </a:rPr>
              <a:t>may </a:t>
            </a:r>
            <a:r>
              <a:rPr dirty="0" sz="1200">
                <a:latin typeface="Times New Roman"/>
                <a:cs typeface="Times New Roman"/>
              </a:rPr>
              <a:t>detect an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 in a </a:t>
            </a:r>
            <a:r>
              <a:rPr dirty="0" sz="1200" spc="-5">
                <a:latin typeface="Times New Roman"/>
                <a:cs typeface="Times New Roman"/>
              </a:rPr>
              <a:t>matter </a:t>
            </a:r>
            <a:r>
              <a:rPr dirty="0" sz="1200">
                <a:latin typeface="Times New Roman"/>
                <a:cs typeface="Times New Roman"/>
              </a:rPr>
              <a:t>of seconds, but the difficult question is what </a:t>
            </a:r>
            <a:r>
              <a:rPr dirty="0" sz="1200" spc="-5">
                <a:latin typeface="Times New Roman"/>
                <a:cs typeface="Times New Roman"/>
              </a:rPr>
              <a:t>combination </a:t>
            </a:r>
            <a:r>
              <a:rPr dirty="0" sz="1200">
                <a:latin typeface="Times New Roman"/>
                <a:cs typeface="Times New Roman"/>
              </a:rPr>
              <a:t>of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parameters </a:t>
            </a:r>
            <a:r>
              <a:rPr dirty="0" sz="1200">
                <a:latin typeface="Times New Roman"/>
                <a:cs typeface="Times New Roman"/>
              </a:rPr>
              <a:t>leads to an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 being annoying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or offensive enough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 </a:t>
            </a:r>
            <a:r>
              <a:rPr dirty="0" sz="1200" spc="-5">
                <a:latin typeface="Times New Roman"/>
                <a:cs typeface="Times New Roman"/>
              </a:rPr>
              <a:t>complain?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58900" y="439165"/>
            <a:ext cx="117348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latin typeface="Times New Roman"/>
                <a:cs typeface="Times New Roman"/>
              </a:rPr>
              <a:t>15B</a:t>
            </a:r>
            <a:r>
              <a:rPr dirty="0" sz="1000" spc="220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Odor</a:t>
            </a:r>
            <a:r>
              <a:rPr dirty="0" sz="1000" spc="-15" b="1">
                <a:latin typeface="Times New Roman"/>
                <a:cs typeface="Times New Roman"/>
              </a:rPr>
              <a:t> </a:t>
            </a:r>
            <a:r>
              <a:rPr dirty="0" sz="1000" spc="-5" b="1">
                <a:latin typeface="Times New Roman"/>
                <a:cs typeface="Times New Roman"/>
              </a:rPr>
              <a:t>Modeling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96546" y="439165"/>
            <a:ext cx="21717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latin typeface="Times New Roman"/>
                <a:cs typeface="Times New Roman"/>
              </a:rPr>
              <a:t>335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58898" y="893318"/>
            <a:ext cx="5057140" cy="7843520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algn="just" marL="12700" marR="6350">
              <a:lnSpc>
                <a:spcPts val="1400"/>
              </a:lnSpc>
              <a:spcBef>
                <a:spcPts val="180"/>
              </a:spcBef>
            </a:pPr>
            <a:r>
              <a:rPr dirty="0" sz="1200" spc="-5" b="1" i="1">
                <a:latin typeface="Times New Roman"/>
                <a:cs typeface="Times New Roman"/>
              </a:rPr>
              <a:t>During </a:t>
            </a:r>
            <a:r>
              <a:rPr dirty="0" sz="1200" b="1" i="1">
                <a:latin typeface="Times New Roman"/>
                <a:cs typeface="Times New Roman"/>
              </a:rPr>
              <a:t>transport     </a:t>
            </a:r>
            <a:r>
              <a:rPr dirty="0" sz="1200" spc="5" b="1" i="1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time </a:t>
            </a:r>
            <a:r>
              <a:rPr dirty="0" sz="1200">
                <a:latin typeface="Times New Roman"/>
                <a:cs typeface="Times New Roman"/>
              </a:rPr>
              <a:t>it takes for the odors to reach the receptor can play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major</a:t>
            </a:r>
            <a:r>
              <a:rPr dirty="0" sz="1200">
                <a:latin typeface="Times New Roman"/>
                <a:cs typeface="Times New Roman"/>
              </a:rPr>
              <a:t> role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perceived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nature of that odor.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Surface obstructions like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buildings and trees, terrain effects like valleys or </a:t>
            </a:r>
            <a:r>
              <a:rPr dirty="0" sz="1200" spc="-5">
                <a:latin typeface="Times New Roman"/>
                <a:cs typeface="Times New Roman"/>
              </a:rPr>
              <a:t>mountains, </a:t>
            </a:r>
            <a:r>
              <a:rPr dirty="0" sz="1200">
                <a:latin typeface="Times New Roman"/>
                <a:cs typeface="Times New Roman"/>
              </a:rPr>
              <a:t>and </a:t>
            </a:r>
            <a:r>
              <a:rPr dirty="0" sz="1200" spc="-5">
                <a:latin typeface="Times New Roman"/>
                <a:cs typeface="Times New Roman"/>
              </a:rPr>
              <a:t>meteorological </a:t>
            </a:r>
            <a:r>
              <a:rPr dirty="0" sz="1200">
                <a:latin typeface="Times New Roman"/>
                <a:cs typeface="Times New Roman"/>
              </a:rPr>
              <a:t> conditions like wind speed and turbulence during the transport process can have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significant influence on the odor levels at </a:t>
            </a:r>
            <a:r>
              <a:rPr dirty="0" sz="1200" spc="-5">
                <a:latin typeface="Times New Roman"/>
                <a:cs typeface="Times New Roman"/>
              </a:rPr>
              <a:t>the </a:t>
            </a:r>
            <a:r>
              <a:rPr dirty="0" sz="1200">
                <a:latin typeface="Times New Roman"/>
                <a:cs typeface="Times New Roman"/>
              </a:rPr>
              <a:t>receptor.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effects of travel path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</a:t>
            </a:r>
            <a:r>
              <a:rPr dirty="0" sz="1200" spc="-5">
                <a:latin typeface="Times New Roman"/>
                <a:cs typeface="Times New Roman"/>
              </a:rPr>
              <a:t> time</a:t>
            </a:r>
            <a:r>
              <a:rPr dirty="0" sz="1200">
                <a:latin typeface="Times New Roman"/>
                <a:cs typeface="Times New Roman"/>
              </a:rPr>
              <a:t> should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be a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consideration when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designing a</a:t>
            </a:r>
            <a:r>
              <a:rPr dirty="0" sz="1200" spc="-5">
                <a:latin typeface="Times New Roman"/>
                <a:cs typeface="Times New Roman"/>
              </a:rPr>
              <a:t> modeling</a:t>
            </a:r>
            <a:r>
              <a:rPr dirty="0" sz="1200">
                <a:latin typeface="Times New Roman"/>
                <a:cs typeface="Times New Roman"/>
              </a:rPr>
              <a:t> analysis.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ts val="1400"/>
              </a:lnSpc>
            </a:pPr>
            <a:r>
              <a:rPr dirty="0" sz="1200" b="1" i="1">
                <a:latin typeface="Times New Roman"/>
                <a:cs typeface="Times New Roman"/>
              </a:rPr>
              <a:t>During sampling        </a:t>
            </a:r>
            <a:r>
              <a:rPr dirty="0" sz="1200">
                <a:latin typeface="Times New Roman"/>
                <a:cs typeface="Times New Roman"/>
              </a:rPr>
              <a:t>In addition to the </a:t>
            </a:r>
            <a:r>
              <a:rPr dirty="0" sz="1200" spc="-5">
                <a:latin typeface="Times New Roman"/>
                <a:cs typeface="Times New Roman"/>
              </a:rPr>
              <a:t>time</a:t>
            </a:r>
            <a:r>
              <a:rPr dirty="0" sz="1200" spc="2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scales described above, there are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time </a:t>
            </a:r>
            <a:r>
              <a:rPr dirty="0" sz="1200">
                <a:latin typeface="Times New Roman"/>
                <a:cs typeface="Times New Roman"/>
              </a:rPr>
              <a:t>scales associated with the </a:t>
            </a:r>
            <a:r>
              <a:rPr dirty="0" sz="1200" spc="-5">
                <a:latin typeface="Times New Roman"/>
                <a:cs typeface="Times New Roman"/>
              </a:rPr>
              <a:t>sampling </a:t>
            </a:r>
            <a:r>
              <a:rPr dirty="0" sz="1200">
                <a:latin typeface="Times New Roman"/>
                <a:cs typeface="Times New Roman"/>
              </a:rPr>
              <a:t>of odor.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time </a:t>
            </a:r>
            <a:r>
              <a:rPr dirty="0" sz="1200">
                <a:latin typeface="Times New Roman"/>
                <a:cs typeface="Times New Roman"/>
              </a:rPr>
              <a:t>that is used to fill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Tedlar</a:t>
            </a:r>
            <a:r>
              <a:rPr dirty="0" sz="1200" spc="-5">
                <a:latin typeface="Courier New"/>
                <a:cs typeface="Courier New"/>
              </a:rPr>
              <a:t>®</a:t>
            </a:r>
            <a:r>
              <a:rPr dirty="0" sz="1200" spc="-229">
                <a:latin typeface="Courier New"/>
                <a:cs typeface="Courier New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sa</a:t>
            </a:r>
            <a:r>
              <a:rPr dirty="0" sz="1200" spc="-10">
                <a:latin typeface="Times New Roman"/>
                <a:cs typeface="Times New Roman"/>
              </a:rPr>
              <a:t>m</a:t>
            </a:r>
            <a:r>
              <a:rPr dirty="0" sz="1200" spc="-5">
                <a:latin typeface="Times New Roman"/>
                <a:cs typeface="Times New Roman"/>
              </a:rPr>
              <a:t>p</a:t>
            </a:r>
            <a:r>
              <a:rPr dirty="0" sz="1200">
                <a:latin typeface="Times New Roman"/>
                <a:cs typeface="Times New Roman"/>
              </a:rPr>
              <a:t>ling </a:t>
            </a:r>
            <a:r>
              <a:rPr dirty="0" sz="1200" spc="-1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bags </a:t>
            </a:r>
            <a:r>
              <a:rPr dirty="0" sz="1200" spc="-1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or </a:t>
            </a:r>
            <a:r>
              <a:rPr dirty="0" sz="1200" spc="-1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Su</a:t>
            </a:r>
            <a:r>
              <a:rPr dirty="0" sz="1200" spc="-10">
                <a:latin typeface="Times New Roman"/>
                <a:cs typeface="Times New Roman"/>
              </a:rPr>
              <a:t>mm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-5">
                <a:latin typeface="Courier New"/>
                <a:cs typeface="Courier New"/>
              </a:rPr>
              <a:t>®</a:t>
            </a:r>
            <a:r>
              <a:rPr dirty="0" sz="1200" spc="-235">
                <a:latin typeface="Courier New"/>
                <a:cs typeface="Courier New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canisters, </a:t>
            </a:r>
            <a:r>
              <a:rPr dirty="0" sz="1200" spc="-114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for </a:t>
            </a:r>
            <a:r>
              <a:rPr dirty="0" sz="1200" spc="-114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exa</a:t>
            </a:r>
            <a:r>
              <a:rPr dirty="0" sz="1200" spc="-10">
                <a:latin typeface="Times New Roman"/>
                <a:cs typeface="Times New Roman"/>
              </a:rPr>
              <a:t>m</a:t>
            </a:r>
            <a:r>
              <a:rPr dirty="0" sz="1200">
                <a:latin typeface="Times New Roman"/>
                <a:cs typeface="Times New Roman"/>
              </a:rPr>
              <a:t>ple, </a:t>
            </a:r>
            <a:r>
              <a:rPr dirty="0" sz="1200" spc="-114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can </a:t>
            </a:r>
            <a:r>
              <a:rPr dirty="0" sz="1200" spc="-114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be </a:t>
            </a:r>
            <a:r>
              <a:rPr dirty="0" sz="1200" spc="-114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varied </a:t>
            </a:r>
            <a:r>
              <a:rPr dirty="0" sz="1200" spc="-114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from  </a:t>
            </a:r>
            <a:r>
              <a:rPr dirty="0" sz="1200" spc="-5">
                <a:latin typeface="Times New Roman"/>
                <a:cs typeface="Times New Roman"/>
              </a:rPr>
              <a:t>minutes </a:t>
            </a:r>
            <a:r>
              <a:rPr dirty="0" sz="1200">
                <a:latin typeface="Times New Roman"/>
                <a:cs typeface="Times New Roman"/>
              </a:rPr>
              <a:t>to hours depending upon the </a:t>
            </a:r>
            <a:r>
              <a:rPr dirty="0" sz="1200" spc="-5">
                <a:latin typeface="Times New Roman"/>
                <a:cs typeface="Times New Roman"/>
              </a:rPr>
              <a:t>sampling </a:t>
            </a:r>
            <a:r>
              <a:rPr dirty="0" sz="1200">
                <a:latin typeface="Times New Roman"/>
                <a:cs typeface="Times New Roman"/>
              </a:rPr>
              <a:t>flowrate.   This controls the range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 fluctuations that can be </a:t>
            </a:r>
            <a:r>
              <a:rPr dirty="0" sz="1200" spc="-5">
                <a:latin typeface="Times New Roman"/>
                <a:cs typeface="Times New Roman"/>
              </a:rPr>
              <a:t>measured using </a:t>
            </a:r>
            <a:r>
              <a:rPr dirty="0" sz="1200">
                <a:latin typeface="Times New Roman"/>
                <a:cs typeface="Times New Roman"/>
              </a:rPr>
              <a:t>such techniques since high fluctuations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that occur at </a:t>
            </a:r>
            <a:r>
              <a:rPr dirty="0" sz="1200" spc="-5">
                <a:latin typeface="Times New Roman"/>
                <a:cs typeface="Times New Roman"/>
              </a:rPr>
              <a:t>smaller time </a:t>
            </a:r>
            <a:r>
              <a:rPr dirty="0" sz="1200">
                <a:latin typeface="Times New Roman"/>
                <a:cs typeface="Times New Roman"/>
              </a:rPr>
              <a:t>steps will be </a:t>
            </a:r>
            <a:r>
              <a:rPr dirty="0" sz="1200" spc="-5">
                <a:latin typeface="Times New Roman"/>
                <a:cs typeface="Times New Roman"/>
              </a:rPr>
              <a:t>blended </a:t>
            </a:r>
            <a:r>
              <a:rPr dirty="0" sz="1200">
                <a:latin typeface="Times New Roman"/>
                <a:cs typeface="Times New Roman"/>
              </a:rPr>
              <a:t>with lower concentrations as the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sample </a:t>
            </a:r>
            <a:r>
              <a:rPr dirty="0" sz="1200">
                <a:latin typeface="Times New Roman"/>
                <a:cs typeface="Times New Roman"/>
              </a:rPr>
              <a:t>is collected.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Hence, the </a:t>
            </a:r>
            <a:r>
              <a:rPr dirty="0" sz="1200" spc="-5">
                <a:latin typeface="Times New Roman"/>
                <a:cs typeface="Times New Roman"/>
              </a:rPr>
              <a:t>sampling time </a:t>
            </a:r>
            <a:r>
              <a:rPr dirty="0" sz="1200">
                <a:latin typeface="Times New Roman"/>
                <a:cs typeface="Times New Roman"/>
              </a:rPr>
              <a:t>can influence the characterization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 source </a:t>
            </a:r>
            <a:r>
              <a:rPr dirty="0" sz="1200" spc="-5">
                <a:latin typeface="Times New Roman"/>
                <a:cs typeface="Times New Roman"/>
              </a:rPr>
              <a:t>emission </a:t>
            </a:r>
            <a:r>
              <a:rPr dirty="0" sz="1200">
                <a:latin typeface="Times New Roman"/>
                <a:cs typeface="Times New Roman"/>
              </a:rPr>
              <a:t>rates along with interpretation of the </a:t>
            </a:r>
            <a:r>
              <a:rPr dirty="0" sz="1200" spc="-5">
                <a:latin typeface="Times New Roman"/>
                <a:cs typeface="Times New Roman"/>
              </a:rPr>
              <a:t>community monitoring </a:t>
            </a:r>
            <a:r>
              <a:rPr dirty="0" sz="1200">
                <a:latin typeface="Times New Roman"/>
                <a:cs typeface="Times New Roman"/>
              </a:rPr>
              <a:t> results,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should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another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consideration in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design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 study.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200">
              <a:latin typeface="Times New Roman"/>
              <a:cs typeface="Times New Roman"/>
            </a:endParaRPr>
          </a:p>
          <a:p>
            <a:pPr algn="just" marL="12700" marR="6350">
              <a:lnSpc>
                <a:spcPts val="1400"/>
              </a:lnSpc>
            </a:pPr>
            <a:r>
              <a:rPr dirty="0" sz="1200">
                <a:latin typeface="Times New Roman"/>
                <a:cs typeface="Times New Roman"/>
              </a:rPr>
              <a:t>The fact that odor can be perceived in a very short </a:t>
            </a:r>
            <a:r>
              <a:rPr dirty="0" sz="1200" spc="-5">
                <a:latin typeface="Times New Roman"/>
                <a:cs typeface="Times New Roman"/>
              </a:rPr>
              <a:t>time </a:t>
            </a:r>
            <a:r>
              <a:rPr dirty="0" sz="1200">
                <a:latin typeface="Times New Roman"/>
                <a:cs typeface="Times New Roman"/>
              </a:rPr>
              <a:t>is often noted; however,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what that short </a:t>
            </a:r>
            <a:r>
              <a:rPr dirty="0" sz="1200" spc="-5">
                <a:latin typeface="Times New Roman"/>
                <a:cs typeface="Times New Roman"/>
              </a:rPr>
              <a:t>time </a:t>
            </a:r>
            <a:r>
              <a:rPr dirty="0" sz="1200">
                <a:latin typeface="Times New Roman"/>
                <a:cs typeface="Times New Roman"/>
              </a:rPr>
              <a:t>period is and what it represents in odor </a:t>
            </a:r>
            <a:r>
              <a:rPr dirty="0" sz="1200" spc="-5">
                <a:latin typeface="Times New Roman"/>
                <a:cs typeface="Times New Roman"/>
              </a:rPr>
              <a:t>modeling </a:t>
            </a:r>
            <a:r>
              <a:rPr dirty="0" sz="1200">
                <a:latin typeface="Times New Roman"/>
                <a:cs typeface="Times New Roman"/>
              </a:rPr>
              <a:t>analyses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varies.</a:t>
            </a:r>
            <a:r>
              <a:rPr dirty="0" sz="1200" spc="29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Important,</a:t>
            </a:r>
            <a:r>
              <a:rPr dirty="0" sz="1200">
                <a:latin typeface="Times New Roman"/>
                <a:cs typeface="Times New Roman"/>
              </a:rPr>
              <a:t> but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not so easily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answered questions include:</a:t>
            </a:r>
            <a:endParaRPr sz="1200">
              <a:latin typeface="Times New Roman"/>
              <a:cs typeface="Times New Roman"/>
            </a:endParaRPr>
          </a:p>
          <a:p>
            <a:pPr marL="469900" indent="-229235">
              <a:lnSpc>
                <a:spcPts val="1335"/>
              </a:lnSpc>
              <a:buAutoNum type="arabicPeriod"/>
              <a:tabLst>
                <a:tab pos="470534" algn="l"/>
                <a:tab pos="2954020" algn="l"/>
              </a:tabLst>
            </a:pPr>
            <a:r>
              <a:rPr dirty="0" sz="1200" spc="-5">
                <a:latin typeface="Times New Roman"/>
                <a:cs typeface="Times New Roman"/>
              </a:rPr>
              <a:t>What</a:t>
            </a:r>
            <a:r>
              <a:rPr dirty="0" sz="1200" spc="484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constitutes</a:t>
            </a:r>
            <a:r>
              <a:rPr dirty="0" sz="1200" spc="484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</a:t>
            </a:r>
            <a:r>
              <a:rPr dirty="0" sz="1200" spc="484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</a:t>
            </a:r>
            <a:r>
              <a:rPr dirty="0" sz="1200" spc="484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impact?	</a:t>
            </a:r>
            <a:r>
              <a:rPr dirty="0" sz="1200">
                <a:latin typeface="Times New Roman"/>
                <a:cs typeface="Times New Roman"/>
              </a:rPr>
              <a:t>Is</a:t>
            </a:r>
            <a:r>
              <a:rPr dirty="0" sz="1200" spc="16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it</a:t>
            </a:r>
            <a:r>
              <a:rPr dirty="0" sz="1200" spc="1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exceeding</a:t>
            </a:r>
            <a:r>
              <a:rPr dirty="0" sz="1200" spc="1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</a:t>
            </a:r>
            <a:r>
              <a:rPr dirty="0" sz="1200" spc="1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detection,</a:t>
            </a:r>
            <a:endParaRPr sz="1200">
              <a:latin typeface="Times New Roman"/>
              <a:cs typeface="Times New Roman"/>
            </a:endParaRPr>
          </a:p>
          <a:p>
            <a:pPr marL="469900" marR="6985">
              <a:lnSpc>
                <a:spcPts val="1400"/>
              </a:lnSpc>
              <a:spcBef>
                <a:spcPts val="60"/>
              </a:spcBef>
            </a:pPr>
            <a:r>
              <a:rPr dirty="0" sz="1200">
                <a:latin typeface="Times New Roman"/>
                <a:cs typeface="Times New Roman"/>
              </a:rPr>
              <a:t>exceeding</a:t>
            </a:r>
            <a:r>
              <a:rPr dirty="0" sz="1200" spc="27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</a:t>
            </a:r>
            <a:r>
              <a:rPr dirty="0" sz="1200" spc="28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recognition,</a:t>
            </a:r>
            <a:r>
              <a:rPr dirty="0" sz="1200" spc="28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or</a:t>
            </a:r>
            <a:r>
              <a:rPr dirty="0" sz="1200" spc="28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exceeding</a:t>
            </a:r>
            <a:r>
              <a:rPr dirty="0" sz="1200" spc="27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some</a:t>
            </a:r>
            <a:r>
              <a:rPr dirty="0" sz="1200" spc="27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enhanced</a:t>
            </a:r>
            <a:r>
              <a:rPr dirty="0" sz="1200" spc="27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factor</a:t>
            </a:r>
            <a:r>
              <a:rPr dirty="0" sz="1200" spc="27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based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upon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one of these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that considers a</a:t>
            </a:r>
            <a:r>
              <a:rPr dirty="0" sz="1200" spc="-5">
                <a:latin typeface="Times New Roman"/>
                <a:cs typeface="Times New Roman"/>
              </a:rPr>
              <a:t> complaint</a:t>
            </a:r>
            <a:r>
              <a:rPr dirty="0" sz="1200">
                <a:latin typeface="Times New Roman"/>
                <a:cs typeface="Times New Roman"/>
              </a:rPr>
              <a:t> level?</a:t>
            </a:r>
            <a:endParaRPr sz="1200">
              <a:latin typeface="Times New Roman"/>
              <a:cs typeface="Times New Roman"/>
            </a:endParaRPr>
          </a:p>
          <a:p>
            <a:pPr marL="469900" indent="-229235">
              <a:lnSpc>
                <a:spcPts val="1335"/>
              </a:lnSpc>
              <a:buAutoNum type="arabicPeriod" startAt="2"/>
              <a:tabLst>
                <a:tab pos="470534" algn="l"/>
                <a:tab pos="4301490" algn="l"/>
              </a:tabLst>
            </a:pPr>
            <a:r>
              <a:rPr dirty="0" sz="1200" spc="-5">
                <a:latin typeface="Times New Roman"/>
                <a:cs typeface="Times New Roman"/>
              </a:rPr>
              <a:t>What</a:t>
            </a:r>
            <a:r>
              <a:rPr dirty="0" sz="1200" spc="28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time</a:t>
            </a:r>
            <a:r>
              <a:rPr dirty="0" sz="1200" spc="28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frame</a:t>
            </a:r>
            <a:r>
              <a:rPr dirty="0" sz="1200" spc="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is</a:t>
            </a:r>
            <a:r>
              <a:rPr dirty="0" sz="1200" spc="28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most</a:t>
            </a:r>
            <a:r>
              <a:rPr dirty="0" sz="1200" spc="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representative</a:t>
            </a:r>
            <a:r>
              <a:rPr dirty="0" sz="1200" spc="28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28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</a:t>
            </a:r>
            <a:r>
              <a:rPr dirty="0" sz="1200" spc="28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impact?	While</a:t>
            </a:r>
            <a:r>
              <a:rPr dirty="0" sz="1200" spc="21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most</a:t>
            </a:r>
            <a:endParaRPr sz="1200">
              <a:latin typeface="Times New Roman"/>
              <a:cs typeface="Times New Roman"/>
            </a:endParaRPr>
          </a:p>
          <a:p>
            <a:pPr marL="469900" marR="6985">
              <a:lnSpc>
                <a:spcPts val="1400"/>
              </a:lnSpc>
              <a:spcBef>
                <a:spcPts val="60"/>
              </a:spcBef>
            </a:pPr>
            <a:r>
              <a:rPr dirty="0" sz="1200">
                <a:latin typeface="Times New Roman"/>
                <a:cs typeface="Times New Roman"/>
              </a:rPr>
              <a:t>researchers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agree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</a:t>
            </a:r>
            <a:r>
              <a:rPr dirty="0" sz="1200" spc="4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principle</a:t>
            </a:r>
            <a:r>
              <a:rPr dirty="0" sz="1200" spc="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that</a:t>
            </a:r>
            <a:r>
              <a:rPr dirty="0" sz="1200" spc="4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the</a:t>
            </a:r>
            <a:r>
              <a:rPr dirty="0" sz="1200" spc="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perception</a:t>
            </a:r>
            <a:r>
              <a:rPr dirty="0" sz="1200" spc="4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</a:t>
            </a:r>
            <a:r>
              <a:rPr dirty="0" sz="1200" spc="4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occurs</a:t>
            </a:r>
            <a:r>
              <a:rPr dirty="0" sz="1200" spc="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</a:t>
            </a:r>
            <a:r>
              <a:rPr dirty="0" sz="1200" spc="4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short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time, </a:t>
            </a:r>
            <a:r>
              <a:rPr dirty="0" sz="1200">
                <a:latin typeface="Times New Roman"/>
                <a:cs typeface="Times New Roman"/>
              </a:rPr>
              <a:t>what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constitutes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“short”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analysis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varies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significantly.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ts val="1400"/>
              </a:lnSpc>
              <a:spcBef>
                <a:spcPts val="5"/>
              </a:spcBef>
            </a:pPr>
            <a:r>
              <a:rPr dirty="0" sz="1200">
                <a:latin typeface="Times New Roman"/>
                <a:cs typeface="Times New Roman"/>
              </a:rPr>
              <a:t>The question of the appropriate </a:t>
            </a:r>
            <a:r>
              <a:rPr dirty="0" sz="1200" spc="-5">
                <a:latin typeface="Times New Roman"/>
                <a:cs typeface="Times New Roman"/>
              </a:rPr>
              <a:t>time considerations </a:t>
            </a:r>
            <a:r>
              <a:rPr dirty="0" sz="1200">
                <a:latin typeface="Times New Roman"/>
                <a:cs typeface="Times New Roman"/>
              </a:rPr>
              <a:t>has been one of the </a:t>
            </a:r>
            <a:r>
              <a:rPr dirty="0" sz="1200" spc="-5">
                <a:latin typeface="Times New Roman"/>
                <a:cs typeface="Times New Roman"/>
              </a:rPr>
              <a:t>primary </a:t>
            </a:r>
            <a:r>
              <a:rPr dirty="0" sz="1200">
                <a:latin typeface="Times New Roman"/>
                <a:cs typeface="Times New Roman"/>
              </a:rPr>
              <a:t> distinctions cited for </a:t>
            </a:r>
            <a:r>
              <a:rPr dirty="0" sz="1200" spc="-5">
                <a:latin typeface="Times New Roman"/>
                <a:cs typeface="Times New Roman"/>
              </a:rPr>
              <a:t>modifying </a:t>
            </a:r>
            <a:r>
              <a:rPr dirty="0" sz="1200">
                <a:latin typeface="Times New Roman"/>
                <a:cs typeface="Times New Roman"/>
              </a:rPr>
              <a:t>standard dispersion </a:t>
            </a:r>
            <a:r>
              <a:rPr dirty="0" sz="1200" spc="-5">
                <a:latin typeface="Times New Roman"/>
                <a:cs typeface="Times New Roman"/>
              </a:rPr>
              <a:t>modeling methods </a:t>
            </a:r>
            <a:r>
              <a:rPr dirty="0" sz="1200">
                <a:latin typeface="Times New Roman"/>
                <a:cs typeface="Times New Roman"/>
              </a:rPr>
              <a:t>for use in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 </a:t>
            </a:r>
            <a:r>
              <a:rPr dirty="0" sz="1200" spc="-5">
                <a:latin typeface="Times New Roman"/>
                <a:cs typeface="Times New Roman"/>
              </a:rPr>
              <a:t>assessment, </a:t>
            </a:r>
            <a:r>
              <a:rPr dirty="0" sz="1200">
                <a:latin typeface="Times New Roman"/>
                <a:cs typeface="Times New Roman"/>
              </a:rPr>
              <a:t>or for applying specialized </a:t>
            </a:r>
            <a:r>
              <a:rPr dirty="0" sz="1200" spc="-5">
                <a:latin typeface="Times New Roman"/>
                <a:cs typeface="Times New Roman"/>
              </a:rPr>
              <a:t>models </a:t>
            </a:r>
            <a:r>
              <a:rPr dirty="0" sz="1200">
                <a:latin typeface="Times New Roman"/>
                <a:cs typeface="Times New Roman"/>
              </a:rPr>
              <a:t>with features that </a:t>
            </a:r>
            <a:r>
              <a:rPr dirty="0" sz="1200" spc="-5">
                <a:latin typeface="Times New Roman"/>
                <a:cs typeface="Times New Roman"/>
              </a:rPr>
              <a:t>attempt </a:t>
            </a:r>
            <a:r>
              <a:rPr dirty="0" sz="1200">
                <a:latin typeface="Times New Roman"/>
                <a:cs typeface="Times New Roman"/>
              </a:rPr>
              <a:t>to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account for the concept of </a:t>
            </a:r>
            <a:r>
              <a:rPr dirty="0" sz="1200" spc="-5">
                <a:latin typeface="Times New Roman"/>
                <a:cs typeface="Times New Roman"/>
              </a:rPr>
              <a:t>time.</a:t>
            </a:r>
            <a:r>
              <a:rPr dirty="0" sz="1200">
                <a:latin typeface="Times New Roman"/>
                <a:cs typeface="Times New Roman"/>
              </a:rPr>
              <a:t> Since </a:t>
            </a:r>
            <a:r>
              <a:rPr dirty="0" sz="1200" spc="-5">
                <a:latin typeface="Times New Roman"/>
                <a:cs typeface="Times New Roman"/>
              </a:rPr>
              <a:t>most </a:t>
            </a:r>
            <a:r>
              <a:rPr dirty="0" sz="1200">
                <a:latin typeface="Times New Roman"/>
                <a:cs typeface="Times New Roman"/>
              </a:rPr>
              <a:t>of the currently used dispersion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models </a:t>
            </a:r>
            <a:r>
              <a:rPr dirty="0" sz="1200">
                <a:latin typeface="Times New Roman"/>
                <a:cs typeface="Times New Roman"/>
              </a:rPr>
              <a:t>incorporate </a:t>
            </a:r>
            <a:r>
              <a:rPr dirty="0" sz="1200" spc="-5">
                <a:latin typeface="Times New Roman"/>
                <a:cs typeface="Times New Roman"/>
              </a:rPr>
              <a:t>empirical </a:t>
            </a:r>
            <a:r>
              <a:rPr dirty="0" sz="1200">
                <a:latin typeface="Times New Roman"/>
                <a:cs typeface="Times New Roman"/>
              </a:rPr>
              <a:t>factors which are </a:t>
            </a:r>
            <a:r>
              <a:rPr dirty="0" sz="1200" spc="-5">
                <a:latin typeface="Times New Roman"/>
                <a:cs typeface="Times New Roman"/>
              </a:rPr>
              <a:t>time-averaged </a:t>
            </a:r>
            <a:r>
              <a:rPr dirty="0" sz="1200">
                <a:latin typeface="Times New Roman"/>
                <a:cs typeface="Times New Roman"/>
              </a:rPr>
              <a:t>values, such as the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turbulent diffusion coefficients, the </a:t>
            </a:r>
            <a:r>
              <a:rPr dirty="0" sz="1200" spc="-5">
                <a:latin typeface="Times New Roman"/>
                <a:cs typeface="Times New Roman"/>
              </a:rPr>
              <a:t>model output </a:t>
            </a:r>
            <a:r>
              <a:rPr dirty="0" sz="1200">
                <a:latin typeface="Times New Roman"/>
                <a:cs typeface="Times New Roman"/>
              </a:rPr>
              <a:t>is also related to these averages.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If we photograph a </a:t>
            </a:r>
            <a:r>
              <a:rPr dirty="0" sz="1200" spc="-5">
                <a:latin typeface="Times New Roman"/>
                <a:cs typeface="Times New Roman"/>
              </a:rPr>
              <a:t>plume </a:t>
            </a:r>
            <a:r>
              <a:rPr dirty="0" sz="1200">
                <a:latin typeface="Times New Roman"/>
                <a:cs typeface="Times New Roman"/>
              </a:rPr>
              <a:t>of </a:t>
            </a:r>
            <a:r>
              <a:rPr dirty="0" sz="1200" spc="-5">
                <a:latin typeface="Times New Roman"/>
                <a:cs typeface="Times New Roman"/>
              </a:rPr>
              <a:t>smoke </a:t>
            </a:r>
            <a:r>
              <a:rPr dirty="0" sz="1200">
                <a:latin typeface="Times New Roman"/>
                <a:cs typeface="Times New Roman"/>
              </a:rPr>
              <a:t>from a stack, an instantaneous snapshot of a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smoke plume </a:t>
            </a:r>
            <a:r>
              <a:rPr dirty="0" sz="1200">
                <a:latin typeface="Times New Roman"/>
                <a:cs typeface="Times New Roman"/>
              </a:rPr>
              <a:t>will </a:t>
            </a:r>
            <a:r>
              <a:rPr dirty="0" sz="1200" spc="-5">
                <a:latin typeface="Times New Roman"/>
                <a:cs typeface="Times New Roman"/>
              </a:rPr>
              <a:t>primarily </a:t>
            </a:r>
            <a:r>
              <a:rPr dirty="0" sz="1200">
                <a:latin typeface="Times New Roman"/>
                <a:cs typeface="Times New Roman"/>
              </a:rPr>
              <a:t>show the </a:t>
            </a:r>
            <a:r>
              <a:rPr dirty="0" sz="1200" spc="-5">
                <a:latin typeface="Times New Roman"/>
                <a:cs typeface="Times New Roman"/>
              </a:rPr>
              <a:t>plume meandering </a:t>
            </a:r>
            <a:r>
              <a:rPr dirty="0" sz="1200">
                <a:latin typeface="Times New Roman"/>
                <a:cs typeface="Times New Roman"/>
              </a:rPr>
              <a:t>around its centerline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under the influence of larger scale </a:t>
            </a:r>
            <a:r>
              <a:rPr dirty="0" sz="1200" spc="-5">
                <a:latin typeface="Times New Roman"/>
                <a:cs typeface="Times New Roman"/>
              </a:rPr>
              <a:t>atmospheric </a:t>
            </a:r>
            <a:r>
              <a:rPr dirty="0" sz="1200">
                <a:latin typeface="Times New Roman"/>
                <a:cs typeface="Times New Roman"/>
              </a:rPr>
              <a:t>turbulence.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As the exposure </a:t>
            </a:r>
            <a:r>
              <a:rPr dirty="0" sz="1200" spc="-5">
                <a:latin typeface="Times New Roman"/>
                <a:cs typeface="Times New Roman"/>
              </a:rPr>
              <a:t>time </a:t>
            </a:r>
            <a:r>
              <a:rPr dirty="0" sz="1200">
                <a:latin typeface="Times New Roman"/>
                <a:cs typeface="Times New Roman"/>
              </a:rPr>
              <a:t> increases, the photograph will capture both </a:t>
            </a:r>
            <a:r>
              <a:rPr dirty="0" sz="1200" spc="-5">
                <a:latin typeface="Times New Roman"/>
                <a:cs typeface="Times New Roman"/>
              </a:rPr>
              <a:t>the meander </a:t>
            </a:r>
            <a:r>
              <a:rPr dirty="0" sz="1200">
                <a:latin typeface="Times New Roman"/>
                <a:cs typeface="Times New Roman"/>
              </a:rPr>
              <a:t>and the internal spread of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-5">
                <a:latin typeface="Times New Roman"/>
                <a:cs typeface="Times New Roman"/>
              </a:rPr>
              <a:t>plume; </a:t>
            </a:r>
            <a:r>
              <a:rPr dirty="0" sz="1200">
                <a:latin typeface="Times New Roman"/>
                <a:cs typeface="Times New Roman"/>
              </a:rPr>
              <a:t>detail within the </a:t>
            </a:r>
            <a:r>
              <a:rPr dirty="0" sz="1200" spc="-5">
                <a:latin typeface="Times New Roman"/>
                <a:cs typeface="Times New Roman"/>
              </a:rPr>
              <a:t>plume </a:t>
            </a:r>
            <a:r>
              <a:rPr dirty="0" sz="1200">
                <a:latin typeface="Times New Roman"/>
                <a:cs typeface="Times New Roman"/>
              </a:rPr>
              <a:t>is </a:t>
            </a:r>
            <a:r>
              <a:rPr dirty="0" sz="1200" spc="-5">
                <a:latin typeface="Times New Roman"/>
                <a:cs typeface="Times New Roman"/>
              </a:rPr>
              <a:t>smeared </a:t>
            </a:r>
            <a:r>
              <a:rPr dirty="0" sz="1200">
                <a:latin typeface="Times New Roman"/>
                <a:cs typeface="Times New Roman"/>
              </a:rPr>
              <a:t>(from the </a:t>
            </a:r>
            <a:r>
              <a:rPr dirty="0" sz="1200" spc="-5">
                <a:latin typeface="Times New Roman"/>
                <a:cs typeface="Times New Roman"/>
              </a:rPr>
              <a:t>small </a:t>
            </a:r>
            <a:r>
              <a:rPr dirty="0" sz="1200">
                <a:latin typeface="Times New Roman"/>
                <a:cs typeface="Times New Roman"/>
              </a:rPr>
              <a:t>scale </a:t>
            </a:r>
            <a:r>
              <a:rPr dirty="0" sz="1200" spc="-5">
                <a:latin typeface="Times New Roman"/>
                <a:cs typeface="Times New Roman"/>
              </a:rPr>
              <a:t>atmospheric </a:t>
            </a:r>
            <a:r>
              <a:rPr dirty="0" sz="1200">
                <a:latin typeface="Times New Roman"/>
                <a:cs typeface="Times New Roman"/>
              </a:rPr>
              <a:t> turbulence), and the boundary of the </a:t>
            </a:r>
            <a:r>
              <a:rPr dirty="0" sz="1200" spc="-5">
                <a:latin typeface="Times New Roman"/>
                <a:cs typeface="Times New Roman"/>
              </a:rPr>
              <a:t>plume </a:t>
            </a:r>
            <a:r>
              <a:rPr dirty="0" sz="1200">
                <a:latin typeface="Times New Roman"/>
                <a:cs typeface="Times New Roman"/>
              </a:rPr>
              <a:t>will spread with increasing distance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 </a:t>
            </a:r>
            <a:r>
              <a:rPr dirty="0" sz="1200" spc="-5">
                <a:latin typeface="Times New Roman"/>
                <a:cs typeface="Times New Roman"/>
              </a:rPr>
              <a:t>time </a:t>
            </a:r>
            <a:r>
              <a:rPr dirty="0" sz="1200">
                <a:latin typeface="Times New Roman"/>
                <a:cs typeface="Times New Roman"/>
              </a:rPr>
              <a:t>to account for the </a:t>
            </a:r>
            <a:r>
              <a:rPr dirty="0" sz="1200" spc="-5">
                <a:latin typeface="Times New Roman"/>
                <a:cs typeface="Times New Roman"/>
              </a:rPr>
              <a:t>plume meander.</a:t>
            </a:r>
            <a:r>
              <a:rPr dirty="0" sz="1200">
                <a:latin typeface="Times New Roman"/>
                <a:cs typeface="Times New Roman"/>
              </a:rPr>
              <a:t> Far downwind, even the boundary of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114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time-averaged</a:t>
            </a:r>
            <a:r>
              <a:rPr dirty="0" sz="1200" spc="1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plume</a:t>
            </a:r>
            <a:r>
              <a:rPr dirty="0" sz="1200" spc="1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can</a:t>
            </a:r>
            <a:r>
              <a:rPr dirty="0" sz="1200" spc="12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meander</a:t>
            </a:r>
            <a:r>
              <a:rPr dirty="0" sz="1200" spc="114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around</a:t>
            </a:r>
            <a:r>
              <a:rPr dirty="0" sz="1200" spc="1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1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centerline</a:t>
            </a:r>
            <a:r>
              <a:rPr dirty="0" sz="1200" spc="1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under</a:t>
            </a:r>
            <a:r>
              <a:rPr dirty="0" sz="1200" spc="1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1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influence </a:t>
            </a:r>
            <a:r>
              <a:rPr dirty="0" sz="1200" spc="-2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 very large-scale </a:t>
            </a:r>
            <a:r>
              <a:rPr dirty="0" sz="1200" spc="-5">
                <a:latin typeface="Times New Roman"/>
                <a:cs typeface="Times New Roman"/>
              </a:rPr>
              <a:t>atmospheric turbulence.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  <a:hlinkClick r:id="rId2" action="ppaction://hlinksldjump"/>
              </a:rPr>
              <a:t>Figure 3 </a:t>
            </a:r>
            <a:r>
              <a:rPr dirty="0" sz="1200">
                <a:latin typeface="Times New Roman"/>
                <a:cs typeface="Times New Roman"/>
              </a:rPr>
              <a:t>is a </a:t>
            </a:r>
            <a:r>
              <a:rPr dirty="0" sz="1200" spc="-5">
                <a:latin typeface="Times New Roman"/>
                <a:cs typeface="Times New Roman"/>
              </a:rPr>
              <a:t>schematic </a:t>
            </a:r>
            <a:r>
              <a:rPr dirty="0" sz="1200">
                <a:latin typeface="Times New Roman"/>
                <a:cs typeface="Times New Roman"/>
              </a:rPr>
              <a:t>showing the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meander</a:t>
            </a:r>
            <a:r>
              <a:rPr dirty="0" sz="1200">
                <a:latin typeface="Times New Roman"/>
                <a:cs typeface="Times New Roman"/>
              </a:rPr>
              <a:t> and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crosswind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spread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smoke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plume</a:t>
            </a:r>
            <a:r>
              <a:rPr dirty="0" sz="1200">
                <a:latin typeface="Times New Roman"/>
                <a:cs typeface="Times New Roman"/>
              </a:rPr>
              <a:t> visualized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increasing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averaging</a:t>
            </a:r>
            <a:r>
              <a:rPr dirty="0" sz="1200" spc="-5">
                <a:latin typeface="Times New Roman"/>
                <a:cs typeface="Times New Roman"/>
              </a:rPr>
              <a:t> times</a:t>
            </a:r>
            <a:r>
              <a:rPr dirty="0" sz="1200">
                <a:latin typeface="Times New Roman"/>
                <a:cs typeface="Times New Roman"/>
              </a:rPr>
              <a:t> from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instantaneous view to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 2 hour </a:t>
            </a:r>
            <a:r>
              <a:rPr dirty="0" sz="1200" spc="-5">
                <a:latin typeface="Times New Roman"/>
                <a:cs typeface="Times New Roman"/>
              </a:rPr>
              <a:t>time-averaged </a:t>
            </a:r>
            <a:r>
              <a:rPr dirty="0" sz="1200">
                <a:latin typeface="Times New Roman"/>
                <a:cs typeface="Times New Roman"/>
              </a:rPr>
              <a:t>view.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58900" y="439165"/>
            <a:ext cx="21717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latin typeface="Times New Roman"/>
                <a:cs typeface="Times New Roman"/>
              </a:rPr>
              <a:t>336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680808" y="439165"/>
            <a:ext cx="173355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spc="-5" b="1">
                <a:latin typeface="Times New Roman"/>
                <a:cs typeface="Times New Roman"/>
              </a:rPr>
              <a:t>Air</a:t>
            </a:r>
            <a:r>
              <a:rPr dirty="0" sz="1000" b="1">
                <a:latin typeface="Times New Roman"/>
                <a:cs typeface="Times New Roman"/>
              </a:rPr>
              <a:t> </a:t>
            </a:r>
            <a:r>
              <a:rPr dirty="0" sz="1000" spc="-5" b="1">
                <a:latin typeface="Times New Roman"/>
                <a:cs typeface="Times New Roman"/>
              </a:rPr>
              <a:t>Quality</a:t>
            </a:r>
            <a:r>
              <a:rPr dirty="0" sz="1000" b="1">
                <a:latin typeface="Times New Roman"/>
                <a:cs typeface="Times New Roman"/>
              </a:rPr>
              <a:t> </a:t>
            </a:r>
            <a:r>
              <a:rPr dirty="0" sz="1000" spc="-5" b="1">
                <a:latin typeface="Times New Roman"/>
                <a:cs typeface="Times New Roman"/>
              </a:rPr>
              <a:t>Modeling</a:t>
            </a:r>
            <a:r>
              <a:rPr dirty="0" sz="1000" b="1">
                <a:latin typeface="Times New Roman"/>
                <a:cs typeface="Times New Roman"/>
              </a:rPr>
              <a:t> – </a:t>
            </a:r>
            <a:r>
              <a:rPr dirty="0" sz="1000" spc="-5" b="1">
                <a:latin typeface="Times New Roman"/>
                <a:cs typeface="Times New Roman"/>
              </a:rPr>
              <a:t>Vol.</a:t>
            </a:r>
            <a:r>
              <a:rPr dirty="0" sz="1000" b="1">
                <a:latin typeface="Times New Roman"/>
                <a:cs typeface="Times New Roman"/>
              </a:rPr>
              <a:t> III</a:t>
            </a:r>
            <a:endParaRPr sz="1000">
              <a:latin typeface="Times New Roman"/>
              <a:cs typeface="Times New Roman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3340608" y="2762250"/>
            <a:ext cx="554990" cy="124460"/>
            <a:chOff x="3340608" y="2762250"/>
            <a:chExt cx="554990" cy="124460"/>
          </a:xfrm>
        </p:grpSpPr>
        <p:sp>
          <p:nvSpPr>
            <p:cNvPr id="5" name="object 5"/>
            <p:cNvSpPr/>
            <p:nvPr/>
          </p:nvSpPr>
          <p:spPr>
            <a:xfrm>
              <a:off x="3340608" y="2823971"/>
              <a:ext cx="433070" cy="0"/>
            </a:xfrm>
            <a:custGeom>
              <a:avLst/>
              <a:gdLst/>
              <a:ahLst/>
              <a:cxnLst/>
              <a:rect l="l" t="t" r="r" b="b"/>
              <a:pathLst>
                <a:path w="433070" h="0">
                  <a:moveTo>
                    <a:pt x="0" y="0"/>
                  </a:moveTo>
                  <a:lnTo>
                    <a:pt x="432815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3771900" y="2762250"/>
              <a:ext cx="123825" cy="124460"/>
            </a:xfrm>
            <a:custGeom>
              <a:avLst/>
              <a:gdLst/>
              <a:ahLst/>
              <a:cxnLst/>
              <a:rect l="l" t="t" r="r" b="b"/>
              <a:pathLst>
                <a:path w="123825" h="124460">
                  <a:moveTo>
                    <a:pt x="0" y="0"/>
                  </a:moveTo>
                  <a:lnTo>
                    <a:pt x="0" y="124206"/>
                  </a:lnTo>
                  <a:lnTo>
                    <a:pt x="123444" y="617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1358898" y="892555"/>
            <a:ext cx="5057140" cy="2268855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algn="just" marL="12700" marR="5080">
              <a:lnSpc>
                <a:spcPts val="1400"/>
              </a:lnSpc>
              <a:spcBef>
                <a:spcPts val="180"/>
              </a:spcBef>
            </a:pPr>
            <a:r>
              <a:rPr dirty="0" sz="1200">
                <a:latin typeface="Times New Roman"/>
                <a:cs typeface="Times New Roman"/>
              </a:rPr>
              <a:t>Crosswind concentration profiles of the </a:t>
            </a:r>
            <a:r>
              <a:rPr dirty="0" sz="1200" spc="-5">
                <a:latin typeface="Times New Roman"/>
                <a:cs typeface="Times New Roman"/>
              </a:rPr>
              <a:t>plume </a:t>
            </a:r>
            <a:r>
              <a:rPr dirty="0" sz="1200">
                <a:latin typeface="Times New Roman"/>
                <a:cs typeface="Times New Roman"/>
              </a:rPr>
              <a:t>would show that the centerline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concentration for the instantaneous </a:t>
            </a:r>
            <a:r>
              <a:rPr dirty="0" sz="1200" spc="-5">
                <a:latin typeface="Times New Roman"/>
                <a:cs typeface="Times New Roman"/>
              </a:rPr>
              <a:t>plume </a:t>
            </a:r>
            <a:r>
              <a:rPr dirty="0" sz="1200">
                <a:latin typeface="Times New Roman"/>
                <a:cs typeface="Times New Roman"/>
              </a:rPr>
              <a:t>is </a:t>
            </a:r>
            <a:r>
              <a:rPr dirty="0" sz="1200" spc="-5">
                <a:latin typeface="Times New Roman"/>
                <a:cs typeface="Times New Roman"/>
              </a:rPr>
              <a:t>significantly </a:t>
            </a:r>
            <a:r>
              <a:rPr dirty="0" sz="1200">
                <a:latin typeface="Times New Roman"/>
                <a:cs typeface="Times New Roman"/>
              </a:rPr>
              <a:t>higher than that </a:t>
            </a:r>
            <a:r>
              <a:rPr dirty="0" sz="1200" spc="-5">
                <a:latin typeface="Times New Roman"/>
                <a:cs typeface="Times New Roman"/>
              </a:rPr>
              <a:t>for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time-averaged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plume,</a:t>
            </a:r>
            <a:r>
              <a:rPr dirty="0" sz="1200">
                <a:latin typeface="Times New Roman"/>
                <a:cs typeface="Times New Roman"/>
              </a:rPr>
              <a:t> that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is,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shorter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sampling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time</a:t>
            </a:r>
            <a:r>
              <a:rPr dirty="0" sz="1200">
                <a:latin typeface="Times New Roman"/>
                <a:cs typeface="Times New Roman"/>
              </a:rPr>
              <a:t> (exposure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time </a:t>
            </a:r>
            <a:r>
              <a:rPr dirty="0" sz="1200">
                <a:latin typeface="Times New Roman"/>
                <a:cs typeface="Times New Roman"/>
              </a:rPr>
              <a:t> following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camera</a:t>
            </a:r>
            <a:r>
              <a:rPr dirty="0" sz="1200">
                <a:latin typeface="Times New Roman"/>
                <a:cs typeface="Times New Roman"/>
              </a:rPr>
              <a:t> analogy),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larger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fluctuations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from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longer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(exposure) </a:t>
            </a:r>
            <a:r>
              <a:rPr dirty="0" sz="1200" spc="-5">
                <a:latin typeface="Times New Roman"/>
                <a:cs typeface="Times New Roman"/>
              </a:rPr>
              <a:t>time mean </a:t>
            </a:r>
            <a:r>
              <a:rPr dirty="0" sz="1200">
                <a:latin typeface="Times New Roman"/>
                <a:cs typeface="Times New Roman"/>
              </a:rPr>
              <a:t>concentration.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 </a:t>
            </a:r>
            <a:r>
              <a:rPr dirty="0" sz="1200" spc="-5">
                <a:latin typeface="Times New Roman"/>
                <a:cs typeface="Times New Roman"/>
              </a:rPr>
              <a:t>short, </a:t>
            </a:r>
            <a:r>
              <a:rPr dirty="0" sz="1200">
                <a:latin typeface="Times New Roman"/>
                <a:cs typeface="Times New Roman"/>
              </a:rPr>
              <a:t>the use of a fixed averaging </a:t>
            </a:r>
            <a:r>
              <a:rPr dirty="0" sz="1200" spc="-5">
                <a:latin typeface="Times New Roman"/>
                <a:cs typeface="Times New Roman"/>
              </a:rPr>
              <a:t>time 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filters </a:t>
            </a:r>
            <a:r>
              <a:rPr dirty="0" sz="1200">
                <a:latin typeface="Times New Roman"/>
                <a:cs typeface="Times New Roman"/>
              </a:rPr>
              <a:t>out the very high (peak) and very low concentration </a:t>
            </a:r>
            <a:r>
              <a:rPr dirty="0" sz="1200" spc="-5">
                <a:latin typeface="Times New Roman"/>
                <a:cs typeface="Times New Roman"/>
              </a:rPr>
              <a:t>fluctuations.</a:t>
            </a:r>
            <a:r>
              <a:rPr dirty="0" sz="1200">
                <a:latin typeface="Times New Roman"/>
                <a:cs typeface="Times New Roman"/>
              </a:rPr>
              <a:t> Since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odors can be perceived within seconds, the issue of averaging </a:t>
            </a:r>
            <a:r>
              <a:rPr dirty="0" sz="1200" spc="-5">
                <a:latin typeface="Times New Roman"/>
                <a:cs typeface="Times New Roman"/>
              </a:rPr>
              <a:t>time </a:t>
            </a:r>
            <a:r>
              <a:rPr dirty="0" sz="1200">
                <a:latin typeface="Times New Roman"/>
                <a:cs typeface="Times New Roman"/>
              </a:rPr>
              <a:t>can play a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much</a:t>
            </a:r>
            <a:r>
              <a:rPr dirty="0" sz="1200">
                <a:latin typeface="Times New Roman"/>
                <a:cs typeface="Times New Roman"/>
              </a:rPr>
              <a:t> greater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role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than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traditional</a:t>
            </a:r>
            <a:r>
              <a:rPr dirty="0" sz="1200">
                <a:latin typeface="Times New Roman"/>
                <a:cs typeface="Times New Roman"/>
              </a:rPr>
              <a:t> dispersion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modeling</a:t>
            </a:r>
            <a:r>
              <a:rPr dirty="0" sz="1200">
                <a:latin typeface="Times New Roman"/>
                <a:cs typeface="Times New Roman"/>
              </a:rPr>
              <a:t> where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longer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term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averaging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is the objective.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4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dirty="0" sz="1200" b="1">
                <a:latin typeface="Times New Roman"/>
                <a:cs typeface="Times New Roman"/>
              </a:rPr>
              <a:t>Mean</a:t>
            </a:r>
            <a:r>
              <a:rPr dirty="0" sz="1200" spc="-20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Wind</a:t>
            </a:r>
            <a:r>
              <a:rPr dirty="0" sz="1200" spc="-15" b="1">
                <a:latin typeface="Times New Roman"/>
                <a:cs typeface="Times New Roman"/>
              </a:rPr>
              <a:t> </a:t>
            </a:r>
            <a:r>
              <a:rPr dirty="0" sz="1200" spc="-5" b="1">
                <a:latin typeface="Times New Roman"/>
                <a:cs typeface="Times New Roman"/>
              </a:rPr>
              <a:t>Direction</a:t>
            </a:r>
            <a:endParaRPr sz="1200">
              <a:latin typeface="Times New Roman"/>
              <a:cs typeface="Times New Roman"/>
            </a:endParaRPr>
          </a:p>
          <a:p>
            <a:pPr algn="ctr" marL="1491615">
              <a:lnSpc>
                <a:spcPct val="100000"/>
              </a:lnSpc>
              <a:spcBef>
                <a:spcPts val="489"/>
              </a:spcBef>
            </a:pPr>
            <a:r>
              <a:rPr dirty="0" sz="1200" b="1">
                <a:latin typeface="Times New Roman"/>
                <a:cs typeface="Times New Roman"/>
              </a:rPr>
              <a:t>Y</a:t>
            </a:r>
            <a:endParaRPr sz="1200">
              <a:latin typeface="Times New Roman"/>
              <a:cs typeface="Times New Roman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1930145" y="3184715"/>
            <a:ext cx="3981450" cy="1964689"/>
            <a:chOff x="1930145" y="3184715"/>
            <a:chExt cx="3981450" cy="1964689"/>
          </a:xfrm>
        </p:grpSpPr>
        <p:sp>
          <p:nvSpPr>
            <p:cNvPr id="9" name="object 9"/>
            <p:cNvSpPr/>
            <p:nvPr/>
          </p:nvSpPr>
          <p:spPr>
            <a:xfrm>
              <a:off x="2101595" y="3288029"/>
              <a:ext cx="2124075" cy="858519"/>
            </a:xfrm>
            <a:custGeom>
              <a:avLst/>
              <a:gdLst/>
              <a:ahLst/>
              <a:cxnLst/>
              <a:rect l="l" t="t" r="r" b="b"/>
              <a:pathLst>
                <a:path w="2124075" h="858520">
                  <a:moveTo>
                    <a:pt x="2123694" y="0"/>
                  </a:moveTo>
                  <a:lnTo>
                    <a:pt x="1983486" y="22098"/>
                  </a:lnTo>
                  <a:lnTo>
                    <a:pt x="1844039" y="48006"/>
                  </a:lnTo>
                  <a:lnTo>
                    <a:pt x="1706118" y="78486"/>
                  </a:lnTo>
                  <a:lnTo>
                    <a:pt x="1568195" y="112014"/>
                  </a:lnTo>
                  <a:lnTo>
                    <a:pt x="1431798" y="150876"/>
                  </a:lnTo>
                  <a:lnTo>
                    <a:pt x="1296162" y="193548"/>
                  </a:lnTo>
                  <a:lnTo>
                    <a:pt x="1161287" y="240792"/>
                  </a:lnTo>
                  <a:lnTo>
                    <a:pt x="1028700" y="292608"/>
                  </a:lnTo>
                  <a:lnTo>
                    <a:pt x="894588" y="348996"/>
                  </a:lnTo>
                  <a:lnTo>
                    <a:pt x="763524" y="409196"/>
                  </a:lnTo>
                  <a:lnTo>
                    <a:pt x="632460" y="473964"/>
                  </a:lnTo>
                  <a:lnTo>
                    <a:pt x="503681" y="541782"/>
                  </a:lnTo>
                  <a:lnTo>
                    <a:pt x="375666" y="615696"/>
                  </a:lnTo>
                  <a:lnTo>
                    <a:pt x="249935" y="692658"/>
                  </a:lnTo>
                  <a:lnTo>
                    <a:pt x="123443" y="773430"/>
                  </a:lnTo>
                  <a:lnTo>
                    <a:pt x="0" y="858012"/>
                  </a:lnTo>
                </a:path>
              </a:pathLst>
            </a:custGeom>
            <a:ln w="37338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104643" y="3651504"/>
              <a:ext cx="2129155" cy="1005205"/>
            </a:xfrm>
            <a:custGeom>
              <a:avLst/>
              <a:gdLst/>
              <a:ahLst/>
              <a:cxnLst/>
              <a:rect l="l" t="t" r="r" b="b"/>
              <a:pathLst>
                <a:path w="2129154" h="1005204">
                  <a:moveTo>
                    <a:pt x="2129027" y="0"/>
                  </a:moveTo>
                  <a:lnTo>
                    <a:pt x="1991868" y="1523"/>
                  </a:lnTo>
                  <a:lnTo>
                    <a:pt x="1856232" y="6857"/>
                  </a:lnTo>
                  <a:lnTo>
                    <a:pt x="1719833" y="16763"/>
                  </a:lnTo>
                  <a:lnTo>
                    <a:pt x="1584197" y="28955"/>
                  </a:lnTo>
                  <a:lnTo>
                    <a:pt x="1448561" y="47244"/>
                  </a:lnTo>
                  <a:lnTo>
                    <a:pt x="1313688" y="67055"/>
                  </a:lnTo>
                  <a:lnTo>
                    <a:pt x="1178814" y="92963"/>
                  </a:lnTo>
                  <a:lnTo>
                    <a:pt x="1046226" y="121921"/>
                  </a:lnTo>
                  <a:lnTo>
                    <a:pt x="912876" y="156209"/>
                  </a:lnTo>
                  <a:lnTo>
                    <a:pt x="779526" y="192023"/>
                  </a:lnTo>
                  <a:lnTo>
                    <a:pt x="647700" y="233933"/>
                  </a:lnTo>
                  <a:lnTo>
                    <a:pt x="516636" y="278129"/>
                  </a:lnTo>
                  <a:lnTo>
                    <a:pt x="385572" y="327659"/>
                  </a:lnTo>
                  <a:lnTo>
                    <a:pt x="256031" y="379475"/>
                  </a:lnTo>
                  <a:lnTo>
                    <a:pt x="127253" y="436625"/>
                  </a:lnTo>
                  <a:lnTo>
                    <a:pt x="0" y="496062"/>
                  </a:lnTo>
                </a:path>
                <a:path w="2129154" h="1005204">
                  <a:moveTo>
                    <a:pt x="2286" y="494538"/>
                  </a:moveTo>
                  <a:lnTo>
                    <a:pt x="128016" y="559307"/>
                  </a:lnTo>
                  <a:lnTo>
                    <a:pt x="256031" y="619505"/>
                  </a:lnTo>
                  <a:lnTo>
                    <a:pt x="385572" y="676655"/>
                  </a:lnTo>
                  <a:lnTo>
                    <a:pt x="515112" y="726947"/>
                  </a:lnTo>
                  <a:lnTo>
                    <a:pt x="645413" y="774953"/>
                  </a:lnTo>
                  <a:lnTo>
                    <a:pt x="776478" y="816863"/>
                  </a:lnTo>
                  <a:lnTo>
                    <a:pt x="909066" y="855725"/>
                  </a:lnTo>
                  <a:lnTo>
                    <a:pt x="1042416" y="889253"/>
                  </a:lnTo>
                  <a:lnTo>
                    <a:pt x="1175003" y="919733"/>
                  </a:lnTo>
                  <a:lnTo>
                    <a:pt x="1308353" y="945641"/>
                  </a:lnTo>
                  <a:lnTo>
                    <a:pt x="1443227" y="966215"/>
                  </a:lnTo>
                  <a:lnTo>
                    <a:pt x="1578864" y="982218"/>
                  </a:lnTo>
                  <a:lnTo>
                    <a:pt x="1713738" y="994409"/>
                  </a:lnTo>
                  <a:lnTo>
                    <a:pt x="1850135" y="1002029"/>
                  </a:lnTo>
                  <a:lnTo>
                    <a:pt x="1985771" y="1005077"/>
                  </a:lnTo>
                  <a:lnTo>
                    <a:pt x="2122170" y="1002791"/>
                  </a:lnTo>
                </a:path>
              </a:pathLst>
            </a:custGeom>
            <a:ln w="37338">
              <a:solidFill>
                <a:srgbClr val="FF9A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104643" y="4146042"/>
              <a:ext cx="2120900" cy="847725"/>
            </a:xfrm>
            <a:custGeom>
              <a:avLst/>
              <a:gdLst/>
              <a:ahLst/>
              <a:cxnLst/>
              <a:rect l="l" t="t" r="r" b="b"/>
              <a:pathLst>
                <a:path w="2120900" h="847725">
                  <a:moveTo>
                    <a:pt x="0" y="0"/>
                  </a:moveTo>
                  <a:lnTo>
                    <a:pt x="120395" y="94487"/>
                  </a:lnTo>
                  <a:lnTo>
                    <a:pt x="243839" y="182117"/>
                  </a:lnTo>
                  <a:lnTo>
                    <a:pt x="368045" y="265937"/>
                  </a:lnTo>
                  <a:lnTo>
                    <a:pt x="495300" y="343662"/>
                  </a:lnTo>
                  <a:lnTo>
                    <a:pt x="624078" y="416813"/>
                  </a:lnTo>
                  <a:lnTo>
                    <a:pt x="754380" y="483107"/>
                  </a:lnTo>
                  <a:lnTo>
                    <a:pt x="885443" y="544830"/>
                  </a:lnTo>
                  <a:lnTo>
                    <a:pt x="1018793" y="599694"/>
                  </a:lnTo>
                  <a:lnTo>
                    <a:pt x="1152144" y="650747"/>
                  </a:lnTo>
                  <a:lnTo>
                    <a:pt x="1287780" y="695706"/>
                  </a:lnTo>
                  <a:lnTo>
                    <a:pt x="1424177" y="736091"/>
                  </a:lnTo>
                  <a:lnTo>
                    <a:pt x="1562100" y="768857"/>
                  </a:lnTo>
                  <a:lnTo>
                    <a:pt x="1699259" y="797813"/>
                  </a:lnTo>
                  <a:lnTo>
                    <a:pt x="1839468" y="819912"/>
                  </a:lnTo>
                  <a:lnTo>
                    <a:pt x="1979676" y="836675"/>
                  </a:lnTo>
                  <a:lnTo>
                    <a:pt x="2120646" y="847344"/>
                  </a:lnTo>
                </a:path>
              </a:pathLst>
            </a:custGeom>
            <a:ln w="37338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949195" y="4168902"/>
              <a:ext cx="3941445" cy="3175"/>
            </a:xfrm>
            <a:custGeom>
              <a:avLst/>
              <a:gdLst/>
              <a:ahLst/>
              <a:cxnLst/>
              <a:rect l="l" t="t" r="r" b="b"/>
              <a:pathLst>
                <a:path w="3941445" h="3175">
                  <a:moveTo>
                    <a:pt x="0" y="0"/>
                  </a:moveTo>
                  <a:lnTo>
                    <a:pt x="3941064" y="3047"/>
                  </a:lnTo>
                </a:path>
              </a:pathLst>
            </a:custGeom>
            <a:ln w="38100">
              <a:solidFill>
                <a:srgbClr val="3333C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096261" y="4020311"/>
              <a:ext cx="0" cy="273685"/>
            </a:xfrm>
            <a:custGeom>
              <a:avLst/>
              <a:gdLst/>
              <a:ahLst/>
              <a:cxnLst/>
              <a:rect l="l" t="t" r="r" b="b"/>
              <a:pathLst>
                <a:path w="0" h="273685">
                  <a:moveTo>
                    <a:pt x="0" y="273558"/>
                  </a:moveTo>
                  <a:lnTo>
                    <a:pt x="0" y="0"/>
                  </a:lnTo>
                </a:path>
              </a:pathLst>
            </a:custGeom>
            <a:ln w="381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4653533" y="3203447"/>
              <a:ext cx="299085" cy="1919605"/>
            </a:xfrm>
            <a:custGeom>
              <a:avLst/>
              <a:gdLst/>
              <a:ahLst/>
              <a:cxnLst/>
              <a:rect l="l" t="t" r="r" b="b"/>
              <a:pathLst>
                <a:path w="299085" h="1919604">
                  <a:moveTo>
                    <a:pt x="38862" y="0"/>
                  </a:moveTo>
                  <a:lnTo>
                    <a:pt x="38862" y="6858"/>
                  </a:lnTo>
                  <a:lnTo>
                    <a:pt x="39624" y="12954"/>
                  </a:lnTo>
                  <a:lnTo>
                    <a:pt x="41148" y="22098"/>
                  </a:lnTo>
                  <a:lnTo>
                    <a:pt x="41148" y="33528"/>
                  </a:lnTo>
                  <a:lnTo>
                    <a:pt x="42672" y="44958"/>
                  </a:lnTo>
                  <a:lnTo>
                    <a:pt x="43434" y="56387"/>
                  </a:lnTo>
                  <a:lnTo>
                    <a:pt x="44958" y="68580"/>
                  </a:lnTo>
                  <a:lnTo>
                    <a:pt x="44958" y="123444"/>
                  </a:lnTo>
                  <a:lnTo>
                    <a:pt x="42672" y="136398"/>
                  </a:lnTo>
                  <a:lnTo>
                    <a:pt x="41148" y="146304"/>
                  </a:lnTo>
                  <a:lnTo>
                    <a:pt x="38100" y="154685"/>
                  </a:lnTo>
                  <a:lnTo>
                    <a:pt x="35814" y="160781"/>
                  </a:lnTo>
                  <a:lnTo>
                    <a:pt x="37338" y="166116"/>
                  </a:lnTo>
                  <a:lnTo>
                    <a:pt x="40386" y="170687"/>
                  </a:lnTo>
                  <a:lnTo>
                    <a:pt x="41148" y="178308"/>
                  </a:lnTo>
                  <a:lnTo>
                    <a:pt x="43434" y="185166"/>
                  </a:lnTo>
                  <a:lnTo>
                    <a:pt x="44196" y="194310"/>
                  </a:lnTo>
                  <a:lnTo>
                    <a:pt x="45720" y="201930"/>
                  </a:lnTo>
                  <a:lnTo>
                    <a:pt x="45720" y="247650"/>
                  </a:lnTo>
                  <a:lnTo>
                    <a:pt x="46482" y="256031"/>
                  </a:lnTo>
                  <a:lnTo>
                    <a:pt x="45720" y="263652"/>
                  </a:lnTo>
                  <a:lnTo>
                    <a:pt x="45720" y="272034"/>
                  </a:lnTo>
                  <a:lnTo>
                    <a:pt x="46482" y="278130"/>
                  </a:lnTo>
                  <a:lnTo>
                    <a:pt x="48006" y="283464"/>
                  </a:lnTo>
                  <a:lnTo>
                    <a:pt x="48767" y="291084"/>
                  </a:lnTo>
                  <a:lnTo>
                    <a:pt x="50292" y="299466"/>
                  </a:lnTo>
                  <a:lnTo>
                    <a:pt x="51816" y="307848"/>
                  </a:lnTo>
                  <a:lnTo>
                    <a:pt x="54102" y="315468"/>
                  </a:lnTo>
                  <a:lnTo>
                    <a:pt x="55626" y="326135"/>
                  </a:lnTo>
                  <a:lnTo>
                    <a:pt x="58674" y="336042"/>
                  </a:lnTo>
                  <a:lnTo>
                    <a:pt x="60198" y="345185"/>
                  </a:lnTo>
                  <a:lnTo>
                    <a:pt x="63246" y="355091"/>
                  </a:lnTo>
                  <a:lnTo>
                    <a:pt x="64770" y="366523"/>
                  </a:lnTo>
                  <a:lnTo>
                    <a:pt x="67817" y="376428"/>
                  </a:lnTo>
                  <a:lnTo>
                    <a:pt x="70866" y="385573"/>
                  </a:lnTo>
                  <a:lnTo>
                    <a:pt x="74676" y="394716"/>
                  </a:lnTo>
                  <a:lnTo>
                    <a:pt x="75438" y="403860"/>
                  </a:lnTo>
                  <a:lnTo>
                    <a:pt x="78486" y="412241"/>
                  </a:lnTo>
                  <a:lnTo>
                    <a:pt x="81534" y="419100"/>
                  </a:lnTo>
                  <a:lnTo>
                    <a:pt x="83820" y="425196"/>
                  </a:lnTo>
                  <a:lnTo>
                    <a:pt x="85343" y="431291"/>
                  </a:lnTo>
                  <a:lnTo>
                    <a:pt x="88392" y="437388"/>
                  </a:lnTo>
                  <a:lnTo>
                    <a:pt x="90678" y="445008"/>
                  </a:lnTo>
                  <a:lnTo>
                    <a:pt x="93726" y="451866"/>
                  </a:lnTo>
                  <a:lnTo>
                    <a:pt x="97536" y="458725"/>
                  </a:lnTo>
                  <a:lnTo>
                    <a:pt x="101346" y="467106"/>
                  </a:lnTo>
                  <a:lnTo>
                    <a:pt x="104393" y="475488"/>
                  </a:lnTo>
                  <a:lnTo>
                    <a:pt x="108966" y="482346"/>
                  </a:lnTo>
                  <a:lnTo>
                    <a:pt x="116586" y="499110"/>
                  </a:lnTo>
                  <a:lnTo>
                    <a:pt x="119634" y="506730"/>
                  </a:lnTo>
                  <a:lnTo>
                    <a:pt x="124206" y="514350"/>
                  </a:lnTo>
                  <a:lnTo>
                    <a:pt x="127254" y="521970"/>
                  </a:lnTo>
                  <a:lnTo>
                    <a:pt x="130302" y="528066"/>
                  </a:lnTo>
                  <a:lnTo>
                    <a:pt x="133350" y="534925"/>
                  </a:lnTo>
                  <a:lnTo>
                    <a:pt x="136398" y="539496"/>
                  </a:lnTo>
                  <a:lnTo>
                    <a:pt x="137922" y="545591"/>
                  </a:lnTo>
                  <a:lnTo>
                    <a:pt x="139446" y="550164"/>
                  </a:lnTo>
                  <a:lnTo>
                    <a:pt x="140970" y="556260"/>
                  </a:lnTo>
                  <a:lnTo>
                    <a:pt x="144779" y="560831"/>
                  </a:lnTo>
                  <a:lnTo>
                    <a:pt x="145542" y="568452"/>
                  </a:lnTo>
                  <a:lnTo>
                    <a:pt x="148590" y="574548"/>
                  </a:lnTo>
                  <a:lnTo>
                    <a:pt x="150876" y="580644"/>
                  </a:lnTo>
                  <a:lnTo>
                    <a:pt x="153924" y="586740"/>
                  </a:lnTo>
                  <a:lnTo>
                    <a:pt x="156210" y="594360"/>
                  </a:lnTo>
                  <a:lnTo>
                    <a:pt x="158496" y="600456"/>
                  </a:lnTo>
                  <a:lnTo>
                    <a:pt x="161543" y="608077"/>
                  </a:lnTo>
                  <a:lnTo>
                    <a:pt x="164592" y="612648"/>
                  </a:lnTo>
                  <a:lnTo>
                    <a:pt x="166116" y="618744"/>
                  </a:lnTo>
                  <a:lnTo>
                    <a:pt x="169164" y="625602"/>
                  </a:lnTo>
                  <a:lnTo>
                    <a:pt x="169926" y="629411"/>
                  </a:lnTo>
                  <a:lnTo>
                    <a:pt x="172974" y="633223"/>
                  </a:lnTo>
                  <a:lnTo>
                    <a:pt x="174498" y="639318"/>
                  </a:lnTo>
                  <a:lnTo>
                    <a:pt x="176784" y="644652"/>
                  </a:lnTo>
                  <a:lnTo>
                    <a:pt x="179070" y="650748"/>
                  </a:lnTo>
                  <a:lnTo>
                    <a:pt x="182879" y="657606"/>
                  </a:lnTo>
                  <a:lnTo>
                    <a:pt x="185928" y="665227"/>
                  </a:lnTo>
                  <a:lnTo>
                    <a:pt x="188214" y="672084"/>
                  </a:lnTo>
                  <a:lnTo>
                    <a:pt x="191262" y="680466"/>
                  </a:lnTo>
                  <a:lnTo>
                    <a:pt x="195072" y="686561"/>
                  </a:lnTo>
                  <a:lnTo>
                    <a:pt x="198882" y="693420"/>
                  </a:lnTo>
                  <a:lnTo>
                    <a:pt x="204978" y="708660"/>
                  </a:lnTo>
                  <a:lnTo>
                    <a:pt x="208026" y="714756"/>
                  </a:lnTo>
                  <a:lnTo>
                    <a:pt x="209550" y="722377"/>
                  </a:lnTo>
                  <a:lnTo>
                    <a:pt x="212598" y="728473"/>
                  </a:lnTo>
                  <a:lnTo>
                    <a:pt x="215646" y="733044"/>
                  </a:lnTo>
                  <a:lnTo>
                    <a:pt x="218693" y="738378"/>
                  </a:lnTo>
                  <a:lnTo>
                    <a:pt x="220217" y="744475"/>
                  </a:lnTo>
                  <a:lnTo>
                    <a:pt x="220979" y="748284"/>
                  </a:lnTo>
                  <a:lnTo>
                    <a:pt x="222504" y="754380"/>
                  </a:lnTo>
                  <a:lnTo>
                    <a:pt x="224790" y="759714"/>
                  </a:lnTo>
                  <a:lnTo>
                    <a:pt x="225552" y="766573"/>
                  </a:lnTo>
                  <a:lnTo>
                    <a:pt x="227076" y="772668"/>
                  </a:lnTo>
                  <a:lnTo>
                    <a:pt x="228600" y="780288"/>
                  </a:lnTo>
                  <a:lnTo>
                    <a:pt x="231648" y="786384"/>
                  </a:lnTo>
                  <a:lnTo>
                    <a:pt x="233172" y="794004"/>
                  </a:lnTo>
                  <a:lnTo>
                    <a:pt x="234696" y="799338"/>
                  </a:lnTo>
                  <a:lnTo>
                    <a:pt x="236220" y="806196"/>
                  </a:lnTo>
                  <a:lnTo>
                    <a:pt x="238506" y="812291"/>
                  </a:lnTo>
                  <a:lnTo>
                    <a:pt x="240029" y="818388"/>
                  </a:lnTo>
                  <a:lnTo>
                    <a:pt x="243078" y="824484"/>
                  </a:lnTo>
                  <a:lnTo>
                    <a:pt x="243840" y="829818"/>
                  </a:lnTo>
                  <a:lnTo>
                    <a:pt x="246888" y="833628"/>
                  </a:lnTo>
                  <a:lnTo>
                    <a:pt x="248412" y="838961"/>
                  </a:lnTo>
                  <a:lnTo>
                    <a:pt x="250698" y="843534"/>
                  </a:lnTo>
                  <a:lnTo>
                    <a:pt x="252984" y="847344"/>
                  </a:lnTo>
                  <a:lnTo>
                    <a:pt x="256793" y="851154"/>
                  </a:lnTo>
                  <a:lnTo>
                    <a:pt x="259842" y="857250"/>
                  </a:lnTo>
                  <a:lnTo>
                    <a:pt x="262890" y="861823"/>
                  </a:lnTo>
                  <a:lnTo>
                    <a:pt x="265176" y="866394"/>
                  </a:lnTo>
                  <a:lnTo>
                    <a:pt x="270510" y="870966"/>
                  </a:lnTo>
                  <a:lnTo>
                    <a:pt x="273558" y="877061"/>
                  </a:lnTo>
                  <a:lnTo>
                    <a:pt x="276606" y="882396"/>
                  </a:lnTo>
                  <a:lnTo>
                    <a:pt x="279654" y="888491"/>
                  </a:lnTo>
                  <a:lnTo>
                    <a:pt x="283464" y="892302"/>
                  </a:lnTo>
                  <a:lnTo>
                    <a:pt x="285750" y="897636"/>
                  </a:lnTo>
                  <a:lnTo>
                    <a:pt x="288798" y="901446"/>
                  </a:lnTo>
                  <a:lnTo>
                    <a:pt x="289560" y="905256"/>
                  </a:lnTo>
                  <a:lnTo>
                    <a:pt x="291846" y="908304"/>
                  </a:lnTo>
                  <a:lnTo>
                    <a:pt x="291846" y="914400"/>
                  </a:lnTo>
                  <a:lnTo>
                    <a:pt x="293370" y="920496"/>
                  </a:lnTo>
                  <a:lnTo>
                    <a:pt x="294132" y="926591"/>
                  </a:lnTo>
                  <a:lnTo>
                    <a:pt x="294893" y="931927"/>
                  </a:lnTo>
                  <a:lnTo>
                    <a:pt x="294893" y="940308"/>
                  </a:lnTo>
                  <a:lnTo>
                    <a:pt x="296417" y="947166"/>
                  </a:lnTo>
                  <a:lnTo>
                    <a:pt x="296417" y="955548"/>
                  </a:lnTo>
                  <a:lnTo>
                    <a:pt x="297942" y="961644"/>
                  </a:lnTo>
                  <a:lnTo>
                    <a:pt x="297179" y="969264"/>
                  </a:lnTo>
                  <a:lnTo>
                    <a:pt x="297179" y="984504"/>
                  </a:lnTo>
                  <a:lnTo>
                    <a:pt x="298704" y="990600"/>
                  </a:lnTo>
                  <a:lnTo>
                    <a:pt x="297942" y="997458"/>
                  </a:lnTo>
                  <a:lnTo>
                    <a:pt x="297942" y="1002791"/>
                  </a:lnTo>
                  <a:lnTo>
                    <a:pt x="297179" y="1008888"/>
                  </a:lnTo>
                  <a:lnTo>
                    <a:pt x="297179" y="1012698"/>
                  </a:lnTo>
                  <a:lnTo>
                    <a:pt x="295656" y="1021080"/>
                  </a:lnTo>
                  <a:lnTo>
                    <a:pt x="294893" y="1027176"/>
                  </a:lnTo>
                  <a:lnTo>
                    <a:pt x="291846" y="1034796"/>
                  </a:lnTo>
                  <a:lnTo>
                    <a:pt x="290322" y="1042416"/>
                  </a:lnTo>
                  <a:lnTo>
                    <a:pt x="286512" y="1050798"/>
                  </a:lnTo>
                  <a:lnTo>
                    <a:pt x="284988" y="1059180"/>
                  </a:lnTo>
                  <a:lnTo>
                    <a:pt x="281178" y="1068324"/>
                  </a:lnTo>
                  <a:lnTo>
                    <a:pt x="279654" y="1075181"/>
                  </a:lnTo>
                  <a:lnTo>
                    <a:pt x="275843" y="1085088"/>
                  </a:lnTo>
                  <a:lnTo>
                    <a:pt x="272796" y="1093470"/>
                  </a:lnTo>
                  <a:lnTo>
                    <a:pt x="269748" y="1101090"/>
                  </a:lnTo>
                  <a:lnTo>
                    <a:pt x="267462" y="1109472"/>
                  </a:lnTo>
                  <a:lnTo>
                    <a:pt x="263652" y="1117091"/>
                  </a:lnTo>
                  <a:lnTo>
                    <a:pt x="262128" y="1123188"/>
                  </a:lnTo>
                  <a:lnTo>
                    <a:pt x="258317" y="1129284"/>
                  </a:lnTo>
                  <a:lnTo>
                    <a:pt x="257556" y="1135380"/>
                  </a:lnTo>
                  <a:lnTo>
                    <a:pt x="253746" y="1141476"/>
                  </a:lnTo>
                  <a:lnTo>
                    <a:pt x="251460" y="1147572"/>
                  </a:lnTo>
                  <a:lnTo>
                    <a:pt x="247650" y="1154430"/>
                  </a:lnTo>
                  <a:lnTo>
                    <a:pt x="244602" y="1161288"/>
                  </a:lnTo>
                  <a:lnTo>
                    <a:pt x="240029" y="1168146"/>
                  </a:lnTo>
                  <a:lnTo>
                    <a:pt x="236220" y="1176528"/>
                  </a:lnTo>
                  <a:lnTo>
                    <a:pt x="232410" y="1184148"/>
                  </a:lnTo>
                  <a:lnTo>
                    <a:pt x="229362" y="1191768"/>
                  </a:lnTo>
                  <a:lnTo>
                    <a:pt x="224028" y="1199388"/>
                  </a:lnTo>
                  <a:lnTo>
                    <a:pt x="220979" y="1206246"/>
                  </a:lnTo>
                  <a:lnTo>
                    <a:pt x="216408" y="1214628"/>
                  </a:lnTo>
                  <a:lnTo>
                    <a:pt x="213360" y="1221486"/>
                  </a:lnTo>
                  <a:lnTo>
                    <a:pt x="208788" y="1229106"/>
                  </a:lnTo>
                  <a:lnTo>
                    <a:pt x="204978" y="1235202"/>
                  </a:lnTo>
                  <a:lnTo>
                    <a:pt x="202692" y="1241298"/>
                  </a:lnTo>
                  <a:lnTo>
                    <a:pt x="200406" y="1245108"/>
                  </a:lnTo>
                  <a:lnTo>
                    <a:pt x="196596" y="1253490"/>
                  </a:lnTo>
                  <a:lnTo>
                    <a:pt x="192786" y="1259586"/>
                  </a:lnTo>
                  <a:lnTo>
                    <a:pt x="189738" y="1267206"/>
                  </a:lnTo>
                  <a:lnTo>
                    <a:pt x="186690" y="1273302"/>
                  </a:lnTo>
                  <a:lnTo>
                    <a:pt x="181356" y="1282446"/>
                  </a:lnTo>
                  <a:lnTo>
                    <a:pt x="178308" y="1290066"/>
                  </a:lnTo>
                  <a:lnTo>
                    <a:pt x="174498" y="1299210"/>
                  </a:lnTo>
                  <a:lnTo>
                    <a:pt x="171450" y="1307591"/>
                  </a:lnTo>
                  <a:lnTo>
                    <a:pt x="166878" y="1316736"/>
                  </a:lnTo>
                  <a:lnTo>
                    <a:pt x="162306" y="1324356"/>
                  </a:lnTo>
                  <a:lnTo>
                    <a:pt x="158496" y="1332738"/>
                  </a:lnTo>
                  <a:lnTo>
                    <a:pt x="155448" y="1340358"/>
                  </a:lnTo>
                  <a:lnTo>
                    <a:pt x="151638" y="1347216"/>
                  </a:lnTo>
                  <a:lnTo>
                    <a:pt x="148590" y="1355598"/>
                  </a:lnTo>
                  <a:lnTo>
                    <a:pt x="144779" y="1362456"/>
                  </a:lnTo>
                  <a:lnTo>
                    <a:pt x="143256" y="1367790"/>
                  </a:lnTo>
                  <a:lnTo>
                    <a:pt x="139446" y="1375410"/>
                  </a:lnTo>
                  <a:lnTo>
                    <a:pt x="136398" y="1382268"/>
                  </a:lnTo>
                  <a:lnTo>
                    <a:pt x="131064" y="1391411"/>
                  </a:lnTo>
                  <a:lnTo>
                    <a:pt x="127254" y="1399794"/>
                  </a:lnTo>
                  <a:lnTo>
                    <a:pt x="122682" y="1409700"/>
                  </a:lnTo>
                  <a:lnTo>
                    <a:pt x="118110" y="1418844"/>
                  </a:lnTo>
                  <a:lnTo>
                    <a:pt x="113538" y="1427226"/>
                  </a:lnTo>
                  <a:lnTo>
                    <a:pt x="108966" y="1436370"/>
                  </a:lnTo>
                  <a:lnTo>
                    <a:pt x="104393" y="1447800"/>
                  </a:lnTo>
                  <a:lnTo>
                    <a:pt x="99822" y="1457706"/>
                  </a:lnTo>
                  <a:lnTo>
                    <a:pt x="94488" y="1466850"/>
                  </a:lnTo>
                  <a:lnTo>
                    <a:pt x="90678" y="1475994"/>
                  </a:lnTo>
                  <a:lnTo>
                    <a:pt x="86867" y="1485900"/>
                  </a:lnTo>
                  <a:lnTo>
                    <a:pt x="83058" y="1493520"/>
                  </a:lnTo>
                  <a:lnTo>
                    <a:pt x="79248" y="1500378"/>
                  </a:lnTo>
                  <a:lnTo>
                    <a:pt x="77724" y="1507998"/>
                  </a:lnTo>
                  <a:lnTo>
                    <a:pt x="73914" y="1514856"/>
                  </a:lnTo>
                  <a:lnTo>
                    <a:pt x="72390" y="1520952"/>
                  </a:lnTo>
                  <a:lnTo>
                    <a:pt x="70866" y="1528572"/>
                  </a:lnTo>
                  <a:lnTo>
                    <a:pt x="68579" y="1536954"/>
                  </a:lnTo>
                  <a:lnTo>
                    <a:pt x="65532" y="1546860"/>
                  </a:lnTo>
                  <a:lnTo>
                    <a:pt x="63246" y="1555241"/>
                  </a:lnTo>
                  <a:lnTo>
                    <a:pt x="61722" y="1565148"/>
                  </a:lnTo>
                  <a:lnTo>
                    <a:pt x="59436" y="1572768"/>
                  </a:lnTo>
                  <a:lnTo>
                    <a:pt x="56388" y="1581911"/>
                  </a:lnTo>
                  <a:lnTo>
                    <a:pt x="54102" y="1591818"/>
                  </a:lnTo>
                  <a:lnTo>
                    <a:pt x="52578" y="1600961"/>
                  </a:lnTo>
                  <a:lnTo>
                    <a:pt x="51816" y="1609344"/>
                  </a:lnTo>
                  <a:lnTo>
                    <a:pt x="48767" y="1616964"/>
                  </a:lnTo>
                  <a:lnTo>
                    <a:pt x="47243" y="1625346"/>
                  </a:lnTo>
                  <a:lnTo>
                    <a:pt x="44958" y="1632204"/>
                  </a:lnTo>
                  <a:lnTo>
                    <a:pt x="44196" y="1638300"/>
                  </a:lnTo>
                  <a:lnTo>
                    <a:pt x="35052" y="1662684"/>
                  </a:lnTo>
                  <a:lnTo>
                    <a:pt x="32004" y="1669541"/>
                  </a:lnTo>
                  <a:lnTo>
                    <a:pt x="25908" y="1684781"/>
                  </a:lnTo>
                  <a:lnTo>
                    <a:pt x="23622" y="1692402"/>
                  </a:lnTo>
                  <a:lnTo>
                    <a:pt x="21336" y="1699260"/>
                  </a:lnTo>
                  <a:lnTo>
                    <a:pt x="19812" y="1707641"/>
                  </a:lnTo>
                  <a:lnTo>
                    <a:pt x="17526" y="1716024"/>
                  </a:lnTo>
                  <a:lnTo>
                    <a:pt x="16002" y="1720596"/>
                  </a:lnTo>
                  <a:lnTo>
                    <a:pt x="15240" y="1726691"/>
                  </a:lnTo>
                  <a:lnTo>
                    <a:pt x="15240" y="1732788"/>
                  </a:lnTo>
                  <a:lnTo>
                    <a:pt x="16002" y="1738122"/>
                  </a:lnTo>
                  <a:lnTo>
                    <a:pt x="19050" y="1741931"/>
                  </a:lnTo>
                  <a:lnTo>
                    <a:pt x="15240" y="1745741"/>
                  </a:lnTo>
                  <a:lnTo>
                    <a:pt x="14478" y="1748790"/>
                  </a:lnTo>
                  <a:lnTo>
                    <a:pt x="13716" y="1754886"/>
                  </a:lnTo>
                  <a:lnTo>
                    <a:pt x="14478" y="1760220"/>
                  </a:lnTo>
                  <a:lnTo>
                    <a:pt x="13716" y="1767840"/>
                  </a:lnTo>
                  <a:lnTo>
                    <a:pt x="14478" y="1773936"/>
                  </a:lnTo>
                  <a:lnTo>
                    <a:pt x="15240" y="1782318"/>
                  </a:lnTo>
                  <a:lnTo>
                    <a:pt x="16764" y="1788414"/>
                  </a:lnTo>
                  <a:lnTo>
                    <a:pt x="16764" y="1796796"/>
                  </a:lnTo>
                  <a:lnTo>
                    <a:pt x="18288" y="1803654"/>
                  </a:lnTo>
                  <a:lnTo>
                    <a:pt x="19050" y="1812036"/>
                  </a:lnTo>
                  <a:lnTo>
                    <a:pt x="20574" y="1816608"/>
                  </a:lnTo>
                  <a:lnTo>
                    <a:pt x="19812" y="1824228"/>
                  </a:lnTo>
                  <a:lnTo>
                    <a:pt x="19812" y="1828800"/>
                  </a:lnTo>
                  <a:lnTo>
                    <a:pt x="17526" y="1832610"/>
                  </a:lnTo>
                  <a:lnTo>
                    <a:pt x="16764" y="1834896"/>
                  </a:lnTo>
                  <a:lnTo>
                    <a:pt x="16764" y="1840230"/>
                  </a:lnTo>
                  <a:lnTo>
                    <a:pt x="18288" y="1844040"/>
                  </a:lnTo>
                  <a:lnTo>
                    <a:pt x="18288" y="1856231"/>
                  </a:lnTo>
                  <a:lnTo>
                    <a:pt x="16002" y="1863090"/>
                  </a:lnTo>
                  <a:lnTo>
                    <a:pt x="15240" y="1869948"/>
                  </a:lnTo>
                  <a:lnTo>
                    <a:pt x="13716" y="1877568"/>
                  </a:lnTo>
                  <a:lnTo>
                    <a:pt x="11429" y="1883664"/>
                  </a:lnTo>
                  <a:lnTo>
                    <a:pt x="9143" y="1891284"/>
                  </a:lnTo>
                  <a:lnTo>
                    <a:pt x="6858" y="1898141"/>
                  </a:lnTo>
                  <a:lnTo>
                    <a:pt x="5334" y="1904238"/>
                  </a:lnTo>
                  <a:lnTo>
                    <a:pt x="3810" y="1909572"/>
                  </a:lnTo>
                  <a:lnTo>
                    <a:pt x="0" y="1917191"/>
                  </a:lnTo>
                  <a:lnTo>
                    <a:pt x="0" y="1919478"/>
                  </a:lnTo>
                </a:path>
              </a:pathLst>
            </a:custGeom>
            <a:ln w="37337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4721351" y="3647693"/>
              <a:ext cx="420370" cy="1000760"/>
            </a:xfrm>
            <a:custGeom>
              <a:avLst/>
              <a:gdLst/>
              <a:ahLst/>
              <a:cxnLst/>
              <a:rect l="l" t="t" r="r" b="b"/>
              <a:pathLst>
                <a:path w="420370" h="1000760">
                  <a:moveTo>
                    <a:pt x="0" y="0"/>
                  </a:moveTo>
                  <a:lnTo>
                    <a:pt x="0" y="6095"/>
                  </a:lnTo>
                  <a:lnTo>
                    <a:pt x="762" y="12192"/>
                  </a:lnTo>
                  <a:lnTo>
                    <a:pt x="2286" y="19050"/>
                  </a:lnTo>
                  <a:lnTo>
                    <a:pt x="3810" y="27431"/>
                  </a:lnTo>
                  <a:lnTo>
                    <a:pt x="5334" y="38100"/>
                  </a:lnTo>
                  <a:lnTo>
                    <a:pt x="7620" y="48005"/>
                  </a:lnTo>
                  <a:lnTo>
                    <a:pt x="9906" y="58673"/>
                  </a:lnTo>
                  <a:lnTo>
                    <a:pt x="11430" y="70104"/>
                  </a:lnTo>
                  <a:lnTo>
                    <a:pt x="14478" y="82295"/>
                  </a:lnTo>
                  <a:lnTo>
                    <a:pt x="16764" y="94487"/>
                  </a:lnTo>
                  <a:lnTo>
                    <a:pt x="20574" y="105155"/>
                  </a:lnTo>
                  <a:lnTo>
                    <a:pt x="22098" y="116585"/>
                  </a:lnTo>
                  <a:lnTo>
                    <a:pt x="24384" y="125731"/>
                  </a:lnTo>
                  <a:lnTo>
                    <a:pt x="27432" y="134111"/>
                  </a:lnTo>
                  <a:lnTo>
                    <a:pt x="30480" y="139445"/>
                  </a:lnTo>
                  <a:lnTo>
                    <a:pt x="32766" y="147829"/>
                  </a:lnTo>
                  <a:lnTo>
                    <a:pt x="35814" y="154685"/>
                  </a:lnTo>
                  <a:lnTo>
                    <a:pt x="38862" y="163831"/>
                  </a:lnTo>
                  <a:lnTo>
                    <a:pt x="44196" y="171450"/>
                  </a:lnTo>
                  <a:lnTo>
                    <a:pt x="48768" y="181355"/>
                  </a:lnTo>
                  <a:lnTo>
                    <a:pt x="54102" y="189737"/>
                  </a:lnTo>
                  <a:lnTo>
                    <a:pt x="58674" y="199643"/>
                  </a:lnTo>
                  <a:lnTo>
                    <a:pt x="64770" y="208026"/>
                  </a:lnTo>
                  <a:lnTo>
                    <a:pt x="69342" y="217931"/>
                  </a:lnTo>
                  <a:lnTo>
                    <a:pt x="75438" y="226314"/>
                  </a:lnTo>
                  <a:lnTo>
                    <a:pt x="80010" y="235458"/>
                  </a:lnTo>
                  <a:lnTo>
                    <a:pt x="86868" y="243079"/>
                  </a:lnTo>
                  <a:lnTo>
                    <a:pt x="90678" y="251460"/>
                  </a:lnTo>
                  <a:lnTo>
                    <a:pt x="96774" y="259081"/>
                  </a:lnTo>
                  <a:lnTo>
                    <a:pt x="100584" y="265938"/>
                  </a:lnTo>
                  <a:lnTo>
                    <a:pt x="106680" y="270510"/>
                  </a:lnTo>
                  <a:lnTo>
                    <a:pt x="109728" y="275843"/>
                  </a:lnTo>
                  <a:lnTo>
                    <a:pt x="120396" y="286511"/>
                  </a:lnTo>
                  <a:lnTo>
                    <a:pt x="126492" y="291084"/>
                  </a:lnTo>
                  <a:lnTo>
                    <a:pt x="132588" y="296417"/>
                  </a:lnTo>
                  <a:lnTo>
                    <a:pt x="140208" y="301752"/>
                  </a:lnTo>
                  <a:lnTo>
                    <a:pt x="145542" y="307085"/>
                  </a:lnTo>
                  <a:lnTo>
                    <a:pt x="153924" y="311658"/>
                  </a:lnTo>
                  <a:lnTo>
                    <a:pt x="167640" y="322326"/>
                  </a:lnTo>
                  <a:lnTo>
                    <a:pt x="174498" y="328422"/>
                  </a:lnTo>
                  <a:lnTo>
                    <a:pt x="182880" y="332231"/>
                  </a:lnTo>
                  <a:lnTo>
                    <a:pt x="188214" y="337565"/>
                  </a:lnTo>
                  <a:lnTo>
                    <a:pt x="195072" y="341376"/>
                  </a:lnTo>
                  <a:lnTo>
                    <a:pt x="199644" y="345185"/>
                  </a:lnTo>
                  <a:lnTo>
                    <a:pt x="205740" y="348995"/>
                  </a:lnTo>
                  <a:lnTo>
                    <a:pt x="210312" y="353567"/>
                  </a:lnTo>
                  <a:lnTo>
                    <a:pt x="216408" y="357379"/>
                  </a:lnTo>
                  <a:lnTo>
                    <a:pt x="222504" y="361950"/>
                  </a:lnTo>
                  <a:lnTo>
                    <a:pt x="229362" y="366522"/>
                  </a:lnTo>
                  <a:lnTo>
                    <a:pt x="235458" y="371855"/>
                  </a:lnTo>
                  <a:lnTo>
                    <a:pt x="250698" y="382523"/>
                  </a:lnTo>
                  <a:lnTo>
                    <a:pt x="259080" y="387095"/>
                  </a:lnTo>
                  <a:lnTo>
                    <a:pt x="265175" y="393954"/>
                  </a:lnTo>
                  <a:lnTo>
                    <a:pt x="272796" y="398526"/>
                  </a:lnTo>
                  <a:lnTo>
                    <a:pt x="279654" y="403860"/>
                  </a:lnTo>
                  <a:lnTo>
                    <a:pt x="287274" y="409193"/>
                  </a:lnTo>
                  <a:lnTo>
                    <a:pt x="294132" y="415290"/>
                  </a:lnTo>
                  <a:lnTo>
                    <a:pt x="300228" y="419100"/>
                  </a:lnTo>
                  <a:lnTo>
                    <a:pt x="306324" y="423672"/>
                  </a:lnTo>
                  <a:lnTo>
                    <a:pt x="311658" y="427481"/>
                  </a:lnTo>
                  <a:lnTo>
                    <a:pt x="315468" y="431292"/>
                  </a:lnTo>
                  <a:lnTo>
                    <a:pt x="318516" y="432815"/>
                  </a:lnTo>
                  <a:lnTo>
                    <a:pt x="320802" y="436626"/>
                  </a:lnTo>
                  <a:lnTo>
                    <a:pt x="326136" y="438150"/>
                  </a:lnTo>
                  <a:lnTo>
                    <a:pt x="333756" y="445770"/>
                  </a:lnTo>
                  <a:lnTo>
                    <a:pt x="339090" y="448817"/>
                  </a:lnTo>
                  <a:lnTo>
                    <a:pt x="343662" y="452629"/>
                  </a:lnTo>
                  <a:lnTo>
                    <a:pt x="355092" y="464058"/>
                  </a:lnTo>
                  <a:lnTo>
                    <a:pt x="360425" y="467105"/>
                  </a:lnTo>
                  <a:lnTo>
                    <a:pt x="363474" y="470154"/>
                  </a:lnTo>
                  <a:lnTo>
                    <a:pt x="366522" y="473964"/>
                  </a:lnTo>
                  <a:lnTo>
                    <a:pt x="370332" y="477773"/>
                  </a:lnTo>
                  <a:lnTo>
                    <a:pt x="374142" y="478535"/>
                  </a:lnTo>
                  <a:lnTo>
                    <a:pt x="375666" y="483108"/>
                  </a:lnTo>
                  <a:lnTo>
                    <a:pt x="377952" y="484631"/>
                  </a:lnTo>
                  <a:lnTo>
                    <a:pt x="384810" y="493776"/>
                  </a:lnTo>
                  <a:lnTo>
                    <a:pt x="387858" y="498348"/>
                  </a:lnTo>
                  <a:lnTo>
                    <a:pt x="391668" y="501395"/>
                  </a:lnTo>
                  <a:lnTo>
                    <a:pt x="394716" y="504443"/>
                  </a:lnTo>
                  <a:lnTo>
                    <a:pt x="395478" y="508254"/>
                  </a:lnTo>
                  <a:lnTo>
                    <a:pt x="398525" y="512064"/>
                  </a:lnTo>
                  <a:lnTo>
                    <a:pt x="401574" y="515111"/>
                  </a:lnTo>
                  <a:lnTo>
                    <a:pt x="404622" y="519684"/>
                  </a:lnTo>
                  <a:lnTo>
                    <a:pt x="406146" y="522731"/>
                  </a:lnTo>
                  <a:lnTo>
                    <a:pt x="407670" y="526542"/>
                  </a:lnTo>
                  <a:lnTo>
                    <a:pt x="409194" y="528829"/>
                  </a:lnTo>
                  <a:lnTo>
                    <a:pt x="412242" y="531114"/>
                  </a:lnTo>
                  <a:lnTo>
                    <a:pt x="412242" y="534923"/>
                  </a:lnTo>
                  <a:lnTo>
                    <a:pt x="413766" y="537210"/>
                  </a:lnTo>
                  <a:lnTo>
                    <a:pt x="413766" y="541020"/>
                  </a:lnTo>
                  <a:lnTo>
                    <a:pt x="415290" y="544829"/>
                  </a:lnTo>
                  <a:lnTo>
                    <a:pt x="415290" y="549402"/>
                  </a:lnTo>
                  <a:lnTo>
                    <a:pt x="416052" y="553211"/>
                  </a:lnTo>
                  <a:lnTo>
                    <a:pt x="416814" y="557784"/>
                  </a:lnTo>
                  <a:lnTo>
                    <a:pt x="418338" y="561593"/>
                  </a:lnTo>
                  <a:lnTo>
                    <a:pt x="418338" y="567690"/>
                  </a:lnTo>
                  <a:lnTo>
                    <a:pt x="419100" y="571500"/>
                  </a:lnTo>
                  <a:lnTo>
                    <a:pt x="419100" y="576072"/>
                  </a:lnTo>
                  <a:lnTo>
                    <a:pt x="419862" y="579881"/>
                  </a:lnTo>
                  <a:lnTo>
                    <a:pt x="419862" y="586740"/>
                  </a:lnTo>
                  <a:lnTo>
                    <a:pt x="419100" y="589788"/>
                  </a:lnTo>
                  <a:lnTo>
                    <a:pt x="419100" y="592835"/>
                  </a:lnTo>
                  <a:lnTo>
                    <a:pt x="416052" y="598170"/>
                  </a:lnTo>
                  <a:lnTo>
                    <a:pt x="415290" y="602742"/>
                  </a:lnTo>
                  <a:lnTo>
                    <a:pt x="412242" y="608838"/>
                  </a:lnTo>
                  <a:lnTo>
                    <a:pt x="408432" y="611123"/>
                  </a:lnTo>
                  <a:lnTo>
                    <a:pt x="404622" y="617220"/>
                  </a:lnTo>
                  <a:lnTo>
                    <a:pt x="401574" y="622554"/>
                  </a:lnTo>
                  <a:lnTo>
                    <a:pt x="395478" y="627888"/>
                  </a:lnTo>
                  <a:lnTo>
                    <a:pt x="393192" y="631698"/>
                  </a:lnTo>
                  <a:lnTo>
                    <a:pt x="387858" y="636270"/>
                  </a:lnTo>
                  <a:lnTo>
                    <a:pt x="374142" y="649985"/>
                  </a:lnTo>
                  <a:lnTo>
                    <a:pt x="369570" y="653034"/>
                  </a:lnTo>
                  <a:lnTo>
                    <a:pt x="364236" y="656081"/>
                  </a:lnTo>
                  <a:lnTo>
                    <a:pt x="361188" y="659892"/>
                  </a:lnTo>
                  <a:lnTo>
                    <a:pt x="350520" y="665226"/>
                  </a:lnTo>
                  <a:lnTo>
                    <a:pt x="345186" y="667511"/>
                  </a:lnTo>
                  <a:lnTo>
                    <a:pt x="337566" y="671322"/>
                  </a:lnTo>
                  <a:lnTo>
                    <a:pt x="332232" y="672845"/>
                  </a:lnTo>
                  <a:lnTo>
                    <a:pt x="328422" y="675131"/>
                  </a:lnTo>
                  <a:lnTo>
                    <a:pt x="323850" y="676655"/>
                  </a:lnTo>
                  <a:lnTo>
                    <a:pt x="318516" y="678942"/>
                  </a:lnTo>
                  <a:lnTo>
                    <a:pt x="309372" y="681990"/>
                  </a:lnTo>
                  <a:lnTo>
                    <a:pt x="305562" y="681990"/>
                  </a:lnTo>
                  <a:lnTo>
                    <a:pt x="300228" y="684276"/>
                  </a:lnTo>
                  <a:lnTo>
                    <a:pt x="296418" y="685800"/>
                  </a:lnTo>
                  <a:lnTo>
                    <a:pt x="293370" y="688085"/>
                  </a:lnTo>
                  <a:lnTo>
                    <a:pt x="289560" y="688085"/>
                  </a:lnTo>
                  <a:lnTo>
                    <a:pt x="278892" y="692658"/>
                  </a:lnTo>
                  <a:lnTo>
                    <a:pt x="272796" y="695705"/>
                  </a:lnTo>
                  <a:lnTo>
                    <a:pt x="266700" y="697229"/>
                  </a:lnTo>
                  <a:lnTo>
                    <a:pt x="259842" y="700278"/>
                  </a:lnTo>
                  <a:lnTo>
                    <a:pt x="252984" y="701802"/>
                  </a:lnTo>
                  <a:lnTo>
                    <a:pt x="245364" y="705611"/>
                  </a:lnTo>
                  <a:lnTo>
                    <a:pt x="239268" y="707898"/>
                  </a:lnTo>
                  <a:lnTo>
                    <a:pt x="231648" y="710945"/>
                  </a:lnTo>
                  <a:lnTo>
                    <a:pt x="224790" y="713993"/>
                  </a:lnTo>
                  <a:lnTo>
                    <a:pt x="217932" y="717804"/>
                  </a:lnTo>
                  <a:lnTo>
                    <a:pt x="211074" y="719328"/>
                  </a:lnTo>
                  <a:lnTo>
                    <a:pt x="204978" y="723138"/>
                  </a:lnTo>
                  <a:lnTo>
                    <a:pt x="198882" y="725423"/>
                  </a:lnTo>
                  <a:lnTo>
                    <a:pt x="195072" y="729234"/>
                  </a:lnTo>
                  <a:lnTo>
                    <a:pt x="190500" y="730758"/>
                  </a:lnTo>
                  <a:lnTo>
                    <a:pt x="185166" y="734567"/>
                  </a:lnTo>
                  <a:lnTo>
                    <a:pt x="179832" y="739140"/>
                  </a:lnTo>
                  <a:lnTo>
                    <a:pt x="174498" y="742950"/>
                  </a:lnTo>
                  <a:lnTo>
                    <a:pt x="169925" y="747522"/>
                  </a:lnTo>
                  <a:lnTo>
                    <a:pt x="163830" y="752093"/>
                  </a:lnTo>
                  <a:lnTo>
                    <a:pt x="157734" y="758190"/>
                  </a:lnTo>
                  <a:lnTo>
                    <a:pt x="151638" y="763523"/>
                  </a:lnTo>
                  <a:lnTo>
                    <a:pt x="146304" y="768095"/>
                  </a:lnTo>
                  <a:lnTo>
                    <a:pt x="140208" y="774954"/>
                  </a:lnTo>
                  <a:lnTo>
                    <a:pt x="134112" y="780288"/>
                  </a:lnTo>
                  <a:lnTo>
                    <a:pt x="128778" y="784860"/>
                  </a:lnTo>
                  <a:lnTo>
                    <a:pt x="123444" y="790955"/>
                  </a:lnTo>
                  <a:lnTo>
                    <a:pt x="118872" y="796290"/>
                  </a:lnTo>
                  <a:lnTo>
                    <a:pt x="113538" y="800861"/>
                  </a:lnTo>
                  <a:lnTo>
                    <a:pt x="109728" y="805434"/>
                  </a:lnTo>
                  <a:lnTo>
                    <a:pt x="106680" y="809243"/>
                  </a:lnTo>
                  <a:lnTo>
                    <a:pt x="102108" y="813815"/>
                  </a:lnTo>
                  <a:lnTo>
                    <a:pt x="99822" y="817626"/>
                  </a:lnTo>
                  <a:lnTo>
                    <a:pt x="96774" y="823722"/>
                  </a:lnTo>
                  <a:lnTo>
                    <a:pt x="92964" y="826770"/>
                  </a:lnTo>
                  <a:lnTo>
                    <a:pt x="88392" y="832104"/>
                  </a:lnTo>
                  <a:lnTo>
                    <a:pt x="85344" y="837438"/>
                  </a:lnTo>
                  <a:lnTo>
                    <a:pt x="80772" y="842772"/>
                  </a:lnTo>
                  <a:lnTo>
                    <a:pt x="77724" y="847343"/>
                  </a:lnTo>
                  <a:lnTo>
                    <a:pt x="73914" y="854202"/>
                  </a:lnTo>
                  <a:lnTo>
                    <a:pt x="69342" y="859535"/>
                  </a:lnTo>
                  <a:lnTo>
                    <a:pt x="67056" y="865631"/>
                  </a:lnTo>
                  <a:lnTo>
                    <a:pt x="64008" y="870965"/>
                  </a:lnTo>
                  <a:lnTo>
                    <a:pt x="60198" y="875538"/>
                  </a:lnTo>
                  <a:lnTo>
                    <a:pt x="57150" y="880110"/>
                  </a:lnTo>
                  <a:lnTo>
                    <a:pt x="54864" y="883920"/>
                  </a:lnTo>
                  <a:lnTo>
                    <a:pt x="53340" y="887729"/>
                  </a:lnTo>
                  <a:lnTo>
                    <a:pt x="50292" y="892302"/>
                  </a:lnTo>
                  <a:lnTo>
                    <a:pt x="48768" y="895350"/>
                  </a:lnTo>
                  <a:lnTo>
                    <a:pt x="47244" y="899922"/>
                  </a:lnTo>
                  <a:lnTo>
                    <a:pt x="44958" y="903731"/>
                  </a:lnTo>
                  <a:lnTo>
                    <a:pt x="42672" y="909065"/>
                  </a:lnTo>
                  <a:lnTo>
                    <a:pt x="41148" y="912876"/>
                  </a:lnTo>
                  <a:lnTo>
                    <a:pt x="37338" y="918972"/>
                  </a:lnTo>
                  <a:lnTo>
                    <a:pt x="35814" y="922020"/>
                  </a:lnTo>
                  <a:lnTo>
                    <a:pt x="33528" y="928115"/>
                  </a:lnTo>
                  <a:lnTo>
                    <a:pt x="32004" y="932688"/>
                  </a:lnTo>
                  <a:lnTo>
                    <a:pt x="29718" y="938022"/>
                  </a:lnTo>
                  <a:lnTo>
                    <a:pt x="27432" y="941831"/>
                  </a:lnTo>
                  <a:lnTo>
                    <a:pt x="25908" y="947928"/>
                  </a:lnTo>
                  <a:lnTo>
                    <a:pt x="24384" y="950976"/>
                  </a:lnTo>
                  <a:lnTo>
                    <a:pt x="22860" y="954023"/>
                  </a:lnTo>
                  <a:lnTo>
                    <a:pt x="22860" y="957834"/>
                  </a:lnTo>
                  <a:lnTo>
                    <a:pt x="21336" y="960881"/>
                  </a:lnTo>
                  <a:lnTo>
                    <a:pt x="21336" y="962405"/>
                  </a:lnTo>
                  <a:lnTo>
                    <a:pt x="20574" y="966215"/>
                  </a:lnTo>
                  <a:lnTo>
                    <a:pt x="20574" y="969264"/>
                  </a:lnTo>
                  <a:lnTo>
                    <a:pt x="19050" y="973073"/>
                  </a:lnTo>
                  <a:lnTo>
                    <a:pt x="19050" y="976884"/>
                  </a:lnTo>
                  <a:lnTo>
                    <a:pt x="17525" y="979170"/>
                  </a:lnTo>
                  <a:lnTo>
                    <a:pt x="17525" y="982979"/>
                  </a:lnTo>
                  <a:lnTo>
                    <a:pt x="16002" y="986028"/>
                  </a:lnTo>
                  <a:lnTo>
                    <a:pt x="16002" y="995934"/>
                  </a:lnTo>
                  <a:lnTo>
                    <a:pt x="15240" y="998220"/>
                  </a:lnTo>
                  <a:lnTo>
                    <a:pt x="15240" y="1000505"/>
                  </a:lnTo>
                </a:path>
              </a:pathLst>
            </a:custGeom>
            <a:ln w="37338">
              <a:solidFill>
                <a:srgbClr val="FF9A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4707635" y="4013454"/>
              <a:ext cx="1077595" cy="318770"/>
            </a:xfrm>
            <a:custGeom>
              <a:avLst/>
              <a:gdLst/>
              <a:ahLst/>
              <a:cxnLst/>
              <a:rect l="l" t="t" r="r" b="b"/>
              <a:pathLst>
                <a:path w="1077595" h="318770">
                  <a:moveTo>
                    <a:pt x="0" y="317753"/>
                  </a:moveTo>
                  <a:lnTo>
                    <a:pt x="0" y="318516"/>
                  </a:lnTo>
                  <a:lnTo>
                    <a:pt x="42671" y="318516"/>
                  </a:lnTo>
                  <a:lnTo>
                    <a:pt x="52577" y="316991"/>
                  </a:lnTo>
                  <a:lnTo>
                    <a:pt x="62484" y="316229"/>
                  </a:lnTo>
                  <a:lnTo>
                    <a:pt x="102870" y="304800"/>
                  </a:lnTo>
                  <a:lnTo>
                    <a:pt x="109727" y="295655"/>
                  </a:lnTo>
                  <a:lnTo>
                    <a:pt x="108204" y="294132"/>
                  </a:lnTo>
                  <a:lnTo>
                    <a:pt x="106680" y="290321"/>
                  </a:lnTo>
                  <a:lnTo>
                    <a:pt x="105156" y="288035"/>
                  </a:lnTo>
                  <a:lnTo>
                    <a:pt x="102108" y="284225"/>
                  </a:lnTo>
                  <a:lnTo>
                    <a:pt x="98297" y="281177"/>
                  </a:lnTo>
                  <a:lnTo>
                    <a:pt x="93726" y="278129"/>
                  </a:lnTo>
                  <a:lnTo>
                    <a:pt x="89154" y="274319"/>
                  </a:lnTo>
                  <a:lnTo>
                    <a:pt x="85344" y="269747"/>
                  </a:lnTo>
                  <a:lnTo>
                    <a:pt x="80009" y="267462"/>
                  </a:lnTo>
                  <a:lnTo>
                    <a:pt x="75438" y="263651"/>
                  </a:lnTo>
                  <a:lnTo>
                    <a:pt x="71627" y="259841"/>
                  </a:lnTo>
                  <a:lnTo>
                    <a:pt x="67818" y="256794"/>
                  </a:lnTo>
                  <a:lnTo>
                    <a:pt x="64770" y="254507"/>
                  </a:lnTo>
                  <a:lnTo>
                    <a:pt x="62484" y="250697"/>
                  </a:lnTo>
                  <a:lnTo>
                    <a:pt x="60959" y="247650"/>
                  </a:lnTo>
                  <a:lnTo>
                    <a:pt x="61721" y="243839"/>
                  </a:lnTo>
                  <a:lnTo>
                    <a:pt x="64770" y="236982"/>
                  </a:lnTo>
                  <a:lnTo>
                    <a:pt x="69341" y="230885"/>
                  </a:lnTo>
                  <a:lnTo>
                    <a:pt x="75438" y="226313"/>
                  </a:lnTo>
                  <a:lnTo>
                    <a:pt x="83820" y="221741"/>
                  </a:lnTo>
                  <a:lnTo>
                    <a:pt x="92964" y="220979"/>
                  </a:lnTo>
                  <a:lnTo>
                    <a:pt x="103632" y="219455"/>
                  </a:lnTo>
                  <a:lnTo>
                    <a:pt x="115062" y="219455"/>
                  </a:lnTo>
                  <a:lnTo>
                    <a:pt x="128777" y="218694"/>
                  </a:lnTo>
                  <a:lnTo>
                    <a:pt x="142494" y="220218"/>
                  </a:lnTo>
                  <a:lnTo>
                    <a:pt x="207264" y="220218"/>
                  </a:lnTo>
                  <a:lnTo>
                    <a:pt x="225552" y="219455"/>
                  </a:lnTo>
                  <a:lnTo>
                    <a:pt x="243840" y="217169"/>
                  </a:lnTo>
                  <a:lnTo>
                    <a:pt x="262890" y="214121"/>
                  </a:lnTo>
                  <a:lnTo>
                    <a:pt x="278130" y="217169"/>
                  </a:lnTo>
                  <a:lnTo>
                    <a:pt x="301752" y="217169"/>
                  </a:lnTo>
                  <a:lnTo>
                    <a:pt x="310134" y="215645"/>
                  </a:lnTo>
                  <a:lnTo>
                    <a:pt x="317754" y="214883"/>
                  </a:lnTo>
                  <a:lnTo>
                    <a:pt x="326136" y="213359"/>
                  </a:lnTo>
                  <a:lnTo>
                    <a:pt x="333756" y="213359"/>
                  </a:lnTo>
                  <a:lnTo>
                    <a:pt x="342138" y="211835"/>
                  </a:lnTo>
                  <a:lnTo>
                    <a:pt x="349758" y="211835"/>
                  </a:lnTo>
                  <a:lnTo>
                    <a:pt x="358140" y="211073"/>
                  </a:lnTo>
                  <a:lnTo>
                    <a:pt x="365759" y="211835"/>
                  </a:lnTo>
                  <a:lnTo>
                    <a:pt x="374141" y="213359"/>
                  </a:lnTo>
                  <a:lnTo>
                    <a:pt x="381000" y="214883"/>
                  </a:lnTo>
                  <a:lnTo>
                    <a:pt x="390144" y="217169"/>
                  </a:lnTo>
                  <a:lnTo>
                    <a:pt x="399288" y="214121"/>
                  </a:lnTo>
                  <a:lnTo>
                    <a:pt x="409956" y="210312"/>
                  </a:lnTo>
                  <a:lnTo>
                    <a:pt x="419862" y="208787"/>
                  </a:lnTo>
                  <a:lnTo>
                    <a:pt x="429768" y="206501"/>
                  </a:lnTo>
                  <a:lnTo>
                    <a:pt x="439674" y="206501"/>
                  </a:lnTo>
                  <a:lnTo>
                    <a:pt x="448818" y="204977"/>
                  </a:lnTo>
                  <a:lnTo>
                    <a:pt x="457962" y="204977"/>
                  </a:lnTo>
                  <a:lnTo>
                    <a:pt x="467868" y="204216"/>
                  </a:lnTo>
                  <a:lnTo>
                    <a:pt x="475488" y="204977"/>
                  </a:lnTo>
                  <a:lnTo>
                    <a:pt x="485394" y="204977"/>
                  </a:lnTo>
                  <a:lnTo>
                    <a:pt x="493014" y="205739"/>
                  </a:lnTo>
                  <a:lnTo>
                    <a:pt x="522732" y="205739"/>
                  </a:lnTo>
                  <a:lnTo>
                    <a:pt x="529590" y="204977"/>
                  </a:lnTo>
                  <a:lnTo>
                    <a:pt x="534924" y="204977"/>
                  </a:lnTo>
                  <a:lnTo>
                    <a:pt x="540258" y="203453"/>
                  </a:lnTo>
                  <a:lnTo>
                    <a:pt x="545591" y="203453"/>
                  </a:lnTo>
                  <a:lnTo>
                    <a:pt x="552450" y="201168"/>
                  </a:lnTo>
                  <a:lnTo>
                    <a:pt x="558546" y="201168"/>
                  </a:lnTo>
                  <a:lnTo>
                    <a:pt x="566165" y="199644"/>
                  </a:lnTo>
                  <a:lnTo>
                    <a:pt x="572262" y="198882"/>
                  </a:lnTo>
                  <a:lnTo>
                    <a:pt x="580644" y="197357"/>
                  </a:lnTo>
                  <a:lnTo>
                    <a:pt x="586740" y="197357"/>
                  </a:lnTo>
                  <a:lnTo>
                    <a:pt x="594359" y="194309"/>
                  </a:lnTo>
                  <a:lnTo>
                    <a:pt x="600456" y="193547"/>
                  </a:lnTo>
                  <a:lnTo>
                    <a:pt x="608076" y="192023"/>
                  </a:lnTo>
                  <a:lnTo>
                    <a:pt x="614171" y="192023"/>
                  </a:lnTo>
                  <a:lnTo>
                    <a:pt x="620268" y="189737"/>
                  </a:lnTo>
                  <a:lnTo>
                    <a:pt x="625602" y="188975"/>
                  </a:lnTo>
                  <a:lnTo>
                    <a:pt x="630936" y="187451"/>
                  </a:lnTo>
                  <a:lnTo>
                    <a:pt x="639318" y="187451"/>
                  </a:lnTo>
                  <a:lnTo>
                    <a:pt x="643127" y="186689"/>
                  </a:lnTo>
                  <a:lnTo>
                    <a:pt x="655320" y="186689"/>
                  </a:lnTo>
                  <a:lnTo>
                    <a:pt x="659130" y="184403"/>
                  </a:lnTo>
                  <a:lnTo>
                    <a:pt x="669797" y="184403"/>
                  </a:lnTo>
                  <a:lnTo>
                    <a:pt x="674370" y="183641"/>
                  </a:lnTo>
                  <a:lnTo>
                    <a:pt x="683514" y="183641"/>
                  </a:lnTo>
                  <a:lnTo>
                    <a:pt x="687324" y="182118"/>
                  </a:lnTo>
                  <a:lnTo>
                    <a:pt x="691896" y="182118"/>
                  </a:lnTo>
                  <a:lnTo>
                    <a:pt x="697991" y="179832"/>
                  </a:lnTo>
                  <a:lnTo>
                    <a:pt x="704088" y="179832"/>
                  </a:lnTo>
                  <a:lnTo>
                    <a:pt x="710184" y="178307"/>
                  </a:lnTo>
                  <a:lnTo>
                    <a:pt x="717041" y="178307"/>
                  </a:lnTo>
                  <a:lnTo>
                    <a:pt x="724662" y="176783"/>
                  </a:lnTo>
                  <a:lnTo>
                    <a:pt x="732282" y="174497"/>
                  </a:lnTo>
                  <a:lnTo>
                    <a:pt x="739902" y="172973"/>
                  </a:lnTo>
                  <a:lnTo>
                    <a:pt x="746759" y="172973"/>
                  </a:lnTo>
                  <a:lnTo>
                    <a:pt x="754380" y="171450"/>
                  </a:lnTo>
                  <a:lnTo>
                    <a:pt x="761238" y="170687"/>
                  </a:lnTo>
                  <a:lnTo>
                    <a:pt x="768858" y="168401"/>
                  </a:lnTo>
                  <a:lnTo>
                    <a:pt x="774954" y="168401"/>
                  </a:lnTo>
                  <a:lnTo>
                    <a:pt x="781812" y="166877"/>
                  </a:lnTo>
                  <a:lnTo>
                    <a:pt x="787146" y="166116"/>
                  </a:lnTo>
                  <a:lnTo>
                    <a:pt x="793241" y="165353"/>
                  </a:lnTo>
                  <a:lnTo>
                    <a:pt x="803147" y="165353"/>
                  </a:lnTo>
                  <a:lnTo>
                    <a:pt x="813815" y="163829"/>
                  </a:lnTo>
                  <a:lnTo>
                    <a:pt x="826008" y="163829"/>
                  </a:lnTo>
                  <a:lnTo>
                    <a:pt x="838962" y="161544"/>
                  </a:lnTo>
                  <a:lnTo>
                    <a:pt x="851915" y="161544"/>
                  </a:lnTo>
                  <a:lnTo>
                    <a:pt x="866394" y="160019"/>
                  </a:lnTo>
                  <a:lnTo>
                    <a:pt x="880871" y="160019"/>
                  </a:lnTo>
                  <a:lnTo>
                    <a:pt x="896112" y="157733"/>
                  </a:lnTo>
                  <a:lnTo>
                    <a:pt x="909827" y="157733"/>
                  </a:lnTo>
                  <a:lnTo>
                    <a:pt x="924306" y="156971"/>
                  </a:lnTo>
                  <a:lnTo>
                    <a:pt x="938021" y="155447"/>
                  </a:lnTo>
                  <a:lnTo>
                    <a:pt x="951738" y="153162"/>
                  </a:lnTo>
                  <a:lnTo>
                    <a:pt x="964691" y="151637"/>
                  </a:lnTo>
                  <a:lnTo>
                    <a:pt x="976884" y="149351"/>
                  </a:lnTo>
                  <a:lnTo>
                    <a:pt x="988314" y="145541"/>
                  </a:lnTo>
                  <a:lnTo>
                    <a:pt x="998220" y="141732"/>
                  </a:lnTo>
                  <a:lnTo>
                    <a:pt x="1002791" y="140970"/>
                  </a:lnTo>
                  <a:lnTo>
                    <a:pt x="1007364" y="138683"/>
                  </a:lnTo>
                  <a:lnTo>
                    <a:pt x="1012697" y="135635"/>
                  </a:lnTo>
                  <a:lnTo>
                    <a:pt x="1019556" y="131825"/>
                  </a:lnTo>
                  <a:lnTo>
                    <a:pt x="1025652" y="128777"/>
                  </a:lnTo>
                  <a:lnTo>
                    <a:pt x="1032509" y="124205"/>
                  </a:lnTo>
                  <a:lnTo>
                    <a:pt x="1039368" y="120395"/>
                  </a:lnTo>
                  <a:lnTo>
                    <a:pt x="1046226" y="115062"/>
                  </a:lnTo>
                  <a:lnTo>
                    <a:pt x="1052321" y="112013"/>
                  </a:lnTo>
                  <a:lnTo>
                    <a:pt x="1058418" y="108203"/>
                  </a:lnTo>
                  <a:lnTo>
                    <a:pt x="1077468" y="85344"/>
                  </a:lnTo>
                  <a:lnTo>
                    <a:pt x="1072134" y="76200"/>
                  </a:lnTo>
                  <a:lnTo>
                    <a:pt x="1062990" y="69341"/>
                  </a:lnTo>
                  <a:lnTo>
                    <a:pt x="1048512" y="64770"/>
                  </a:lnTo>
                  <a:lnTo>
                    <a:pt x="1030986" y="60197"/>
                  </a:lnTo>
                  <a:lnTo>
                    <a:pt x="1010412" y="58673"/>
                  </a:lnTo>
                  <a:lnTo>
                    <a:pt x="986790" y="56387"/>
                  </a:lnTo>
                  <a:lnTo>
                    <a:pt x="934212" y="56387"/>
                  </a:lnTo>
                  <a:lnTo>
                    <a:pt x="906018" y="58673"/>
                  </a:lnTo>
                  <a:lnTo>
                    <a:pt x="877062" y="60197"/>
                  </a:lnTo>
                  <a:lnTo>
                    <a:pt x="849630" y="60959"/>
                  </a:lnTo>
                  <a:lnTo>
                    <a:pt x="822959" y="62483"/>
                  </a:lnTo>
                  <a:lnTo>
                    <a:pt x="797052" y="64770"/>
                  </a:lnTo>
                  <a:lnTo>
                    <a:pt x="753618" y="64770"/>
                  </a:lnTo>
                  <a:lnTo>
                    <a:pt x="736091" y="61721"/>
                  </a:lnTo>
                  <a:lnTo>
                    <a:pt x="726186" y="61721"/>
                  </a:lnTo>
                  <a:lnTo>
                    <a:pt x="723138" y="60197"/>
                  </a:lnTo>
                  <a:lnTo>
                    <a:pt x="719327" y="60197"/>
                  </a:lnTo>
                  <a:lnTo>
                    <a:pt x="715518" y="58673"/>
                  </a:lnTo>
                  <a:lnTo>
                    <a:pt x="712470" y="58673"/>
                  </a:lnTo>
                  <a:lnTo>
                    <a:pt x="708659" y="56387"/>
                  </a:lnTo>
                  <a:lnTo>
                    <a:pt x="705612" y="56387"/>
                  </a:lnTo>
                  <a:lnTo>
                    <a:pt x="701802" y="54863"/>
                  </a:lnTo>
                  <a:lnTo>
                    <a:pt x="697230" y="54863"/>
                  </a:lnTo>
                  <a:lnTo>
                    <a:pt x="694944" y="53339"/>
                  </a:lnTo>
                  <a:lnTo>
                    <a:pt x="685800" y="53339"/>
                  </a:lnTo>
                  <a:lnTo>
                    <a:pt x="683514" y="51053"/>
                  </a:lnTo>
                  <a:lnTo>
                    <a:pt x="656844" y="49529"/>
                  </a:lnTo>
                  <a:lnTo>
                    <a:pt x="629412" y="46482"/>
                  </a:lnTo>
                  <a:lnTo>
                    <a:pt x="598932" y="44957"/>
                  </a:lnTo>
                  <a:lnTo>
                    <a:pt x="566165" y="41147"/>
                  </a:lnTo>
                  <a:lnTo>
                    <a:pt x="531114" y="39623"/>
                  </a:lnTo>
                  <a:lnTo>
                    <a:pt x="496824" y="38100"/>
                  </a:lnTo>
                  <a:lnTo>
                    <a:pt x="461009" y="35813"/>
                  </a:lnTo>
                  <a:lnTo>
                    <a:pt x="424434" y="32766"/>
                  </a:lnTo>
                  <a:lnTo>
                    <a:pt x="387858" y="32766"/>
                  </a:lnTo>
                  <a:lnTo>
                    <a:pt x="352044" y="32003"/>
                  </a:lnTo>
                  <a:lnTo>
                    <a:pt x="316230" y="32003"/>
                  </a:lnTo>
                  <a:lnTo>
                    <a:pt x="282702" y="29718"/>
                  </a:lnTo>
                  <a:lnTo>
                    <a:pt x="249936" y="32003"/>
                  </a:lnTo>
                  <a:lnTo>
                    <a:pt x="220218" y="32003"/>
                  </a:lnTo>
                  <a:lnTo>
                    <a:pt x="192024" y="32766"/>
                  </a:lnTo>
                  <a:lnTo>
                    <a:pt x="166877" y="33527"/>
                  </a:lnTo>
                  <a:lnTo>
                    <a:pt x="163068" y="35051"/>
                  </a:lnTo>
                  <a:lnTo>
                    <a:pt x="160020" y="35051"/>
                  </a:lnTo>
                  <a:lnTo>
                    <a:pt x="155447" y="37337"/>
                  </a:lnTo>
                  <a:lnTo>
                    <a:pt x="151638" y="37337"/>
                  </a:lnTo>
                  <a:lnTo>
                    <a:pt x="146304" y="38862"/>
                  </a:lnTo>
                  <a:lnTo>
                    <a:pt x="142494" y="40385"/>
                  </a:lnTo>
                  <a:lnTo>
                    <a:pt x="137159" y="41147"/>
                  </a:lnTo>
                  <a:lnTo>
                    <a:pt x="133350" y="41147"/>
                  </a:lnTo>
                  <a:lnTo>
                    <a:pt x="128015" y="44195"/>
                  </a:lnTo>
                  <a:lnTo>
                    <a:pt x="124206" y="44957"/>
                  </a:lnTo>
                  <a:lnTo>
                    <a:pt x="119634" y="46482"/>
                  </a:lnTo>
                  <a:lnTo>
                    <a:pt x="109727" y="46482"/>
                  </a:lnTo>
                  <a:lnTo>
                    <a:pt x="109727" y="45721"/>
                  </a:lnTo>
                  <a:lnTo>
                    <a:pt x="108965" y="44957"/>
                  </a:lnTo>
                  <a:lnTo>
                    <a:pt x="111252" y="43433"/>
                  </a:lnTo>
                  <a:lnTo>
                    <a:pt x="112776" y="41147"/>
                  </a:lnTo>
                  <a:lnTo>
                    <a:pt x="116586" y="38862"/>
                  </a:lnTo>
                  <a:lnTo>
                    <a:pt x="119634" y="38100"/>
                  </a:lnTo>
                  <a:lnTo>
                    <a:pt x="124206" y="34289"/>
                  </a:lnTo>
                  <a:lnTo>
                    <a:pt x="128015" y="32766"/>
                  </a:lnTo>
                  <a:lnTo>
                    <a:pt x="133350" y="29718"/>
                  </a:lnTo>
                  <a:lnTo>
                    <a:pt x="137921" y="27432"/>
                  </a:lnTo>
                  <a:lnTo>
                    <a:pt x="142494" y="24383"/>
                  </a:lnTo>
                  <a:lnTo>
                    <a:pt x="146304" y="23621"/>
                  </a:lnTo>
                  <a:lnTo>
                    <a:pt x="150114" y="19050"/>
                  </a:lnTo>
                  <a:lnTo>
                    <a:pt x="153162" y="18287"/>
                  </a:lnTo>
                  <a:lnTo>
                    <a:pt x="155447" y="16001"/>
                  </a:lnTo>
                  <a:lnTo>
                    <a:pt x="156971" y="13716"/>
                  </a:lnTo>
                  <a:lnTo>
                    <a:pt x="157734" y="11429"/>
                  </a:lnTo>
                  <a:lnTo>
                    <a:pt x="155447" y="8382"/>
                  </a:lnTo>
                  <a:lnTo>
                    <a:pt x="151638" y="6095"/>
                  </a:lnTo>
                  <a:lnTo>
                    <a:pt x="145541" y="5333"/>
                  </a:lnTo>
                  <a:lnTo>
                    <a:pt x="138684" y="3047"/>
                  </a:lnTo>
                  <a:lnTo>
                    <a:pt x="119634" y="3047"/>
                  </a:lnTo>
                  <a:lnTo>
                    <a:pt x="109727" y="3809"/>
                  </a:lnTo>
                  <a:lnTo>
                    <a:pt x="99059" y="3809"/>
                  </a:lnTo>
                  <a:lnTo>
                    <a:pt x="86868" y="6095"/>
                  </a:lnTo>
                  <a:lnTo>
                    <a:pt x="75438" y="6857"/>
                  </a:lnTo>
                  <a:lnTo>
                    <a:pt x="63246" y="8382"/>
                  </a:lnTo>
                  <a:lnTo>
                    <a:pt x="32765" y="8382"/>
                  </a:lnTo>
                  <a:lnTo>
                    <a:pt x="24384" y="7621"/>
                  </a:lnTo>
                  <a:lnTo>
                    <a:pt x="18288" y="5333"/>
                  </a:lnTo>
                  <a:lnTo>
                    <a:pt x="12191" y="5333"/>
                  </a:lnTo>
                  <a:lnTo>
                    <a:pt x="12191" y="3047"/>
                  </a:lnTo>
                  <a:lnTo>
                    <a:pt x="9906" y="3047"/>
                  </a:lnTo>
                  <a:lnTo>
                    <a:pt x="9906" y="1523"/>
                  </a:lnTo>
                  <a:lnTo>
                    <a:pt x="9144" y="1523"/>
                  </a:lnTo>
                  <a:lnTo>
                    <a:pt x="9144" y="0"/>
                  </a:lnTo>
                </a:path>
              </a:pathLst>
            </a:custGeom>
            <a:ln w="3733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4672583" y="5129783"/>
              <a:ext cx="1220470" cy="0"/>
            </a:xfrm>
            <a:custGeom>
              <a:avLst/>
              <a:gdLst/>
              <a:ahLst/>
              <a:cxnLst/>
              <a:rect l="l" t="t" r="r" b="b"/>
              <a:pathLst>
                <a:path w="1220470" h="0">
                  <a:moveTo>
                    <a:pt x="0" y="0"/>
                  </a:moveTo>
                  <a:lnTo>
                    <a:pt x="1219962" y="0"/>
                  </a:lnTo>
                </a:path>
              </a:pathLst>
            </a:custGeom>
            <a:ln w="38100">
              <a:solidFill>
                <a:srgbClr val="3333C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/>
          <p:cNvSpPr txBox="1"/>
          <p:nvPr/>
        </p:nvSpPr>
        <p:spPr>
          <a:xfrm>
            <a:off x="2757931" y="3231133"/>
            <a:ext cx="63500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latin typeface="Times New Roman"/>
                <a:cs typeface="Times New Roman"/>
              </a:rPr>
              <a:t>2</a:t>
            </a:r>
            <a:r>
              <a:rPr dirty="0" sz="1200" spc="-45" b="1">
                <a:latin typeface="Times New Roman"/>
                <a:cs typeface="Times New Roman"/>
              </a:rPr>
              <a:t> </a:t>
            </a:r>
            <a:r>
              <a:rPr dirty="0" sz="1200" spc="-5" b="1">
                <a:latin typeface="Times New Roman"/>
                <a:cs typeface="Times New Roman"/>
              </a:rPr>
              <a:t>hr.</a:t>
            </a:r>
            <a:r>
              <a:rPr dirty="0" sz="1200" spc="-40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avg.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215894" y="3338574"/>
            <a:ext cx="1200150" cy="6572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35280">
              <a:lnSpc>
                <a:spcPct val="100000"/>
              </a:lnSpc>
              <a:spcBef>
                <a:spcPts val="95"/>
              </a:spcBef>
            </a:pPr>
            <a:r>
              <a:rPr dirty="0" sz="1200" b="1">
                <a:latin typeface="Times New Roman"/>
                <a:cs typeface="Times New Roman"/>
              </a:rPr>
              <a:t>10</a:t>
            </a:r>
            <a:r>
              <a:rPr dirty="0" sz="1200" spc="-25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min.</a:t>
            </a:r>
            <a:r>
              <a:rPr dirty="0" sz="1200" spc="250" b="1">
                <a:latin typeface="Times New Roman"/>
                <a:cs typeface="Times New Roman"/>
              </a:rPr>
              <a:t> </a:t>
            </a:r>
            <a:r>
              <a:rPr dirty="0" sz="1200" spc="-5" b="1">
                <a:latin typeface="Times New Roman"/>
                <a:cs typeface="Times New Roman"/>
              </a:rPr>
              <a:t>avg</a:t>
            </a:r>
            <a:r>
              <a:rPr dirty="0" sz="2000" spc="-5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140"/>
              </a:spcBef>
            </a:pPr>
            <a:r>
              <a:rPr dirty="0" sz="1200" b="1">
                <a:latin typeface="Times New Roman"/>
                <a:cs typeface="Times New Roman"/>
              </a:rPr>
              <a:t>Instantaneous</a:t>
            </a:r>
            <a:endParaRPr sz="1200">
              <a:latin typeface="Times New Roman"/>
              <a:cs typeface="Times New Roman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2085975" y="3112769"/>
            <a:ext cx="2606040" cy="2017395"/>
            <a:chOff x="2085975" y="3112769"/>
            <a:chExt cx="2606040" cy="2017395"/>
          </a:xfrm>
        </p:grpSpPr>
        <p:sp>
          <p:nvSpPr>
            <p:cNvPr id="21" name="object 21"/>
            <p:cNvSpPr/>
            <p:nvPr/>
          </p:nvSpPr>
          <p:spPr>
            <a:xfrm>
              <a:off x="2106930" y="4135375"/>
              <a:ext cx="2117725" cy="180975"/>
            </a:xfrm>
            <a:custGeom>
              <a:avLst/>
              <a:gdLst/>
              <a:ahLst/>
              <a:cxnLst/>
              <a:rect l="l" t="t" r="r" b="b"/>
              <a:pathLst>
                <a:path w="2117725" h="180975">
                  <a:moveTo>
                    <a:pt x="0" y="11429"/>
                  </a:moveTo>
                  <a:lnTo>
                    <a:pt x="2285" y="12952"/>
                  </a:lnTo>
                  <a:lnTo>
                    <a:pt x="6857" y="13714"/>
                  </a:lnTo>
                  <a:lnTo>
                    <a:pt x="16001" y="16762"/>
                  </a:lnTo>
                  <a:lnTo>
                    <a:pt x="27431" y="19050"/>
                  </a:lnTo>
                  <a:lnTo>
                    <a:pt x="40385" y="22858"/>
                  </a:lnTo>
                  <a:lnTo>
                    <a:pt x="56387" y="26668"/>
                  </a:lnTo>
                  <a:lnTo>
                    <a:pt x="73151" y="29717"/>
                  </a:lnTo>
                  <a:lnTo>
                    <a:pt x="91439" y="33526"/>
                  </a:lnTo>
                  <a:lnTo>
                    <a:pt x="110489" y="38861"/>
                  </a:lnTo>
                  <a:lnTo>
                    <a:pt x="128777" y="43432"/>
                  </a:lnTo>
                  <a:lnTo>
                    <a:pt x="147065" y="47242"/>
                  </a:lnTo>
                  <a:lnTo>
                    <a:pt x="166115" y="50291"/>
                  </a:lnTo>
                  <a:lnTo>
                    <a:pt x="182879" y="54100"/>
                  </a:lnTo>
                  <a:lnTo>
                    <a:pt x="198881" y="56386"/>
                  </a:lnTo>
                  <a:lnTo>
                    <a:pt x="213359" y="58673"/>
                  </a:lnTo>
                  <a:lnTo>
                    <a:pt x="225551" y="59434"/>
                  </a:lnTo>
                  <a:lnTo>
                    <a:pt x="235457" y="60197"/>
                  </a:lnTo>
                  <a:lnTo>
                    <a:pt x="259079" y="60197"/>
                  </a:lnTo>
                  <a:lnTo>
                    <a:pt x="272033" y="59434"/>
                  </a:lnTo>
                  <a:lnTo>
                    <a:pt x="285750" y="59434"/>
                  </a:lnTo>
                  <a:lnTo>
                    <a:pt x="299465" y="57911"/>
                  </a:lnTo>
                  <a:lnTo>
                    <a:pt x="313943" y="56386"/>
                  </a:lnTo>
                  <a:lnTo>
                    <a:pt x="329945" y="54862"/>
                  </a:lnTo>
                  <a:lnTo>
                    <a:pt x="343661" y="54862"/>
                  </a:lnTo>
                  <a:lnTo>
                    <a:pt x="358139" y="53338"/>
                  </a:lnTo>
                  <a:lnTo>
                    <a:pt x="371855" y="52576"/>
                  </a:lnTo>
                  <a:lnTo>
                    <a:pt x="386333" y="50291"/>
                  </a:lnTo>
                  <a:lnTo>
                    <a:pt x="398525" y="50291"/>
                  </a:lnTo>
                  <a:lnTo>
                    <a:pt x="411479" y="48767"/>
                  </a:lnTo>
                  <a:lnTo>
                    <a:pt x="422147" y="48767"/>
                  </a:lnTo>
                  <a:lnTo>
                    <a:pt x="433577" y="48004"/>
                  </a:lnTo>
                  <a:lnTo>
                    <a:pt x="440435" y="48767"/>
                  </a:lnTo>
                  <a:lnTo>
                    <a:pt x="448055" y="48767"/>
                  </a:lnTo>
                  <a:lnTo>
                    <a:pt x="457200" y="49529"/>
                  </a:lnTo>
                  <a:lnTo>
                    <a:pt x="467105" y="49529"/>
                  </a:lnTo>
                  <a:lnTo>
                    <a:pt x="476250" y="51052"/>
                  </a:lnTo>
                  <a:lnTo>
                    <a:pt x="487679" y="51052"/>
                  </a:lnTo>
                  <a:lnTo>
                    <a:pt x="497585" y="53338"/>
                  </a:lnTo>
                  <a:lnTo>
                    <a:pt x="507491" y="53338"/>
                  </a:lnTo>
                  <a:lnTo>
                    <a:pt x="518159" y="54862"/>
                  </a:lnTo>
                  <a:lnTo>
                    <a:pt x="537971" y="57911"/>
                  </a:lnTo>
                  <a:lnTo>
                    <a:pt x="548639" y="57911"/>
                  </a:lnTo>
                  <a:lnTo>
                    <a:pt x="558545" y="59434"/>
                  </a:lnTo>
                  <a:lnTo>
                    <a:pt x="582929" y="59434"/>
                  </a:lnTo>
                  <a:lnTo>
                    <a:pt x="588263" y="60958"/>
                  </a:lnTo>
                  <a:lnTo>
                    <a:pt x="606551" y="60958"/>
                  </a:lnTo>
                  <a:lnTo>
                    <a:pt x="613409" y="61720"/>
                  </a:lnTo>
                  <a:lnTo>
                    <a:pt x="669035" y="61720"/>
                  </a:lnTo>
                  <a:lnTo>
                    <a:pt x="675893" y="60958"/>
                  </a:lnTo>
                  <a:lnTo>
                    <a:pt x="681227" y="60958"/>
                  </a:lnTo>
                  <a:lnTo>
                    <a:pt x="687323" y="59434"/>
                  </a:lnTo>
                  <a:lnTo>
                    <a:pt x="692657" y="58673"/>
                  </a:lnTo>
                  <a:lnTo>
                    <a:pt x="699515" y="57911"/>
                  </a:lnTo>
                  <a:lnTo>
                    <a:pt x="714755" y="53338"/>
                  </a:lnTo>
                  <a:lnTo>
                    <a:pt x="723137" y="51052"/>
                  </a:lnTo>
                  <a:lnTo>
                    <a:pt x="730757" y="48767"/>
                  </a:lnTo>
                  <a:lnTo>
                    <a:pt x="739139" y="45718"/>
                  </a:lnTo>
                  <a:lnTo>
                    <a:pt x="748283" y="43432"/>
                  </a:lnTo>
                  <a:lnTo>
                    <a:pt x="756665" y="41908"/>
                  </a:lnTo>
                  <a:lnTo>
                    <a:pt x="765047" y="38098"/>
                  </a:lnTo>
                  <a:lnTo>
                    <a:pt x="772667" y="35050"/>
                  </a:lnTo>
                  <a:lnTo>
                    <a:pt x="781811" y="32002"/>
                  </a:lnTo>
                  <a:lnTo>
                    <a:pt x="789431" y="29717"/>
                  </a:lnTo>
                  <a:lnTo>
                    <a:pt x="796289" y="27430"/>
                  </a:lnTo>
                  <a:lnTo>
                    <a:pt x="803147" y="25906"/>
                  </a:lnTo>
                  <a:lnTo>
                    <a:pt x="814577" y="22097"/>
                  </a:lnTo>
                  <a:lnTo>
                    <a:pt x="819150" y="21334"/>
                  </a:lnTo>
                  <a:lnTo>
                    <a:pt x="825245" y="19050"/>
                  </a:lnTo>
                  <a:lnTo>
                    <a:pt x="832103" y="17524"/>
                  </a:lnTo>
                  <a:lnTo>
                    <a:pt x="838200" y="16000"/>
                  </a:lnTo>
                  <a:lnTo>
                    <a:pt x="845819" y="13714"/>
                  </a:lnTo>
                  <a:lnTo>
                    <a:pt x="852677" y="12191"/>
                  </a:lnTo>
                  <a:lnTo>
                    <a:pt x="860297" y="9904"/>
                  </a:lnTo>
                  <a:lnTo>
                    <a:pt x="867155" y="7618"/>
                  </a:lnTo>
                  <a:lnTo>
                    <a:pt x="874775" y="6856"/>
                  </a:lnTo>
                  <a:lnTo>
                    <a:pt x="881633" y="5332"/>
                  </a:lnTo>
                  <a:lnTo>
                    <a:pt x="889253" y="2284"/>
                  </a:lnTo>
                  <a:lnTo>
                    <a:pt x="895350" y="2284"/>
                  </a:lnTo>
                  <a:lnTo>
                    <a:pt x="901445" y="761"/>
                  </a:lnTo>
                  <a:lnTo>
                    <a:pt x="906779" y="761"/>
                  </a:lnTo>
                  <a:lnTo>
                    <a:pt x="912875" y="0"/>
                  </a:lnTo>
                  <a:lnTo>
                    <a:pt x="918209" y="761"/>
                  </a:lnTo>
                  <a:lnTo>
                    <a:pt x="925067" y="761"/>
                  </a:lnTo>
                  <a:lnTo>
                    <a:pt x="932687" y="1523"/>
                  </a:lnTo>
                  <a:lnTo>
                    <a:pt x="940307" y="1523"/>
                  </a:lnTo>
                  <a:lnTo>
                    <a:pt x="948689" y="3047"/>
                  </a:lnTo>
                  <a:lnTo>
                    <a:pt x="957071" y="5332"/>
                  </a:lnTo>
                  <a:lnTo>
                    <a:pt x="965453" y="6856"/>
                  </a:lnTo>
                  <a:lnTo>
                    <a:pt x="975359" y="6856"/>
                  </a:lnTo>
                  <a:lnTo>
                    <a:pt x="982979" y="9904"/>
                  </a:lnTo>
                  <a:lnTo>
                    <a:pt x="992123" y="11429"/>
                  </a:lnTo>
                  <a:lnTo>
                    <a:pt x="998981" y="12952"/>
                  </a:lnTo>
                  <a:lnTo>
                    <a:pt x="1008125" y="15238"/>
                  </a:lnTo>
                  <a:lnTo>
                    <a:pt x="1014983" y="18286"/>
                  </a:lnTo>
                  <a:lnTo>
                    <a:pt x="1022603" y="20573"/>
                  </a:lnTo>
                  <a:lnTo>
                    <a:pt x="1029461" y="22097"/>
                  </a:lnTo>
                  <a:lnTo>
                    <a:pt x="1035557" y="23620"/>
                  </a:lnTo>
                  <a:lnTo>
                    <a:pt x="1041653" y="27430"/>
                  </a:lnTo>
                  <a:lnTo>
                    <a:pt x="1049273" y="31241"/>
                  </a:lnTo>
                  <a:lnTo>
                    <a:pt x="1057655" y="36574"/>
                  </a:lnTo>
                  <a:lnTo>
                    <a:pt x="1066037" y="40384"/>
                  </a:lnTo>
                  <a:lnTo>
                    <a:pt x="1073657" y="47242"/>
                  </a:lnTo>
                  <a:lnTo>
                    <a:pt x="1083563" y="52576"/>
                  </a:lnTo>
                  <a:lnTo>
                    <a:pt x="1092707" y="59434"/>
                  </a:lnTo>
                  <a:lnTo>
                    <a:pt x="1101089" y="64768"/>
                  </a:lnTo>
                  <a:lnTo>
                    <a:pt x="1110233" y="71626"/>
                  </a:lnTo>
                  <a:lnTo>
                    <a:pt x="1119377" y="77723"/>
                  </a:lnTo>
                  <a:lnTo>
                    <a:pt x="1126997" y="85342"/>
                  </a:lnTo>
                  <a:lnTo>
                    <a:pt x="1136903" y="90676"/>
                  </a:lnTo>
                  <a:lnTo>
                    <a:pt x="1144523" y="96011"/>
                  </a:lnTo>
                  <a:lnTo>
                    <a:pt x="1152905" y="101345"/>
                  </a:lnTo>
                  <a:lnTo>
                    <a:pt x="1159763" y="105917"/>
                  </a:lnTo>
                  <a:lnTo>
                    <a:pt x="1166621" y="108202"/>
                  </a:lnTo>
                  <a:lnTo>
                    <a:pt x="1173480" y="112774"/>
                  </a:lnTo>
                  <a:lnTo>
                    <a:pt x="1180337" y="116584"/>
                  </a:lnTo>
                  <a:lnTo>
                    <a:pt x="1187195" y="121156"/>
                  </a:lnTo>
                  <a:lnTo>
                    <a:pt x="1195577" y="124204"/>
                  </a:lnTo>
                  <a:lnTo>
                    <a:pt x="1203960" y="128776"/>
                  </a:lnTo>
                  <a:lnTo>
                    <a:pt x="1213865" y="133348"/>
                  </a:lnTo>
                  <a:lnTo>
                    <a:pt x="1223010" y="138682"/>
                  </a:lnTo>
                  <a:lnTo>
                    <a:pt x="1232153" y="142492"/>
                  </a:lnTo>
                  <a:lnTo>
                    <a:pt x="1240535" y="147826"/>
                  </a:lnTo>
                  <a:lnTo>
                    <a:pt x="1249680" y="150874"/>
                  </a:lnTo>
                  <a:lnTo>
                    <a:pt x="1267967" y="158495"/>
                  </a:lnTo>
                  <a:lnTo>
                    <a:pt x="1275587" y="161542"/>
                  </a:lnTo>
                  <a:lnTo>
                    <a:pt x="1291589" y="166876"/>
                  </a:lnTo>
                  <a:lnTo>
                    <a:pt x="1299210" y="167638"/>
                  </a:lnTo>
                  <a:lnTo>
                    <a:pt x="1304543" y="169924"/>
                  </a:lnTo>
                  <a:lnTo>
                    <a:pt x="1310639" y="170686"/>
                  </a:lnTo>
                  <a:lnTo>
                    <a:pt x="1318260" y="171448"/>
                  </a:lnTo>
                  <a:lnTo>
                    <a:pt x="1350263" y="171448"/>
                  </a:lnTo>
                  <a:lnTo>
                    <a:pt x="1360169" y="170686"/>
                  </a:lnTo>
                  <a:lnTo>
                    <a:pt x="1384553" y="170686"/>
                  </a:lnTo>
                  <a:lnTo>
                    <a:pt x="1392935" y="169162"/>
                  </a:lnTo>
                  <a:lnTo>
                    <a:pt x="1414271" y="169162"/>
                  </a:lnTo>
                  <a:lnTo>
                    <a:pt x="1421130" y="167638"/>
                  </a:lnTo>
                  <a:lnTo>
                    <a:pt x="1426463" y="169162"/>
                  </a:lnTo>
                  <a:lnTo>
                    <a:pt x="1448561" y="169162"/>
                  </a:lnTo>
                  <a:lnTo>
                    <a:pt x="1456181" y="169924"/>
                  </a:lnTo>
                  <a:lnTo>
                    <a:pt x="1536953" y="169924"/>
                  </a:lnTo>
                  <a:lnTo>
                    <a:pt x="1543049" y="167638"/>
                  </a:lnTo>
                  <a:lnTo>
                    <a:pt x="1547621" y="167638"/>
                  </a:lnTo>
                  <a:lnTo>
                    <a:pt x="1552193" y="166876"/>
                  </a:lnTo>
                  <a:lnTo>
                    <a:pt x="1557527" y="166114"/>
                  </a:lnTo>
                  <a:lnTo>
                    <a:pt x="1564385" y="164591"/>
                  </a:lnTo>
                  <a:lnTo>
                    <a:pt x="1570481" y="162304"/>
                  </a:lnTo>
                  <a:lnTo>
                    <a:pt x="1577339" y="161542"/>
                  </a:lnTo>
                  <a:lnTo>
                    <a:pt x="1583435" y="160018"/>
                  </a:lnTo>
                  <a:lnTo>
                    <a:pt x="1590293" y="158495"/>
                  </a:lnTo>
                  <a:lnTo>
                    <a:pt x="1597151" y="156208"/>
                  </a:lnTo>
                  <a:lnTo>
                    <a:pt x="1604010" y="154684"/>
                  </a:lnTo>
                  <a:lnTo>
                    <a:pt x="1610105" y="153161"/>
                  </a:lnTo>
                  <a:lnTo>
                    <a:pt x="1616963" y="150112"/>
                  </a:lnTo>
                  <a:lnTo>
                    <a:pt x="1621535" y="149350"/>
                  </a:lnTo>
                  <a:lnTo>
                    <a:pt x="1627631" y="147826"/>
                  </a:lnTo>
                  <a:lnTo>
                    <a:pt x="1632203" y="145541"/>
                  </a:lnTo>
                  <a:lnTo>
                    <a:pt x="1637537" y="144017"/>
                  </a:lnTo>
                  <a:lnTo>
                    <a:pt x="1644395" y="143254"/>
                  </a:lnTo>
                  <a:lnTo>
                    <a:pt x="1651253" y="140968"/>
                  </a:lnTo>
                  <a:lnTo>
                    <a:pt x="1658111" y="139445"/>
                  </a:lnTo>
                  <a:lnTo>
                    <a:pt x="1667255" y="135634"/>
                  </a:lnTo>
                  <a:lnTo>
                    <a:pt x="1675637" y="134111"/>
                  </a:lnTo>
                  <a:lnTo>
                    <a:pt x="1684781" y="130300"/>
                  </a:lnTo>
                  <a:lnTo>
                    <a:pt x="1693925" y="128014"/>
                  </a:lnTo>
                  <a:lnTo>
                    <a:pt x="1703069" y="124204"/>
                  </a:lnTo>
                  <a:lnTo>
                    <a:pt x="1712213" y="122680"/>
                  </a:lnTo>
                  <a:lnTo>
                    <a:pt x="1721357" y="119632"/>
                  </a:lnTo>
                  <a:lnTo>
                    <a:pt x="1730501" y="118108"/>
                  </a:lnTo>
                  <a:lnTo>
                    <a:pt x="1738884" y="114298"/>
                  </a:lnTo>
                  <a:lnTo>
                    <a:pt x="1755647" y="111250"/>
                  </a:lnTo>
                  <a:lnTo>
                    <a:pt x="1761743" y="110488"/>
                  </a:lnTo>
                  <a:lnTo>
                    <a:pt x="1769363" y="108202"/>
                  </a:lnTo>
                  <a:lnTo>
                    <a:pt x="1776984" y="108202"/>
                  </a:lnTo>
                  <a:lnTo>
                    <a:pt x="1785365" y="107441"/>
                  </a:lnTo>
                  <a:lnTo>
                    <a:pt x="1805177" y="107441"/>
                  </a:lnTo>
                  <a:lnTo>
                    <a:pt x="1815845" y="108202"/>
                  </a:lnTo>
                  <a:lnTo>
                    <a:pt x="1826513" y="108202"/>
                  </a:lnTo>
                  <a:lnTo>
                    <a:pt x="1837943" y="110488"/>
                  </a:lnTo>
                  <a:lnTo>
                    <a:pt x="1849373" y="110488"/>
                  </a:lnTo>
                  <a:lnTo>
                    <a:pt x="1860041" y="112012"/>
                  </a:lnTo>
                  <a:lnTo>
                    <a:pt x="1872234" y="112774"/>
                  </a:lnTo>
                  <a:lnTo>
                    <a:pt x="1882139" y="114298"/>
                  </a:lnTo>
                  <a:lnTo>
                    <a:pt x="1892807" y="114298"/>
                  </a:lnTo>
                  <a:lnTo>
                    <a:pt x="1902713" y="116584"/>
                  </a:lnTo>
                  <a:lnTo>
                    <a:pt x="1912619" y="118108"/>
                  </a:lnTo>
                  <a:lnTo>
                    <a:pt x="1921001" y="119632"/>
                  </a:lnTo>
                  <a:lnTo>
                    <a:pt x="1929384" y="119632"/>
                  </a:lnTo>
                  <a:lnTo>
                    <a:pt x="1933955" y="121918"/>
                  </a:lnTo>
                  <a:lnTo>
                    <a:pt x="1940051" y="123442"/>
                  </a:lnTo>
                  <a:lnTo>
                    <a:pt x="1946147" y="126491"/>
                  </a:lnTo>
                  <a:lnTo>
                    <a:pt x="1953005" y="128014"/>
                  </a:lnTo>
                  <a:lnTo>
                    <a:pt x="1959101" y="130300"/>
                  </a:lnTo>
                  <a:lnTo>
                    <a:pt x="1966721" y="133348"/>
                  </a:lnTo>
                  <a:lnTo>
                    <a:pt x="1973580" y="134873"/>
                  </a:lnTo>
                  <a:lnTo>
                    <a:pt x="1980437" y="137158"/>
                  </a:lnTo>
                  <a:lnTo>
                    <a:pt x="1987295" y="140206"/>
                  </a:lnTo>
                  <a:lnTo>
                    <a:pt x="1994915" y="143254"/>
                  </a:lnTo>
                  <a:lnTo>
                    <a:pt x="2001773" y="147826"/>
                  </a:lnTo>
                  <a:lnTo>
                    <a:pt x="2008631" y="148588"/>
                  </a:lnTo>
                  <a:lnTo>
                    <a:pt x="2014727" y="151636"/>
                  </a:lnTo>
                  <a:lnTo>
                    <a:pt x="2021585" y="153923"/>
                  </a:lnTo>
                  <a:lnTo>
                    <a:pt x="2027681" y="154684"/>
                  </a:lnTo>
                  <a:lnTo>
                    <a:pt x="2033015" y="156208"/>
                  </a:lnTo>
                  <a:lnTo>
                    <a:pt x="2036825" y="158495"/>
                  </a:lnTo>
                  <a:lnTo>
                    <a:pt x="2041397" y="160018"/>
                  </a:lnTo>
                  <a:lnTo>
                    <a:pt x="2047493" y="161542"/>
                  </a:lnTo>
                  <a:lnTo>
                    <a:pt x="2061210" y="166114"/>
                  </a:lnTo>
                  <a:lnTo>
                    <a:pt x="2074925" y="169162"/>
                  </a:lnTo>
                  <a:lnTo>
                    <a:pt x="2082545" y="170686"/>
                  </a:lnTo>
                  <a:lnTo>
                    <a:pt x="2088641" y="172973"/>
                  </a:lnTo>
                  <a:lnTo>
                    <a:pt x="2095499" y="175258"/>
                  </a:lnTo>
                  <a:lnTo>
                    <a:pt x="2100834" y="176782"/>
                  </a:lnTo>
                  <a:lnTo>
                    <a:pt x="2106930" y="177545"/>
                  </a:lnTo>
                  <a:lnTo>
                    <a:pt x="2110740" y="179830"/>
                  </a:lnTo>
                  <a:lnTo>
                    <a:pt x="2114549" y="180592"/>
                  </a:lnTo>
                  <a:lnTo>
                    <a:pt x="2117597" y="180592"/>
                  </a:lnTo>
                </a:path>
              </a:pathLst>
            </a:custGeom>
            <a:ln w="3733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632709" y="4255008"/>
              <a:ext cx="1000760" cy="673735"/>
            </a:xfrm>
            <a:custGeom>
              <a:avLst/>
              <a:gdLst/>
              <a:ahLst/>
              <a:cxnLst/>
              <a:rect l="l" t="t" r="r" b="b"/>
              <a:pathLst>
                <a:path w="1000760" h="673735">
                  <a:moveTo>
                    <a:pt x="0" y="673608"/>
                  </a:moveTo>
                  <a:lnTo>
                    <a:pt x="1000505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3596640" y="4187952"/>
              <a:ext cx="137160" cy="121285"/>
            </a:xfrm>
            <a:custGeom>
              <a:avLst/>
              <a:gdLst/>
              <a:ahLst/>
              <a:cxnLst/>
              <a:rect l="l" t="t" r="r" b="b"/>
              <a:pathLst>
                <a:path w="137160" h="121285">
                  <a:moveTo>
                    <a:pt x="137159" y="0"/>
                  </a:moveTo>
                  <a:lnTo>
                    <a:pt x="0" y="18287"/>
                  </a:lnTo>
                  <a:lnTo>
                    <a:pt x="69341" y="121157"/>
                  </a:lnTo>
                  <a:lnTo>
                    <a:pt x="13715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4672583" y="3112769"/>
              <a:ext cx="0" cy="2017395"/>
            </a:xfrm>
            <a:custGeom>
              <a:avLst/>
              <a:gdLst/>
              <a:ahLst/>
              <a:cxnLst/>
              <a:rect l="l" t="t" r="r" b="b"/>
              <a:pathLst>
                <a:path w="0" h="2017395">
                  <a:moveTo>
                    <a:pt x="0" y="0"/>
                  </a:moveTo>
                  <a:lnTo>
                    <a:pt x="0" y="2017014"/>
                  </a:lnTo>
                </a:path>
              </a:pathLst>
            </a:custGeom>
            <a:ln w="38100">
              <a:solidFill>
                <a:srgbClr val="3333C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104644" y="3963925"/>
              <a:ext cx="2125345" cy="195580"/>
            </a:xfrm>
            <a:custGeom>
              <a:avLst/>
              <a:gdLst/>
              <a:ahLst/>
              <a:cxnLst/>
              <a:rect l="l" t="t" r="r" b="b"/>
              <a:pathLst>
                <a:path w="2125345" h="195579">
                  <a:moveTo>
                    <a:pt x="0" y="195070"/>
                  </a:moveTo>
                  <a:lnTo>
                    <a:pt x="1524" y="195070"/>
                  </a:lnTo>
                  <a:lnTo>
                    <a:pt x="9143" y="193547"/>
                  </a:lnTo>
                  <a:lnTo>
                    <a:pt x="21336" y="192022"/>
                  </a:lnTo>
                  <a:lnTo>
                    <a:pt x="37337" y="188974"/>
                  </a:lnTo>
                  <a:lnTo>
                    <a:pt x="55626" y="185926"/>
                  </a:lnTo>
                  <a:lnTo>
                    <a:pt x="77724" y="182878"/>
                  </a:lnTo>
                  <a:lnTo>
                    <a:pt x="102107" y="179068"/>
                  </a:lnTo>
                  <a:lnTo>
                    <a:pt x="127253" y="173734"/>
                  </a:lnTo>
                  <a:lnTo>
                    <a:pt x="153162" y="170686"/>
                  </a:lnTo>
                  <a:lnTo>
                    <a:pt x="179831" y="166876"/>
                  </a:lnTo>
                  <a:lnTo>
                    <a:pt x="205739" y="163066"/>
                  </a:lnTo>
                  <a:lnTo>
                    <a:pt x="231647" y="158494"/>
                  </a:lnTo>
                  <a:lnTo>
                    <a:pt x="255269" y="154684"/>
                  </a:lnTo>
                  <a:lnTo>
                    <a:pt x="278130" y="151636"/>
                  </a:lnTo>
                  <a:lnTo>
                    <a:pt x="297180" y="149350"/>
                  </a:lnTo>
                  <a:lnTo>
                    <a:pt x="313944" y="146302"/>
                  </a:lnTo>
                  <a:lnTo>
                    <a:pt x="328422" y="144778"/>
                  </a:lnTo>
                  <a:lnTo>
                    <a:pt x="361950" y="143254"/>
                  </a:lnTo>
                  <a:lnTo>
                    <a:pt x="381000" y="141730"/>
                  </a:lnTo>
                  <a:lnTo>
                    <a:pt x="400050" y="141730"/>
                  </a:lnTo>
                  <a:lnTo>
                    <a:pt x="420624" y="139444"/>
                  </a:lnTo>
                  <a:lnTo>
                    <a:pt x="441197" y="138682"/>
                  </a:lnTo>
                  <a:lnTo>
                    <a:pt x="461772" y="137158"/>
                  </a:lnTo>
                  <a:lnTo>
                    <a:pt x="481583" y="137158"/>
                  </a:lnTo>
                  <a:lnTo>
                    <a:pt x="502157" y="135634"/>
                  </a:lnTo>
                  <a:lnTo>
                    <a:pt x="521969" y="133349"/>
                  </a:lnTo>
                  <a:lnTo>
                    <a:pt x="542544" y="131824"/>
                  </a:lnTo>
                  <a:lnTo>
                    <a:pt x="560831" y="130300"/>
                  </a:lnTo>
                  <a:lnTo>
                    <a:pt x="609600" y="121918"/>
                  </a:lnTo>
                  <a:lnTo>
                    <a:pt x="659130" y="105916"/>
                  </a:lnTo>
                  <a:lnTo>
                    <a:pt x="673607" y="100582"/>
                  </a:lnTo>
                  <a:lnTo>
                    <a:pt x="688847" y="94486"/>
                  </a:lnTo>
                  <a:lnTo>
                    <a:pt x="704087" y="86866"/>
                  </a:lnTo>
                  <a:lnTo>
                    <a:pt x="719328" y="80770"/>
                  </a:lnTo>
                  <a:lnTo>
                    <a:pt x="733806" y="74674"/>
                  </a:lnTo>
                  <a:lnTo>
                    <a:pt x="749045" y="67816"/>
                  </a:lnTo>
                  <a:lnTo>
                    <a:pt x="764286" y="62482"/>
                  </a:lnTo>
                  <a:lnTo>
                    <a:pt x="779526" y="54862"/>
                  </a:lnTo>
                  <a:lnTo>
                    <a:pt x="792480" y="49528"/>
                  </a:lnTo>
                  <a:lnTo>
                    <a:pt x="806195" y="44956"/>
                  </a:lnTo>
                  <a:lnTo>
                    <a:pt x="818387" y="41908"/>
                  </a:lnTo>
                  <a:lnTo>
                    <a:pt x="829056" y="37336"/>
                  </a:lnTo>
                  <a:lnTo>
                    <a:pt x="838962" y="35050"/>
                  </a:lnTo>
                  <a:lnTo>
                    <a:pt x="849630" y="32002"/>
                  </a:lnTo>
                  <a:lnTo>
                    <a:pt x="861059" y="28192"/>
                  </a:lnTo>
                  <a:lnTo>
                    <a:pt x="874013" y="24382"/>
                  </a:lnTo>
                  <a:lnTo>
                    <a:pt x="886206" y="21334"/>
                  </a:lnTo>
                  <a:lnTo>
                    <a:pt x="899922" y="18286"/>
                  </a:lnTo>
                  <a:lnTo>
                    <a:pt x="914400" y="15238"/>
                  </a:lnTo>
                  <a:lnTo>
                    <a:pt x="928116" y="11428"/>
                  </a:lnTo>
                  <a:lnTo>
                    <a:pt x="941831" y="9904"/>
                  </a:lnTo>
                  <a:lnTo>
                    <a:pt x="955547" y="6095"/>
                  </a:lnTo>
                  <a:lnTo>
                    <a:pt x="969263" y="4570"/>
                  </a:lnTo>
                  <a:lnTo>
                    <a:pt x="982980" y="2284"/>
                  </a:lnTo>
                  <a:lnTo>
                    <a:pt x="995172" y="1522"/>
                  </a:lnTo>
                  <a:lnTo>
                    <a:pt x="1007363" y="0"/>
                  </a:lnTo>
                  <a:lnTo>
                    <a:pt x="1018031" y="760"/>
                  </a:lnTo>
                  <a:lnTo>
                    <a:pt x="1029462" y="760"/>
                  </a:lnTo>
                  <a:lnTo>
                    <a:pt x="1037081" y="4570"/>
                  </a:lnTo>
                  <a:lnTo>
                    <a:pt x="1046226" y="6095"/>
                  </a:lnTo>
                  <a:lnTo>
                    <a:pt x="1056131" y="10666"/>
                  </a:lnTo>
                  <a:lnTo>
                    <a:pt x="1066037" y="13714"/>
                  </a:lnTo>
                  <a:lnTo>
                    <a:pt x="1077468" y="20572"/>
                  </a:lnTo>
                  <a:lnTo>
                    <a:pt x="1088136" y="25906"/>
                  </a:lnTo>
                  <a:lnTo>
                    <a:pt x="1098803" y="32764"/>
                  </a:lnTo>
                  <a:lnTo>
                    <a:pt x="1110995" y="38100"/>
                  </a:lnTo>
                  <a:lnTo>
                    <a:pt x="1132331" y="51814"/>
                  </a:lnTo>
                  <a:lnTo>
                    <a:pt x="1143762" y="58672"/>
                  </a:lnTo>
                  <a:lnTo>
                    <a:pt x="1154430" y="64768"/>
                  </a:lnTo>
                  <a:lnTo>
                    <a:pt x="1164335" y="71626"/>
                  </a:lnTo>
                  <a:lnTo>
                    <a:pt x="1174241" y="76200"/>
                  </a:lnTo>
                  <a:lnTo>
                    <a:pt x="1182623" y="81532"/>
                  </a:lnTo>
                  <a:lnTo>
                    <a:pt x="1191768" y="85342"/>
                  </a:lnTo>
                  <a:lnTo>
                    <a:pt x="1199388" y="90676"/>
                  </a:lnTo>
                  <a:lnTo>
                    <a:pt x="1207007" y="95250"/>
                  </a:lnTo>
                  <a:lnTo>
                    <a:pt x="1216914" y="101345"/>
                  </a:lnTo>
                  <a:lnTo>
                    <a:pt x="1226820" y="105916"/>
                  </a:lnTo>
                  <a:lnTo>
                    <a:pt x="1238250" y="112774"/>
                  </a:lnTo>
                  <a:lnTo>
                    <a:pt x="1259585" y="126490"/>
                  </a:lnTo>
                  <a:lnTo>
                    <a:pt x="1271016" y="131062"/>
                  </a:lnTo>
                  <a:lnTo>
                    <a:pt x="1281683" y="137920"/>
                  </a:lnTo>
                  <a:lnTo>
                    <a:pt x="1293876" y="144016"/>
                  </a:lnTo>
                  <a:lnTo>
                    <a:pt x="1304544" y="150112"/>
                  </a:lnTo>
                  <a:lnTo>
                    <a:pt x="1315211" y="154684"/>
                  </a:lnTo>
                  <a:lnTo>
                    <a:pt x="1325118" y="160018"/>
                  </a:lnTo>
                  <a:lnTo>
                    <a:pt x="1335023" y="164590"/>
                  </a:lnTo>
                  <a:lnTo>
                    <a:pt x="1344930" y="168400"/>
                  </a:lnTo>
                  <a:lnTo>
                    <a:pt x="1354073" y="170686"/>
                  </a:lnTo>
                  <a:lnTo>
                    <a:pt x="1358646" y="172972"/>
                  </a:lnTo>
                  <a:lnTo>
                    <a:pt x="1365503" y="173734"/>
                  </a:lnTo>
                  <a:lnTo>
                    <a:pt x="1373123" y="176020"/>
                  </a:lnTo>
                  <a:lnTo>
                    <a:pt x="1381506" y="178306"/>
                  </a:lnTo>
                  <a:lnTo>
                    <a:pt x="1389126" y="179068"/>
                  </a:lnTo>
                  <a:lnTo>
                    <a:pt x="1396746" y="180592"/>
                  </a:lnTo>
                  <a:lnTo>
                    <a:pt x="1405889" y="182878"/>
                  </a:lnTo>
                  <a:lnTo>
                    <a:pt x="1415033" y="182878"/>
                  </a:lnTo>
                  <a:lnTo>
                    <a:pt x="1422653" y="184402"/>
                  </a:lnTo>
                  <a:lnTo>
                    <a:pt x="1431797" y="184402"/>
                  </a:lnTo>
                  <a:lnTo>
                    <a:pt x="1440180" y="185164"/>
                  </a:lnTo>
                  <a:lnTo>
                    <a:pt x="1463039" y="185164"/>
                  </a:lnTo>
                  <a:lnTo>
                    <a:pt x="1469897" y="184402"/>
                  </a:lnTo>
                  <a:lnTo>
                    <a:pt x="1476756" y="182878"/>
                  </a:lnTo>
                  <a:lnTo>
                    <a:pt x="1485138" y="181354"/>
                  </a:lnTo>
                  <a:lnTo>
                    <a:pt x="1495044" y="178306"/>
                  </a:lnTo>
                  <a:lnTo>
                    <a:pt x="1504950" y="174497"/>
                  </a:lnTo>
                  <a:lnTo>
                    <a:pt x="1517141" y="169924"/>
                  </a:lnTo>
                  <a:lnTo>
                    <a:pt x="1527809" y="164590"/>
                  </a:lnTo>
                  <a:lnTo>
                    <a:pt x="1539239" y="158494"/>
                  </a:lnTo>
                  <a:lnTo>
                    <a:pt x="1551432" y="152399"/>
                  </a:lnTo>
                  <a:lnTo>
                    <a:pt x="1564385" y="144778"/>
                  </a:lnTo>
                  <a:lnTo>
                    <a:pt x="1575053" y="139444"/>
                  </a:lnTo>
                  <a:lnTo>
                    <a:pt x="1586483" y="132586"/>
                  </a:lnTo>
                  <a:lnTo>
                    <a:pt x="1597914" y="126490"/>
                  </a:lnTo>
                  <a:lnTo>
                    <a:pt x="1610106" y="119632"/>
                  </a:lnTo>
                  <a:lnTo>
                    <a:pt x="1620011" y="113536"/>
                  </a:lnTo>
                  <a:lnTo>
                    <a:pt x="1630680" y="107440"/>
                  </a:lnTo>
                  <a:lnTo>
                    <a:pt x="1639061" y="102106"/>
                  </a:lnTo>
                  <a:lnTo>
                    <a:pt x="1648206" y="96772"/>
                  </a:lnTo>
                  <a:lnTo>
                    <a:pt x="1655826" y="94486"/>
                  </a:lnTo>
                  <a:lnTo>
                    <a:pt x="1664207" y="89914"/>
                  </a:lnTo>
                  <a:lnTo>
                    <a:pt x="1673351" y="84580"/>
                  </a:lnTo>
                  <a:lnTo>
                    <a:pt x="1682496" y="78484"/>
                  </a:lnTo>
                  <a:lnTo>
                    <a:pt x="1693164" y="73150"/>
                  </a:lnTo>
                  <a:lnTo>
                    <a:pt x="1703070" y="66292"/>
                  </a:lnTo>
                  <a:lnTo>
                    <a:pt x="1724406" y="52576"/>
                  </a:lnTo>
                  <a:lnTo>
                    <a:pt x="1734311" y="47242"/>
                  </a:lnTo>
                  <a:lnTo>
                    <a:pt x="1744980" y="39622"/>
                  </a:lnTo>
                  <a:lnTo>
                    <a:pt x="1754123" y="35050"/>
                  </a:lnTo>
                  <a:lnTo>
                    <a:pt x="1765553" y="28954"/>
                  </a:lnTo>
                  <a:lnTo>
                    <a:pt x="1774697" y="24382"/>
                  </a:lnTo>
                  <a:lnTo>
                    <a:pt x="1783841" y="19050"/>
                  </a:lnTo>
                  <a:lnTo>
                    <a:pt x="1792223" y="16762"/>
                  </a:lnTo>
                  <a:lnTo>
                    <a:pt x="1801368" y="12952"/>
                  </a:lnTo>
                  <a:lnTo>
                    <a:pt x="1809750" y="11428"/>
                  </a:lnTo>
                  <a:lnTo>
                    <a:pt x="1820418" y="8380"/>
                  </a:lnTo>
                  <a:lnTo>
                    <a:pt x="1831085" y="6856"/>
                  </a:lnTo>
                  <a:lnTo>
                    <a:pt x="1843277" y="5332"/>
                  </a:lnTo>
                  <a:lnTo>
                    <a:pt x="1855470" y="5332"/>
                  </a:lnTo>
                  <a:lnTo>
                    <a:pt x="1869185" y="4570"/>
                  </a:lnTo>
                  <a:lnTo>
                    <a:pt x="1882139" y="4570"/>
                  </a:lnTo>
                  <a:lnTo>
                    <a:pt x="1896618" y="2284"/>
                  </a:lnTo>
                  <a:lnTo>
                    <a:pt x="1935480" y="2284"/>
                  </a:lnTo>
                  <a:lnTo>
                    <a:pt x="1948433" y="760"/>
                  </a:lnTo>
                  <a:lnTo>
                    <a:pt x="1991106" y="760"/>
                  </a:lnTo>
                  <a:lnTo>
                    <a:pt x="1997963" y="2284"/>
                  </a:lnTo>
                  <a:lnTo>
                    <a:pt x="2006346" y="2284"/>
                  </a:lnTo>
                  <a:lnTo>
                    <a:pt x="2016251" y="3047"/>
                  </a:lnTo>
                  <a:lnTo>
                    <a:pt x="2026157" y="3047"/>
                  </a:lnTo>
                  <a:lnTo>
                    <a:pt x="2037588" y="5332"/>
                  </a:lnTo>
                  <a:lnTo>
                    <a:pt x="2048256" y="5332"/>
                  </a:lnTo>
                  <a:lnTo>
                    <a:pt x="2058923" y="6856"/>
                  </a:lnTo>
                  <a:lnTo>
                    <a:pt x="2071116" y="6856"/>
                  </a:lnTo>
                  <a:lnTo>
                    <a:pt x="2081021" y="8380"/>
                  </a:lnTo>
                  <a:lnTo>
                    <a:pt x="2091689" y="10666"/>
                  </a:lnTo>
                  <a:lnTo>
                    <a:pt x="2100071" y="11428"/>
                  </a:lnTo>
                  <a:lnTo>
                    <a:pt x="2108453" y="11428"/>
                  </a:lnTo>
                  <a:lnTo>
                    <a:pt x="2114550" y="12952"/>
                  </a:lnTo>
                  <a:lnTo>
                    <a:pt x="2125218" y="12952"/>
                  </a:lnTo>
                </a:path>
              </a:pathLst>
            </a:custGeom>
            <a:ln w="3733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/>
          <p:cNvSpPr txBox="1"/>
          <p:nvPr/>
        </p:nvSpPr>
        <p:spPr>
          <a:xfrm>
            <a:off x="1358900" y="4830589"/>
            <a:ext cx="5056505" cy="4025265"/>
          </a:xfrm>
          <a:prstGeom prst="rect">
            <a:avLst/>
          </a:prstGeom>
        </p:spPr>
        <p:txBody>
          <a:bodyPr wrap="square" lIns="0" tIns="90805" rIns="0" bIns="0" rtlCol="0" vert="horz">
            <a:spAutoFit/>
          </a:bodyPr>
          <a:lstStyle/>
          <a:p>
            <a:pPr marL="677545">
              <a:lnSpc>
                <a:spcPct val="100000"/>
              </a:lnSpc>
              <a:spcBef>
                <a:spcPts val="715"/>
              </a:spcBef>
            </a:pPr>
            <a:r>
              <a:rPr dirty="0" sz="1200" b="1">
                <a:latin typeface="Times New Roman"/>
                <a:cs typeface="Times New Roman"/>
              </a:rPr>
              <a:t>Time</a:t>
            </a:r>
            <a:r>
              <a:rPr dirty="0" sz="1200" spc="-20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Mean</a:t>
            </a:r>
            <a:r>
              <a:rPr dirty="0" sz="1200" spc="-15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Axis</a:t>
            </a:r>
            <a:endParaRPr sz="1200">
              <a:latin typeface="Times New Roman"/>
              <a:cs typeface="Times New Roman"/>
            </a:endParaRPr>
          </a:p>
          <a:p>
            <a:pPr marL="3291204">
              <a:lnSpc>
                <a:spcPct val="100000"/>
              </a:lnSpc>
              <a:spcBef>
                <a:spcPts val="620"/>
              </a:spcBef>
            </a:pPr>
            <a:r>
              <a:rPr dirty="0" sz="1200" b="1">
                <a:latin typeface="Times New Roman"/>
                <a:cs typeface="Times New Roman"/>
              </a:rPr>
              <a:t>Relative</a:t>
            </a:r>
            <a:r>
              <a:rPr dirty="0" sz="1200" spc="-20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Concentration</a:t>
            </a:r>
            <a:endParaRPr sz="12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025"/>
              </a:spcBef>
            </a:pPr>
            <a:r>
              <a:rPr dirty="0" sz="1000" b="1">
                <a:latin typeface="Times New Roman"/>
                <a:cs typeface="Times New Roman"/>
              </a:rPr>
              <a:t>Figure</a:t>
            </a:r>
            <a:r>
              <a:rPr dirty="0" sz="1000" spc="-10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3.</a:t>
            </a:r>
            <a:r>
              <a:rPr dirty="0" sz="1000" spc="-5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Plume</a:t>
            </a:r>
            <a:r>
              <a:rPr dirty="0" sz="1000" spc="-5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vs.</a:t>
            </a:r>
            <a:r>
              <a:rPr dirty="0" sz="1000" spc="-10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Averaging</a:t>
            </a:r>
            <a:r>
              <a:rPr dirty="0" sz="1000" spc="-5" b="1">
                <a:latin typeface="Times New Roman"/>
                <a:cs typeface="Times New Roman"/>
              </a:rPr>
              <a:t> Time </a:t>
            </a:r>
            <a:r>
              <a:rPr dirty="0" sz="1000" b="1">
                <a:latin typeface="Times New Roman"/>
                <a:cs typeface="Times New Roman"/>
              </a:rPr>
              <a:t>(adapted</a:t>
            </a:r>
            <a:r>
              <a:rPr dirty="0" sz="1000" spc="-10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from</a:t>
            </a:r>
            <a:r>
              <a:rPr dirty="0" sz="1000" spc="-5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Slade,</a:t>
            </a:r>
            <a:r>
              <a:rPr dirty="0" sz="1000" spc="-5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1968).</a:t>
            </a:r>
            <a:endParaRPr sz="1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200">
              <a:latin typeface="Times New Roman"/>
              <a:cs typeface="Times New Roman"/>
            </a:endParaRPr>
          </a:p>
          <a:p>
            <a:pPr algn="just" marL="12700" marR="5080">
              <a:lnSpc>
                <a:spcPts val="1400"/>
              </a:lnSpc>
            </a:pPr>
            <a:r>
              <a:rPr dirty="0" sz="1200">
                <a:latin typeface="Times New Roman"/>
                <a:cs typeface="Times New Roman"/>
              </a:rPr>
              <a:t>Traditional </a:t>
            </a:r>
            <a:r>
              <a:rPr dirty="0" sz="1200" spc="-5">
                <a:latin typeface="Times New Roman"/>
                <a:cs typeface="Times New Roman"/>
              </a:rPr>
              <a:t>atmospheric </a:t>
            </a:r>
            <a:r>
              <a:rPr dirty="0" sz="1200">
                <a:latin typeface="Times New Roman"/>
                <a:cs typeface="Times New Roman"/>
              </a:rPr>
              <a:t>dispersion </a:t>
            </a:r>
            <a:r>
              <a:rPr dirty="0" sz="1200" spc="-5">
                <a:latin typeface="Times New Roman"/>
                <a:cs typeface="Times New Roman"/>
              </a:rPr>
              <a:t>modeling </a:t>
            </a:r>
            <a:r>
              <a:rPr dirty="0" sz="1200">
                <a:latin typeface="Times New Roman"/>
                <a:cs typeface="Times New Roman"/>
              </a:rPr>
              <a:t>generally </a:t>
            </a:r>
            <a:r>
              <a:rPr dirty="0" sz="1200" spc="-5">
                <a:latin typeface="Times New Roman"/>
                <a:cs typeface="Times New Roman"/>
              </a:rPr>
              <a:t>assumes </a:t>
            </a:r>
            <a:r>
              <a:rPr dirty="0" sz="1200">
                <a:latin typeface="Times New Roman"/>
                <a:cs typeface="Times New Roman"/>
              </a:rPr>
              <a:t>that the </a:t>
            </a:r>
            <a:r>
              <a:rPr dirty="0" sz="1200" spc="-5">
                <a:latin typeface="Times New Roman"/>
                <a:cs typeface="Times New Roman"/>
              </a:rPr>
              <a:t>emissions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from a stack are continuous, and that </a:t>
            </a:r>
            <a:r>
              <a:rPr dirty="0" sz="1200" spc="-5">
                <a:latin typeface="Times New Roman"/>
                <a:cs typeface="Times New Roman"/>
              </a:rPr>
              <a:t>the mass emission </a:t>
            </a:r>
            <a:r>
              <a:rPr dirty="0" sz="1200">
                <a:latin typeface="Times New Roman"/>
                <a:cs typeface="Times New Roman"/>
              </a:rPr>
              <a:t>rate </a:t>
            </a:r>
            <a:r>
              <a:rPr dirty="0" sz="1200" spc="-5">
                <a:latin typeface="Times New Roman"/>
                <a:cs typeface="Times New Roman"/>
              </a:rPr>
              <a:t>(mass </a:t>
            </a:r>
            <a:r>
              <a:rPr dirty="0" sz="1200">
                <a:latin typeface="Times New Roman"/>
                <a:cs typeface="Times New Roman"/>
              </a:rPr>
              <a:t>per unit </a:t>
            </a:r>
            <a:r>
              <a:rPr dirty="0" sz="1200" spc="-5">
                <a:latin typeface="Times New Roman"/>
                <a:cs typeface="Times New Roman"/>
              </a:rPr>
              <a:t>time) </a:t>
            </a:r>
            <a:r>
              <a:rPr dirty="0" sz="1200">
                <a:latin typeface="Times New Roman"/>
                <a:cs typeface="Times New Roman"/>
              </a:rPr>
              <a:t> does not vary over the travel </a:t>
            </a:r>
            <a:r>
              <a:rPr dirty="0" sz="1200" spc="-5">
                <a:latin typeface="Times New Roman"/>
                <a:cs typeface="Times New Roman"/>
              </a:rPr>
              <a:t>time </a:t>
            </a:r>
            <a:r>
              <a:rPr dirty="0" sz="1200">
                <a:latin typeface="Times New Roman"/>
                <a:cs typeface="Times New Roman"/>
              </a:rPr>
              <a:t>from </a:t>
            </a:r>
            <a:r>
              <a:rPr dirty="0" sz="1200" spc="-5">
                <a:latin typeface="Times New Roman"/>
                <a:cs typeface="Times New Roman"/>
              </a:rPr>
              <a:t>the </a:t>
            </a:r>
            <a:r>
              <a:rPr dirty="0" sz="1200">
                <a:latin typeface="Times New Roman"/>
                <a:cs typeface="Times New Roman"/>
              </a:rPr>
              <a:t>source to the receptor.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As </a:t>
            </a:r>
            <a:r>
              <a:rPr dirty="0" sz="1200">
                <a:latin typeface="Times New Roman"/>
                <a:cs typeface="Times New Roman"/>
                <a:hlinkClick r:id="rId2" action="ppaction://hlinksldjump"/>
              </a:rPr>
              <a:t>Figure 3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indicates, </a:t>
            </a:r>
            <a:r>
              <a:rPr dirty="0" sz="1200" spc="-5">
                <a:latin typeface="Times New Roman"/>
                <a:cs typeface="Times New Roman"/>
              </a:rPr>
              <a:t>measurements</a:t>
            </a:r>
            <a:r>
              <a:rPr dirty="0" sz="1200">
                <a:latin typeface="Times New Roman"/>
                <a:cs typeface="Times New Roman"/>
              </a:rPr>
              <a:t> of </a:t>
            </a:r>
            <a:r>
              <a:rPr dirty="0" sz="1200" spc="-5">
                <a:latin typeface="Times New Roman"/>
                <a:cs typeface="Times New Roman"/>
              </a:rPr>
              <a:t>time-averaged </a:t>
            </a:r>
            <a:r>
              <a:rPr dirty="0" sz="1200">
                <a:latin typeface="Times New Roman"/>
                <a:cs typeface="Times New Roman"/>
              </a:rPr>
              <a:t>concentration profiles downwind of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such</a:t>
            </a:r>
            <a:r>
              <a:rPr dirty="0" sz="1200" spc="2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sources</a:t>
            </a:r>
            <a:r>
              <a:rPr dirty="0" sz="1200" spc="2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have</a:t>
            </a:r>
            <a:r>
              <a:rPr dirty="0" sz="1200" spc="2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been</a:t>
            </a:r>
            <a:r>
              <a:rPr dirty="0" sz="1200" spc="2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shown</a:t>
            </a:r>
            <a:r>
              <a:rPr dirty="0" sz="1200" spc="2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2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approach</a:t>
            </a:r>
            <a:r>
              <a:rPr dirty="0" sz="1200" spc="2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2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bell-shaped,</a:t>
            </a:r>
            <a:r>
              <a:rPr dirty="0" sz="1200" spc="2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or</a:t>
            </a:r>
            <a:r>
              <a:rPr dirty="0" sz="1200" spc="29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Gaussian </a:t>
            </a:r>
            <a:r>
              <a:rPr dirty="0" sz="1200" spc="-2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distribution.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 instantaneous, or short-term release, such as a puff of gas from a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pressure relief valve, however, </a:t>
            </a:r>
            <a:r>
              <a:rPr dirty="0" sz="1200" spc="-5">
                <a:latin typeface="Times New Roman"/>
                <a:cs typeface="Times New Roman"/>
              </a:rPr>
              <a:t>may </a:t>
            </a:r>
            <a:r>
              <a:rPr dirty="0" sz="1200">
                <a:latin typeface="Times New Roman"/>
                <a:cs typeface="Times New Roman"/>
              </a:rPr>
              <a:t>have a different release pattern, especially in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near-field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region,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where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puffs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are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transported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bodily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by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large-scale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turbulent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eddies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atmosphere.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Measurement</a:t>
            </a:r>
            <a:r>
              <a:rPr dirty="0" sz="1200">
                <a:latin typeface="Times New Roman"/>
                <a:cs typeface="Times New Roman"/>
              </a:rPr>
              <a:t> of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concentration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profiles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downwind of these instantaneous or </a:t>
            </a:r>
            <a:r>
              <a:rPr dirty="0" sz="1200" spc="-5">
                <a:latin typeface="Times New Roman"/>
                <a:cs typeface="Times New Roman"/>
              </a:rPr>
              <a:t>intermittent </a:t>
            </a:r>
            <a:r>
              <a:rPr dirty="0" sz="1200">
                <a:latin typeface="Times New Roman"/>
                <a:cs typeface="Times New Roman"/>
              </a:rPr>
              <a:t>releases </a:t>
            </a:r>
            <a:r>
              <a:rPr dirty="0" sz="1200" spc="-5">
                <a:latin typeface="Times New Roman"/>
                <a:cs typeface="Times New Roman"/>
              </a:rPr>
              <a:t>may </a:t>
            </a:r>
            <a:r>
              <a:rPr dirty="0" sz="1200">
                <a:latin typeface="Times New Roman"/>
                <a:cs typeface="Times New Roman"/>
              </a:rPr>
              <a:t>produce periods of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high concentration alternating with periods of zero or very low concentration.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Alternative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methods</a:t>
            </a:r>
            <a:r>
              <a:rPr dirty="0" sz="12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may</a:t>
            </a:r>
            <a:r>
              <a:rPr dirty="0" sz="1200">
                <a:latin typeface="Times New Roman"/>
                <a:cs typeface="Times New Roman"/>
              </a:rPr>
              <a:t> need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developed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determine</a:t>
            </a:r>
            <a:r>
              <a:rPr dirty="0" sz="1200">
                <a:latin typeface="Times New Roman"/>
                <a:cs typeface="Times New Roman"/>
              </a:rPr>
              <a:t> these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peak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concentrations.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150">
              <a:latin typeface="Times New Roman"/>
              <a:cs typeface="Times New Roman"/>
            </a:endParaRPr>
          </a:p>
          <a:p>
            <a:pPr algn="just" marL="12700" marR="6350">
              <a:lnSpc>
                <a:spcPts val="1400"/>
              </a:lnSpc>
            </a:pP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literature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presents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assortment</a:t>
            </a:r>
            <a:r>
              <a:rPr dirty="0" sz="1200">
                <a:latin typeface="Times New Roman"/>
                <a:cs typeface="Times New Roman"/>
              </a:rPr>
              <a:t> of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time</a:t>
            </a:r>
            <a:r>
              <a:rPr dirty="0" sz="1200">
                <a:latin typeface="Times New Roman"/>
                <a:cs typeface="Times New Roman"/>
              </a:rPr>
              <a:t> scales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used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modeling </a:t>
            </a:r>
            <a:r>
              <a:rPr dirty="0" sz="1200">
                <a:latin typeface="Times New Roman"/>
                <a:cs typeface="Times New Roman"/>
              </a:rPr>
              <a:t> (Mahin, 1997).   Frequent </a:t>
            </a:r>
            <a:r>
              <a:rPr dirty="0" sz="1200" spc="-5">
                <a:latin typeface="Times New Roman"/>
                <a:cs typeface="Times New Roman"/>
              </a:rPr>
              <a:t>mention </a:t>
            </a:r>
            <a:r>
              <a:rPr dirty="0" sz="1200">
                <a:latin typeface="Times New Roman"/>
                <a:cs typeface="Times New Roman"/>
              </a:rPr>
              <a:t>is </a:t>
            </a:r>
            <a:r>
              <a:rPr dirty="0" sz="1200" spc="-5">
                <a:latin typeface="Times New Roman"/>
                <a:cs typeface="Times New Roman"/>
              </a:rPr>
              <a:t>made </a:t>
            </a:r>
            <a:r>
              <a:rPr dirty="0" sz="1200">
                <a:latin typeface="Times New Roman"/>
                <a:cs typeface="Times New Roman"/>
              </a:rPr>
              <a:t>of the fact that odor can be perceived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</a:t>
            </a:r>
            <a:r>
              <a:rPr dirty="0" sz="1200" spc="5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5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very</a:t>
            </a:r>
            <a:r>
              <a:rPr dirty="0" sz="1200" spc="5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short</a:t>
            </a:r>
            <a:r>
              <a:rPr dirty="0" sz="1200" spc="5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time;</a:t>
            </a:r>
            <a:r>
              <a:rPr dirty="0" sz="1200" spc="5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what</a:t>
            </a:r>
            <a:r>
              <a:rPr dirty="0" sz="1200" spc="5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that</a:t>
            </a:r>
            <a:r>
              <a:rPr dirty="0" sz="1200" spc="5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short</a:t>
            </a:r>
            <a:r>
              <a:rPr dirty="0" sz="1200" spc="5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time</a:t>
            </a:r>
            <a:r>
              <a:rPr dirty="0" sz="1200" spc="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period</a:t>
            </a:r>
            <a:r>
              <a:rPr dirty="0" sz="1200" spc="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is</a:t>
            </a:r>
            <a:r>
              <a:rPr dirty="0" sz="1200" spc="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</a:t>
            </a:r>
            <a:r>
              <a:rPr dirty="0" sz="1200" spc="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what</a:t>
            </a:r>
            <a:r>
              <a:rPr dirty="0" sz="1200" spc="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it</a:t>
            </a:r>
            <a:r>
              <a:rPr dirty="0" sz="1200" spc="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represents</a:t>
            </a:r>
            <a:r>
              <a:rPr dirty="0" sz="1200" spc="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</a:t>
            </a:r>
            <a:r>
              <a:rPr dirty="0" sz="1200" spc="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6036817" y="4054094"/>
            <a:ext cx="13589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latin typeface="Times New Roman"/>
                <a:cs typeface="Times New Roman"/>
              </a:rPr>
              <a:t>X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58900" y="439165"/>
            <a:ext cx="117348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latin typeface="Times New Roman"/>
                <a:cs typeface="Times New Roman"/>
              </a:rPr>
              <a:t>15B</a:t>
            </a:r>
            <a:r>
              <a:rPr dirty="0" sz="1000" spc="220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Odor</a:t>
            </a:r>
            <a:r>
              <a:rPr dirty="0" sz="1000" spc="-15" b="1">
                <a:latin typeface="Times New Roman"/>
                <a:cs typeface="Times New Roman"/>
              </a:rPr>
              <a:t> </a:t>
            </a:r>
            <a:r>
              <a:rPr dirty="0" sz="1000" spc="-5" b="1">
                <a:latin typeface="Times New Roman"/>
                <a:cs typeface="Times New Roman"/>
              </a:rPr>
              <a:t>Modeling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96546" y="439165"/>
            <a:ext cx="217170" cy="178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b="1">
                <a:latin typeface="Times New Roman"/>
                <a:cs typeface="Times New Roman"/>
              </a:rPr>
              <a:t>337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58898" y="892555"/>
            <a:ext cx="5056505" cy="715010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12700" marR="5080">
              <a:lnSpc>
                <a:spcPts val="1400"/>
              </a:lnSpc>
              <a:spcBef>
                <a:spcPts val="180"/>
              </a:spcBef>
            </a:pPr>
            <a:r>
              <a:rPr dirty="0" sz="1200" spc="-5">
                <a:latin typeface="Times New Roman"/>
                <a:cs typeface="Times New Roman"/>
              </a:rPr>
              <a:t>modeling</a:t>
            </a:r>
            <a:r>
              <a:rPr dirty="0" sz="1200" spc="7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analyses</a:t>
            </a:r>
            <a:r>
              <a:rPr dirty="0" sz="1200" spc="7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varies.</a:t>
            </a:r>
            <a:r>
              <a:rPr dirty="0" sz="1200" spc="15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  <a:hlinkClick r:id="rId2" action="ppaction://hlinksldjump"/>
              </a:rPr>
              <a:t>Table</a:t>
            </a:r>
            <a:r>
              <a:rPr dirty="0" sz="1200" spc="70">
                <a:latin typeface="Times New Roman"/>
                <a:cs typeface="Times New Roman"/>
                <a:hlinkClick r:id="rId2" action="ppaction://hlinksldjump"/>
              </a:rPr>
              <a:t> </a:t>
            </a:r>
            <a:r>
              <a:rPr dirty="0" sz="1200">
                <a:latin typeface="Times New Roman"/>
                <a:cs typeface="Times New Roman"/>
                <a:hlinkClick r:id="rId2" action="ppaction://hlinksldjump"/>
              </a:rPr>
              <a:t>1</a:t>
            </a:r>
            <a:r>
              <a:rPr dirty="0" sz="1200" spc="75">
                <a:latin typeface="Times New Roman"/>
                <a:cs typeface="Times New Roman"/>
                <a:hlinkClick r:id="rId2" action="ppaction://hlinksldjump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presents</a:t>
            </a:r>
            <a:r>
              <a:rPr dirty="0" sz="1200" spc="8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8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listing</a:t>
            </a:r>
            <a:r>
              <a:rPr dirty="0" sz="1200" spc="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8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some</a:t>
            </a:r>
            <a:r>
              <a:rPr dirty="0" sz="1200" spc="8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8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8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time</a:t>
            </a:r>
            <a:r>
              <a:rPr dirty="0" sz="1200" spc="8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periods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that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have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been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used in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recently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published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odor analyses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(Diosey,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2001).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1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dirty="0" sz="1000" spc="-5" b="1">
                <a:latin typeface="Times New Roman"/>
                <a:cs typeface="Times New Roman"/>
              </a:rPr>
              <a:t>Table</a:t>
            </a:r>
            <a:r>
              <a:rPr dirty="0" sz="1000" b="1">
                <a:latin typeface="Times New Roman"/>
                <a:cs typeface="Times New Roman"/>
              </a:rPr>
              <a:t> 1.</a:t>
            </a:r>
            <a:r>
              <a:rPr dirty="0" sz="1000" spc="5" b="1">
                <a:latin typeface="Times New Roman"/>
                <a:cs typeface="Times New Roman"/>
              </a:rPr>
              <a:t> </a:t>
            </a:r>
            <a:r>
              <a:rPr dirty="0" sz="1000" spc="-5" b="1">
                <a:latin typeface="Times New Roman"/>
                <a:cs typeface="Times New Roman"/>
              </a:rPr>
              <a:t>Examples</a:t>
            </a:r>
            <a:r>
              <a:rPr dirty="0" sz="1000" spc="5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of</a:t>
            </a:r>
            <a:r>
              <a:rPr dirty="0" sz="1000" spc="5" b="1">
                <a:latin typeface="Times New Roman"/>
                <a:cs typeface="Times New Roman"/>
              </a:rPr>
              <a:t> </a:t>
            </a:r>
            <a:r>
              <a:rPr dirty="0" sz="1000" spc="-5" b="1">
                <a:latin typeface="Times New Roman"/>
                <a:cs typeface="Times New Roman"/>
              </a:rPr>
              <a:t>Time</a:t>
            </a:r>
            <a:r>
              <a:rPr dirty="0" sz="1000" spc="5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Scales Used</a:t>
            </a:r>
            <a:r>
              <a:rPr dirty="0" sz="1000" spc="5" b="1">
                <a:latin typeface="Times New Roman"/>
                <a:cs typeface="Times New Roman"/>
              </a:rPr>
              <a:t> </a:t>
            </a:r>
            <a:r>
              <a:rPr dirty="0" sz="1000" spc="-5" b="1">
                <a:latin typeface="Times New Roman"/>
                <a:cs typeface="Times New Roman"/>
              </a:rPr>
              <a:t>in</a:t>
            </a:r>
            <a:r>
              <a:rPr dirty="0" sz="1000" spc="5" b="1">
                <a:latin typeface="Times New Roman"/>
                <a:cs typeface="Times New Roman"/>
              </a:rPr>
              <a:t> </a:t>
            </a:r>
            <a:r>
              <a:rPr dirty="0" sz="1000" b="1">
                <a:latin typeface="Times New Roman"/>
                <a:cs typeface="Times New Roman"/>
              </a:rPr>
              <a:t>Odor</a:t>
            </a:r>
            <a:r>
              <a:rPr dirty="0" sz="1000" spc="5" b="1">
                <a:latin typeface="Times New Roman"/>
                <a:cs typeface="Times New Roman"/>
              </a:rPr>
              <a:t> </a:t>
            </a:r>
            <a:r>
              <a:rPr dirty="0" sz="1000" spc="-5" b="1">
                <a:latin typeface="Times New Roman"/>
                <a:cs typeface="Times New Roman"/>
              </a:rPr>
              <a:t>Modeling.</a:t>
            </a:r>
            <a:endParaRPr sz="1000">
              <a:latin typeface="Times New Roman"/>
              <a:cs typeface="Times New Roman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1389888" y="1745742"/>
          <a:ext cx="4994275" cy="45961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11580"/>
                <a:gridCol w="1485900"/>
                <a:gridCol w="2292349"/>
              </a:tblGrid>
              <a:tr h="36880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r>
                        <a:rPr dirty="0" sz="1200" b="1">
                          <a:latin typeface="Times New Roman"/>
                          <a:cs typeface="Times New Roman"/>
                        </a:rPr>
                        <a:t>Time</a:t>
                      </a:r>
                      <a:r>
                        <a:rPr dirty="0" sz="1200" spc="-20" b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b="1">
                          <a:latin typeface="Times New Roman"/>
                          <a:cs typeface="Times New Roman"/>
                        </a:rPr>
                        <a:t>Scale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8265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6880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r>
                        <a:rPr dirty="0" sz="1200" b="1">
                          <a:latin typeface="Times New Roman"/>
                          <a:cs typeface="Times New Roman"/>
                        </a:rPr>
                        <a:t>Criterion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8265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r>
                        <a:rPr dirty="0" sz="1200" b="1">
                          <a:latin typeface="Times New Roman"/>
                          <a:cs typeface="Times New Roman"/>
                        </a:rPr>
                        <a:t>Source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8265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880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second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5725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9075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Odor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recognition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5725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Compost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facility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5725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880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30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seconds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5725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4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D/T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5725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Compost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facility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5725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880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&lt;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minute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5725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2255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Odor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complaint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5725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270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Compost</a:t>
                      </a:r>
                      <a:r>
                        <a:rPr dirty="0" sz="120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facility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5725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880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minutes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5725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4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D/T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5725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Wastewater treatment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plant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5725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880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minutes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5725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45110" marR="158750" indent="-79375">
                        <a:lnSpc>
                          <a:spcPts val="14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“Nuisance-causing 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odor</a:t>
                      </a:r>
                      <a:r>
                        <a:rPr dirty="0" sz="1200" spc="-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complaint”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Wastewater treatment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plant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5725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880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minutes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5725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D/T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5725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Portland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cement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plant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5725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880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minutes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5725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D/T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5725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Wastewater treatment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plant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5725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880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10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minutes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5725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82575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Odor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threshold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5725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Hazardous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waste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landfill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5725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880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hour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5725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80365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50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dilutions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5725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Compost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facility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5725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6880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hour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5725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D/T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5725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5"/>
                        </a:spcBef>
                      </a:pPr>
                      <a:r>
                        <a:rPr dirty="0" sz="1200" spc="-5">
                          <a:latin typeface="Times New Roman"/>
                          <a:cs typeface="Times New Roman"/>
                        </a:rPr>
                        <a:t>Composting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facility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85725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3568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hour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905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429259">
                        <a:lnSpc>
                          <a:spcPct val="1000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dirty="0" sz="120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ppb</a:t>
                      </a:r>
                      <a:r>
                        <a:rPr dirty="0" sz="1200" spc="-1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H</a:t>
                      </a:r>
                      <a:r>
                        <a:rPr dirty="0" baseline="-10416" sz="1200" spc="-7"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S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1905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07950" marR="100965">
                        <a:lnSpc>
                          <a:spcPts val="1400"/>
                        </a:lnSpc>
                      </a:pPr>
                      <a:r>
                        <a:rPr dirty="0" sz="1200">
                          <a:latin typeface="Times New Roman"/>
                          <a:cs typeface="Times New Roman"/>
                        </a:rPr>
                        <a:t>Local </a:t>
                      </a:r>
                      <a:r>
                        <a:rPr dirty="0" sz="1200" spc="-5">
                          <a:latin typeface="Times New Roman"/>
                          <a:cs typeface="Times New Roman"/>
                        </a:rPr>
                        <a:t>environmental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quality </a:t>
                      </a:r>
                      <a:r>
                        <a:rPr dirty="0" sz="1200" spc="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review</a:t>
                      </a:r>
                      <a:r>
                        <a:rPr dirty="0" sz="1200" spc="-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odor</a:t>
                      </a:r>
                      <a:r>
                        <a:rPr dirty="0" sz="1200" spc="-3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threshold</a:t>
                      </a:r>
                      <a:r>
                        <a:rPr dirty="0" sz="1200" spc="-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(NYCDEP, </a:t>
                      </a:r>
                      <a:r>
                        <a:rPr dirty="0" sz="1200" spc="-28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1200">
                          <a:latin typeface="Times New Roman"/>
                          <a:cs typeface="Times New Roman"/>
                        </a:rPr>
                        <a:t>2001)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6" name="object 6"/>
          <p:cNvSpPr txBox="1"/>
          <p:nvPr/>
        </p:nvSpPr>
        <p:spPr>
          <a:xfrm>
            <a:off x="1320799" y="6497063"/>
            <a:ext cx="5132070" cy="2526665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algn="just" marL="50800" marR="42545">
              <a:lnSpc>
                <a:spcPts val="1400"/>
              </a:lnSpc>
              <a:spcBef>
                <a:spcPts val="180"/>
              </a:spcBef>
            </a:pPr>
            <a:r>
              <a:rPr dirty="0" sz="1200">
                <a:latin typeface="Times New Roman"/>
                <a:cs typeface="Times New Roman"/>
                <a:hlinkClick r:id="rId2" action="ppaction://hlinksldjump"/>
              </a:rPr>
              <a:t>Table 1 </a:t>
            </a:r>
            <a:r>
              <a:rPr dirty="0" sz="1200">
                <a:latin typeface="Times New Roman"/>
                <a:cs typeface="Times New Roman"/>
              </a:rPr>
              <a:t>indicates there is currently a </a:t>
            </a:r>
            <a:r>
              <a:rPr dirty="0" sz="1200" spc="-5">
                <a:latin typeface="Times New Roman"/>
                <a:cs typeface="Times New Roman"/>
              </a:rPr>
              <a:t>significant </a:t>
            </a:r>
            <a:r>
              <a:rPr dirty="0" sz="1200">
                <a:latin typeface="Times New Roman"/>
                <a:cs typeface="Times New Roman"/>
              </a:rPr>
              <a:t>variation in both the “effective”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time </a:t>
            </a:r>
            <a:r>
              <a:rPr dirty="0" sz="1200">
                <a:latin typeface="Times New Roman"/>
                <a:cs typeface="Times New Roman"/>
              </a:rPr>
              <a:t>scale used to characterize an odor </a:t>
            </a:r>
            <a:r>
              <a:rPr dirty="0" sz="1200" spc="-5">
                <a:latin typeface="Times New Roman"/>
                <a:cs typeface="Times New Roman"/>
              </a:rPr>
              <a:t>impact </a:t>
            </a:r>
            <a:r>
              <a:rPr dirty="0" sz="1200">
                <a:latin typeface="Times New Roman"/>
                <a:cs typeface="Times New Roman"/>
              </a:rPr>
              <a:t>as well as variation in the odor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criteria.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clear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that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while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most</a:t>
            </a:r>
            <a:r>
              <a:rPr dirty="0" sz="1200">
                <a:latin typeface="Times New Roman"/>
                <a:cs typeface="Times New Roman"/>
              </a:rPr>
              <a:t> researchers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agree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principle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that</a:t>
            </a:r>
            <a:r>
              <a:rPr dirty="0" sz="1200" spc="30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perception of odor occurs in a short </a:t>
            </a:r>
            <a:r>
              <a:rPr dirty="0" sz="1200" spc="-5">
                <a:latin typeface="Times New Roman"/>
                <a:cs typeface="Times New Roman"/>
              </a:rPr>
              <a:t>time, </a:t>
            </a:r>
            <a:r>
              <a:rPr dirty="0" sz="1200">
                <a:latin typeface="Times New Roman"/>
                <a:cs typeface="Times New Roman"/>
              </a:rPr>
              <a:t>what constitutes “short” in an odor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analysis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varies significantly.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150">
              <a:latin typeface="Times New Roman"/>
              <a:cs typeface="Times New Roman"/>
            </a:endParaRPr>
          </a:p>
          <a:p>
            <a:pPr algn="just" marL="50800" marR="43180">
              <a:lnSpc>
                <a:spcPct val="97300"/>
              </a:lnSpc>
              <a:spcBef>
                <a:spcPts val="5"/>
              </a:spcBef>
            </a:pPr>
            <a:r>
              <a:rPr dirty="0" sz="1200">
                <a:latin typeface="Times New Roman"/>
                <a:cs typeface="Times New Roman"/>
              </a:rPr>
              <a:t>Many</a:t>
            </a:r>
            <a:r>
              <a:rPr dirty="0" sz="1200" spc="17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17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17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empirical</a:t>
            </a:r>
            <a:r>
              <a:rPr dirty="0" sz="1200" spc="17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factors</a:t>
            </a:r>
            <a:r>
              <a:rPr dirty="0" sz="1200" spc="17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used</a:t>
            </a:r>
            <a:r>
              <a:rPr dirty="0" sz="1200" spc="17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</a:t>
            </a:r>
            <a:r>
              <a:rPr dirty="0" sz="1200" spc="17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the</a:t>
            </a:r>
            <a:r>
              <a:rPr dirty="0" sz="1200" spc="17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dispersion</a:t>
            </a:r>
            <a:r>
              <a:rPr dirty="0" sz="1200" spc="17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equations</a:t>
            </a:r>
            <a:r>
              <a:rPr dirty="0" sz="1200" spc="17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are</a:t>
            </a:r>
            <a:r>
              <a:rPr dirty="0" sz="1200" spc="17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based</a:t>
            </a:r>
            <a:r>
              <a:rPr dirty="0" sz="1200" spc="17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upon </a:t>
            </a:r>
            <a:r>
              <a:rPr dirty="0" sz="1200" spc="-29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field </a:t>
            </a:r>
            <a:r>
              <a:rPr dirty="0" sz="1200" spc="-5">
                <a:latin typeface="Times New Roman"/>
                <a:cs typeface="Times New Roman"/>
              </a:rPr>
              <a:t>sampling </a:t>
            </a:r>
            <a:r>
              <a:rPr dirty="0" sz="1200">
                <a:latin typeface="Times New Roman"/>
                <a:cs typeface="Times New Roman"/>
              </a:rPr>
              <a:t>data collected over finite </a:t>
            </a:r>
            <a:r>
              <a:rPr dirty="0" sz="1200" spc="-5">
                <a:latin typeface="Times New Roman"/>
                <a:cs typeface="Times New Roman"/>
              </a:rPr>
              <a:t>sampling </a:t>
            </a:r>
            <a:r>
              <a:rPr dirty="0" sz="1200">
                <a:latin typeface="Times New Roman"/>
                <a:cs typeface="Times New Roman"/>
              </a:rPr>
              <a:t>duration.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Most of the </a:t>
            </a:r>
            <a:r>
              <a:rPr dirty="0" sz="1200" spc="-5">
                <a:latin typeface="Times New Roman"/>
                <a:cs typeface="Times New Roman"/>
              </a:rPr>
              <a:t>models </a:t>
            </a:r>
            <a:r>
              <a:rPr dirty="0" sz="1200">
                <a:latin typeface="Times New Roman"/>
                <a:cs typeface="Times New Roman"/>
              </a:rPr>
              <a:t> currently approved for regulatory purposes are the so-called Gaussian </a:t>
            </a:r>
            <a:r>
              <a:rPr dirty="0" sz="1200" spc="-5">
                <a:latin typeface="Times New Roman"/>
                <a:cs typeface="Times New Roman"/>
              </a:rPr>
              <a:t>models. </a:t>
            </a:r>
            <a:r>
              <a:rPr dirty="0" sz="1200">
                <a:latin typeface="Times New Roman"/>
                <a:cs typeface="Times New Roman"/>
              </a:rPr>
              <a:t> Gaussian </a:t>
            </a:r>
            <a:r>
              <a:rPr dirty="0" sz="1200" spc="-5">
                <a:latin typeface="Times New Roman"/>
                <a:cs typeface="Times New Roman"/>
              </a:rPr>
              <a:t>models </a:t>
            </a:r>
            <a:r>
              <a:rPr dirty="0" sz="1200">
                <a:latin typeface="Times New Roman"/>
                <a:cs typeface="Times New Roman"/>
              </a:rPr>
              <a:t>are </a:t>
            </a:r>
            <a:r>
              <a:rPr dirty="0" sz="1200" spc="-5">
                <a:latin typeface="Times New Roman"/>
                <a:cs typeface="Times New Roman"/>
              </a:rPr>
              <a:t>empirically </a:t>
            </a:r>
            <a:r>
              <a:rPr dirty="0" sz="1200">
                <a:latin typeface="Times New Roman"/>
                <a:cs typeface="Times New Roman"/>
              </a:rPr>
              <a:t>based and rely on </a:t>
            </a:r>
            <a:r>
              <a:rPr dirty="0" sz="1200" spc="-5">
                <a:latin typeface="Times New Roman"/>
                <a:cs typeface="Times New Roman"/>
              </a:rPr>
              <a:t>sampling </a:t>
            </a:r>
            <a:r>
              <a:rPr dirty="0" sz="1200">
                <a:latin typeface="Times New Roman"/>
                <a:cs typeface="Times New Roman"/>
              </a:rPr>
              <a:t>data that are </a:t>
            </a:r>
            <a:r>
              <a:rPr dirty="0" sz="1200" spc="-5">
                <a:latin typeface="Times New Roman"/>
                <a:cs typeface="Times New Roman"/>
              </a:rPr>
              <a:t>time- </a:t>
            </a:r>
            <a:r>
              <a:rPr dirty="0" sz="1200">
                <a:latin typeface="Times New Roman"/>
                <a:cs typeface="Times New Roman"/>
              </a:rPr>
              <a:t> averaged, such as the turbulent diffusion </a:t>
            </a:r>
            <a:r>
              <a:rPr dirty="0" sz="1200" spc="-5">
                <a:latin typeface="Times New Roman"/>
                <a:cs typeface="Times New Roman"/>
              </a:rPr>
              <a:t>parameters, </a:t>
            </a:r>
            <a:r>
              <a:rPr dirty="0" sz="1250" spc="-20" i="1">
                <a:latin typeface="Symbol"/>
                <a:cs typeface="Symbol"/>
              </a:rPr>
              <a:t></a:t>
            </a:r>
            <a:r>
              <a:rPr dirty="0" baseline="-10416" sz="1200" spc="-30" i="1">
                <a:latin typeface="Times New Roman"/>
                <a:cs typeface="Times New Roman"/>
              </a:rPr>
              <a:t>y</a:t>
            </a:r>
            <a:r>
              <a:rPr dirty="0" baseline="-10416" sz="1200" spc="-22" i="1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 </a:t>
            </a:r>
            <a:r>
              <a:rPr dirty="0" sz="1250" spc="-15" i="1">
                <a:latin typeface="Symbol"/>
                <a:cs typeface="Symbol"/>
              </a:rPr>
              <a:t></a:t>
            </a:r>
            <a:r>
              <a:rPr dirty="0" baseline="-10416" sz="1200" spc="-22" i="1">
                <a:latin typeface="Times New Roman"/>
                <a:cs typeface="Times New Roman"/>
              </a:rPr>
              <a:t>z</a:t>
            </a:r>
            <a:r>
              <a:rPr dirty="0" sz="1200" spc="-15">
                <a:latin typeface="Times New Roman"/>
                <a:cs typeface="Times New Roman"/>
              </a:rPr>
              <a:t>.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 addition,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Gaussian </a:t>
            </a:r>
            <a:r>
              <a:rPr dirty="0" sz="1200" spc="-5">
                <a:latin typeface="Times New Roman"/>
                <a:cs typeface="Times New Roman"/>
              </a:rPr>
              <a:t>models assume </a:t>
            </a:r>
            <a:r>
              <a:rPr dirty="0" sz="1200">
                <a:latin typeface="Times New Roman"/>
                <a:cs typeface="Times New Roman"/>
              </a:rPr>
              <a:t>a steady-state condition.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This </a:t>
            </a:r>
            <a:r>
              <a:rPr dirty="0" sz="1200" spc="-5">
                <a:latin typeface="Times New Roman"/>
                <a:cs typeface="Times New Roman"/>
              </a:rPr>
              <a:t>makes </a:t>
            </a:r>
            <a:r>
              <a:rPr dirty="0" sz="1200">
                <a:latin typeface="Times New Roman"/>
                <a:cs typeface="Times New Roman"/>
              </a:rPr>
              <a:t>Gaussian-based 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dispersion </a:t>
            </a:r>
            <a:r>
              <a:rPr dirty="0" sz="1200" spc="-5">
                <a:latin typeface="Times New Roman"/>
                <a:cs typeface="Times New Roman"/>
              </a:rPr>
              <a:t>models, </a:t>
            </a:r>
            <a:r>
              <a:rPr dirty="0" sz="1200">
                <a:latin typeface="Times New Roman"/>
                <a:cs typeface="Times New Roman"/>
              </a:rPr>
              <a:t>such as the </a:t>
            </a:r>
            <a:r>
              <a:rPr dirty="0" sz="1200" spc="-5">
                <a:latin typeface="Times New Roman"/>
                <a:cs typeface="Times New Roman"/>
              </a:rPr>
              <a:t>Industrial </a:t>
            </a:r>
            <a:r>
              <a:rPr dirty="0" sz="1200">
                <a:latin typeface="Times New Roman"/>
                <a:cs typeface="Times New Roman"/>
              </a:rPr>
              <a:t>Source </a:t>
            </a:r>
            <a:r>
              <a:rPr dirty="0" sz="1200" spc="-5">
                <a:latin typeface="Times New Roman"/>
                <a:cs typeface="Times New Roman"/>
              </a:rPr>
              <a:t>Complex </a:t>
            </a:r>
            <a:r>
              <a:rPr dirty="0" sz="1200">
                <a:latin typeface="Times New Roman"/>
                <a:cs typeface="Times New Roman"/>
              </a:rPr>
              <a:t>– Short Term (ISCST3) </a:t>
            </a:r>
            <a:r>
              <a:rPr dirty="0" sz="1200" spc="-28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model</a:t>
            </a:r>
            <a:r>
              <a:rPr dirty="0" sz="1200" spc="1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and</a:t>
            </a:r>
            <a:r>
              <a:rPr dirty="0" sz="1200" spc="13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AERMOD</a:t>
            </a:r>
            <a:r>
              <a:rPr dirty="0" sz="1200" spc="135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model,</a:t>
            </a:r>
            <a:r>
              <a:rPr dirty="0" sz="1200" spc="1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appropriate</a:t>
            </a:r>
            <a:r>
              <a:rPr dirty="0" sz="1200" spc="1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for</a:t>
            </a:r>
            <a:r>
              <a:rPr dirty="0" sz="1200" spc="1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averaging</a:t>
            </a:r>
            <a:r>
              <a:rPr dirty="0" sz="1200" spc="13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times</a:t>
            </a:r>
            <a:r>
              <a:rPr dirty="0" sz="1200" spc="1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of</a:t>
            </a:r>
            <a:r>
              <a:rPr dirty="0" sz="1200" spc="1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3</a:t>
            </a:r>
            <a:r>
              <a:rPr dirty="0" sz="1200" spc="130">
                <a:latin typeface="Times New Roman"/>
                <a:cs typeface="Times New Roman"/>
              </a:rPr>
              <a:t> </a:t>
            </a:r>
            <a:r>
              <a:rPr dirty="0" sz="1200" spc="-5">
                <a:latin typeface="Times New Roman"/>
                <a:cs typeface="Times New Roman"/>
              </a:rPr>
              <a:t>minutes</a:t>
            </a:r>
            <a:r>
              <a:rPr dirty="0" sz="1200" spc="1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to</a:t>
            </a:r>
            <a:r>
              <a:rPr dirty="0" sz="1200" spc="1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1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The EnviroComp Institute</dc:creator>
  <dc:subject>Air Pollution Modeling</dc:subject>
  <dc:title>AQM Volume 3</dc:title>
  <dcterms:created xsi:type="dcterms:W3CDTF">2021-05-10T00:26:12Z</dcterms:created>
  <dcterms:modified xsi:type="dcterms:W3CDTF">2021-05-10T00:26:12Z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2020-09-06T00:00:00Z</vt:filetime>
  </property>
  <property fmtid="{D5CDD505-2E9C-101B-9397-08002B2CF9AE}" pid="3" name="Creator">
    <vt:lpwstr>Adobe Acrobat 6.02</vt:lpwstr>
  </property>
  <property fmtid="{D5CDD505-2E9C-101B-9397-08002B2CF9AE}" pid="4" name="LastSaved">
    <vt:filetime>2021-05-10T00:00:00Z</vt:filetime>
  </property>
</Properties>
</file>