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361" r:id="rId3"/>
    <p:sldId id="289" r:id="rId4"/>
    <p:sldId id="342" r:id="rId5"/>
    <p:sldId id="362" r:id="rId6"/>
    <p:sldId id="363" r:id="rId7"/>
    <p:sldId id="365" r:id="rId8"/>
    <p:sldId id="264" r:id="rId9"/>
    <p:sldId id="292" r:id="rId10"/>
    <p:sldId id="386" r:id="rId11"/>
    <p:sldId id="387" r:id="rId12"/>
    <p:sldId id="388" r:id="rId13"/>
    <p:sldId id="293" r:id="rId14"/>
    <p:sldId id="371" r:id="rId15"/>
    <p:sldId id="368" r:id="rId16"/>
    <p:sldId id="367" r:id="rId17"/>
    <p:sldId id="274" r:id="rId18"/>
    <p:sldId id="372" r:id="rId19"/>
    <p:sldId id="275" r:id="rId20"/>
    <p:sldId id="370" r:id="rId21"/>
    <p:sldId id="276" r:id="rId22"/>
    <p:sldId id="260" r:id="rId23"/>
    <p:sldId id="262" r:id="rId24"/>
    <p:sldId id="261" r:id="rId25"/>
    <p:sldId id="269" r:id="rId26"/>
    <p:sldId id="271" r:id="rId27"/>
    <p:sldId id="270" r:id="rId28"/>
    <p:sldId id="277" r:id="rId29"/>
    <p:sldId id="280" r:id="rId30"/>
    <p:sldId id="281" r:id="rId31"/>
    <p:sldId id="278" r:id="rId32"/>
    <p:sldId id="279" r:id="rId33"/>
    <p:sldId id="369" r:id="rId34"/>
    <p:sldId id="383" r:id="rId35"/>
    <p:sldId id="374" r:id="rId36"/>
    <p:sldId id="375" r:id="rId37"/>
    <p:sldId id="373" r:id="rId38"/>
    <p:sldId id="376" r:id="rId39"/>
    <p:sldId id="379" r:id="rId40"/>
    <p:sldId id="380" r:id="rId41"/>
    <p:sldId id="381" r:id="rId42"/>
    <p:sldId id="382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23" autoAdjust="0"/>
    <p:restoredTop sz="83878" autoAdjust="0"/>
  </p:normalViewPr>
  <p:slideViewPr>
    <p:cSldViewPr snapToGrid="0">
      <p:cViewPr varScale="1">
        <p:scale>
          <a:sx n="102" d="100"/>
          <a:sy n="102" d="100"/>
        </p:scale>
        <p:origin x="140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400" b="1">
                <a:solidFill>
                  <a:schemeClr val="tx1"/>
                </a:solidFill>
              </a:rPr>
              <a:t>Neutral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830333608476456"/>
          <c:y val="0.17863756645921719"/>
          <c:w val="0.80741589106798495"/>
          <c:h val="0.69376073655104287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Sheet1!$V$1</c:f>
              <c:strCache>
                <c:ptCount val="1"/>
                <c:pt idx="0">
                  <c:v>x=150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Sheet1!$V$2:$V$40</c:f>
              <c:numCache>
                <c:formatCode>0.00E+00</c:formatCode>
                <c:ptCount val="39"/>
                <c:pt idx="0">
                  <c:v>17.484000000000002</c:v>
                </c:pt>
                <c:pt idx="1">
                  <c:v>21.776</c:v>
                </c:pt>
                <c:pt idx="2">
                  <c:v>30.52</c:v>
                </c:pt>
                <c:pt idx="3">
                  <c:v>36.136000000000003</c:v>
                </c:pt>
                <c:pt idx="4">
                  <c:v>44.56</c:v>
                </c:pt>
                <c:pt idx="5">
                  <c:v>57.08</c:v>
                </c:pt>
                <c:pt idx="6">
                  <c:v>80.800000000000011</c:v>
                </c:pt>
                <c:pt idx="7">
                  <c:v>106.19999999999999</c:v>
                </c:pt>
                <c:pt idx="8">
                  <c:v>139.96</c:v>
                </c:pt>
                <c:pt idx="9">
                  <c:v>178.88000000000005</c:v>
                </c:pt>
                <c:pt idx="10">
                  <c:v>219.95999999999998</c:v>
                </c:pt>
                <c:pt idx="11">
                  <c:v>263.84000000000003</c:v>
                </c:pt>
                <c:pt idx="12">
                  <c:v>319.76</c:v>
                </c:pt>
                <c:pt idx="13">
                  <c:v>380.7600000000001</c:v>
                </c:pt>
                <c:pt idx="14">
                  <c:v>484.8</c:v>
                </c:pt>
                <c:pt idx="15">
                  <c:v>613.60000000000014</c:v>
                </c:pt>
                <c:pt idx="16">
                  <c:v>775.6</c:v>
                </c:pt>
                <c:pt idx="17">
                  <c:v>962.4</c:v>
                </c:pt>
                <c:pt idx="18">
                  <c:v>1177.6000000000001</c:v>
                </c:pt>
                <c:pt idx="19">
                  <c:v>1714</c:v>
                </c:pt>
                <c:pt idx="20">
                  <c:v>1987.6000000000001</c:v>
                </c:pt>
                <c:pt idx="21">
                  <c:v>2259.2000000000003</c:v>
                </c:pt>
                <c:pt idx="22">
                  <c:v>2512.8000000000002</c:v>
                </c:pt>
                <c:pt idx="23">
                  <c:v>2738.0000000000005</c:v>
                </c:pt>
                <c:pt idx="24">
                  <c:v>2970.4000000000005</c:v>
                </c:pt>
                <c:pt idx="25">
                  <c:v>3179.6</c:v>
                </c:pt>
                <c:pt idx="26">
                  <c:v>3375.6</c:v>
                </c:pt>
                <c:pt idx="27">
                  <c:v>3554.8</c:v>
                </c:pt>
                <c:pt idx="28">
                  <c:v>3707.9999999999995</c:v>
                </c:pt>
                <c:pt idx="29">
                  <c:v>3872.0000000000005</c:v>
                </c:pt>
                <c:pt idx="30">
                  <c:v>4000</c:v>
                </c:pt>
                <c:pt idx="31">
                  <c:v>4099.9999999999991</c:v>
                </c:pt>
                <c:pt idx="32">
                  <c:v>4168.0000000000009</c:v>
                </c:pt>
                <c:pt idx="33">
                  <c:v>4208</c:v>
                </c:pt>
                <c:pt idx="34">
                  <c:v>4227.9999999999991</c:v>
                </c:pt>
                <c:pt idx="35">
                  <c:v>4236</c:v>
                </c:pt>
                <c:pt idx="36">
                  <c:v>4248</c:v>
                </c:pt>
                <c:pt idx="37">
                  <c:v>4244</c:v>
                </c:pt>
                <c:pt idx="38">
                  <c:v>4351.9999999999991</c:v>
                </c:pt>
              </c:numCache>
            </c:numRef>
          </c:xVal>
          <c:yVal>
            <c:numRef>
              <c:f>Sheet1!$Y$2:$Y$40</c:f>
              <c:numCache>
                <c:formatCode>General</c:formatCode>
                <c:ptCount val="39"/>
                <c:pt idx="0">
                  <c:v>12.5</c:v>
                </c:pt>
                <c:pt idx="1">
                  <c:v>37.5</c:v>
                </c:pt>
                <c:pt idx="2">
                  <c:v>62.5</c:v>
                </c:pt>
                <c:pt idx="3">
                  <c:v>87.5</c:v>
                </c:pt>
                <c:pt idx="4">
                  <c:v>112.5</c:v>
                </c:pt>
                <c:pt idx="5">
                  <c:v>137.5</c:v>
                </c:pt>
                <c:pt idx="6">
                  <c:v>162.5</c:v>
                </c:pt>
                <c:pt idx="7">
                  <c:v>187.5</c:v>
                </c:pt>
                <c:pt idx="8">
                  <c:v>212.5</c:v>
                </c:pt>
                <c:pt idx="9">
                  <c:v>237.5</c:v>
                </c:pt>
                <c:pt idx="10">
                  <c:v>262.5</c:v>
                </c:pt>
                <c:pt idx="11">
                  <c:v>287.5</c:v>
                </c:pt>
                <c:pt idx="12">
                  <c:v>312.5</c:v>
                </c:pt>
                <c:pt idx="13">
                  <c:v>337.5</c:v>
                </c:pt>
                <c:pt idx="14">
                  <c:v>362.5</c:v>
                </c:pt>
                <c:pt idx="15">
                  <c:v>387.5</c:v>
                </c:pt>
                <c:pt idx="16">
                  <c:v>412.5</c:v>
                </c:pt>
                <c:pt idx="17">
                  <c:v>437.5</c:v>
                </c:pt>
                <c:pt idx="18">
                  <c:v>462.5</c:v>
                </c:pt>
                <c:pt idx="19">
                  <c:v>487.5</c:v>
                </c:pt>
                <c:pt idx="20">
                  <c:v>512.5</c:v>
                </c:pt>
                <c:pt idx="21">
                  <c:v>537.5</c:v>
                </c:pt>
                <c:pt idx="22">
                  <c:v>562.5</c:v>
                </c:pt>
                <c:pt idx="23">
                  <c:v>587.5</c:v>
                </c:pt>
                <c:pt idx="24">
                  <c:v>612.5</c:v>
                </c:pt>
                <c:pt idx="25">
                  <c:v>637.5</c:v>
                </c:pt>
                <c:pt idx="26">
                  <c:v>662.5</c:v>
                </c:pt>
                <c:pt idx="27">
                  <c:v>687.5</c:v>
                </c:pt>
                <c:pt idx="28">
                  <c:v>712.5</c:v>
                </c:pt>
                <c:pt idx="29">
                  <c:v>737.5</c:v>
                </c:pt>
                <c:pt idx="30">
                  <c:v>762.5</c:v>
                </c:pt>
                <c:pt idx="31">
                  <c:v>787.5</c:v>
                </c:pt>
                <c:pt idx="32">
                  <c:v>812.5</c:v>
                </c:pt>
                <c:pt idx="33">
                  <c:v>837.5</c:v>
                </c:pt>
                <c:pt idx="34">
                  <c:v>862.5</c:v>
                </c:pt>
                <c:pt idx="35">
                  <c:v>887.5</c:v>
                </c:pt>
                <c:pt idx="36">
                  <c:v>912.5</c:v>
                </c:pt>
                <c:pt idx="37">
                  <c:v>937.5</c:v>
                </c:pt>
                <c:pt idx="38">
                  <c:v>962.5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B03-4941-B686-8589E6FAB834}"/>
            </c:ext>
          </c:extLst>
        </c:ser>
        <c:ser>
          <c:idx val="1"/>
          <c:order val="1"/>
          <c:tx>
            <c:strRef>
              <c:f>Sheet1!$W$1</c:f>
              <c:strCache>
                <c:ptCount val="1"/>
                <c:pt idx="0">
                  <c:v>x=400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Sheet1!$W$2:$W$40</c:f>
              <c:numCache>
                <c:formatCode>General</c:formatCode>
                <c:ptCount val="39"/>
                <c:pt idx="0" formatCode="0.00E+00">
                  <c:v>8.0359999999999996</c:v>
                </c:pt>
                <c:pt idx="1">
                  <c:v>6.8519999999999994</c:v>
                </c:pt>
                <c:pt idx="2">
                  <c:v>8.0760000000000005</c:v>
                </c:pt>
                <c:pt idx="3">
                  <c:v>9.0000000000000018</c:v>
                </c:pt>
                <c:pt idx="4">
                  <c:v>10.171999999999999</c:v>
                </c:pt>
                <c:pt idx="5">
                  <c:v>11.818000000000001</c:v>
                </c:pt>
                <c:pt idx="6">
                  <c:v>13.596000000000002</c:v>
                </c:pt>
                <c:pt idx="7">
                  <c:v>15.728</c:v>
                </c:pt>
                <c:pt idx="8">
                  <c:v>19.151999999999997</c:v>
                </c:pt>
                <c:pt idx="9">
                  <c:v>21.572000000000003</c:v>
                </c:pt>
                <c:pt idx="10">
                  <c:v>25.284000000000002</c:v>
                </c:pt>
                <c:pt idx="11">
                  <c:v>28.896000000000001</c:v>
                </c:pt>
                <c:pt idx="12">
                  <c:v>31.532</c:v>
                </c:pt>
                <c:pt idx="13">
                  <c:v>36.116</c:v>
                </c:pt>
                <c:pt idx="14">
                  <c:v>41.667999999999992</c:v>
                </c:pt>
                <c:pt idx="15">
                  <c:v>47.271999999999998</c:v>
                </c:pt>
                <c:pt idx="16">
                  <c:v>54.847999999999992</c:v>
                </c:pt>
                <c:pt idx="17">
                  <c:v>61.32</c:v>
                </c:pt>
                <c:pt idx="18">
                  <c:v>67.800000000000011</c:v>
                </c:pt>
                <c:pt idx="19">
                  <c:v>83.360000000000014</c:v>
                </c:pt>
                <c:pt idx="20">
                  <c:v>91.44</c:v>
                </c:pt>
                <c:pt idx="21">
                  <c:v>96.59999999999998</c:v>
                </c:pt>
                <c:pt idx="22">
                  <c:v>106.84000000000002</c:v>
                </c:pt>
                <c:pt idx="23">
                  <c:v>115.76</c:v>
                </c:pt>
                <c:pt idx="24">
                  <c:v>127.32000000000002</c:v>
                </c:pt>
                <c:pt idx="25">
                  <c:v>135.84</c:v>
                </c:pt>
                <c:pt idx="26">
                  <c:v>148.23999999999998</c:v>
                </c:pt>
                <c:pt idx="27">
                  <c:v>157.6</c:v>
                </c:pt>
                <c:pt idx="28">
                  <c:v>166.20000000000002</c:v>
                </c:pt>
                <c:pt idx="29">
                  <c:v>175.72</c:v>
                </c:pt>
                <c:pt idx="30">
                  <c:v>192.76000000000005</c:v>
                </c:pt>
                <c:pt idx="31">
                  <c:v>210.48000000000002</c:v>
                </c:pt>
                <c:pt idx="32">
                  <c:v>235.4</c:v>
                </c:pt>
                <c:pt idx="33">
                  <c:v>259.8</c:v>
                </c:pt>
                <c:pt idx="34">
                  <c:v>291.60000000000002</c:v>
                </c:pt>
                <c:pt idx="35">
                  <c:v>325.2000000000001</c:v>
                </c:pt>
                <c:pt idx="36">
                  <c:v>364.52</c:v>
                </c:pt>
                <c:pt idx="37">
                  <c:v>406.48</c:v>
                </c:pt>
                <c:pt idx="38">
                  <c:v>503.99999999999994</c:v>
                </c:pt>
              </c:numCache>
            </c:numRef>
          </c:xVal>
          <c:yVal>
            <c:numRef>
              <c:f>Sheet1!$Y$2:$Y$40</c:f>
              <c:numCache>
                <c:formatCode>General</c:formatCode>
                <c:ptCount val="39"/>
                <c:pt idx="0">
                  <c:v>12.5</c:v>
                </c:pt>
                <c:pt idx="1">
                  <c:v>37.5</c:v>
                </c:pt>
                <c:pt idx="2">
                  <c:v>62.5</c:v>
                </c:pt>
                <c:pt idx="3">
                  <c:v>87.5</c:v>
                </c:pt>
                <c:pt idx="4">
                  <c:v>112.5</c:v>
                </c:pt>
                <c:pt idx="5">
                  <c:v>137.5</c:v>
                </c:pt>
                <c:pt idx="6">
                  <c:v>162.5</c:v>
                </c:pt>
                <c:pt idx="7">
                  <c:v>187.5</c:v>
                </c:pt>
                <c:pt idx="8">
                  <c:v>212.5</c:v>
                </c:pt>
                <c:pt idx="9">
                  <c:v>237.5</c:v>
                </c:pt>
                <c:pt idx="10">
                  <c:v>262.5</c:v>
                </c:pt>
                <c:pt idx="11">
                  <c:v>287.5</c:v>
                </c:pt>
                <c:pt idx="12">
                  <c:v>312.5</c:v>
                </c:pt>
                <c:pt idx="13">
                  <c:v>337.5</c:v>
                </c:pt>
                <c:pt idx="14">
                  <c:v>362.5</c:v>
                </c:pt>
                <c:pt idx="15">
                  <c:v>387.5</c:v>
                </c:pt>
                <c:pt idx="16">
                  <c:v>412.5</c:v>
                </c:pt>
                <c:pt idx="17">
                  <c:v>437.5</c:v>
                </c:pt>
                <c:pt idx="18">
                  <c:v>462.5</c:v>
                </c:pt>
                <c:pt idx="19">
                  <c:v>487.5</c:v>
                </c:pt>
                <c:pt idx="20">
                  <c:v>512.5</c:v>
                </c:pt>
                <c:pt idx="21">
                  <c:v>537.5</c:v>
                </c:pt>
                <c:pt idx="22">
                  <c:v>562.5</c:v>
                </c:pt>
                <c:pt idx="23">
                  <c:v>587.5</c:v>
                </c:pt>
                <c:pt idx="24">
                  <c:v>612.5</c:v>
                </c:pt>
                <c:pt idx="25">
                  <c:v>637.5</c:v>
                </c:pt>
                <c:pt idx="26">
                  <c:v>662.5</c:v>
                </c:pt>
                <c:pt idx="27">
                  <c:v>687.5</c:v>
                </c:pt>
                <c:pt idx="28">
                  <c:v>712.5</c:v>
                </c:pt>
                <c:pt idx="29">
                  <c:v>737.5</c:v>
                </c:pt>
                <c:pt idx="30">
                  <c:v>762.5</c:v>
                </c:pt>
                <c:pt idx="31">
                  <c:v>787.5</c:v>
                </c:pt>
                <c:pt idx="32">
                  <c:v>812.5</c:v>
                </c:pt>
                <c:pt idx="33">
                  <c:v>837.5</c:v>
                </c:pt>
                <c:pt idx="34">
                  <c:v>862.5</c:v>
                </c:pt>
                <c:pt idx="35">
                  <c:v>887.5</c:v>
                </c:pt>
                <c:pt idx="36">
                  <c:v>912.5</c:v>
                </c:pt>
                <c:pt idx="37">
                  <c:v>937.5</c:v>
                </c:pt>
                <c:pt idx="38">
                  <c:v>962.5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9B03-4941-B686-8589E6FAB834}"/>
            </c:ext>
          </c:extLst>
        </c:ser>
        <c:ser>
          <c:idx val="2"/>
          <c:order val="2"/>
          <c:tx>
            <c:strRef>
              <c:f>Sheet1!$X$1</c:f>
              <c:strCache>
                <c:ptCount val="1"/>
                <c:pt idx="0">
                  <c:v>x=650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Sheet1!$X$2:$X$40</c:f>
              <c:numCache>
                <c:formatCode>General</c:formatCode>
                <c:ptCount val="39"/>
                <c:pt idx="0" formatCode="0.00E+00">
                  <c:v>5.6479999999999997</c:v>
                </c:pt>
                <c:pt idx="1">
                  <c:v>5.024</c:v>
                </c:pt>
                <c:pt idx="2">
                  <c:v>4.8515999999999995</c:v>
                </c:pt>
                <c:pt idx="3">
                  <c:v>4.9131999999999998</c:v>
                </c:pt>
                <c:pt idx="4">
                  <c:v>5.4840000000000009</c:v>
                </c:pt>
                <c:pt idx="5">
                  <c:v>5.7800000000000011</c:v>
                </c:pt>
                <c:pt idx="6">
                  <c:v>6.36</c:v>
                </c:pt>
                <c:pt idx="7">
                  <c:v>6.984</c:v>
                </c:pt>
                <c:pt idx="8">
                  <c:v>7.82</c:v>
                </c:pt>
                <c:pt idx="9">
                  <c:v>8.5120000000000005</c:v>
                </c:pt>
                <c:pt idx="10">
                  <c:v>9.8240000000000016</c:v>
                </c:pt>
                <c:pt idx="11">
                  <c:v>10.38</c:v>
                </c:pt>
                <c:pt idx="12">
                  <c:v>11.168000000000003</c:v>
                </c:pt>
                <c:pt idx="13">
                  <c:v>12.119999999999997</c:v>
                </c:pt>
                <c:pt idx="14">
                  <c:v>13.391999999999998</c:v>
                </c:pt>
                <c:pt idx="15">
                  <c:v>14.480000000000002</c:v>
                </c:pt>
                <c:pt idx="16">
                  <c:v>15.452</c:v>
                </c:pt>
                <c:pt idx="17">
                  <c:v>16.216000000000005</c:v>
                </c:pt>
                <c:pt idx="18">
                  <c:v>17.484000000000002</c:v>
                </c:pt>
                <c:pt idx="19">
                  <c:v>22.112000000000002</c:v>
                </c:pt>
                <c:pt idx="20">
                  <c:v>23.924000000000003</c:v>
                </c:pt>
                <c:pt idx="21">
                  <c:v>25.376000000000001</c:v>
                </c:pt>
                <c:pt idx="22">
                  <c:v>27.895999999999994</c:v>
                </c:pt>
                <c:pt idx="23">
                  <c:v>30.388000000000002</c:v>
                </c:pt>
                <c:pt idx="24">
                  <c:v>32.44</c:v>
                </c:pt>
                <c:pt idx="25">
                  <c:v>34.008000000000003</c:v>
                </c:pt>
                <c:pt idx="26">
                  <c:v>36.084000000000003</c:v>
                </c:pt>
                <c:pt idx="27">
                  <c:v>38.760000000000005</c:v>
                </c:pt>
                <c:pt idx="28">
                  <c:v>41.688000000000009</c:v>
                </c:pt>
                <c:pt idx="29">
                  <c:v>44.836000000000006</c:v>
                </c:pt>
                <c:pt idx="30">
                  <c:v>47.508000000000003</c:v>
                </c:pt>
                <c:pt idx="31">
                  <c:v>50.04</c:v>
                </c:pt>
                <c:pt idx="32">
                  <c:v>52.56</c:v>
                </c:pt>
                <c:pt idx="33">
                  <c:v>55.04</c:v>
                </c:pt>
                <c:pt idx="34">
                  <c:v>57.6</c:v>
                </c:pt>
                <c:pt idx="35">
                  <c:v>60.08</c:v>
                </c:pt>
                <c:pt idx="36">
                  <c:v>62.800000000000004</c:v>
                </c:pt>
                <c:pt idx="37">
                  <c:v>65.680000000000007</c:v>
                </c:pt>
                <c:pt idx="38">
                  <c:v>78.760000000000005</c:v>
                </c:pt>
              </c:numCache>
            </c:numRef>
          </c:xVal>
          <c:yVal>
            <c:numRef>
              <c:f>Sheet1!$Y$2:$Y$40</c:f>
              <c:numCache>
                <c:formatCode>General</c:formatCode>
                <c:ptCount val="39"/>
                <c:pt idx="0">
                  <c:v>12.5</c:v>
                </c:pt>
                <c:pt idx="1">
                  <c:v>37.5</c:v>
                </c:pt>
                <c:pt idx="2">
                  <c:v>62.5</c:v>
                </c:pt>
                <c:pt idx="3">
                  <c:v>87.5</c:v>
                </c:pt>
                <c:pt idx="4">
                  <c:v>112.5</c:v>
                </c:pt>
                <c:pt idx="5">
                  <c:v>137.5</c:v>
                </c:pt>
                <c:pt idx="6">
                  <c:v>162.5</c:v>
                </c:pt>
                <c:pt idx="7">
                  <c:v>187.5</c:v>
                </c:pt>
                <c:pt idx="8">
                  <c:v>212.5</c:v>
                </c:pt>
                <c:pt idx="9">
                  <c:v>237.5</c:v>
                </c:pt>
                <c:pt idx="10">
                  <c:v>262.5</c:v>
                </c:pt>
                <c:pt idx="11">
                  <c:v>287.5</c:v>
                </c:pt>
                <c:pt idx="12">
                  <c:v>312.5</c:v>
                </c:pt>
                <c:pt idx="13">
                  <c:v>337.5</c:v>
                </c:pt>
                <c:pt idx="14">
                  <c:v>362.5</c:v>
                </c:pt>
                <c:pt idx="15">
                  <c:v>387.5</c:v>
                </c:pt>
                <c:pt idx="16">
                  <c:v>412.5</c:v>
                </c:pt>
                <c:pt idx="17">
                  <c:v>437.5</c:v>
                </c:pt>
                <c:pt idx="18">
                  <c:v>462.5</c:v>
                </c:pt>
                <c:pt idx="19">
                  <c:v>487.5</c:v>
                </c:pt>
                <c:pt idx="20">
                  <c:v>512.5</c:v>
                </c:pt>
                <c:pt idx="21">
                  <c:v>537.5</c:v>
                </c:pt>
                <c:pt idx="22">
                  <c:v>562.5</c:v>
                </c:pt>
                <c:pt idx="23">
                  <c:v>587.5</c:v>
                </c:pt>
                <c:pt idx="24">
                  <c:v>612.5</c:v>
                </c:pt>
                <c:pt idx="25">
                  <c:v>637.5</c:v>
                </c:pt>
                <c:pt idx="26">
                  <c:v>662.5</c:v>
                </c:pt>
                <c:pt idx="27">
                  <c:v>687.5</c:v>
                </c:pt>
                <c:pt idx="28">
                  <c:v>712.5</c:v>
                </c:pt>
                <c:pt idx="29">
                  <c:v>737.5</c:v>
                </c:pt>
                <c:pt idx="30">
                  <c:v>762.5</c:v>
                </c:pt>
                <c:pt idx="31">
                  <c:v>787.5</c:v>
                </c:pt>
                <c:pt idx="32">
                  <c:v>812.5</c:v>
                </c:pt>
                <c:pt idx="33">
                  <c:v>837.5</c:v>
                </c:pt>
                <c:pt idx="34">
                  <c:v>862.5</c:v>
                </c:pt>
                <c:pt idx="35">
                  <c:v>887.5</c:v>
                </c:pt>
                <c:pt idx="36">
                  <c:v>912.5</c:v>
                </c:pt>
                <c:pt idx="37">
                  <c:v>937.5</c:v>
                </c:pt>
                <c:pt idx="38">
                  <c:v>962.5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9B03-4941-B686-8589E6FAB8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62340800"/>
        <c:axId val="862342464"/>
      </c:scatterChart>
      <c:valAx>
        <c:axId val="862340800"/>
        <c:scaling>
          <c:orientation val="minMax"/>
          <c:max val="60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62342464"/>
        <c:crosses val="autoZero"/>
        <c:crossBetween val="midCat"/>
        <c:majorUnit val="1000"/>
      </c:valAx>
      <c:valAx>
        <c:axId val="8623424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6234080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1759710301910762"/>
          <c:y val="0.52345276133690632"/>
          <c:w val="0.1995089999416983"/>
          <c:h val="0.30287219458210468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400" b="1" i="0">
                <a:solidFill>
                  <a:schemeClr val="tx1"/>
                </a:solidFill>
              </a:rPr>
              <a:t>Stable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3531395707542302E-2"/>
          <c:y val="0.16914963836847158"/>
          <c:w val="0.82153843892590761"/>
          <c:h val="0.70668007153465839"/>
        </c:manualLayout>
      </c:layout>
      <c:scatterChart>
        <c:scatterStyle val="lineMarker"/>
        <c:varyColors val="0"/>
        <c:ser>
          <c:idx val="0"/>
          <c:order val="0"/>
          <c:tx>
            <c:strRef>
              <c:f>[fire_test_frf_1_devc_stable.xlsx]Sheet1!$V$1</c:f>
              <c:strCache>
                <c:ptCount val="1"/>
                <c:pt idx="0">
                  <c:v>x=150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[fire_test_frf_1_devc_stable.xlsx]Sheet1!$V$2:$V$40</c:f>
              <c:numCache>
                <c:formatCode>0.00E+00</c:formatCode>
                <c:ptCount val="39"/>
                <c:pt idx="0">
                  <c:v>3.8052223199999999</c:v>
                </c:pt>
                <c:pt idx="1">
                  <c:v>8.9237303200000007</c:v>
                </c:pt>
                <c:pt idx="2">
                  <c:v>19.362286359999999</c:v>
                </c:pt>
                <c:pt idx="3">
                  <c:v>33.668996959999994</c:v>
                </c:pt>
                <c:pt idx="4">
                  <c:v>69.795286000000004</c:v>
                </c:pt>
                <c:pt idx="5">
                  <c:v>124.75177360000002</c:v>
                </c:pt>
                <c:pt idx="6">
                  <c:v>171.28720720000001</c:v>
                </c:pt>
                <c:pt idx="7">
                  <c:v>203.11899240000002</c:v>
                </c:pt>
                <c:pt idx="8">
                  <c:v>239.73431360000004</c:v>
                </c:pt>
                <c:pt idx="9">
                  <c:v>286.25104120000003</c:v>
                </c:pt>
                <c:pt idx="10">
                  <c:v>335.32756560000001</c:v>
                </c:pt>
                <c:pt idx="11">
                  <c:v>395.41802080000002</c:v>
                </c:pt>
                <c:pt idx="12">
                  <c:v>434.07478400000002</c:v>
                </c:pt>
                <c:pt idx="13">
                  <c:v>486.51592400000004</c:v>
                </c:pt>
                <c:pt idx="14">
                  <c:v>567.97906799999998</c:v>
                </c:pt>
                <c:pt idx="15">
                  <c:v>650.68165199999999</c:v>
                </c:pt>
                <c:pt idx="16">
                  <c:v>768.57556399999987</c:v>
                </c:pt>
                <c:pt idx="17">
                  <c:v>926.14469200000008</c:v>
                </c:pt>
                <c:pt idx="18">
                  <c:v>1110.916352</c:v>
                </c:pt>
                <c:pt idx="19">
                  <c:v>1486.546004</c:v>
                </c:pt>
                <c:pt idx="20">
                  <c:v>1736.1562760000002</c:v>
                </c:pt>
                <c:pt idx="21">
                  <c:v>2048.9687960000001</c:v>
                </c:pt>
                <c:pt idx="22">
                  <c:v>2356.7541479999995</c:v>
                </c:pt>
                <c:pt idx="23">
                  <c:v>2696.4989839999994</c:v>
                </c:pt>
                <c:pt idx="24">
                  <c:v>3005.518172</c:v>
                </c:pt>
                <c:pt idx="25">
                  <c:v>3302.1233640000009</c:v>
                </c:pt>
                <c:pt idx="26">
                  <c:v>3580.9032480000001</c:v>
                </c:pt>
                <c:pt idx="27">
                  <c:v>3835.0146800000002</c:v>
                </c:pt>
                <c:pt idx="28">
                  <c:v>4047.5792000000001</c:v>
                </c:pt>
                <c:pt idx="29">
                  <c:v>4237.1061200000004</c:v>
                </c:pt>
                <c:pt idx="30">
                  <c:v>4395.2878799999999</c:v>
                </c:pt>
                <c:pt idx="31">
                  <c:v>4506.7280400000009</c:v>
                </c:pt>
                <c:pt idx="32">
                  <c:v>4602.4815600000002</c:v>
                </c:pt>
                <c:pt idx="33">
                  <c:v>4702.1338000000005</c:v>
                </c:pt>
                <c:pt idx="34">
                  <c:v>4801.6915200000003</c:v>
                </c:pt>
                <c:pt idx="35">
                  <c:v>4865.7142400000002</c:v>
                </c:pt>
                <c:pt idx="36">
                  <c:v>4950.9022799999993</c:v>
                </c:pt>
                <c:pt idx="37">
                  <c:v>5005.7225200000003</c:v>
                </c:pt>
                <c:pt idx="38">
                  <c:v>5171.5376800000013</c:v>
                </c:pt>
              </c:numCache>
            </c:numRef>
          </c:xVal>
          <c:yVal>
            <c:numRef>
              <c:f>[fire_test_frf_1_devc_stable.xlsx]Sheet1!$Y$2:$Y$40</c:f>
              <c:numCache>
                <c:formatCode>General</c:formatCode>
                <c:ptCount val="39"/>
                <c:pt idx="0">
                  <c:v>12.5</c:v>
                </c:pt>
                <c:pt idx="1">
                  <c:v>37.5</c:v>
                </c:pt>
                <c:pt idx="2">
                  <c:v>62.5</c:v>
                </c:pt>
                <c:pt idx="3">
                  <c:v>87.5</c:v>
                </c:pt>
                <c:pt idx="4">
                  <c:v>112.5</c:v>
                </c:pt>
                <c:pt idx="5">
                  <c:v>137.5</c:v>
                </c:pt>
                <c:pt idx="6">
                  <c:v>162.5</c:v>
                </c:pt>
                <c:pt idx="7">
                  <c:v>187.5</c:v>
                </c:pt>
                <c:pt idx="8">
                  <c:v>212.5</c:v>
                </c:pt>
                <c:pt idx="9">
                  <c:v>237.5</c:v>
                </c:pt>
                <c:pt idx="10">
                  <c:v>262.5</c:v>
                </c:pt>
                <c:pt idx="11">
                  <c:v>287.5</c:v>
                </c:pt>
                <c:pt idx="12">
                  <c:v>312.5</c:v>
                </c:pt>
                <c:pt idx="13">
                  <c:v>337.5</c:v>
                </c:pt>
                <c:pt idx="14">
                  <c:v>362.5</c:v>
                </c:pt>
                <c:pt idx="15">
                  <c:v>387.5</c:v>
                </c:pt>
                <c:pt idx="16">
                  <c:v>412.5</c:v>
                </c:pt>
                <c:pt idx="17">
                  <c:v>437.5</c:v>
                </c:pt>
                <c:pt idx="18">
                  <c:v>462.5</c:v>
                </c:pt>
                <c:pt idx="19">
                  <c:v>487.5</c:v>
                </c:pt>
                <c:pt idx="20">
                  <c:v>512.5</c:v>
                </c:pt>
                <c:pt idx="21">
                  <c:v>537.5</c:v>
                </c:pt>
                <c:pt idx="22">
                  <c:v>562.5</c:v>
                </c:pt>
                <c:pt idx="23">
                  <c:v>587.5</c:v>
                </c:pt>
                <c:pt idx="24">
                  <c:v>612.5</c:v>
                </c:pt>
                <c:pt idx="25">
                  <c:v>637.5</c:v>
                </c:pt>
                <c:pt idx="26">
                  <c:v>662.5</c:v>
                </c:pt>
                <c:pt idx="27">
                  <c:v>687.5</c:v>
                </c:pt>
                <c:pt idx="28">
                  <c:v>712.5</c:v>
                </c:pt>
                <c:pt idx="29">
                  <c:v>737.5</c:v>
                </c:pt>
                <c:pt idx="30">
                  <c:v>762.5</c:v>
                </c:pt>
                <c:pt idx="31">
                  <c:v>787.5</c:v>
                </c:pt>
                <c:pt idx="32">
                  <c:v>812.5</c:v>
                </c:pt>
                <c:pt idx="33">
                  <c:v>837.5</c:v>
                </c:pt>
                <c:pt idx="34">
                  <c:v>862.5</c:v>
                </c:pt>
                <c:pt idx="35">
                  <c:v>887.5</c:v>
                </c:pt>
                <c:pt idx="36">
                  <c:v>912.5</c:v>
                </c:pt>
                <c:pt idx="37">
                  <c:v>937.5</c:v>
                </c:pt>
                <c:pt idx="38">
                  <c:v>962.5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B99-42F9-B613-52B418E5C038}"/>
            </c:ext>
          </c:extLst>
        </c:ser>
        <c:ser>
          <c:idx val="1"/>
          <c:order val="1"/>
          <c:tx>
            <c:strRef>
              <c:f>[fire_test_frf_1_devc_stable.xlsx]Sheet1!$W$1</c:f>
              <c:strCache>
                <c:ptCount val="1"/>
                <c:pt idx="0">
                  <c:v>x=400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[fire_test_frf_1_devc_stable.xlsx]Sheet1!$W$2:$W$40</c:f>
              <c:numCache>
                <c:formatCode>General</c:formatCode>
                <c:ptCount val="39"/>
                <c:pt idx="0">
                  <c:v>2.009161996</c:v>
                </c:pt>
                <c:pt idx="1">
                  <c:v>3.0753981680000004</c:v>
                </c:pt>
                <c:pt idx="2">
                  <c:v>6.0490777920000021</c:v>
                </c:pt>
                <c:pt idx="3">
                  <c:v>11.77508864</c:v>
                </c:pt>
                <c:pt idx="4">
                  <c:v>19.653333200000002</c:v>
                </c:pt>
                <c:pt idx="5">
                  <c:v>38.354896159999996</c:v>
                </c:pt>
                <c:pt idx="6">
                  <c:v>73.914254</c:v>
                </c:pt>
                <c:pt idx="7">
                  <c:v>109.30399519999999</c:v>
                </c:pt>
                <c:pt idx="8">
                  <c:v>147.80434319999998</c:v>
                </c:pt>
                <c:pt idx="9">
                  <c:v>193.23675320000004</c:v>
                </c:pt>
                <c:pt idx="10">
                  <c:v>226.15189080000002</c:v>
                </c:pt>
                <c:pt idx="11">
                  <c:v>257.06148960000002</c:v>
                </c:pt>
                <c:pt idx="12">
                  <c:v>301.87814879999996</c:v>
                </c:pt>
                <c:pt idx="13">
                  <c:v>336.86097319999999</c:v>
                </c:pt>
                <c:pt idx="14">
                  <c:v>374.24923200000001</c:v>
                </c:pt>
                <c:pt idx="15">
                  <c:v>424.081256</c:v>
                </c:pt>
                <c:pt idx="16">
                  <c:v>471.61604800000003</c:v>
                </c:pt>
                <c:pt idx="17">
                  <c:v>494.97907199999997</c:v>
                </c:pt>
                <c:pt idx="18">
                  <c:v>529.55168000000003</c:v>
                </c:pt>
                <c:pt idx="19">
                  <c:v>644.74493599999994</c:v>
                </c:pt>
                <c:pt idx="20">
                  <c:v>728.396208</c:v>
                </c:pt>
                <c:pt idx="21">
                  <c:v>800.3668600000002</c:v>
                </c:pt>
                <c:pt idx="22">
                  <c:v>856.46061200000008</c:v>
                </c:pt>
                <c:pt idx="23">
                  <c:v>918.507972</c:v>
                </c:pt>
                <c:pt idx="24">
                  <c:v>999.2895400000001</c:v>
                </c:pt>
                <c:pt idx="25">
                  <c:v>1101.205072</c:v>
                </c:pt>
                <c:pt idx="26">
                  <c:v>1171.8396279999999</c:v>
                </c:pt>
                <c:pt idx="27">
                  <c:v>1234.7670880000003</c:v>
                </c:pt>
                <c:pt idx="28">
                  <c:v>1329.2769760000001</c:v>
                </c:pt>
                <c:pt idx="29">
                  <c:v>1440.7302199999999</c:v>
                </c:pt>
                <c:pt idx="30">
                  <c:v>1579.394988</c:v>
                </c:pt>
                <c:pt idx="31">
                  <c:v>1688.1936760000001</c:v>
                </c:pt>
                <c:pt idx="32">
                  <c:v>1819.5858560000001</c:v>
                </c:pt>
                <c:pt idx="33">
                  <c:v>1943.1459359999999</c:v>
                </c:pt>
                <c:pt idx="34">
                  <c:v>2109.3450959999996</c:v>
                </c:pt>
                <c:pt idx="35">
                  <c:v>2280.4276399999999</c:v>
                </c:pt>
                <c:pt idx="36">
                  <c:v>2447.0661200000004</c:v>
                </c:pt>
                <c:pt idx="37">
                  <c:v>2594.3601319999998</c:v>
                </c:pt>
                <c:pt idx="38">
                  <c:v>2653.9334399999998</c:v>
                </c:pt>
              </c:numCache>
            </c:numRef>
          </c:xVal>
          <c:yVal>
            <c:numRef>
              <c:f>[fire_test_frf_1_devc_stable.xlsx]Sheet1!$Y$2:$Y$40</c:f>
              <c:numCache>
                <c:formatCode>General</c:formatCode>
                <c:ptCount val="39"/>
                <c:pt idx="0">
                  <c:v>12.5</c:v>
                </c:pt>
                <c:pt idx="1">
                  <c:v>37.5</c:v>
                </c:pt>
                <c:pt idx="2">
                  <c:v>62.5</c:v>
                </c:pt>
                <c:pt idx="3">
                  <c:v>87.5</c:v>
                </c:pt>
                <c:pt idx="4">
                  <c:v>112.5</c:v>
                </c:pt>
                <c:pt idx="5">
                  <c:v>137.5</c:v>
                </c:pt>
                <c:pt idx="6">
                  <c:v>162.5</c:v>
                </c:pt>
                <c:pt idx="7">
                  <c:v>187.5</c:v>
                </c:pt>
                <c:pt idx="8">
                  <c:v>212.5</c:v>
                </c:pt>
                <c:pt idx="9">
                  <c:v>237.5</c:v>
                </c:pt>
                <c:pt idx="10">
                  <c:v>262.5</c:v>
                </c:pt>
                <c:pt idx="11">
                  <c:v>287.5</c:v>
                </c:pt>
                <c:pt idx="12">
                  <c:v>312.5</c:v>
                </c:pt>
                <c:pt idx="13">
                  <c:v>337.5</c:v>
                </c:pt>
                <c:pt idx="14">
                  <c:v>362.5</c:v>
                </c:pt>
                <c:pt idx="15">
                  <c:v>387.5</c:v>
                </c:pt>
                <c:pt idx="16">
                  <c:v>412.5</c:v>
                </c:pt>
                <c:pt idx="17">
                  <c:v>437.5</c:v>
                </c:pt>
                <c:pt idx="18">
                  <c:v>462.5</c:v>
                </c:pt>
                <c:pt idx="19">
                  <c:v>487.5</c:v>
                </c:pt>
                <c:pt idx="20">
                  <c:v>512.5</c:v>
                </c:pt>
                <c:pt idx="21">
                  <c:v>537.5</c:v>
                </c:pt>
                <c:pt idx="22">
                  <c:v>562.5</c:v>
                </c:pt>
                <c:pt idx="23">
                  <c:v>587.5</c:v>
                </c:pt>
                <c:pt idx="24">
                  <c:v>612.5</c:v>
                </c:pt>
                <c:pt idx="25">
                  <c:v>637.5</c:v>
                </c:pt>
                <c:pt idx="26">
                  <c:v>662.5</c:v>
                </c:pt>
                <c:pt idx="27">
                  <c:v>687.5</c:v>
                </c:pt>
                <c:pt idx="28">
                  <c:v>712.5</c:v>
                </c:pt>
                <c:pt idx="29">
                  <c:v>737.5</c:v>
                </c:pt>
                <c:pt idx="30">
                  <c:v>762.5</c:v>
                </c:pt>
                <c:pt idx="31">
                  <c:v>787.5</c:v>
                </c:pt>
                <c:pt idx="32">
                  <c:v>812.5</c:v>
                </c:pt>
                <c:pt idx="33">
                  <c:v>837.5</c:v>
                </c:pt>
                <c:pt idx="34">
                  <c:v>862.5</c:v>
                </c:pt>
                <c:pt idx="35">
                  <c:v>887.5</c:v>
                </c:pt>
                <c:pt idx="36">
                  <c:v>912.5</c:v>
                </c:pt>
                <c:pt idx="37">
                  <c:v>937.5</c:v>
                </c:pt>
                <c:pt idx="38">
                  <c:v>962.5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CB99-42F9-B613-52B418E5C038}"/>
            </c:ext>
          </c:extLst>
        </c:ser>
        <c:ser>
          <c:idx val="2"/>
          <c:order val="2"/>
          <c:tx>
            <c:strRef>
              <c:f>[fire_test_frf_1_devc_stable.xlsx]Sheet1!$X$1</c:f>
              <c:strCache>
                <c:ptCount val="1"/>
                <c:pt idx="0">
                  <c:v>x=600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[fire_test_frf_1_devc_stable.xlsx]Sheet1!$X$2:$X$40</c:f>
              <c:numCache>
                <c:formatCode>General</c:formatCode>
                <c:ptCount val="39"/>
                <c:pt idx="0">
                  <c:v>1.7761218360000002</c:v>
                </c:pt>
                <c:pt idx="1">
                  <c:v>3.2506574240000004</c:v>
                </c:pt>
                <c:pt idx="2">
                  <c:v>5.4898340399999999</c:v>
                </c:pt>
                <c:pt idx="3">
                  <c:v>10.158715560000001</c:v>
                </c:pt>
                <c:pt idx="4">
                  <c:v>19.562654719999998</c:v>
                </c:pt>
                <c:pt idx="5">
                  <c:v>32.633601719999994</c:v>
                </c:pt>
                <c:pt idx="6">
                  <c:v>45.815300000000008</c:v>
                </c:pt>
                <c:pt idx="7">
                  <c:v>60.453685999999998</c:v>
                </c:pt>
                <c:pt idx="8">
                  <c:v>80.1897096</c:v>
                </c:pt>
                <c:pt idx="9">
                  <c:v>107.536078</c:v>
                </c:pt>
                <c:pt idx="10">
                  <c:v>135.98789599999998</c:v>
                </c:pt>
                <c:pt idx="11">
                  <c:v>161.02006560000001</c:v>
                </c:pt>
                <c:pt idx="12">
                  <c:v>187.30832839999999</c:v>
                </c:pt>
                <c:pt idx="13">
                  <c:v>204.5826836</c:v>
                </c:pt>
                <c:pt idx="14">
                  <c:v>227.4152436</c:v>
                </c:pt>
                <c:pt idx="15">
                  <c:v>267.08895639999997</c:v>
                </c:pt>
                <c:pt idx="16">
                  <c:v>320.74315159999998</c:v>
                </c:pt>
                <c:pt idx="17">
                  <c:v>355.57474000000002</c:v>
                </c:pt>
                <c:pt idx="18">
                  <c:v>384.22029200000003</c:v>
                </c:pt>
                <c:pt idx="19">
                  <c:v>500.00689599999993</c:v>
                </c:pt>
                <c:pt idx="20">
                  <c:v>568.61508400000002</c:v>
                </c:pt>
                <c:pt idx="21">
                  <c:v>655.46947599999999</c:v>
                </c:pt>
                <c:pt idx="22">
                  <c:v>758.30544399999997</c:v>
                </c:pt>
                <c:pt idx="23">
                  <c:v>846.71310799999992</c:v>
                </c:pt>
                <c:pt idx="24">
                  <c:v>963.38431199999991</c:v>
                </c:pt>
                <c:pt idx="25">
                  <c:v>1094.2412760000002</c:v>
                </c:pt>
                <c:pt idx="26">
                  <c:v>1247.66578</c:v>
                </c:pt>
                <c:pt idx="27">
                  <c:v>1356.4667280000001</c:v>
                </c:pt>
                <c:pt idx="28">
                  <c:v>1452.2219079999998</c:v>
                </c:pt>
                <c:pt idx="29">
                  <c:v>1530.9300999999998</c:v>
                </c:pt>
                <c:pt idx="30">
                  <c:v>1580.1974400000001</c:v>
                </c:pt>
                <c:pt idx="31">
                  <c:v>1603.1467279999997</c:v>
                </c:pt>
                <c:pt idx="32">
                  <c:v>1594.5955120000001</c:v>
                </c:pt>
                <c:pt idx="33">
                  <c:v>1596.087256</c:v>
                </c:pt>
                <c:pt idx="34">
                  <c:v>1604.6333039999997</c:v>
                </c:pt>
                <c:pt idx="35">
                  <c:v>1593.505476</c:v>
                </c:pt>
                <c:pt idx="36">
                  <c:v>1519.2392680000003</c:v>
                </c:pt>
                <c:pt idx="37">
                  <c:v>1389.9547560000001</c:v>
                </c:pt>
                <c:pt idx="38">
                  <c:v>1219.14698</c:v>
                </c:pt>
              </c:numCache>
            </c:numRef>
          </c:xVal>
          <c:yVal>
            <c:numRef>
              <c:f>[fire_test_frf_1_devc_stable.xlsx]Sheet1!$Y$2:$Y$40</c:f>
              <c:numCache>
                <c:formatCode>General</c:formatCode>
                <c:ptCount val="39"/>
                <c:pt idx="0">
                  <c:v>12.5</c:v>
                </c:pt>
                <c:pt idx="1">
                  <c:v>37.5</c:v>
                </c:pt>
                <c:pt idx="2">
                  <c:v>62.5</c:v>
                </c:pt>
                <c:pt idx="3">
                  <c:v>87.5</c:v>
                </c:pt>
                <c:pt idx="4">
                  <c:v>112.5</c:v>
                </c:pt>
                <c:pt idx="5">
                  <c:v>137.5</c:v>
                </c:pt>
                <c:pt idx="6">
                  <c:v>162.5</c:v>
                </c:pt>
                <c:pt idx="7">
                  <c:v>187.5</c:v>
                </c:pt>
                <c:pt idx="8">
                  <c:v>212.5</c:v>
                </c:pt>
                <c:pt idx="9">
                  <c:v>237.5</c:v>
                </c:pt>
                <c:pt idx="10">
                  <c:v>262.5</c:v>
                </c:pt>
                <c:pt idx="11">
                  <c:v>287.5</c:v>
                </c:pt>
                <c:pt idx="12">
                  <c:v>312.5</c:v>
                </c:pt>
                <c:pt idx="13">
                  <c:v>337.5</c:v>
                </c:pt>
                <c:pt idx="14">
                  <c:v>362.5</c:v>
                </c:pt>
                <c:pt idx="15">
                  <c:v>387.5</c:v>
                </c:pt>
                <c:pt idx="16">
                  <c:v>412.5</c:v>
                </c:pt>
                <c:pt idx="17">
                  <c:v>437.5</c:v>
                </c:pt>
                <c:pt idx="18">
                  <c:v>462.5</c:v>
                </c:pt>
                <c:pt idx="19">
                  <c:v>487.5</c:v>
                </c:pt>
                <c:pt idx="20">
                  <c:v>512.5</c:v>
                </c:pt>
                <c:pt idx="21">
                  <c:v>537.5</c:v>
                </c:pt>
                <c:pt idx="22">
                  <c:v>562.5</c:v>
                </c:pt>
                <c:pt idx="23">
                  <c:v>587.5</c:v>
                </c:pt>
                <c:pt idx="24">
                  <c:v>612.5</c:v>
                </c:pt>
                <c:pt idx="25">
                  <c:v>637.5</c:v>
                </c:pt>
                <c:pt idx="26">
                  <c:v>662.5</c:v>
                </c:pt>
                <c:pt idx="27">
                  <c:v>687.5</c:v>
                </c:pt>
                <c:pt idx="28">
                  <c:v>712.5</c:v>
                </c:pt>
                <c:pt idx="29">
                  <c:v>737.5</c:v>
                </c:pt>
                <c:pt idx="30">
                  <c:v>762.5</c:v>
                </c:pt>
                <c:pt idx="31">
                  <c:v>787.5</c:v>
                </c:pt>
                <c:pt idx="32">
                  <c:v>812.5</c:v>
                </c:pt>
                <c:pt idx="33">
                  <c:v>837.5</c:v>
                </c:pt>
                <c:pt idx="34">
                  <c:v>862.5</c:v>
                </c:pt>
                <c:pt idx="35">
                  <c:v>887.5</c:v>
                </c:pt>
                <c:pt idx="36">
                  <c:v>912.5</c:v>
                </c:pt>
                <c:pt idx="37">
                  <c:v>937.5</c:v>
                </c:pt>
                <c:pt idx="38">
                  <c:v>962.5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CB99-42F9-B613-52B418E5C0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17895808"/>
        <c:axId val="517896224"/>
      </c:scatterChart>
      <c:valAx>
        <c:axId val="5178958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7896224"/>
        <c:crosses val="autoZero"/>
        <c:crossBetween val="midCat"/>
        <c:majorUnit val="1000"/>
      </c:valAx>
      <c:valAx>
        <c:axId val="51789622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51789580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800" b="1" dirty="0">
                <a:solidFill>
                  <a:schemeClr val="tx1"/>
                </a:solidFill>
              </a:rPr>
              <a:t>Ground Level PM2.5 Concentrations (ug/m3) vs.</a:t>
            </a:r>
            <a:r>
              <a:rPr lang="en-US" sz="2800" b="1" baseline="0" dirty="0">
                <a:solidFill>
                  <a:schemeClr val="tx1"/>
                </a:solidFill>
              </a:rPr>
              <a:t> </a:t>
            </a:r>
          </a:p>
          <a:p>
            <a:pPr>
              <a:defRPr sz="2800">
                <a:solidFill>
                  <a:schemeClr val="tx1"/>
                </a:solidFill>
              </a:defRPr>
            </a:pPr>
            <a:r>
              <a:rPr lang="en-US" sz="2800" b="1" baseline="0" dirty="0">
                <a:solidFill>
                  <a:schemeClr val="tx1"/>
                </a:solidFill>
              </a:rPr>
              <a:t>Downwind Distance from Fire (m)</a:t>
            </a:r>
            <a:endParaRPr lang="en-US" sz="2800" b="1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4336334173419924E-2"/>
          <c:y val="0.21620191397948899"/>
          <c:w val="0.87421770226253614"/>
          <c:h val="0.68057872795300989"/>
        </c:manualLayout>
      </c:layout>
      <c:scatterChart>
        <c:scatterStyle val="lineMarker"/>
        <c:varyColors val="0"/>
        <c:ser>
          <c:idx val="0"/>
          <c:order val="0"/>
          <c:tx>
            <c:strRef>
              <c:f>[fire_test_frf_1_devc_stable.xlsx]Sheet1!$Z$1</c:f>
              <c:strCache>
                <c:ptCount val="1"/>
                <c:pt idx="0">
                  <c:v>Stable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11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[fire_test_frf_1_devc_stable.xlsx]Sheet1!$Z$2:$Z$4</c:f>
              <c:numCache>
                <c:formatCode>0</c:formatCode>
                <c:ptCount val="3"/>
                <c:pt idx="0">
                  <c:v>150</c:v>
                </c:pt>
                <c:pt idx="1">
                  <c:v>400</c:v>
                </c:pt>
                <c:pt idx="2">
                  <c:v>600</c:v>
                </c:pt>
              </c:numCache>
            </c:numRef>
          </c:xVal>
          <c:yVal>
            <c:numRef>
              <c:f>[fire_test_frf_1_devc_stable.xlsx]Sheet1!$AA$2:$AA$4</c:f>
              <c:numCache>
                <c:formatCode>General</c:formatCode>
                <c:ptCount val="3"/>
                <c:pt idx="0" formatCode="0.00E+00">
                  <c:v>3.8052223199999999</c:v>
                </c:pt>
                <c:pt idx="1">
                  <c:v>2.009161996</c:v>
                </c:pt>
                <c:pt idx="2">
                  <c:v>1.7761218360000002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9E2-45A7-AF5A-6ADDCD884346}"/>
            </c:ext>
          </c:extLst>
        </c:ser>
        <c:ser>
          <c:idx val="1"/>
          <c:order val="1"/>
          <c:tx>
            <c:strRef>
              <c:f>[fire_test_frf_1_devc_stable.xlsx]Sheet1!$AB$1</c:f>
              <c:strCache>
                <c:ptCount val="1"/>
                <c:pt idx="0">
                  <c:v>Neutral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13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[fire_test_frf_1_devc_stable.xlsx]Sheet1!$Z$2:$Z$4</c:f>
              <c:numCache>
                <c:formatCode>0</c:formatCode>
                <c:ptCount val="3"/>
                <c:pt idx="0">
                  <c:v>150</c:v>
                </c:pt>
                <c:pt idx="1">
                  <c:v>400</c:v>
                </c:pt>
                <c:pt idx="2">
                  <c:v>600</c:v>
                </c:pt>
              </c:numCache>
            </c:numRef>
          </c:xVal>
          <c:yVal>
            <c:numRef>
              <c:f>[fire_test_frf_1_devc_stable.xlsx]Sheet1!$AB$2:$AB$4</c:f>
              <c:numCache>
                <c:formatCode>General</c:formatCode>
                <c:ptCount val="3"/>
                <c:pt idx="0">
                  <c:v>16.864000000000001</c:v>
                </c:pt>
                <c:pt idx="1">
                  <c:v>7.2320000000000002</c:v>
                </c:pt>
                <c:pt idx="2">
                  <c:v>5.024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39E2-45A7-AF5A-6ADDCD8843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28254400"/>
        <c:axId val="528255232"/>
      </c:scatterChart>
      <c:valAx>
        <c:axId val="52825440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8255232"/>
        <c:crosses val="autoZero"/>
        <c:crossBetween val="midCat"/>
      </c:valAx>
      <c:valAx>
        <c:axId val="5282552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825440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6035412658605184"/>
          <c:y val="0.26923527388059415"/>
          <c:w val="0.13870955722100306"/>
          <c:h val="0.18108968058993083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CE6F89-A928-408A-ACBC-605CDD3809EC}" type="datetimeFigureOut">
              <a:rPr lang="en-US" smtClean="0"/>
              <a:t>1/19/24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1414F7-E54D-4E0A-96A1-FC387E9559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4233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Penetration through the top of the ABL</a:t>
            </a:r>
          </a:p>
          <a:p>
            <a:r>
              <a:rPr lang="en-US"/>
              <a:t>Trapped in inversion layer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414F7-E54D-4E0A-96A1-FC387E95590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8330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Penetration through the top of the ABL</a:t>
            </a:r>
          </a:p>
          <a:p>
            <a:r>
              <a:rPr lang="en-US" dirty="0"/>
              <a:t>Trapped in inversion layer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414F7-E54D-4E0A-96A1-FC387E95590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1475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414F7-E54D-4E0A-96A1-FC387E95590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6914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414F7-E54D-4E0A-96A1-FC387E95590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5531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414F7-E54D-4E0A-96A1-FC387E95590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8199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Buoyancy</a:t>
            </a:r>
          </a:p>
          <a:p>
            <a:r>
              <a:rPr lang="en-US" dirty="0"/>
              <a:t>Buoyancy Flux</a:t>
            </a:r>
          </a:p>
          <a:p>
            <a:r>
              <a:rPr lang="en-US" dirty="0"/>
              <a:t>Large Areal Coverage &amp; Mass Flux</a:t>
            </a:r>
          </a:p>
          <a:p>
            <a:r>
              <a:rPr lang="en-US" dirty="0"/>
              <a:t>Heat of Combustion (Higher / Lower Heating Value) – Energy per mass (mole)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414F7-E54D-4E0A-96A1-FC387E95590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4822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Penetration through the top of the ABL</a:t>
            </a:r>
          </a:p>
          <a:p>
            <a:r>
              <a:rPr lang="en-US" dirty="0"/>
              <a:t>Trapped in inversion layer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414F7-E54D-4E0A-96A1-FC387E95590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186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Enhanced buoyancy</a:t>
            </a:r>
          </a:p>
          <a:p>
            <a:r>
              <a:rPr lang="en-US" dirty="0"/>
              <a:t>Induced circulations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414F7-E54D-4E0A-96A1-FC387E95590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8997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where </a:t>
            </a:r>
            <a:r>
              <a:rPr lang="en-US" dirty="0" err="1"/>
              <a:t>qm,inf</a:t>
            </a:r>
            <a:r>
              <a:rPr lang="en-US" dirty="0"/>
              <a:t> is the mass burning rate per unit area of an</a:t>
            </a:r>
          </a:p>
          <a:p>
            <a:r>
              <a:rPr lang="en-US" dirty="0"/>
              <a:t>infinite-diameter pool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414F7-E54D-4E0A-96A1-FC387E95590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3810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Enhanced buoyancy</a:t>
            </a:r>
          </a:p>
          <a:p>
            <a:r>
              <a:rPr lang="en-US" dirty="0"/>
              <a:t>Induced circulations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414F7-E54D-4E0A-96A1-FC387E95590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0739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637677-B434-4135-A4D9-4D32F0ED1B8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4184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Enhanced buoyancy</a:t>
            </a:r>
          </a:p>
          <a:p>
            <a:r>
              <a:rPr lang="en-US" dirty="0"/>
              <a:t>Induced circulations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414F7-E54D-4E0A-96A1-FC387E95590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550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6260A-4562-50A7-01CE-5492BA8A68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4B010B-74BA-C556-0F11-98145FA017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8E584F-7E5D-E395-2330-5DAA03F77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C36-CC8A-4251-9DDE-0128370BC7F0}" type="datetimeFigureOut">
              <a:rPr lang="en-US" smtClean="0"/>
              <a:t>1/19/24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7CF9CF-A00C-46F7-6F47-F8A488B2E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D722D8-4129-8542-AD02-651AF7998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CE4A8-F852-4476-B2ED-88A31ADC5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186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2A3FC-85A2-62E6-09A0-BA068A66A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556907-74D8-F31E-0ACE-DC6669ED7F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A53012-1020-BAE2-52CD-7B7ED8448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C36-CC8A-4251-9DDE-0128370BC7F0}" type="datetimeFigureOut">
              <a:rPr lang="en-US" smtClean="0"/>
              <a:t>1/19/24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61554-7205-AD3A-822E-C2B77E31B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8CA6EC-4B3A-DEAE-EAA9-3659DF83F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CE4A8-F852-4476-B2ED-88A31ADC5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924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2F187A-650C-7CAD-DF77-BE17D2C9BE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C10A49-4E9F-90FE-E908-5D0AC4D3D7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DDC687-8A30-BBFF-6FF9-2FE63A394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C36-CC8A-4251-9DDE-0128370BC7F0}" type="datetimeFigureOut">
              <a:rPr lang="en-US" smtClean="0"/>
              <a:t>1/19/24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279716-43AC-5145-D7A8-4072288A6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6F70D4-4A73-14BD-8448-67510E762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CE4A8-F852-4476-B2ED-88A31ADC5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570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CCD18-2B49-FFEE-19FB-723B76E0B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14E659-2A78-AFD9-FD38-44B34102E3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1DAA02-3DEA-036A-E295-EBC7AA25B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C36-CC8A-4251-9DDE-0128370BC7F0}" type="datetimeFigureOut">
              <a:rPr lang="en-US" smtClean="0"/>
              <a:t>1/19/24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BC1F53-689E-FB84-D71B-A5336A0B4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CADE50-E45B-B4BD-34BF-6588801DE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CE4A8-F852-4476-B2ED-88A31ADC5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5507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767DB-AC00-611D-97DB-5ED09DD0A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74D672-1C98-1420-B3F1-DA8B82B6DF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02CFCD-4B73-783C-9D28-F64E0CDF1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C36-CC8A-4251-9DDE-0128370BC7F0}" type="datetimeFigureOut">
              <a:rPr lang="en-US" smtClean="0"/>
              <a:t>1/19/24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0A84D3-77DE-DE39-BB13-9178019BD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B752C0-CCEA-0130-0ECE-1CE1B7031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CE4A8-F852-4476-B2ED-88A31ADC5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283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8EC53-3E19-3E22-D163-B0EA3B297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E38158-0794-815C-53FD-6B7B1DE735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488E02-6A86-666B-34DA-0751D588F8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1ED4BC-BBED-9EBA-F5FF-6B19C42AF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C36-CC8A-4251-9DDE-0128370BC7F0}" type="datetimeFigureOut">
              <a:rPr lang="en-US" smtClean="0"/>
              <a:t>1/19/24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1BB65A-7926-B088-6A2B-9D046C57C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3659A0-E1BF-9E19-2447-C357FB0D7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CE4A8-F852-4476-B2ED-88A31ADC5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514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2ED0C-5C8D-9E2C-0A90-99BB983B9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1296F0-9273-79DC-5DCD-A05BAEEEDA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F682B7-5255-FB04-B4BD-CFFEDD3806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3C9029-62CD-3BD7-2BF7-AD4C44C239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E04D8D-8974-B54C-901C-F27A45A757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144A4CD-4A5F-3D41-C0D8-13B0B9E57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C36-CC8A-4251-9DDE-0128370BC7F0}" type="datetimeFigureOut">
              <a:rPr lang="en-US" smtClean="0"/>
              <a:t>1/19/24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66D1CF-DF4D-7FB0-D8C3-02A76B0F0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50BE5B-4334-0F5B-6894-683CB2F5E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CE4A8-F852-4476-B2ED-88A31ADC5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423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EBA6E-2A4F-B066-25CF-8A432A49D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CCE069-8E1C-7F5A-C03F-2FB4F47F5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C36-CC8A-4251-9DDE-0128370BC7F0}" type="datetimeFigureOut">
              <a:rPr lang="en-US" smtClean="0"/>
              <a:t>1/19/24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72E4B6-7185-8C56-17B0-F8919FD91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7A79B9-5134-CE5A-8421-1E6E7A6A6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CE4A8-F852-4476-B2ED-88A31ADC5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600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377D7B-6328-8947-0224-947CDB36D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C36-CC8A-4251-9DDE-0128370BC7F0}" type="datetimeFigureOut">
              <a:rPr lang="en-US" smtClean="0"/>
              <a:t>1/19/24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394F99-4913-54EC-534A-153A76962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690330-7E53-E643-9DEC-42DD72732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CE4A8-F852-4476-B2ED-88A31ADC5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046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EC6CF-77A3-72DA-6B94-BBA1DD8A1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909AA8-1349-56C9-BC7F-1EBAC789B5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8AFF92-FAF8-0F07-22AC-B475BD48BB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CE2E44-00B4-D93D-30CA-A8B9089C4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C36-CC8A-4251-9DDE-0128370BC7F0}" type="datetimeFigureOut">
              <a:rPr lang="en-US" smtClean="0"/>
              <a:t>1/19/24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3D1CED-E532-EA12-752C-CE541EA90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7211AC-831B-CBA6-8BBF-CBCDAB001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CE4A8-F852-4476-B2ED-88A31ADC5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589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4E08E-C495-5D8B-6375-3362FBF50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ED4969-31DB-9B27-B06D-45226F5AC5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ACE9FF-E713-FF13-30E0-3F31E07ECF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739A30-3313-BEE9-D422-C08A3D65E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C36-CC8A-4251-9DDE-0128370BC7F0}" type="datetimeFigureOut">
              <a:rPr lang="en-US" smtClean="0"/>
              <a:t>1/19/24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D99AE0-216F-1E8C-D5BD-7CB602FD6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027E64-4D51-A6AE-2368-4BC73CD7C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CE4A8-F852-4476-B2ED-88A31ADC5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198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50FCF3-A232-BF95-84C1-42774D9CD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A6FCDF-D91F-9744-0A21-C177D5BB8C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952066-9B68-2D2A-B691-13667BEE54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C8CC36-CC8A-4251-9DDE-0128370BC7F0}" type="datetimeFigureOut">
              <a:rPr lang="en-US" smtClean="0"/>
              <a:t>1/19/24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F497F2-5437-8E30-D884-188A2F5818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8D7D43-EFAF-D29E-F249-BAB78B68A8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CE4A8-F852-4476-B2ED-88A31ADC5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659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md.copernicus.org/articles/15/4027/2022/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gmd.copernicus.org/articles/15/4027/2022/" TargetMode="External"/><Relationship Id="rId2" Type="http://schemas.openxmlformats.org/officeDocument/2006/relationships/hyperlink" Target="https://www.nist.gov/services-resources/software/fds-and-smokeview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ist.gov/services-resources/software/fds-and-smokeview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hyperlink" Target="https://www.apsi.tech/material/zannetti/WITshortcourse2023/CFD-Fire-Neutral.mp4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hyperlink" Target="https://www.apsi.tech/material/zannetti/WITshortcourse2023/CFD-Fire-Stable.mp4" TargetMode="External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s://gmd.copernicus.org/articles/15/4027/2022/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gmd.copernicus.org/articles/15/4027/2022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link.springer.com/chapter/10.1007/978-1-4615-4153-0_55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646BB-D70E-5328-DB9E-022E2337D7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5024" y="319314"/>
            <a:ext cx="9521952" cy="2387600"/>
          </a:xfrm>
        </p:spPr>
        <p:txBody>
          <a:bodyPr>
            <a:normAutofit/>
          </a:bodyPr>
          <a:lstStyle/>
          <a:p>
            <a:r>
              <a:rPr lang="en-US" sz="5400" dirty="0"/>
              <a:t>Fire Plume Modeling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B62E39-D27A-CDDE-4044-7625E293BB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5024" y="3323206"/>
            <a:ext cx="9521952" cy="1655762"/>
          </a:xfrm>
        </p:spPr>
        <p:txBody>
          <a:bodyPr>
            <a:noAutofit/>
          </a:bodyPr>
          <a:lstStyle/>
          <a:p>
            <a:r>
              <a:rPr lang="en-US" dirty="0"/>
              <a:t>Frank Freedman</a:t>
            </a:r>
          </a:p>
          <a:p>
            <a:r>
              <a:rPr lang="en-US" dirty="0" err="1"/>
              <a:t>EnviroComp</a:t>
            </a:r>
            <a:r>
              <a:rPr lang="en-US" dirty="0"/>
              <a:t>, Inc. </a:t>
            </a:r>
          </a:p>
          <a:p>
            <a:r>
              <a:rPr lang="en-US" dirty="0"/>
              <a:t>San Jose State University</a:t>
            </a:r>
          </a:p>
          <a:p>
            <a:endParaRPr lang="en-US" dirty="0"/>
          </a:p>
          <a:p>
            <a:r>
              <a:rPr lang="en-US" dirty="0"/>
              <a:t>Short Course on Introduction to Air Pollution Modeling, Wessex Institute</a:t>
            </a:r>
          </a:p>
          <a:p>
            <a:r>
              <a:rPr lang="en-US" dirty="0"/>
              <a:t>November 15, 2023</a:t>
            </a:r>
          </a:p>
        </p:txBody>
      </p:sp>
    </p:spTree>
    <p:extLst>
      <p:ext uri="{BB962C8B-B14F-4D97-AF65-F5344CB8AC3E}">
        <p14:creationId xmlns:p14="http://schemas.microsoft.com/office/powerpoint/2010/main" val="35617656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A0E412-79D9-D5A1-2E64-82DD27374D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887" y="1879413"/>
            <a:ext cx="10515600" cy="435133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3300" b="1" dirty="0"/>
              <a:t>Heat &amp; Mass Release Rate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qHc</a:t>
            </a:r>
            <a:r>
              <a:rPr lang="en-US" dirty="0"/>
              <a:t> = </a:t>
            </a:r>
            <a:r>
              <a:rPr lang="en-US" dirty="0" err="1"/>
              <a:t>ΔHc</a:t>
            </a:r>
            <a:r>
              <a:rPr lang="en-US" dirty="0"/>
              <a:t> x </a:t>
            </a:r>
            <a:r>
              <a:rPr lang="en-US" dirty="0" err="1"/>
              <a:t>mfuel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where: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err="1"/>
              <a:t>qHc</a:t>
            </a:r>
            <a:r>
              <a:rPr lang="en-US" dirty="0"/>
              <a:t> = the heat release rate (kJ/s = kW)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err="1"/>
              <a:t>ΔHc</a:t>
            </a:r>
            <a:r>
              <a:rPr lang="en-US" dirty="0"/>
              <a:t> = the heat of combustion (MJ/kg)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err="1"/>
              <a:t>mfuel</a:t>
            </a:r>
            <a:r>
              <a:rPr lang="en-US" dirty="0"/>
              <a:t> = the mass flow rate of the fuel (g/s)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3E0CFE4-93FA-EC00-88E8-45CA9B005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887" y="828977"/>
            <a:ext cx="10515600" cy="840496"/>
          </a:xfrm>
        </p:spPr>
        <p:txBody>
          <a:bodyPr>
            <a:normAutofit/>
          </a:bodyPr>
          <a:lstStyle/>
          <a:p>
            <a:r>
              <a:rPr lang="en-US" sz="3600" b="1" dirty="0"/>
              <a:t>Fire Modeling: Basic Inputs &amp; Parameters (Emissions)</a:t>
            </a:r>
          </a:p>
        </p:txBody>
      </p:sp>
    </p:spTree>
    <p:extLst>
      <p:ext uri="{BB962C8B-B14F-4D97-AF65-F5344CB8AC3E}">
        <p14:creationId xmlns:p14="http://schemas.microsoft.com/office/powerpoint/2010/main" val="2127769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710655-139A-E5EE-3A9A-E99BF9F0B0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60" t="47266" r="40863" b="26667"/>
          <a:stretch/>
        </p:blipFill>
        <p:spPr>
          <a:xfrm>
            <a:off x="509886" y="2196976"/>
            <a:ext cx="9265190" cy="32676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7A1A316-422C-3D07-F76B-C31755745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887" y="828977"/>
            <a:ext cx="10515600" cy="840496"/>
          </a:xfrm>
        </p:spPr>
        <p:txBody>
          <a:bodyPr>
            <a:normAutofit/>
          </a:bodyPr>
          <a:lstStyle/>
          <a:p>
            <a:r>
              <a:rPr lang="en-US" sz="3600" b="1" dirty="0"/>
              <a:t>Fire Modeling: Basic Inputs &amp; Parameters (Emissions)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70C884-B0F3-E26F-1712-97DAF6A6CD0C}"/>
              </a:ext>
            </a:extLst>
          </p:cNvPr>
          <p:cNvSpPr txBox="1"/>
          <p:nvPr/>
        </p:nvSpPr>
        <p:spPr>
          <a:xfrm>
            <a:off x="245144" y="6336220"/>
            <a:ext cx="99922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Kukkonen et al (2022); </a:t>
            </a:r>
            <a:r>
              <a:rPr lang="en-US" sz="2000" dirty="0">
                <a:hlinkClick r:id="rId4"/>
              </a:rPr>
              <a:t>https://gmd.copernicus.org/articles/15/4027/2022/</a:t>
            </a:r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F5F721-378E-4C6B-714E-06A6C24394CB}"/>
              </a:ext>
            </a:extLst>
          </p:cNvPr>
          <p:cNvSpPr txBox="1"/>
          <p:nvPr/>
        </p:nvSpPr>
        <p:spPr>
          <a:xfrm>
            <a:off x="1702874" y="5274394"/>
            <a:ext cx="22480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C00000"/>
                </a:solidFill>
              </a:rPr>
              <a:t>Heat of Combustion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8FFA21-B8F5-5BE0-600F-7176CED956EB}"/>
              </a:ext>
            </a:extLst>
          </p:cNvPr>
          <p:cNvSpPr txBox="1"/>
          <p:nvPr/>
        </p:nvSpPr>
        <p:spPr>
          <a:xfrm>
            <a:off x="642948" y="1833197"/>
            <a:ext cx="26454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C00000"/>
                </a:solidFill>
              </a:rPr>
              <a:t>Example: Pool Fires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F23ADCA-F895-FCEC-BC1E-7156F0D57602}"/>
              </a:ext>
            </a:extLst>
          </p:cNvPr>
          <p:cNvSpPr txBox="1"/>
          <p:nvPr/>
        </p:nvSpPr>
        <p:spPr>
          <a:xfrm>
            <a:off x="3950925" y="5247813"/>
            <a:ext cx="25807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C00000"/>
                </a:solidFill>
              </a:rPr>
              <a:t>Mass Release Rate</a:t>
            </a:r>
          </a:p>
          <a:p>
            <a:r>
              <a:rPr lang="en-US" sz="2000" i="1" dirty="0">
                <a:solidFill>
                  <a:srgbClr val="C00000"/>
                </a:solidFill>
              </a:rPr>
              <a:t>(Infinite-diameter pool)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03B4172-EB7F-4E89-3E44-D33B258518D5}"/>
              </a:ext>
            </a:extLst>
          </p:cNvPr>
          <p:cNvSpPr txBox="1"/>
          <p:nvPr/>
        </p:nvSpPr>
        <p:spPr>
          <a:xfrm>
            <a:off x="6531631" y="5601757"/>
            <a:ext cx="40414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i="1" dirty="0">
                <a:solidFill>
                  <a:srgbClr val="C00000"/>
                </a:solidFill>
              </a:rPr>
              <a:t>Yields</a:t>
            </a:r>
          </a:p>
          <a:p>
            <a:pPr algn="ctr"/>
            <a:r>
              <a:rPr lang="en-US" sz="2000" i="1" dirty="0">
                <a:solidFill>
                  <a:srgbClr val="C00000"/>
                </a:solidFill>
              </a:rPr>
              <a:t>(mass released per mass fuel burned)</a:t>
            </a:r>
          </a:p>
        </p:txBody>
      </p:sp>
      <p:sp>
        <p:nvSpPr>
          <p:cNvPr id="14" name="Left Brace 13">
            <a:extLst>
              <a:ext uri="{FF2B5EF4-FFF2-40B4-BE49-F238E27FC236}">
                <a16:creationId xmlns:a16="http://schemas.microsoft.com/office/drawing/2014/main" id="{7C894ED8-955C-BEA3-7E6C-28B7A4B28824}"/>
              </a:ext>
            </a:extLst>
          </p:cNvPr>
          <p:cNvSpPr/>
          <p:nvPr/>
        </p:nvSpPr>
        <p:spPr>
          <a:xfrm rot="16200000">
            <a:off x="8375405" y="4012377"/>
            <a:ext cx="353942" cy="2824818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7635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0BCC35-1A47-BBFF-FA02-36378E5CFB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85284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2060"/>
                </a:solidFill>
              </a:rPr>
              <a:t>Dispersion</a:t>
            </a:r>
          </a:p>
          <a:p>
            <a:pPr>
              <a:spcBef>
                <a:spcPts val="200"/>
              </a:spcBef>
            </a:pPr>
            <a:r>
              <a:rPr lang="en-US" dirty="0"/>
              <a:t>Wind Speed</a:t>
            </a:r>
          </a:p>
          <a:p>
            <a:pPr>
              <a:spcBef>
                <a:spcPts val="200"/>
              </a:spcBef>
            </a:pPr>
            <a:r>
              <a:rPr lang="en-US" dirty="0"/>
              <a:t>Atmospheric Stability</a:t>
            </a:r>
          </a:p>
          <a:p>
            <a:pPr>
              <a:spcBef>
                <a:spcPts val="200"/>
              </a:spcBef>
            </a:pPr>
            <a:r>
              <a:rPr lang="en-US" dirty="0"/>
              <a:t>Boundary Layer Depth, Height of Inversion Base</a:t>
            </a:r>
          </a:p>
          <a:p>
            <a:pPr>
              <a:spcBef>
                <a:spcPts val="200"/>
              </a:spcBef>
            </a:pPr>
            <a:r>
              <a:rPr lang="en-US" dirty="0"/>
              <a:t>Atmospheric Lapse Rate above Boundary Layer</a:t>
            </a:r>
          </a:p>
          <a:p>
            <a:pPr marL="0" indent="0">
              <a:buNone/>
            </a:pPr>
            <a:endParaRPr lang="en-US" sz="900" dirty="0"/>
          </a:p>
          <a:p>
            <a:pPr marL="0" indent="0">
              <a:buNone/>
            </a:pPr>
            <a:r>
              <a:rPr lang="en-US" b="1" dirty="0">
                <a:solidFill>
                  <a:srgbClr val="002060"/>
                </a:solidFill>
              </a:rPr>
              <a:t>Particle Formation, Chemistry, Deposition</a:t>
            </a:r>
          </a:p>
          <a:p>
            <a:pPr>
              <a:spcBef>
                <a:spcPts val="0"/>
              </a:spcBef>
              <a:spcAft>
                <a:spcPts val="200"/>
              </a:spcAft>
            </a:pPr>
            <a:r>
              <a:rPr lang="en-US" dirty="0"/>
              <a:t>Humidity</a:t>
            </a:r>
          </a:p>
          <a:p>
            <a:pPr>
              <a:spcBef>
                <a:spcPts val="0"/>
              </a:spcBef>
              <a:spcAft>
                <a:spcPts val="200"/>
              </a:spcAft>
            </a:pPr>
            <a:r>
              <a:rPr lang="en-US" dirty="0"/>
              <a:t>Precipitation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5C53CAF-39F3-9A3B-900E-A28F26915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886" y="828977"/>
            <a:ext cx="10973901" cy="840496"/>
          </a:xfrm>
        </p:spPr>
        <p:txBody>
          <a:bodyPr>
            <a:noAutofit/>
          </a:bodyPr>
          <a:lstStyle/>
          <a:p>
            <a:r>
              <a:rPr lang="en-US" sz="3600" b="1" dirty="0"/>
              <a:t>Fire Modeling: Basic Inputs &amp; Parameters (Meteorological)</a:t>
            </a:r>
          </a:p>
        </p:txBody>
      </p:sp>
    </p:spTree>
    <p:extLst>
      <p:ext uri="{BB962C8B-B14F-4D97-AF65-F5344CB8AC3E}">
        <p14:creationId xmlns:p14="http://schemas.microsoft.com/office/powerpoint/2010/main" val="19078929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2FC25-DE21-58E4-43CB-1731F9FF4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864" y="1208901"/>
            <a:ext cx="10515600" cy="902843"/>
          </a:xfrm>
        </p:spPr>
        <p:txBody>
          <a:bodyPr>
            <a:normAutofit/>
          </a:bodyPr>
          <a:lstStyle/>
          <a:p>
            <a:r>
              <a:rPr lang="en-US" sz="3600" b="1" dirty="0"/>
              <a:t>Desired Features in Fire Dispersion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E4F67-B5EE-22D9-7E37-1B06822940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2856" y="2111744"/>
            <a:ext cx="10515600" cy="3728224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dirty="0"/>
              <a:t>Simple but effective inputs to characterize source characteristics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 Mass and heat release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 Constituents</a:t>
            </a:r>
          </a:p>
          <a:p>
            <a:pPr>
              <a:lnSpc>
                <a:spcPct val="120000"/>
              </a:lnSpc>
            </a:pPr>
            <a:r>
              <a:rPr lang="en-US" sz="2400" dirty="0"/>
              <a:t>Proper handling of plume rise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 Enhanced buoyancy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 Entrainment of ambient air into rising fire plume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 CFD directly simulates, plume models must parameterize</a:t>
            </a:r>
          </a:p>
          <a:p>
            <a:pPr>
              <a:lnSpc>
                <a:spcPct val="120000"/>
              </a:lnSpc>
            </a:pPr>
            <a:r>
              <a:rPr lang="en-US" sz="2400" dirty="0"/>
              <a:t>Capturing induced circulations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 Fire-driven circulations due to strong buoyant convection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 Need CFD for this</a:t>
            </a:r>
          </a:p>
        </p:txBody>
      </p:sp>
    </p:spTree>
    <p:extLst>
      <p:ext uri="{BB962C8B-B14F-4D97-AF65-F5344CB8AC3E}">
        <p14:creationId xmlns:p14="http://schemas.microsoft.com/office/powerpoint/2010/main" val="2009777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E4F67-B5EE-22D9-7E37-1B06822940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632" y="1760704"/>
            <a:ext cx="11487912" cy="4351338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dirty="0"/>
              <a:t>Computational Fluid Dynamics (CFD)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000" dirty="0"/>
              <a:t> Fire Dynamics Simulator (FDS, </a:t>
            </a:r>
            <a:r>
              <a:rPr lang="en-US" sz="2000" dirty="0">
                <a:hlinkClick r:id="rId2"/>
              </a:rPr>
              <a:t>https://www.nist.gov/services-resources/software/fds-and-smokeview</a:t>
            </a:r>
            <a:endParaRPr lang="en-US" sz="2000" dirty="0"/>
          </a:p>
          <a:p>
            <a:pPr lvl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000" dirty="0"/>
              <a:t> Full 3-D solutions for Navier-Stokes equations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000" dirty="0"/>
              <a:t> Full suite of embedded models for fire physical processes (pyrolysis, combustion, phase change, chemistry, </a:t>
            </a:r>
            <a:r>
              <a:rPr lang="en-US" sz="2000" dirty="0" err="1"/>
              <a:t>etc</a:t>
            </a:r>
            <a:r>
              <a:rPr lang="en-US" sz="2000" dirty="0"/>
              <a:t> …)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000" dirty="0"/>
              <a:t> Near-Field (within 1-km from source)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dirty="0"/>
              <a:t>Gaussian Dispersion Models designed for fires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000" dirty="0"/>
              <a:t> BUOYANT (</a:t>
            </a:r>
            <a:r>
              <a:rPr lang="en-US" sz="2000" dirty="0">
                <a:hlinkClick r:id="rId3"/>
              </a:rPr>
              <a:t>https://gmd.copernicus.org/articles/15/4027/2022/</a:t>
            </a:r>
            <a:r>
              <a:rPr lang="en-US" sz="2000" dirty="0"/>
              <a:t>)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000" dirty="0"/>
              <a:t> Steady-state w/ Embedded fire plume rise model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000" dirty="0"/>
              <a:t> Far-Field (beyond 1-km from source)</a:t>
            </a:r>
          </a:p>
          <a:p>
            <a:pPr marL="457200" lvl="1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20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9A7A325-D8B8-BD5F-4A56-FB2C2E353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096" y="855333"/>
            <a:ext cx="10515600" cy="902843"/>
          </a:xfrm>
        </p:spPr>
        <p:txBody>
          <a:bodyPr>
            <a:normAutofit/>
          </a:bodyPr>
          <a:lstStyle/>
          <a:p>
            <a:r>
              <a:rPr lang="en-US" sz="3600" b="1" dirty="0"/>
              <a:t>Fire Dispersion Models: Options</a:t>
            </a:r>
          </a:p>
        </p:txBody>
      </p:sp>
    </p:spTree>
    <p:extLst>
      <p:ext uri="{BB962C8B-B14F-4D97-AF65-F5344CB8AC3E}">
        <p14:creationId xmlns:p14="http://schemas.microsoft.com/office/powerpoint/2010/main" val="11607900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95686CA-BA74-97E6-A0BF-CDEB739416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627" t="26474" r="33468" b="32325"/>
          <a:stretch/>
        </p:blipFill>
        <p:spPr>
          <a:xfrm>
            <a:off x="838200" y="1690688"/>
            <a:ext cx="7039360" cy="40883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A04F10-6EA2-6ADA-A6F7-495770E27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80" y="786605"/>
            <a:ext cx="10515600" cy="727520"/>
          </a:xfrm>
        </p:spPr>
        <p:txBody>
          <a:bodyPr>
            <a:normAutofit/>
          </a:bodyPr>
          <a:lstStyle/>
          <a:p>
            <a:r>
              <a:rPr lang="en-US" sz="3600" b="1" dirty="0"/>
              <a:t>Highlight: Near vs. Far-Field Modeling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EB41E90-5F65-2558-A4B2-EDD01DFCB686}"/>
              </a:ext>
            </a:extLst>
          </p:cNvPr>
          <p:cNvSpPr/>
          <p:nvPr/>
        </p:nvSpPr>
        <p:spPr>
          <a:xfrm>
            <a:off x="838200" y="1938528"/>
            <a:ext cx="3880104" cy="384048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A0074B0-503B-5303-C24E-161A57FB20C3}"/>
              </a:ext>
            </a:extLst>
          </p:cNvPr>
          <p:cNvSpPr/>
          <p:nvPr/>
        </p:nvSpPr>
        <p:spPr>
          <a:xfrm>
            <a:off x="259080" y="1584960"/>
            <a:ext cx="10799064" cy="4702112"/>
          </a:xfrm>
          <a:prstGeom prst="rect">
            <a:avLst/>
          </a:prstGeom>
          <a:noFill/>
          <a:ln w="60325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B25E87-C12D-A696-0DD5-B6113136A323}"/>
              </a:ext>
            </a:extLst>
          </p:cNvPr>
          <p:cNvSpPr txBox="1"/>
          <p:nvPr/>
        </p:nvSpPr>
        <p:spPr>
          <a:xfrm>
            <a:off x="1694688" y="5548175"/>
            <a:ext cx="245291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 i="1" dirty="0">
                <a:solidFill>
                  <a:srgbClr val="C00000"/>
                </a:solidFill>
              </a:rPr>
              <a:t>Near Field, CFD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6A0FEF-6CC8-57CA-1C1C-FD74B56C361A}"/>
              </a:ext>
            </a:extLst>
          </p:cNvPr>
          <p:cNvSpPr txBox="1"/>
          <p:nvPr/>
        </p:nvSpPr>
        <p:spPr>
          <a:xfrm>
            <a:off x="7650480" y="6071395"/>
            <a:ext cx="3730958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 i="1" dirty="0">
                <a:solidFill>
                  <a:srgbClr val="002060"/>
                </a:solidFill>
              </a:rPr>
              <a:t>Far Field, Gaussian Fire</a:t>
            </a:r>
          </a:p>
        </p:txBody>
      </p:sp>
    </p:spTree>
    <p:extLst>
      <p:ext uri="{BB962C8B-B14F-4D97-AF65-F5344CB8AC3E}">
        <p14:creationId xmlns:p14="http://schemas.microsoft.com/office/powerpoint/2010/main" val="33397114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AB3B2-C923-4999-7ECF-F6C2FE47D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en-US" b="1" i="1" dirty="0"/>
              <a:t>Part 2: CFD Modeling using FDS</a:t>
            </a:r>
            <a:br>
              <a:rPr lang="en-US" b="1" i="1" dirty="0"/>
            </a:br>
            <a:r>
              <a:rPr lang="en-US" b="1" i="1" dirty="0"/>
              <a:t>(near-field dispersion)</a:t>
            </a:r>
          </a:p>
        </p:txBody>
      </p:sp>
    </p:spTree>
    <p:extLst>
      <p:ext uri="{BB962C8B-B14F-4D97-AF65-F5344CB8AC3E}">
        <p14:creationId xmlns:p14="http://schemas.microsoft.com/office/powerpoint/2010/main" val="34891212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ED352-24AC-A249-888C-589B4FF31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463" y="1283109"/>
            <a:ext cx="10515600" cy="820533"/>
          </a:xfrm>
        </p:spPr>
        <p:txBody>
          <a:bodyPr/>
          <a:lstStyle/>
          <a:p>
            <a:r>
              <a:rPr lang="en-US" b="1" dirty="0"/>
              <a:t>Fire Dynamics Simulator (FDS): Basics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3B28D-6675-0EF5-03F5-70BF121266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463" y="2282827"/>
            <a:ext cx="11231073" cy="314458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U.S. National Institute of Standards and Technology (NIST)</a:t>
            </a:r>
          </a:p>
          <a:p>
            <a:r>
              <a:rPr lang="en-US" dirty="0">
                <a:hlinkClick r:id="rId2"/>
              </a:rPr>
              <a:t>https://www.nist.gov/services-resources/software/fds-and-smokeview</a:t>
            </a:r>
            <a:endParaRPr lang="en-US" dirty="0"/>
          </a:p>
          <a:p>
            <a:r>
              <a:rPr lang="en-US" dirty="0"/>
              <a:t>Computational Fluids Dynamics (CFD)</a:t>
            </a:r>
          </a:p>
          <a:p>
            <a:r>
              <a:rPr lang="en-US" dirty="0"/>
              <a:t>Full Physics: Various physical processes, sub-models and configurations</a:t>
            </a:r>
          </a:p>
          <a:p>
            <a:r>
              <a:rPr lang="en-US" dirty="0"/>
              <a:t>Indoor and outdoor capabilities</a:t>
            </a:r>
          </a:p>
          <a:p>
            <a:r>
              <a:rPr lang="en-US" dirty="0"/>
              <a:t>Simulates fire generation/spread </a:t>
            </a:r>
            <a:r>
              <a:rPr lang="en-US" b="1" dirty="0"/>
              <a:t>and</a:t>
            </a:r>
            <a:r>
              <a:rPr lang="en-US" dirty="0"/>
              <a:t> dispersion of reactants/smoke</a:t>
            </a:r>
          </a:p>
          <a:p>
            <a:r>
              <a:rPr lang="en-US" dirty="0"/>
              <a:t>Rectangular grid (relatively simple mesh generation …)</a:t>
            </a:r>
          </a:p>
        </p:txBody>
      </p:sp>
    </p:spTree>
    <p:extLst>
      <p:ext uri="{BB962C8B-B14F-4D97-AF65-F5344CB8AC3E}">
        <p14:creationId xmlns:p14="http://schemas.microsoft.com/office/powerpoint/2010/main" val="4572064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ED352-24AC-A249-888C-589B4FF31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463" y="1283109"/>
            <a:ext cx="10515600" cy="820533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Fire Dynamics Simulator (FDS)</a:t>
            </a:r>
            <a:br>
              <a:rPr lang="en-US" b="1" dirty="0"/>
            </a:br>
            <a:r>
              <a:rPr lang="en-US" b="1" dirty="0"/>
              <a:t>Installation &amp; Execution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3B28D-6675-0EF5-03F5-70BF121266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463" y="2813769"/>
            <a:ext cx="11231073" cy="3144580"/>
          </a:xfrm>
        </p:spPr>
        <p:txBody>
          <a:bodyPr>
            <a:normAutofit/>
          </a:bodyPr>
          <a:lstStyle/>
          <a:p>
            <a:r>
              <a:rPr lang="en-US" dirty="0"/>
              <a:t>Windows executable (no compilation necessary)</a:t>
            </a:r>
          </a:p>
          <a:p>
            <a:r>
              <a:rPr lang="en-US" dirty="0"/>
              <a:t>Command line interface (no GUI)</a:t>
            </a:r>
          </a:p>
          <a:p>
            <a:r>
              <a:rPr lang="en-US" dirty="0"/>
              <a:t>Enter inputs into text file</a:t>
            </a:r>
          </a:p>
          <a:p>
            <a:r>
              <a:rPr lang="en-US" dirty="0" err="1"/>
              <a:t>Smokeview</a:t>
            </a:r>
            <a:r>
              <a:rPr lang="en-US" dirty="0"/>
              <a:t> graphics to view output</a:t>
            </a:r>
          </a:p>
        </p:txBody>
      </p:sp>
    </p:spTree>
    <p:extLst>
      <p:ext uri="{BB962C8B-B14F-4D97-AF65-F5344CB8AC3E}">
        <p14:creationId xmlns:p14="http://schemas.microsoft.com/office/powerpoint/2010/main" val="30723606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ED352-24AC-A249-888C-589B4FF31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278" y="696602"/>
            <a:ext cx="10515600" cy="900483"/>
          </a:xfrm>
        </p:spPr>
        <p:txBody>
          <a:bodyPr>
            <a:normAutofit/>
          </a:bodyPr>
          <a:lstStyle/>
          <a:p>
            <a:r>
              <a:rPr lang="en-US" sz="4000" b="1" dirty="0"/>
              <a:t>FDS Test Runs: Grid &amp; Fire Inputs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3B28D-6675-0EF5-03F5-70BF121266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808" y="1597085"/>
            <a:ext cx="11700386" cy="468572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200" b="1" dirty="0"/>
              <a:t>Grid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sz="2600" dirty="0"/>
              <a:t>25 x 25 x 25 m resolution over 2000 x 1000 x 1000 m domain (80 x 40 x 40)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Calibri" panose="020F0502020204030204" pitchFamily="34" charset="0"/>
              <a:buChar char="‒"/>
            </a:pPr>
            <a:r>
              <a:rPr lang="en-US" sz="2600" dirty="0"/>
              <a:t>Surface “pool” fire of 150 x 150 m centered at (x, y, z) = (1000,500,25)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3200" b="1" dirty="0"/>
              <a:t>Fire Inputs</a:t>
            </a:r>
            <a:endParaRPr lang="en-US" sz="3200" dirty="0"/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sz="2600" dirty="0"/>
              <a:t>Single-step mixing controlled combustion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sz="2600" dirty="0"/>
              <a:t>Fuel is propane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sz="2600" dirty="0"/>
              <a:t>Heat Release Rate = 250 kW/m2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sz="2600" dirty="0"/>
              <a:t>Corresponds to a fuel consumption rate of about 0.005 kg/m2/s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sz="2600" dirty="0"/>
              <a:t>Set 10% of reactants to be smoke (by mass)</a:t>
            </a:r>
          </a:p>
        </p:txBody>
      </p:sp>
    </p:spTree>
    <p:extLst>
      <p:ext uri="{BB962C8B-B14F-4D97-AF65-F5344CB8AC3E}">
        <p14:creationId xmlns:p14="http://schemas.microsoft.com/office/powerpoint/2010/main" val="1794836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F050202-2357-E2BA-D63E-ED9F4A1A5B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089" t="26667" r="26340" b="24286"/>
          <a:stretch/>
        </p:blipFill>
        <p:spPr>
          <a:xfrm>
            <a:off x="5559552" y="1828610"/>
            <a:ext cx="5979932" cy="339669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78A391F-B488-9E23-AEA8-DA855CAE4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752" y="988114"/>
            <a:ext cx="10515600" cy="840496"/>
          </a:xfrm>
        </p:spPr>
        <p:txBody>
          <a:bodyPr>
            <a:normAutofit/>
          </a:bodyPr>
          <a:lstStyle/>
          <a:p>
            <a:r>
              <a:rPr lang="en-US" sz="4000" b="1" dirty="0"/>
              <a:t>Industrial Plumes vs. Large Fires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DF2CA8-1870-B282-4A80-AB9D46D46E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183" y="1870762"/>
            <a:ext cx="5120641" cy="33966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01CAF0-3B3F-9100-B930-A58669DB0CFD}"/>
              </a:ext>
            </a:extLst>
          </p:cNvPr>
          <p:cNvSpPr txBox="1"/>
          <p:nvPr/>
        </p:nvSpPr>
        <p:spPr>
          <a:xfrm>
            <a:off x="5559552" y="5346666"/>
            <a:ext cx="16537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Fire Models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9C784F-C693-6441-65FE-CD802155DC6A}"/>
              </a:ext>
            </a:extLst>
          </p:cNvPr>
          <p:cNvSpPr txBox="1"/>
          <p:nvPr/>
        </p:nvSpPr>
        <p:spPr>
          <a:xfrm>
            <a:off x="329183" y="5346666"/>
            <a:ext cx="23086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Gaussian Models</a:t>
            </a:r>
          </a:p>
        </p:txBody>
      </p:sp>
    </p:spTree>
    <p:extLst>
      <p:ext uri="{BB962C8B-B14F-4D97-AF65-F5344CB8AC3E}">
        <p14:creationId xmlns:p14="http://schemas.microsoft.com/office/powerpoint/2010/main" val="11014674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3B28D-6675-0EF5-03F5-70BF121266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58912"/>
            <a:ext cx="10515600" cy="435133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/>
              <a:t>Wind</a:t>
            </a:r>
            <a:r>
              <a:rPr lang="en-US" dirty="0"/>
              <a:t>: Boundary layer background flow of about 2 m/s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/>
              <a:t>Neutral Case</a:t>
            </a:r>
            <a:r>
              <a:rPr lang="en-US" dirty="0"/>
              <a:t>: Set lapse rate to adiabatic (stability class D)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/>
              <a:t>Stable Case</a:t>
            </a:r>
            <a:r>
              <a:rPr lang="en-US" dirty="0"/>
              <a:t>: Set lapse rate to isothermal (stability class E or F)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/>
              <a:t>Compare output for neutral vs. stable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16CDCAC-9DDC-CC54-14D4-EEEB9CEC0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795" y="1058429"/>
            <a:ext cx="10515600" cy="900483"/>
          </a:xfrm>
        </p:spPr>
        <p:txBody>
          <a:bodyPr>
            <a:normAutofit/>
          </a:bodyPr>
          <a:lstStyle/>
          <a:p>
            <a:r>
              <a:rPr lang="en-US" sz="4000" b="1" dirty="0"/>
              <a:t>FDS Test Runs: Meteorological Inputs</a:t>
            </a:r>
          </a:p>
        </p:txBody>
      </p:sp>
    </p:spTree>
    <p:extLst>
      <p:ext uri="{BB962C8B-B14F-4D97-AF65-F5344CB8AC3E}">
        <p14:creationId xmlns:p14="http://schemas.microsoft.com/office/powerpoint/2010/main" val="23880950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31DFA5-FC74-FDBE-FDDD-41CB17A797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220" y="2122959"/>
            <a:ext cx="10515600" cy="3319399"/>
          </a:xfrm>
        </p:spPr>
        <p:txBody>
          <a:bodyPr/>
          <a:lstStyle/>
          <a:p>
            <a:r>
              <a:rPr lang="en-US" dirty="0"/>
              <a:t>14400 seconds integration time  (= 4 hours)</a:t>
            </a:r>
          </a:p>
          <a:p>
            <a:r>
              <a:rPr lang="en-US" dirty="0"/>
              <a:t>“Turn on” fire @ t = 7200</a:t>
            </a:r>
          </a:p>
          <a:p>
            <a:pPr lvl="1">
              <a:buFont typeface="Calibri" panose="020F0502020204030204" pitchFamily="34" charset="0"/>
              <a:buChar char="‒"/>
            </a:pPr>
            <a:r>
              <a:rPr lang="en-US" dirty="0"/>
              <a:t>0 &lt; t &lt; 7200: “spin up” period to bring background wind to quasi steady-state</a:t>
            </a:r>
          </a:p>
          <a:p>
            <a:pPr lvl="1">
              <a:buFont typeface="Calibri" panose="020F0502020204030204" pitchFamily="34" charset="0"/>
              <a:buChar char="‒"/>
            </a:pPr>
            <a:r>
              <a:rPr lang="en-US" dirty="0"/>
              <a:t>7200 &lt; t &lt; 14400: “fire period”</a:t>
            </a:r>
          </a:p>
          <a:p>
            <a:r>
              <a:rPr lang="en-US" dirty="0"/>
              <a:t>After period of build-up of fire @ t = 7200, new “fire-affected” quasi steady-state is reached by around t = 8400.</a:t>
            </a:r>
          </a:p>
          <a:p>
            <a:r>
              <a:rPr lang="en-US" dirty="0"/>
              <a:t>Plots to be shown are @ t = 14400 (final time)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2AC748F-EEF7-2804-6A75-CFC36F619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795" y="1222476"/>
            <a:ext cx="10515600" cy="900483"/>
          </a:xfrm>
        </p:spPr>
        <p:txBody>
          <a:bodyPr>
            <a:normAutofit/>
          </a:bodyPr>
          <a:lstStyle/>
          <a:p>
            <a:r>
              <a:rPr lang="en-US" sz="4000" b="1" dirty="0"/>
              <a:t>FDS Test Runs: Procedure</a:t>
            </a:r>
          </a:p>
        </p:txBody>
      </p:sp>
    </p:spTree>
    <p:extLst>
      <p:ext uri="{BB962C8B-B14F-4D97-AF65-F5344CB8AC3E}">
        <p14:creationId xmlns:p14="http://schemas.microsoft.com/office/powerpoint/2010/main" val="37537751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C7202-F53C-7CA7-E050-EA8721B60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428" y="840658"/>
            <a:ext cx="10515600" cy="633221"/>
          </a:xfrm>
        </p:spPr>
        <p:txBody>
          <a:bodyPr>
            <a:normAutofit/>
          </a:bodyPr>
          <a:lstStyle/>
          <a:p>
            <a:r>
              <a:rPr lang="en-US" sz="3600" b="1" dirty="0"/>
              <a:t>Neutral: Smoke &amp; Temperature (image)</a:t>
            </a:r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797E402-FC5B-15EA-EE2C-8AC2E3C46F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4"/>
          <a:stretch/>
        </p:blipFill>
        <p:spPr>
          <a:xfrm>
            <a:off x="195943" y="1463335"/>
            <a:ext cx="10994571" cy="524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178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BD5B8-B680-8086-24CE-BCA16432F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767" y="773169"/>
            <a:ext cx="10515600" cy="693457"/>
          </a:xfrm>
        </p:spPr>
        <p:txBody>
          <a:bodyPr>
            <a:normAutofit/>
          </a:bodyPr>
          <a:lstStyle/>
          <a:p>
            <a:r>
              <a:rPr lang="en-US" sz="3600" b="1" dirty="0"/>
              <a:t>Neutral: Smoke and Temperature (</a:t>
            </a:r>
            <a:r>
              <a:rPr lang="en-US" sz="3600" b="1" dirty="0">
                <a:hlinkClick r:id="rId4"/>
              </a:rPr>
              <a:t>video link</a:t>
            </a:r>
            <a:r>
              <a:rPr lang="en-US" sz="3600" b="1" dirty="0"/>
              <a:t>)</a:t>
            </a:r>
          </a:p>
        </p:txBody>
      </p:sp>
      <p:pic>
        <p:nvPicPr>
          <p:cNvPr id="4" name="video2171858598 - Temperature - Neutral">
            <a:hlinkClick r:id="" action="ppaction://media"/>
            <a:extLst>
              <a:ext uri="{FF2B5EF4-FFF2-40B4-BE49-F238E27FC236}">
                <a16:creationId xmlns:a16="http://schemas.microsoft.com/office/drawing/2014/main" id="{F3EC1A58-BB60-D81D-6D0C-637766E1B9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2502" y="1466626"/>
            <a:ext cx="9458404" cy="502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772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3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5823F093-8B99-A83B-5B1D-49508DC5DC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63"/>
          <a:stretch/>
        </p:blipFill>
        <p:spPr>
          <a:xfrm>
            <a:off x="435428" y="1473879"/>
            <a:ext cx="10491030" cy="5069116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A8C6069-5550-6BB1-0578-B75D08FDA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428" y="1017639"/>
            <a:ext cx="10515600" cy="677466"/>
          </a:xfrm>
        </p:spPr>
        <p:txBody>
          <a:bodyPr>
            <a:normAutofit/>
          </a:bodyPr>
          <a:lstStyle/>
          <a:p>
            <a:r>
              <a:rPr lang="en-US" sz="3600" b="1" dirty="0"/>
              <a:t>Neutral: Smoke &amp; Winds (image)</a:t>
            </a:r>
          </a:p>
        </p:txBody>
      </p:sp>
    </p:spTree>
    <p:extLst>
      <p:ext uri="{BB962C8B-B14F-4D97-AF65-F5344CB8AC3E}">
        <p14:creationId xmlns:p14="http://schemas.microsoft.com/office/powerpoint/2010/main" val="6958737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mputer screen capture&#10;&#10;Description automatically generated with low confidence">
            <a:extLst>
              <a:ext uri="{FF2B5EF4-FFF2-40B4-BE49-F238E27FC236}">
                <a16:creationId xmlns:a16="http://schemas.microsoft.com/office/drawing/2014/main" id="{32F2FA7D-8005-FB83-0F6A-4297820B6E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28" y="1473879"/>
            <a:ext cx="10184112" cy="522731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C25A0B2-9F6C-2A57-7A8E-0E5B0E46D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428" y="737419"/>
            <a:ext cx="10515600" cy="736460"/>
          </a:xfrm>
        </p:spPr>
        <p:txBody>
          <a:bodyPr>
            <a:normAutofit/>
          </a:bodyPr>
          <a:lstStyle/>
          <a:p>
            <a:r>
              <a:rPr lang="en-US" sz="3600" b="1" dirty="0"/>
              <a:t>Stable: Smoke &amp; Temperature (image)</a:t>
            </a:r>
          </a:p>
        </p:txBody>
      </p:sp>
    </p:spTree>
    <p:extLst>
      <p:ext uri="{BB962C8B-B14F-4D97-AF65-F5344CB8AC3E}">
        <p14:creationId xmlns:p14="http://schemas.microsoft.com/office/powerpoint/2010/main" val="19888022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1173319515 - temperature stable">
            <a:hlinkClick r:id="" action="ppaction://media"/>
            <a:extLst>
              <a:ext uri="{FF2B5EF4-FFF2-40B4-BE49-F238E27FC236}">
                <a16:creationId xmlns:a16="http://schemas.microsoft.com/office/drawing/2014/main" id="{DF43201D-B182-43C6-3CF4-6D74047605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3902" y="916611"/>
            <a:ext cx="10744200" cy="570785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218FB1D-E2BD-9F50-30BE-40D1DE830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202" y="766916"/>
            <a:ext cx="10515600" cy="722953"/>
          </a:xfrm>
        </p:spPr>
        <p:txBody>
          <a:bodyPr>
            <a:normAutofit/>
          </a:bodyPr>
          <a:lstStyle/>
          <a:p>
            <a:r>
              <a:rPr lang="en-US" sz="3600" b="1" dirty="0"/>
              <a:t>Stable: Smoke and Temperature (</a:t>
            </a:r>
            <a:r>
              <a:rPr lang="en-US" sz="3600" b="1" dirty="0">
                <a:hlinkClick r:id="rId5"/>
              </a:rPr>
              <a:t>video link</a:t>
            </a:r>
            <a:r>
              <a:rPr lang="en-US" sz="3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62154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4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24B18C10-1387-DD32-06B7-EB6D9B1B83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858" y="1514905"/>
            <a:ext cx="9373653" cy="481132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40402B0-EC1D-E0F7-A2CC-F8E18B5A0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885" y="531774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/>
              <a:t>Stable: Smoke &amp; Winds (image)</a:t>
            </a:r>
          </a:p>
        </p:txBody>
      </p:sp>
    </p:spTree>
    <p:extLst>
      <p:ext uri="{BB962C8B-B14F-4D97-AF65-F5344CB8AC3E}">
        <p14:creationId xmlns:p14="http://schemas.microsoft.com/office/powerpoint/2010/main" val="34878462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091433F7-8779-CEF7-7964-9F5035FBF1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27" b="18033"/>
          <a:stretch/>
        </p:blipFill>
        <p:spPr>
          <a:xfrm>
            <a:off x="6694713" y="2188028"/>
            <a:ext cx="5312229" cy="2667002"/>
          </a:xfrm>
          <a:prstGeom prst="rect">
            <a:avLst/>
          </a:prstGeom>
        </p:spPr>
      </p:pic>
      <p:pic>
        <p:nvPicPr>
          <p:cNvPr id="7" name="Picture 6" descr="A picture containing whiteboard&#10;&#10;Description automatically generated">
            <a:extLst>
              <a:ext uri="{FF2B5EF4-FFF2-40B4-BE49-F238E27FC236}">
                <a16:creationId xmlns:a16="http://schemas.microsoft.com/office/drawing/2014/main" id="{37EA994A-F1EA-1268-FD2C-B400EBA9F6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27" b="18033"/>
          <a:stretch/>
        </p:blipFill>
        <p:spPr>
          <a:xfrm>
            <a:off x="1382485" y="2243240"/>
            <a:ext cx="5312228" cy="26670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7911655-2FBE-B1DC-9FFC-AEE68A53D4B1}"/>
              </a:ext>
            </a:extLst>
          </p:cNvPr>
          <p:cNvSpPr txBox="1"/>
          <p:nvPr/>
        </p:nvSpPr>
        <p:spPr>
          <a:xfrm>
            <a:off x="3629438" y="5066834"/>
            <a:ext cx="16252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Neutral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C2B3B5-2BC7-060E-45EE-119CC1B67C43}"/>
              </a:ext>
            </a:extLst>
          </p:cNvPr>
          <p:cNvSpPr txBox="1"/>
          <p:nvPr/>
        </p:nvSpPr>
        <p:spPr>
          <a:xfrm>
            <a:off x="8783213" y="5045064"/>
            <a:ext cx="13808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Stable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4B42BC-7DAA-B3A1-2597-D4CBBA2D507B}"/>
              </a:ext>
            </a:extLst>
          </p:cNvPr>
          <p:cNvSpPr txBox="1"/>
          <p:nvPr/>
        </p:nvSpPr>
        <p:spPr>
          <a:xfrm>
            <a:off x="2088639" y="956922"/>
            <a:ext cx="82802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Smoke visuals @ t = 2 hours after fire start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00DE80-2A47-C156-52C2-16B5C87F536F}"/>
              </a:ext>
            </a:extLst>
          </p:cNvPr>
          <p:cNvSpPr txBox="1"/>
          <p:nvPr/>
        </p:nvSpPr>
        <p:spPr>
          <a:xfrm>
            <a:off x="126355" y="1720020"/>
            <a:ext cx="17748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z = 1000 m</a:t>
            </a:r>
          </a:p>
        </p:txBody>
      </p:sp>
    </p:spTree>
    <p:extLst>
      <p:ext uri="{BB962C8B-B14F-4D97-AF65-F5344CB8AC3E}">
        <p14:creationId xmlns:p14="http://schemas.microsoft.com/office/powerpoint/2010/main" val="24549052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F83E4D43-A39A-DBC2-A56F-B8BDC63659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28" b="8810"/>
          <a:stretch/>
        </p:blipFill>
        <p:spPr>
          <a:xfrm>
            <a:off x="349866" y="2425941"/>
            <a:ext cx="5061856" cy="28382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495DA7-4472-F5B2-6D18-F0824AED5BA4}"/>
              </a:ext>
            </a:extLst>
          </p:cNvPr>
          <p:cNvSpPr txBox="1"/>
          <p:nvPr/>
        </p:nvSpPr>
        <p:spPr>
          <a:xfrm>
            <a:off x="2123593" y="4955866"/>
            <a:ext cx="16252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Neutral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6080AD-8E3C-D83F-D5FF-091B6F46FAFA}"/>
              </a:ext>
            </a:extLst>
          </p:cNvPr>
          <p:cNvSpPr txBox="1"/>
          <p:nvPr/>
        </p:nvSpPr>
        <p:spPr>
          <a:xfrm>
            <a:off x="1573896" y="993638"/>
            <a:ext cx="90442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Smoke visuals overlaid w temperature (deg C) </a:t>
            </a:r>
          </a:p>
          <a:p>
            <a:pPr algn="ctr"/>
            <a:r>
              <a:rPr lang="en-US" sz="3600" b="1" dirty="0"/>
              <a:t>@ t = 2 hours after fire start</a:t>
            </a:r>
          </a:p>
        </p:txBody>
      </p:sp>
      <p:pic>
        <p:nvPicPr>
          <p:cNvPr id="9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663ED642-67F5-D10A-BD47-3DCED7458C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65" b="7381"/>
          <a:stretch/>
        </p:blipFill>
        <p:spPr>
          <a:xfrm>
            <a:off x="5889172" y="2254968"/>
            <a:ext cx="5296781" cy="318020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198B0EE-531C-EE19-30E7-673D48B959C7}"/>
              </a:ext>
            </a:extLst>
          </p:cNvPr>
          <p:cNvSpPr txBox="1"/>
          <p:nvPr/>
        </p:nvSpPr>
        <p:spPr>
          <a:xfrm>
            <a:off x="7735369" y="4955866"/>
            <a:ext cx="13808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Stable</a:t>
            </a:r>
          </a:p>
        </p:txBody>
      </p:sp>
    </p:spTree>
    <p:extLst>
      <p:ext uri="{BB962C8B-B14F-4D97-AF65-F5344CB8AC3E}">
        <p14:creationId xmlns:p14="http://schemas.microsoft.com/office/powerpoint/2010/main" val="25303013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B7B9D-7721-C3AD-5AB8-70E8F484B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81149"/>
            <a:ext cx="10515600" cy="809539"/>
          </a:xfrm>
        </p:spPr>
        <p:txBody>
          <a:bodyPr>
            <a:normAutofit/>
          </a:bodyPr>
          <a:lstStyle/>
          <a:p>
            <a:r>
              <a:rPr lang="en-US" sz="4000" b="1" dirty="0"/>
              <a:t>Talk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08764C-205B-7B67-C499-C0E5593F48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Part 1: Background</a:t>
            </a:r>
          </a:p>
          <a:p>
            <a:pPr lvl="1">
              <a:buFont typeface="Calibri" panose="020F0502020204030204" pitchFamily="34" charset="0"/>
              <a:buChar char="−"/>
            </a:pPr>
            <a:r>
              <a:rPr lang="en-US" dirty="0"/>
              <a:t>Fires: Photos &amp; Diagrams</a:t>
            </a:r>
          </a:p>
          <a:p>
            <a:pPr lvl="1">
              <a:buFont typeface="Calibri" panose="020F0502020204030204" pitchFamily="34" charset="0"/>
              <a:buChar char="−"/>
            </a:pPr>
            <a:r>
              <a:rPr lang="en-US" dirty="0"/>
              <a:t>Fire Modeling: Basic Inputs &amp; Parameters</a:t>
            </a:r>
          </a:p>
          <a:p>
            <a:pPr lvl="1">
              <a:spcAft>
                <a:spcPts val="600"/>
              </a:spcAft>
              <a:buFont typeface="Calibri" panose="020F0502020204030204" pitchFamily="34" charset="0"/>
              <a:buChar char="−"/>
            </a:pPr>
            <a:r>
              <a:rPr lang="en-US" dirty="0"/>
              <a:t>Modeling Goals and Strategies</a:t>
            </a:r>
          </a:p>
          <a:p>
            <a:r>
              <a:rPr lang="en-US" dirty="0"/>
              <a:t>Part 2: CFD Modeling of Fires using FDS</a:t>
            </a:r>
          </a:p>
          <a:p>
            <a:pPr lvl="1">
              <a:buFont typeface="Calibri" panose="020F0502020204030204" pitchFamily="34" charset="0"/>
              <a:buChar char="−"/>
            </a:pPr>
            <a:r>
              <a:rPr lang="en-US" dirty="0"/>
              <a:t>Model Description, Setup, I/O</a:t>
            </a:r>
          </a:p>
          <a:p>
            <a:pPr lvl="1">
              <a:buFont typeface="Calibri" panose="020F0502020204030204" pitchFamily="34" charset="0"/>
              <a:buChar char="−"/>
            </a:pPr>
            <a:r>
              <a:rPr lang="en-US" dirty="0"/>
              <a:t>Pool Fire Test Case (Neutral Atmospheric Stability)</a:t>
            </a:r>
          </a:p>
          <a:p>
            <a:pPr lvl="1">
              <a:spcAft>
                <a:spcPts val="600"/>
              </a:spcAft>
              <a:buFont typeface="Calibri" panose="020F0502020204030204" pitchFamily="34" charset="0"/>
              <a:buChar char="−"/>
            </a:pPr>
            <a:r>
              <a:rPr lang="en-US" dirty="0"/>
              <a:t>Pool Fire Test Case (Stable Atmospheric Stability)</a:t>
            </a:r>
          </a:p>
          <a:p>
            <a:r>
              <a:rPr lang="en-US" dirty="0"/>
              <a:t>Part 3: Modeling with BUOYANT</a:t>
            </a:r>
          </a:p>
          <a:p>
            <a:pPr lvl="1">
              <a:buFont typeface="Calibri" panose="020F0502020204030204" pitchFamily="34" charset="0"/>
              <a:buChar char="−"/>
            </a:pPr>
            <a:r>
              <a:rPr lang="en-US" dirty="0"/>
              <a:t>Non-CFD: Steady-State Plume Model with fire plume rise model</a:t>
            </a:r>
          </a:p>
          <a:p>
            <a:pPr lvl="1">
              <a:buFont typeface="Calibri" panose="020F0502020204030204" pitchFamily="34" charset="0"/>
              <a:buChar char="−"/>
            </a:pPr>
            <a:r>
              <a:rPr lang="en-US" dirty="0"/>
              <a:t>Test Cases: How much of fire plume resides in ABL?</a:t>
            </a:r>
          </a:p>
        </p:txBody>
      </p:sp>
    </p:spTree>
    <p:extLst>
      <p:ext uri="{BB962C8B-B14F-4D97-AF65-F5344CB8AC3E}">
        <p14:creationId xmlns:p14="http://schemas.microsoft.com/office/powerpoint/2010/main" val="351101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C6A5C59-5234-BC16-3B7B-53FE75A325B4}"/>
              </a:ext>
            </a:extLst>
          </p:cNvPr>
          <p:cNvSpPr txBox="1"/>
          <p:nvPr/>
        </p:nvSpPr>
        <p:spPr>
          <a:xfrm>
            <a:off x="2006107" y="1360033"/>
            <a:ext cx="8011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Flow vectors @ t = 2 hours after fire start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AF2C2558-AFF7-2471-3B50-4C36648E34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6" t="18746" r="20001" b="23874"/>
          <a:stretch/>
        </p:blipFill>
        <p:spPr>
          <a:xfrm>
            <a:off x="6175030" y="2459012"/>
            <a:ext cx="5746845" cy="30709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AD3FA2-5066-CD75-E486-38134EF04A08}"/>
              </a:ext>
            </a:extLst>
          </p:cNvPr>
          <p:cNvSpPr txBox="1"/>
          <p:nvPr/>
        </p:nvSpPr>
        <p:spPr>
          <a:xfrm>
            <a:off x="8658280" y="2188024"/>
            <a:ext cx="780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Stable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3C5259EC-1222-3310-E26C-27F044EBFC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22" r="20536" b="23572"/>
          <a:stretch/>
        </p:blipFill>
        <p:spPr>
          <a:xfrm>
            <a:off x="507144" y="2460346"/>
            <a:ext cx="5667884" cy="30709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B6F35A-05D2-12D0-2A47-E1982E66EFC1}"/>
              </a:ext>
            </a:extLst>
          </p:cNvPr>
          <p:cNvSpPr txBox="1"/>
          <p:nvPr/>
        </p:nvSpPr>
        <p:spPr>
          <a:xfrm>
            <a:off x="2608866" y="5529942"/>
            <a:ext cx="14644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Neutral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6828A3-1668-3CA5-C9D8-EFB5BA73B668}"/>
              </a:ext>
            </a:extLst>
          </p:cNvPr>
          <p:cNvSpPr txBox="1"/>
          <p:nvPr/>
        </p:nvSpPr>
        <p:spPr>
          <a:xfrm>
            <a:off x="8553091" y="5497967"/>
            <a:ext cx="12466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Stable</a:t>
            </a:r>
          </a:p>
        </p:txBody>
      </p:sp>
    </p:spTree>
    <p:extLst>
      <p:ext uri="{BB962C8B-B14F-4D97-AF65-F5344CB8AC3E}">
        <p14:creationId xmlns:p14="http://schemas.microsoft.com/office/powerpoint/2010/main" val="19836746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CB82E7AC-0D58-DA51-A558-C341407ED87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62909927"/>
              </p:ext>
            </p:extLst>
          </p:nvPr>
        </p:nvGraphicFramePr>
        <p:xfrm>
          <a:off x="812128" y="2141078"/>
          <a:ext cx="5519065" cy="37934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31316810-7A51-5637-2665-4D36B4A3FE9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22101854"/>
              </p:ext>
            </p:extLst>
          </p:nvPr>
        </p:nvGraphicFramePr>
        <p:xfrm>
          <a:off x="6331193" y="2182268"/>
          <a:ext cx="5715001" cy="37011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9C8AF80-3F94-4D7C-BD44-715D0D928EAD}"/>
              </a:ext>
            </a:extLst>
          </p:cNvPr>
          <p:cNvSpPr txBox="1"/>
          <p:nvPr/>
        </p:nvSpPr>
        <p:spPr>
          <a:xfrm>
            <a:off x="2446347" y="810498"/>
            <a:ext cx="729930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/>
              <a:t>PM2.5 (ug/m3) vs. Height (meters)</a:t>
            </a:r>
          </a:p>
          <a:p>
            <a:pPr algn="ctr"/>
            <a:r>
              <a:rPr lang="en-US" sz="3200" b="1" dirty="0"/>
              <a:t>@ different downwind distances from fire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1048D9-CEDA-E19E-ADCA-8376CAC4A5F6}"/>
              </a:ext>
            </a:extLst>
          </p:cNvPr>
          <p:cNvSpPr txBox="1"/>
          <p:nvPr/>
        </p:nvSpPr>
        <p:spPr>
          <a:xfrm>
            <a:off x="3213621" y="5934554"/>
            <a:ext cx="24586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PM2.5 (ug/m3)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44D112-15DE-95D7-BF3C-FADAFB5CA6D6}"/>
              </a:ext>
            </a:extLst>
          </p:cNvPr>
          <p:cNvSpPr txBox="1"/>
          <p:nvPr/>
        </p:nvSpPr>
        <p:spPr>
          <a:xfrm>
            <a:off x="8267372" y="5945044"/>
            <a:ext cx="24586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PM2.5 (ug/m3)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332530-6B0D-6448-FC6F-4EA431910C80}"/>
              </a:ext>
            </a:extLst>
          </p:cNvPr>
          <p:cNvSpPr txBox="1"/>
          <p:nvPr/>
        </p:nvSpPr>
        <p:spPr>
          <a:xfrm>
            <a:off x="241724" y="3909807"/>
            <a:ext cx="8435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z(m)</a:t>
            </a:r>
          </a:p>
        </p:txBody>
      </p:sp>
    </p:spTree>
    <p:extLst>
      <p:ext uri="{BB962C8B-B14F-4D97-AF65-F5344CB8AC3E}">
        <p14:creationId xmlns:p14="http://schemas.microsoft.com/office/powerpoint/2010/main" val="29049890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30794F6F-95A6-B0B5-189D-513A174B048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69281441"/>
              </p:ext>
            </p:extLst>
          </p:nvPr>
        </p:nvGraphicFramePr>
        <p:xfrm>
          <a:off x="1936953" y="974271"/>
          <a:ext cx="9688287" cy="49094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AF313EB-DD9F-829B-96BA-28CB46DEDAEE}"/>
              </a:ext>
            </a:extLst>
          </p:cNvPr>
          <p:cNvSpPr txBox="1"/>
          <p:nvPr/>
        </p:nvSpPr>
        <p:spPr>
          <a:xfrm>
            <a:off x="4308350" y="5910942"/>
            <a:ext cx="37562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Downwind Distance (m)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0110A2-F1BE-FA87-AE72-CD441142865D}"/>
              </a:ext>
            </a:extLst>
          </p:cNvPr>
          <p:cNvSpPr txBox="1"/>
          <p:nvPr/>
        </p:nvSpPr>
        <p:spPr>
          <a:xfrm>
            <a:off x="98131" y="3429000"/>
            <a:ext cx="141025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PM2.5</a:t>
            </a:r>
          </a:p>
          <a:p>
            <a:pPr algn="ctr"/>
            <a:r>
              <a:rPr lang="en-US" sz="2800" b="1" dirty="0"/>
              <a:t>(ug/m3)</a:t>
            </a:r>
          </a:p>
        </p:txBody>
      </p:sp>
    </p:spTree>
    <p:extLst>
      <p:ext uri="{BB962C8B-B14F-4D97-AF65-F5344CB8AC3E}">
        <p14:creationId xmlns:p14="http://schemas.microsoft.com/office/powerpoint/2010/main" val="3675574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AB3B2-C923-4999-7ECF-F6C2FE47D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722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i="1" dirty="0"/>
              <a:t>Part 3: Gaussian Plume Modeling using BUOYANT</a:t>
            </a:r>
          </a:p>
        </p:txBody>
      </p:sp>
    </p:spTree>
    <p:extLst>
      <p:ext uri="{BB962C8B-B14F-4D97-AF65-F5344CB8AC3E}">
        <p14:creationId xmlns:p14="http://schemas.microsoft.com/office/powerpoint/2010/main" val="36627028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95686CA-BA74-97E6-A0BF-CDEB739416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627" t="26474" r="33468" b="32325"/>
          <a:stretch/>
        </p:blipFill>
        <p:spPr>
          <a:xfrm>
            <a:off x="838200" y="1690688"/>
            <a:ext cx="7039360" cy="40883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A04F10-6EA2-6ADA-A6F7-495770E27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80" y="786605"/>
            <a:ext cx="10515600" cy="727520"/>
          </a:xfrm>
        </p:spPr>
        <p:txBody>
          <a:bodyPr>
            <a:normAutofit/>
          </a:bodyPr>
          <a:lstStyle/>
          <a:p>
            <a:r>
              <a:rPr lang="en-US" sz="3600" b="1" dirty="0"/>
              <a:t>Reminder: Near vs. Far-Field Modeling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EB41E90-5F65-2558-A4B2-EDD01DFCB686}"/>
              </a:ext>
            </a:extLst>
          </p:cNvPr>
          <p:cNvSpPr/>
          <p:nvPr/>
        </p:nvSpPr>
        <p:spPr>
          <a:xfrm>
            <a:off x="838200" y="1938528"/>
            <a:ext cx="3880104" cy="384048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A0074B0-503B-5303-C24E-161A57FB20C3}"/>
              </a:ext>
            </a:extLst>
          </p:cNvPr>
          <p:cNvSpPr/>
          <p:nvPr/>
        </p:nvSpPr>
        <p:spPr>
          <a:xfrm>
            <a:off x="259080" y="1584960"/>
            <a:ext cx="10799064" cy="4702112"/>
          </a:xfrm>
          <a:prstGeom prst="rect">
            <a:avLst/>
          </a:prstGeom>
          <a:noFill/>
          <a:ln w="60325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B25E87-C12D-A696-0DD5-B6113136A323}"/>
              </a:ext>
            </a:extLst>
          </p:cNvPr>
          <p:cNvSpPr txBox="1"/>
          <p:nvPr/>
        </p:nvSpPr>
        <p:spPr>
          <a:xfrm>
            <a:off x="1694688" y="5548175"/>
            <a:ext cx="245291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 i="1" dirty="0">
                <a:solidFill>
                  <a:srgbClr val="C00000"/>
                </a:solidFill>
              </a:rPr>
              <a:t>Near Field, CFD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6A0FEF-6CC8-57CA-1C1C-FD74B56C361A}"/>
              </a:ext>
            </a:extLst>
          </p:cNvPr>
          <p:cNvSpPr txBox="1"/>
          <p:nvPr/>
        </p:nvSpPr>
        <p:spPr>
          <a:xfrm>
            <a:off x="7650480" y="6071395"/>
            <a:ext cx="3618748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 i="1" dirty="0">
                <a:solidFill>
                  <a:srgbClr val="002060"/>
                </a:solidFill>
              </a:rPr>
              <a:t>Far Field, Gaussian Fire</a:t>
            </a:r>
          </a:p>
        </p:txBody>
      </p:sp>
    </p:spTree>
    <p:extLst>
      <p:ext uri="{BB962C8B-B14F-4D97-AF65-F5344CB8AC3E}">
        <p14:creationId xmlns:p14="http://schemas.microsoft.com/office/powerpoint/2010/main" val="15994011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ED352-24AC-A249-888C-589B4FF31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463" y="1283109"/>
            <a:ext cx="10515600" cy="820533"/>
          </a:xfrm>
        </p:spPr>
        <p:txBody>
          <a:bodyPr/>
          <a:lstStyle/>
          <a:p>
            <a:r>
              <a:rPr lang="en-US" b="1" dirty="0"/>
              <a:t>BUOYANT: Basics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3B28D-6675-0EF5-03F5-70BF121266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463" y="2282827"/>
            <a:ext cx="11231073" cy="3144580"/>
          </a:xfrm>
        </p:spPr>
        <p:txBody>
          <a:bodyPr>
            <a:normAutofit/>
          </a:bodyPr>
          <a:lstStyle/>
          <a:p>
            <a:r>
              <a:rPr lang="en-US" dirty="0"/>
              <a:t>Finnish Meteorological Institute</a:t>
            </a:r>
          </a:p>
          <a:p>
            <a:r>
              <a:rPr lang="en-US" dirty="0">
                <a:hlinkClick r:id="rId2"/>
              </a:rPr>
              <a:t>https://gmd.copernicus.org/articles/15/4027/2022/</a:t>
            </a:r>
            <a:endParaRPr lang="en-US" dirty="0"/>
          </a:p>
          <a:p>
            <a:r>
              <a:rPr lang="en-US" dirty="0"/>
              <a:t>Steady-State Gaussian plume model</a:t>
            </a:r>
          </a:p>
          <a:p>
            <a:r>
              <a:rPr lang="en-US" dirty="0"/>
              <a:t>Embedded fire plume rise model</a:t>
            </a:r>
          </a:p>
          <a:p>
            <a:r>
              <a:rPr lang="en-US" dirty="0"/>
              <a:t>Far-field dispersion (&gt; 1 km)</a:t>
            </a:r>
          </a:p>
        </p:txBody>
      </p:sp>
    </p:spTree>
    <p:extLst>
      <p:ext uri="{BB962C8B-B14F-4D97-AF65-F5344CB8AC3E}">
        <p14:creationId xmlns:p14="http://schemas.microsoft.com/office/powerpoint/2010/main" val="35391891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ED352-24AC-A249-888C-589B4FF31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463" y="1283109"/>
            <a:ext cx="10515600" cy="820533"/>
          </a:xfrm>
        </p:spPr>
        <p:txBody>
          <a:bodyPr>
            <a:normAutofit/>
          </a:bodyPr>
          <a:lstStyle/>
          <a:p>
            <a:r>
              <a:rPr lang="en-US" b="1" dirty="0"/>
              <a:t>BUOYANT: Installation &amp; Execution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3B28D-6675-0EF5-03F5-70BF121266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463" y="2813769"/>
            <a:ext cx="11231073" cy="3144580"/>
          </a:xfrm>
        </p:spPr>
        <p:txBody>
          <a:bodyPr>
            <a:normAutofit/>
          </a:bodyPr>
          <a:lstStyle/>
          <a:p>
            <a:r>
              <a:rPr lang="en-US" dirty="0"/>
              <a:t>FORTRAN code (compilation necessary)</a:t>
            </a:r>
          </a:p>
          <a:p>
            <a:r>
              <a:rPr lang="en-US" dirty="0"/>
              <a:t>Need to install FORTRAN compiler</a:t>
            </a:r>
          </a:p>
          <a:p>
            <a:r>
              <a:rPr lang="en-US" dirty="0"/>
              <a:t>MSYS2 virtual LINUX required on WINDOWS, has ‘</a:t>
            </a:r>
            <a:r>
              <a:rPr lang="en-US" dirty="0" err="1"/>
              <a:t>gfortran</a:t>
            </a:r>
            <a:r>
              <a:rPr lang="en-US" dirty="0"/>
              <a:t>’ as a package</a:t>
            </a:r>
          </a:p>
          <a:p>
            <a:r>
              <a:rPr lang="en-US" dirty="0"/>
              <a:t>Command line interface (no GUI)</a:t>
            </a:r>
          </a:p>
          <a:p>
            <a:r>
              <a:rPr lang="en-US" dirty="0"/>
              <a:t>Enter inputs into text file</a:t>
            </a:r>
          </a:p>
          <a:p>
            <a:r>
              <a:rPr lang="en-US" dirty="0"/>
              <a:t>Text file outputs</a:t>
            </a:r>
          </a:p>
        </p:txBody>
      </p:sp>
    </p:spTree>
    <p:extLst>
      <p:ext uri="{BB962C8B-B14F-4D97-AF65-F5344CB8AC3E}">
        <p14:creationId xmlns:p14="http://schemas.microsoft.com/office/powerpoint/2010/main" val="36612871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F050202-2357-E2BA-D63E-ED9F4A1A5B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089" t="26667" r="26340" b="24286"/>
          <a:stretch/>
        </p:blipFill>
        <p:spPr>
          <a:xfrm>
            <a:off x="424543" y="1279255"/>
            <a:ext cx="8134940" cy="462076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78A391F-B488-9E23-AEA8-DA855CAE4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543" y="537730"/>
            <a:ext cx="10515600" cy="840496"/>
          </a:xfrm>
        </p:spPr>
        <p:txBody>
          <a:bodyPr/>
          <a:lstStyle/>
          <a:p>
            <a:r>
              <a:rPr lang="en-US" b="1" dirty="0"/>
              <a:t>Large Industrial Fires</a:t>
            </a:r>
            <a:endParaRPr lang="en-US" sz="32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6CB619-A105-66FD-26BC-39343CE9E14B}"/>
              </a:ext>
            </a:extLst>
          </p:cNvPr>
          <p:cNvSpPr txBox="1"/>
          <p:nvPr/>
        </p:nvSpPr>
        <p:spPr>
          <a:xfrm>
            <a:off x="314815" y="5977329"/>
            <a:ext cx="76581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Question … how much of the plume stays within the ABL?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Run cases to check how model predicts this quantity.</a:t>
            </a:r>
          </a:p>
        </p:txBody>
      </p:sp>
    </p:spTree>
    <p:extLst>
      <p:ext uri="{BB962C8B-B14F-4D97-AF65-F5344CB8AC3E}">
        <p14:creationId xmlns:p14="http://schemas.microsoft.com/office/powerpoint/2010/main" val="12865766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ED352-24AC-A249-888C-589B4FF31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542" y="696602"/>
            <a:ext cx="10515600" cy="900483"/>
          </a:xfrm>
        </p:spPr>
        <p:txBody>
          <a:bodyPr>
            <a:normAutofit/>
          </a:bodyPr>
          <a:lstStyle/>
          <a:p>
            <a:r>
              <a:rPr lang="en-US" sz="4000" b="1" dirty="0"/>
              <a:t>BUOYANT: Test Runs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3B28D-6675-0EF5-03F5-70BF121266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542" y="1965795"/>
            <a:ext cx="11700386" cy="468572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200" b="1" dirty="0"/>
              <a:t>Meteorological Inputs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sz="2600" dirty="0"/>
              <a:t>Wind Speed = 3.22 m/s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sz="2600" dirty="0"/>
              <a:t>Neutral ABL w depth = 1000 m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3200" b="1" dirty="0"/>
              <a:t>Pool Fire: Case 1 (“low’ heat release)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sz="2800" dirty="0"/>
              <a:t>Heat Release Rate = 20 kW/m2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3200" b="1" dirty="0"/>
              <a:t>Pool Fire: Case 2 (“medium” heat release)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sz="2800" dirty="0"/>
              <a:t>Heat Release Rate = 700 kW/m2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3200" b="1" dirty="0"/>
              <a:t>Pool Fire: Case 3 (“high” heat release)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sz="2800" dirty="0"/>
              <a:t>Heat Release Rate = 1800 kW/m2</a:t>
            </a:r>
          </a:p>
        </p:txBody>
      </p:sp>
    </p:spTree>
    <p:extLst>
      <p:ext uri="{BB962C8B-B14F-4D97-AF65-F5344CB8AC3E}">
        <p14:creationId xmlns:p14="http://schemas.microsoft.com/office/powerpoint/2010/main" val="17136196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ED352-24AC-A249-888C-589B4FF31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278" y="696602"/>
            <a:ext cx="10515600" cy="900483"/>
          </a:xfrm>
        </p:spPr>
        <p:txBody>
          <a:bodyPr>
            <a:normAutofit/>
          </a:bodyPr>
          <a:lstStyle/>
          <a:p>
            <a:r>
              <a:rPr lang="en-US" sz="4000" b="1" dirty="0"/>
              <a:t>Reminder: FDS Test Runs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3B28D-6675-0EF5-03F5-70BF121266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808" y="1597085"/>
            <a:ext cx="11700386" cy="468572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200" b="1" dirty="0"/>
              <a:t>Grid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sz="2600" dirty="0"/>
              <a:t>25 x 25 x 25 m resolution over 2000 x 1000 x 1000 m domain (80 x 40 x 40)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Calibri" panose="020F0502020204030204" pitchFamily="34" charset="0"/>
              <a:buChar char="‒"/>
            </a:pPr>
            <a:r>
              <a:rPr lang="en-US" sz="2600" dirty="0"/>
              <a:t>Surface “pool” fire of 150 x 150 m centered at (x, y, z) = (1000,500,25)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3200" b="1" dirty="0"/>
              <a:t>Fire Inputs</a:t>
            </a:r>
            <a:endParaRPr lang="en-US" sz="3200" dirty="0"/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sz="2600" dirty="0"/>
              <a:t>Single-step mixing controlled combustion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sz="2600" dirty="0"/>
              <a:t>Fuel is propane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sz="2600" dirty="0">
                <a:solidFill>
                  <a:srgbClr val="C00000"/>
                </a:solidFill>
              </a:rPr>
              <a:t>Heat Release Rate = 250 kW/m2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sz="2600" dirty="0"/>
              <a:t>Corresponds to a fuel consumption rate of about 0.005 kg/m2/s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sz="2600" dirty="0"/>
              <a:t>Set 10% of reactants to be smoke (by mass)</a:t>
            </a:r>
          </a:p>
        </p:txBody>
      </p:sp>
    </p:spTree>
    <p:extLst>
      <p:ext uri="{BB962C8B-B14F-4D97-AF65-F5344CB8AC3E}">
        <p14:creationId xmlns:p14="http://schemas.microsoft.com/office/powerpoint/2010/main" val="37958737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AB3B2-C923-4999-7ECF-F6C2FE47D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722" y="2766218"/>
            <a:ext cx="10515600" cy="1325563"/>
          </a:xfrm>
        </p:spPr>
        <p:txBody>
          <a:bodyPr/>
          <a:lstStyle/>
          <a:p>
            <a:pPr algn="ctr"/>
            <a:r>
              <a:rPr lang="en-US" i="1" dirty="0"/>
              <a:t>Part 1: Background</a:t>
            </a:r>
          </a:p>
        </p:txBody>
      </p:sp>
    </p:spTree>
    <p:extLst>
      <p:ext uri="{BB962C8B-B14F-4D97-AF65-F5344CB8AC3E}">
        <p14:creationId xmlns:p14="http://schemas.microsoft.com/office/powerpoint/2010/main" val="31789489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63CA949-C125-242C-62EE-D9814B064A2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03089342"/>
              </p:ext>
            </p:extLst>
          </p:nvPr>
        </p:nvGraphicFramePr>
        <p:xfrm>
          <a:off x="484241" y="3020244"/>
          <a:ext cx="10515597" cy="1584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05199">
                  <a:extLst>
                    <a:ext uri="{9D8B030D-6E8A-4147-A177-3AD203B41FA5}">
                      <a16:colId xmlns:a16="http://schemas.microsoft.com/office/drawing/2014/main" val="1578395601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3458506727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41407027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b="1" dirty="0"/>
                        <a:t>Modeling Run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Heat Release Rate (kW/m2)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Fraction of Plume in ABL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05240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Case 1 (Low Heat Release)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0.5597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54290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Case 2 (Medium Heat Release)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700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0.1874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1672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Case 3 (High Heat Release)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1800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0.05533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9812588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E51AB930-302E-87C0-4681-31D937C68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542" y="1743737"/>
            <a:ext cx="10515600" cy="900483"/>
          </a:xfrm>
        </p:spPr>
        <p:txBody>
          <a:bodyPr>
            <a:normAutofit fontScale="90000"/>
          </a:bodyPr>
          <a:lstStyle/>
          <a:p>
            <a:r>
              <a:rPr lang="en-US" sz="4000" b="1" dirty="0"/>
              <a:t>BUOYANT Test Runs: Results</a:t>
            </a:r>
            <a:br>
              <a:rPr lang="en-US" sz="4000" b="1" dirty="0"/>
            </a:br>
            <a:r>
              <a:rPr lang="en-US" sz="3600" dirty="0"/>
              <a:t>(Fraction of plume that stays in the ABL)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4A93F1-A0DF-D553-B70D-0C50DF5D1751}"/>
              </a:ext>
            </a:extLst>
          </p:cNvPr>
          <p:cNvSpPr txBox="1"/>
          <p:nvPr/>
        </p:nvSpPr>
        <p:spPr>
          <a:xfrm>
            <a:off x="611930" y="4912659"/>
            <a:ext cx="103879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Fraction in ABL highly sensitive to fire strength (via heat release)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More plume in ABL → High surface concentration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Appears to capture an observable feature of strong fires … that most plume mass can stay aloft above ABL</a:t>
            </a:r>
          </a:p>
        </p:txBody>
      </p:sp>
    </p:spTree>
    <p:extLst>
      <p:ext uri="{BB962C8B-B14F-4D97-AF65-F5344CB8AC3E}">
        <p14:creationId xmlns:p14="http://schemas.microsoft.com/office/powerpoint/2010/main" val="10328873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AB3B2-C923-4999-7ECF-F6C2FE47D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722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i="1" dirty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31209974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F524C-8FB7-B3D6-A1DD-6CF024469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945" y="996893"/>
            <a:ext cx="10515600" cy="898410"/>
          </a:xfrm>
        </p:spPr>
        <p:txBody>
          <a:bodyPr>
            <a:normAutofit/>
          </a:bodyPr>
          <a:lstStyle/>
          <a:p>
            <a:r>
              <a:rPr lang="en-US" sz="4000" b="1" dirty="0"/>
              <a:t>Dispersion Modeling for Fires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AB00D5-FAFC-FE06-94FD-2DB629E22C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3301"/>
            <a:ext cx="11082252" cy="4351338"/>
          </a:xfrm>
        </p:spPr>
        <p:txBody>
          <a:bodyPr>
            <a:normAutofit/>
          </a:bodyPr>
          <a:lstStyle/>
          <a:p>
            <a:r>
              <a:rPr lang="en-US" dirty="0"/>
              <a:t>Two approaches demonstrated as alternatives to typical Gaussian models</a:t>
            </a:r>
          </a:p>
          <a:p>
            <a:r>
              <a:rPr lang="en-US" dirty="0"/>
              <a:t>Initial test results of both appear promising</a:t>
            </a:r>
          </a:p>
          <a:p>
            <a:pPr marL="0" indent="0">
              <a:buNone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Computational Fluid Dynamics, CFD)</a:t>
            </a:r>
          </a:p>
          <a:p>
            <a:pPr marL="0" indent="0">
              <a:buNone/>
            </a:pPr>
            <a:r>
              <a:rPr lang="en-US" b="1" i="1" dirty="0"/>
              <a:t>Fire Dynamics Simulator (FDS)</a:t>
            </a:r>
          </a:p>
          <a:p>
            <a:pPr marL="0" indent="0">
              <a:buNone/>
            </a:pPr>
            <a:endParaRPr lang="en-US" dirty="0"/>
          </a:p>
          <a:p>
            <a:pPr marL="514350" indent="-514350">
              <a:buFont typeface="+mj-lt"/>
              <a:buAutoNum type="arabicPeriod" startAt="2"/>
            </a:pPr>
            <a:r>
              <a:rPr lang="en-US" dirty="0"/>
              <a:t>Steady-Steady Gaussian Modeling with Fire Plume Rise</a:t>
            </a:r>
          </a:p>
          <a:p>
            <a:pPr marL="0" indent="0">
              <a:buNone/>
            </a:pPr>
            <a:r>
              <a:rPr lang="en-US" b="1" i="1" dirty="0"/>
              <a:t>BUOYANT</a:t>
            </a:r>
          </a:p>
        </p:txBody>
      </p:sp>
    </p:spTree>
    <p:extLst>
      <p:ext uri="{BB962C8B-B14F-4D97-AF65-F5344CB8AC3E}">
        <p14:creationId xmlns:p14="http://schemas.microsoft.com/office/powerpoint/2010/main" val="2152960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78A391F-B488-9E23-AEA8-DA855CAE4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122" y="419332"/>
            <a:ext cx="4842401" cy="840496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Large Industrial Fires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EFB64AE2-E6EA-F45E-98B3-58662B527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122" y="1259828"/>
            <a:ext cx="4057270" cy="540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CAF3DA3-A830-A8AF-E9B1-92C8B1F64D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8919" y="839580"/>
            <a:ext cx="6075939" cy="40436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5AB48C-B718-EB27-75AF-5AD231E063CE}"/>
              </a:ext>
            </a:extLst>
          </p:cNvPr>
          <p:cNvSpPr txBox="1"/>
          <p:nvPr/>
        </p:nvSpPr>
        <p:spPr>
          <a:xfrm>
            <a:off x="4425696" y="5955487"/>
            <a:ext cx="66234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Plume Rise, Plume Buoyancy, Clean Air Entrainment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Constituents: Carbon Dioxide, Smoke, Trace Metals, others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7CDC0F-21A7-0E3A-50F6-092E177F1B72}"/>
              </a:ext>
            </a:extLst>
          </p:cNvPr>
          <p:cNvSpPr txBox="1"/>
          <p:nvPr/>
        </p:nvSpPr>
        <p:spPr>
          <a:xfrm>
            <a:off x="5627264" y="4926876"/>
            <a:ext cx="59896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Heat and Mass Fluxes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Buoyancy Flux = Heat Release Rate x Area of Release</a:t>
            </a:r>
          </a:p>
        </p:txBody>
      </p:sp>
    </p:spTree>
    <p:extLst>
      <p:ext uri="{BB962C8B-B14F-4D97-AF65-F5344CB8AC3E}">
        <p14:creationId xmlns:p14="http://schemas.microsoft.com/office/powerpoint/2010/main" val="697664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F050202-2357-E2BA-D63E-ED9F4A1A5B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089" t="26667" r="26340" b="24286"/>
          <a:stretch/>
        </p:blipFill>
        <p:spPr>
          <a:xfrm>
            <a:off x="424543" y="1279255"/>
            <a:ext cx="8134940" cy="462076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78A391F-B488-9E23-AEA8-DA855CAE4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543" y="537730"/>
            <a:ext cx="10515600" cy="840496"/>
          </a:xfrm>
        </p:spPr>
        <p:txBody>
          <a:bodyPr/>
          <a:lstStyle/>
          <a:p>
            <a:r>
              <a:rPr lang="en-US" b="1" dirty="0"/>
              <a:t>Large Industrial Fires</a:t>
            </a:r>
            <a:endParaRPr lang="en-US" sz="32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6CB619-A105-66FD-26BC-39343CE9E14B}"/>
              </a:ext>
            </a:extLst>
          </p:cNvPr>
          <p:cNvSpPr txBox="1"/>
          <p:nvPr/>
        </p:nvSpPr>
        <p:spPr>
          <a:xfrm>
            <a:off x="314815" y="5977329"/>
            <a:ext cx="72106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Plume Rise through the Atmospheric Boundary Layer?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Penetration into the inversion capping the ABL</a:t>
            </a:r>
          </a:p>
        </p:txBody>
      </p:sp>
    </p:spTree>
    <p:extLst>
      <p:ext uri="{BB962C8B-B14F-4D97-AF65-F5344CB8AC3E}">
        <p14:creationId xmlns:p14="http://schemas.microsoft.com/office/powerpoint/2010/main" val="3975467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C70C8F-DBD0-5012-3B91-574692B89A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96" t="18938" r="29783" b="29855"/>
          <a:stretch/>
        </p:blipFill>
        <p:spPr>
          <a:xfrm>
            <a:off x="522079" y="1542069"/>
            <a:ext cx="7164743" cy="46880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AA8127-6147-105A-D8C1-9B50F1C57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079" y="828977"/>
            <a:ext cx="10515600" cy="840496"/>
          </a:xfrm>
        </p:spPr>
        <p:txBody>
          <a:bodyPr>
            <a:normAutofit/>
          </a:bodyPr>
          <a:lstStyle/>
          <a:p>
            <a:r>
              <a:rPr lang="en-US" sz="3600" b="1" dirty="0"/>
              <a:t>Fire Dispersion: Physics &amp; Modeling (1)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D803B5-2393-B3FC-6CE7-67506BF3DDE2}"/>
              </a:ext>
            </a:extLst>
          </p:cNvPr>
          <p:cNvSpPr txBox="1"/>
          <p:nvPr/>
        </p:nvSpPr>
        <p:spPr>
          <a:xfrm>
            <a:off x="397484" y="6230112"/>
            <a:ext cx="95989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Kukkonen et al (2022); </a:t>
            </a:r>
            <a:r>
              <a:rPr lang="en-US" sz="2400" dirty="0">
                <a:hlinkClick r:id="rId3"/>
              </a:rPr>
              <a:t>https://gmd.copernicus.org/articles/15/4027/2022/</a:t>
            </a: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648978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aussian plume for air dispersion model. ">
            <a:extLst>
              <a:ext uri="{FF2B5EF4-FFF2-40B4-BE49-F238E27FC236}">
                <a16:creationId xmlns:a16="http://schemas.microsoft.com/office/drawing/2014/main" id="{7CCC3961-A482-093C-0F78-F10AE2926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55" y="1873886"/>
            <a:ext cx="8540158" cy="389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A28F8A9-5DBE-0997-6E93-77E9D5C96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655" y="993094"/>
            <a:ext cx="10515600" cy="840496"/>
          </a:xfrm>
        </p:spPr>
        <p:txBody>
          <a:bodyPr>
            <a:normAutofit/>
          </a:bodyPr>
          <a:lstStyle/>
          <a:p>
            <a:r>
              <a:rPr lang="en-US" sz="3600" b="1" dirty="0"/>
              <a:t>Steady-State Gaussian Plume Model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61C418-67ED-C8EB-36C4-E84719F82EB7}"/>
              </a:ext>
            </a:extLst>
          </p:cNvPr>
          <p:cNvSpPr txBox="1"/>
          <p:nvPr/>
        </p:nvSpPr>
        <p:spPr>
          <a:xfrm>
            <a:off x="387967" y="5874405"/>
            <a:ext cx="83118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Dispersion in weak to modestly strong ambient ABL turbulence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Weak to modest plume rise (</a:t>
            </a:r>
            <a:r>
              <a:rPr lang="en-US" sz="2400" dirty="0" err="1"/>
              <a:t>Δh</a:t>
            </a:r>
            <a:r>
              <a:rPr lang="en-US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716351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95686CA-BA74-97E6-A0BF-CDEB739416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201" t="28015" r="33805" b="33153"/>
          <a:stretch/>
        </p:blipFill>
        <p:spPr>
          <a:xfrm>
            <a:off x="397484" y="1669473"/>
            <a:ext cx="7890401" cy="453625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732BAC8-0FAA-36B0-0E7D-6ADF5F9B8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887" y="828977"/>
            <a:ext cx="10515600" cy="840496"/>
          </a:xfrm>
        </p:spPr>
        <p:txBody>
          <a:bodyPr>
            <a:normAutofit/>
          </a:bodyPr>
          <a:lstStyle/>
          <a:p>
            <a:r>
              <a:rPr lang="en-US" sz="3600" b="1" dirty="0"/>
              <a:t>Fire Dispersion Physics &amp; Modeling (2)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D7D2C6-7689-B873-F853-D51F2CA773CA}"/>
              </a:ext>
            </a:extLst>
          </p:cNvPr>
          <p:cNvSpPr txBox="1"/>
          <p:nvPr/>
        </p:nvSpPr>
        <p:spPr>
          <a:xfrm>
            <a:off x="397484" y="6205728"/>
            <a:ext cx="113970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Kukkonen et al (2000); </a:t>
            </a:r>
            <a:r>
              <a:rPr lang="en-US" sz="2400" dirty="0">
                <a:hlinkClick r:id="rId4"/>
              </a:rPr>
              <a:t>https://link.springer.com/chapter/10.1007/978-1-4615-4153-0_55</a:t>
            </a: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489761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1874</TotalTime>
  <Words>1643</Words>
  <Application>Microsoft Macintosh PowerPoint</Application>
  <PresentationFormat>Widescreen</PresentationFormat>
  <Paragraphs>255</Paragraphs>
  <Slides>42</Slides>
  <Notes>12</Notes>
  <HiddenSlides>1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7" baseType="lpstr">
      <vt:lpstr>Arial</vt:lpstr>
      <vt:lpstr>Calibri</vt:lpstr>
      <vt:lpstr>Calibri Light</vt:lpstr>
      <vt:lpstr>Wingdings</vt:lpstr>
      <vt:lpstr>Office Theme</vt:lpstr>
      <vt:lpstr>Fire Plume Modeling</vt:lpstr>
      <vt:lpstr>Industrial Plumes vs. Large Fires</vt:lpstr>
      <vt:lpstr>Talk Outline</vt:lpstr>
      <vt:lpstr>Part 1: Background</vt:lpstr>
      <vt:lpstr>Large Industrial Fires</vt:lpstr>
      <vt:lpstr>Large Industrial Fires</vt:lpstr>
      <vt:lpstr>Fire Dispersion: Physics &amp; Modeling (1)</vt:lpstr>
      <vt:lpstr>Steady-State Gaussian Plume Model</vt:lpstr>
      <vt:lpstr>Fire Dispersion Physics &amp; Modeling (2)</vt:lpstr>
      <vt:lpstr>Fire Modeling: Basic Inputs &amp; Parameters (Emissions)</vt:lpstr>
      <vt:lpstr>Fire Modeling: Basic Inputs &amp; Parameters (Emissions)</vt:lpstr>
      <vt:lpstr>Fire Modeling: Basic Inputs &amp; Parameters (Meteorological)</vt:lpstr>
      <vt:lpstr>Desired Features in Fire Dispersion Model</vt:lpstr>
      <vt:lpstr>Fire Dispersion Models: Options</vt:lpstr>
      <vt:lpstr>Highlight: Near vs. Far-Field Modeling</vt:lpstr>
      <vt:lpstr>Part 2: CFD Modeling using FDS (near-field dispersion)</vt:lpstr>
      <vt:lpstr>Fire Dynamics Simulator (FDS): Basics</vt:lpstr>
      <vt:lpstr>Fire Dynamics Simulator (FDS) Installation &amp; Execution</vt:lpstr>
      <vt:lpstr>FDS Test Runs: Grid &amp; Fire Inputs</vt:lpstr>
      <vt:lpstr>FDS Test Runs: Meteorological Inputs</vt:lpstr>
      <vt:lpstr>FDS Test Runs: Procedure</vt:lpstr>
      <vt:lpstr>Neutral: Smoke &amp; Temperature (image)</vt:lpstr>
      <vt:lpstr>Neutral: Smoke and Temperature (video link)</vt:lpstr>
      <vt:lpstr>Neutral: Smoke &amp; Winds (image)</vt:lpstr>
      <vt:lpstr>Stable: Smoke &amp; Temperature (image)</vt:lpstr>
      <vt:lpstr>Stable: Smoke and Temperature (video link)</vt:lpstr>
      <vt:lpstr>Stable: Smoke &amp; Winds (image)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Part 3: Gaussian Plume Modeling using BUOYANT</vt:lpstr>
      <vt:lpstr>Reminder: Near vs. Far-Field Modeling</vt:lpstr>
      <vt:lpstr>BUOYANT: Basics</vt:lpstr>
      <vt:lpstr>BUOYANT: Installation &amp; Execution</vt:lpstr>
      <vt:lpstr>Large Industrial Fires</vt:lpstr>
      <vt:lpstr>BUOYANT: Test Runs</vt:lpstr>
      <vt:lpstr>Reminder: FDS Test Runs</vt:lpstr>
      <vt:lpstr>BUOYANT Test Runs: Results (Fraction of plume that stays in the ABL)</vt:lpstr>
      <vt:lpstr>Conclusions</vt:lpstr>
      <vt:lpstr>Dispersion Modeling for Fires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Frank Freedman</dc:creator>
  <cp:lastModifiedBy>katie pitts</cp:lastModifiedBy>
  <cp:revision>81</cp:revision>
  <dcterms:created xsi:type="dcterms:W3CDTF">2023-03-10T14:32:47Z</dcterms:created>
  <dcterms:modified xsi:type="dcterms:W3CDTF">2024-01-20T00:38:28Z</dcterms:modified>
</cp:coreProperties>
</file>